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omments/comment1.xml" ContentType="application/vnd.openxmlformats-officedocument.presentationml.comment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omments/comment2.xml" ContentType="application/vnd.openxmlformats-officedocument.presentationml.comment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handoutMasterIdLst>
    <p:handoutMasterId r:id="rId187"/>
  </p:handoutMasterIdLst>
  <p:sldIdLst>
    <p:sldId id="289" r:id="rId2"/>
    <p:sldId id="594" r:id="rId3"/>
    <p:sldId id="572" r:id="rId4"/>
    <p:sldId id="573" r:id="rId5"/>
    <p:sldId id="574" r:id="rId6"/>
    <p:sldId id="575" r:id="rId7"/>
    <p:sldId id="576" r:id="rId8"/>
    <p:sldId id="582" r:id="rId9"/>
    <p:sldId id="409" r:id="rId10"/>
    <p:sldId id="410" r:id="rId11"/>
    <p:sldId id="399" r:id="rId12"/>
    <p:sldId id="581" r:id="rId13"/>
    <p:sldId id="584" r:id="rId14"/>
    <p:sldId id="585" r:id="rId15"/>
    <p:sldId id="586" r:id="rId16"/>
    <p:sldId id="587" r:id="rId17"/>
    <p:sldId id="588" r:id="rId18"/>
    <p:sldId id="589" r:id="rId19"/>
    <p:sldId id="595" r:id="rId20"/>
    <p:sldId id="597" r:id="rId21"/>
    <p:sldId id="583" r:id="rId22"/>
    <p:sldId id="580" r:id="rId23"/>
    <p:sldId id="445" r:id="rId24"/>
    <p:sldId id="400" r:id="rId25"/>
    <p:sldId id="365" r:id="rId26"/>
    <p:sldId id="364" r:id="rId27"/>
    <p:sldId id="411" r:id="rId28"/>
    <p:sldId id="523" r:id="rId29"/>
    <p:sldId id="422" r:id="rId30"/>
    <p:sldId id="420" r:id="rId31"/>
    <p:sldId id="500" r:id="rId32"/>
    <p:sldId id="579" r:id="rId33"/>
    <p:sldId id="591" r:id="rId34"/>
    <p:sldId id="592" r:id="rId35"/>
    <p:sldId id="593" r:id="rId36"/>
    <p:sldId id="603" r:id="rId37"/>
    <p:sldId id="600" r:id="rId38"/>
    <p:sldId id="601" r:id="rId39"/>
    <p:sldId id="602" r:id="rId40"/>
    <p:sldId id="604" r:id="rId41"/>
    <p:sldId id="605" r:id="rId42"/>
    <p:sldId id="610" r:id="rId43"/>
    <p:sldId id="611" r:id="rId44"/>
    <p:sldId id="613" r:id="rId45"/>
    <p:sldId id="612" r:id="rId46"/>
    <p:sldId id="607" r:id="rId47"/>
    <p:sldId id="606" r:id="rId48"/>
    <p:sldId id="608" r:id="rId49"/>
    <p:sldId id="609" r:id="rId50"/>
    <p:sldId id="614" r:id="rId51"/>
    <p:sldId id="615" r:id="rId52"/>
    <p:sldId id="559" r:id="rId53"/>
    <p:sldId id="571" r:id="rId54"/>
    <p:sldId id="393" r:id="rId55"/>
    <p:sldId id="403" r:id="rId56"/>
    <p:sldId id="391" r:id="rId57"/>
    <p:sldId id="404" r:id="rId58"/>
    <p:sldId id="405" r:id="rId59"/>
    <p:sldId id="599" r:id="rId60"/>
    <p:sldId id="380" r:id="rId61"/>
    <p:sldId id="381" r:id="rId62"/>
    <p:sldId id="383" r:id="rId63"/>
    <p:sldId id="384" r:id="rId64"/>
    <p:sldId id="382" r:id="rId65"/>
    <p:sldId id="379" r:id="rId66"/>
    <p:sldId id="387" r:id="rId67"/>
    <p:sldId id="388" r:id="rId68"/>
    <p:sldId id="482" r:id="rId69"/>
    <p:sldId id="483" r:id="rId70"/>
    <p:sldId id="330" r:id="rId71"/>
    <p:sldId id="271" r:id="rId72"/>
    <p:sldId id="419" r:id="rId73"/>
    <p:sldId id="577" r:id="rId74"/>
    <p:sldId id="590" r:id="rId75"/>
    <p:sldId id="578" r:id="rId76"/>
    <p:sldId id="416" r:id="rId77"/>
    <p:sldId id="415" r:id="rId78"/>
    <p:sldId id="430" r:id="rId79"/>
    <p:sldId id="451" r:id="rId80"/>
    <p:sldId id="262" r:id="rId81"/>
    <p:sldId id="264" r:id="rId82"/>
    <p:sldId id="269" r:id="rId83"/>
    <p:sldId id="270" r:id="rId84"/>
    <p:sldId id="294" r:id="rId85"/>
    <p:sldId id="346" r:id="rId86"/>
    <p:sldId id="452" r:id="rId87"/>
    <p:sldId id="460" r:id="rId88"/>
    <p:sldId id="461" r:id="rId89"/>
    <p:sldId id="462" r:id="rId90"/>
    <p:sldId id="396" r:id="rId91"/>
    <p:sldId id="453" r:id="rId92"/>
    <p:sldId id="463" r:id="rId93"/>
    <p:sldId id="464" r:id="rId94"/>
    <p:sldId id="465" r:id="rId95"/>
    <p:sldId id="467" r:id="rId96"/>
    <p:sldId id="466" r:id="rId97"/>
    <p:sldId id="265" r:id="rId98"/>
    <p:sldId id="454" r:id="rId99"/>
    <p:sldId id="496" r:id="rId100"/>
    <p:sldId id="458" r:id="rId101"/>
    <p:sldId id="497" r:id="rId102"/>
    <p:sldId id="459" r:id="rId103"/>
    <p:sldId id="501" r:id="rId104"/>
    <p:sldId id="413" r:id="rId105"/>
    <p:sldId id="267" r:id="rId106"/>
    <p:sldId id="446" r:id="rId107"/>
    <p:sldId id="455" r:id="rId108"/>
    <p:sldId id="498" r:id="rId109"/>
    <p:sldId id="499" r:id="rId110"/>
    <p:sldId id="508" r:id="rId111"/>
    <p:sldId id="509" r:id="rId112"/>
    <p:sldId id="511" r:id="rId113"/>
    <p:sldId id="510" r:id="rId114"/>
    <p:sldId id="512" r:id="rId115"/>
    <p:sldId id="268" r:id="rId116"/>
    <p:sldId id="397" r:id="rId117"/>
    <p:sldId id="456" r:id="rId118"/>
    <p:sldId id="560" r:id="rId119"/>
    <p:sldId id="561" r:id="rId120"/>
    <p:sldId id="516" r:id="rId121"/>
    <p:sldId id="562" r:id="rId122"/>
    <p:sldId id="518" r:id="rId123"/>
    <p:sldId id="414" r:id="rId124"/>
    <p:sldId id="278" r:id="rId125"/>
    <p:sldId id="291" r:id="rId126"/>
    <p:sldId id="457" r:id="rId127"/>
    <p:sldId id="552" r:id="rId128"/>
    <p:sldId id="368" r:id="rId129"/>
    <p:sldId id="470" r:id="rId130"/>
    <p:sldId id="472" r:id="rId131"/>
    <p:sldId id="520" r:id="rId132"/>
    <p:sldId id="519" r:id="rId133"/>
    <p:sldId id="557" r:id="rId134"/>
    <p:sldId id="558" r:id="rId135"/>
    <p:sldId id="550" r:id="rId136"/>
    <p:sldId id="481" r:id="rId137"/>
    <p:sldId id="468" r:id="rId138"/>
    <p:sldId id="442" r:id="rId139"/>
    <p:sldId id="443" r:id="rId140"/>
    <p:sldId id="444" r:id="rId141"/>
    <p:sldId id="439" r:id="rId142"/>
    <p:sldId id="473" r:id="rId143"/>
    <p:sldId id="479" r:id="rId144"/>
    <p:sldId id="474" r:id="rId145"/>
    <p:sldId id="475" r:id="rId146"/>
    <p:sldId id="471" r:id="rId147"/>
    <p:sldId id="488" r:id="rId148"/>
    <p:sldId id="556" r:id="rId149"/>
    <p:sldId id="554" r:id="rId150"/>
    <p:sldId id="476" r:id="rId151"/>
    <p:sldId id="506" r:id="rId152"/>
    <p:sldId id="477" r:id="rId153"/>
    <p:sldId id="490" r:id="rId154"/>
    <p:sldId id="478" r:id="rId155"/>
    <p:sldId id="491" r:id="rId156"/>
    <p:sldId id="492" r:id="rId157"/>
    <p:sldId id="507" r:id="rId158"/>
    <p:sldId id="517" r:id="rId159"/>
    <p:sldId id="569" r:id="rId160"/>
    <p:sldId id="544" r:id="rId161"/>
    <p:sldId id="545" r:id="rId162"/>
    <p:sldId id="563" r:id="rId163"/>
    <p:sldId id="351" r:id="rId164"/>
    <p:sldId id="348" r:id="rId165"/>
    <p:sldId id="350" r:id="rId166"/>
    <p:sldId id="356" r:id="rId167"/>
    <p:sldId id="359" r:id="rId168"/>
    <p:sldId id="564" r:id="rId169"/>
    <p:sldId id="565" r:id="rId170"/>
    <p:sldId id="566" r:id="rId171"/>
    <p:sldId id="568" r:id="rId172"/>
    <p:sldId id="537" r:id="rId173"/>
    <p:sldId id="528" r:id="rId174"/>
    <p:sldId id="529" r:id="rId175"/>
    <p:sldId id="530" r:id="rId176"/>
    <p:sldId id="531" r:id="rId177"/>
    <p:sldId id="535" r:id="rId178"/>
    <p:sldId id="536" r:id="rId179"/>
    <p:sldId id="539" r:id="rId180"/>
    <p:sldId id="540" r:id="rId181"/>
    <p:sldId id="541" r:id="rId182"/>
    <p:sldId id="543" r:id="rId183"/>
    <p:sldId id="546" r:id="rId184"/>
    <p:sldId id="547" r:id="rId185"/>
    <p:sldId id="345" r:id="rId18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BCE91281-4DBA-490B-8A2B-3DED381E0C1D}">
          <p14:sldIdLst>
            <p14:sldId id="289"/>
            <p14:sldId id="594"/>
            <p14:sldId id="572"/>
            <p14:sldId id="573"/>
            <p14:sldId id="574"/>
            <p14:sldId id="575"/>
            <p14:sldId id="576"/>
            <p14:sldId id="582"/>
            <p14:sldId id="409"/>
            <p14:sldId id="410"/>
            <p14:sldId id="399"/>
            <p14:sldId id="581"/>
            <p14:sldId id="584"/>
            <p14:sldId id="585"/>
            <p14:sldId id="586"/>
            <p14:sldId id="587"/>
            <p14:sldId id="588"/>
            <p14:sldId id="589"/>
            <p14:sldId id="595"/>
            <p14:sldId id="597"/>
            <p14:sldId id="583"/>
            <p14:sldId id="580"/>
            <p14:sldId id="445"/>
            <p14:sldId id="400"/>
            <p14:sldId id="365"/>
            <p14:sldId id="364"/>
            <p14:sldId id="411"/>
            <p14:sldId id="523"/>
            <p14:sldId id="422"/>
            <p14:sldId id="420"/>
            <p14:sldId id="500"/>
            <p14:sldId id="579"/>
            <p14:sldId id="591"/>
            <p14:sldId id="592"/>
            <p14:sldId id="593"/>
            <p14:sldId id="603"/>
            <p14:sldId id="600"/>
            <p14:sldId id="601"/>
            <p14:sldId id="602"/>
            <p14:sldId id="604"/>
            <p14:sldId id="605"/>
            <p14:sldId id="610"/>
            <p14:sldId id="611"/>
            <p14:sldId id="613"/>
            <p14:sldId id="612"/>
            <p14:sldId id="607"/>
            <p14:sldId id="606"/>
            <p14:sldId id="608"/>
            <p14:sldId id="609"/>
            <p14:sldId id="614"/>
            <p14:sldId id="615"/>
            <p14:sldId id="559"/>
            <p14:sldId id="571"/>
            <p14:sldId id="393"/>
            <p14:sldId id="403"/>
            <p14:sldId id="391"/>
            <p14:sldId id="404"/>
            <p14:sldId id="405"/>
            <p14:sldId id="599"/>
            <p14:sldId id="380"/>
            <p14:sldId id="381"/>
            <p14:sldId id="383"/>
            <p14:sldId id="384"/>
            <p14:sldId id="382"/>
            <p14:sldId id="379"/>
            <p14:sldId id="387"/>
            <p14:sldId id="388"/>
            <p14:sldId id="482"/>
            <p14:sldId id="483"/>
            <p14:sldId id="330"/>
            <p14:sldId id="271"/>
            <p14:sldId id="419"/>
            <p14:sldId id="577"/>
            <p14:sldId id="590"/>
            <p14:sldId id="578"/>
            <p14:sldId id="416"/>
            <p14:sldId id="415"/>
            <p14:sldId id="430"/>
            <p14:sldId id="451"/>
            <p14:sldId id="262"/>
            <p14:sldId id="264"/>
            <p14:sldId id="269"/>
            <p14:sldId id="270"/>
            <p14:sldId id="294"/>
            <p14:sldId id="346"/>
            <p14:sldId id="452"/>
            <p14:sldId id="460"/>
            <p14:sldId id="461"/>
            <p14:sldId id="462"/>
            <p14:sldId id="396"/>
            <p14:sldId id="453"/>
            <p14:sldId id="463"/>
            <p14:sldId id="464"/>
            <p14:sldId id="465"/>
            <p14:sldId id="467"/>
            <p14:sldId id="466"/>
            <p14:sldId id="265"/>
            <p14:sldId id="454"/>
            <p14:sldId id="496"/>
            <p14:sldId id="458"/>
            <p14:sldId id="497"/>
            <p14:sldId id="459"/>
            <p14:sldId id="501"/>
            <p14:sldId id="413"/>
            <p14:sldId id="267"/>
            <p14:sldId id="446"/>
            <p14:sldId id="455"/>
            <p14:sldId id="498"/>
            <p14:sldId id="499"/>
            <p14:sldId id="508"/>
            <p14:sldId id="509"/>
            <p14:sldId id="511"/>
            <p14:sldId id="510"/>
            <p14:sldId id="512"/>
            <p14:sldId id="268"/>
            <p14:sldId id="397"/>
            <p14:sldId id="456"/>
            <p14:sldId id="560"/>
            <p14:sldId id="561"/>
            <p14:sldId id="516"/>
            <p14:sldId id="562"/>
            <p14:sldId id="518"/>
            <p14:sldId id="414"/>
            <p14:sldId id="278"/>
            <p14:sldId id="291"/>
            <p14:sldId id="457"/>
            <p14:sldId id="552"/>
            <p14:sldId id="368"/>
            <p14:sldId id="470"/>
            <p14:sldId id="472"/>
            <p14:sldId id="520"/>
            <p14:sldId id="519"/>
            <p14:sldId id="557"/>
            <p14:sldId id="558"/>
            <p14:sldId id="550"/>
            <p14:sldId id="481"/>
            <p14:sldId id="468"/>
            <p14:sldId id="442"/>
            <p14:sldId id="443"/>
            <p14:sldId id="444"/>
            <p14:sldId id="439"/>
            <p14:sldId id="473"/>
            <p14:sldId id="479"/>
            <p14:sldId id="474"/>
            <p14:sldId id="475"/>
            <p14:sldId id="471"/>
            <p14:sldId id="488"/>
            <p14:sldId id="556"/>
            <p14:sldId id="554"/>
            <p14:sldId id="476"/>
            <p14:sldId id="506"/>
            <p14:sldId id="477"/>
            <p14:sldId id="490"/>
            <p14:sldId id="478"/>
            <p14:sldId id="491"/>
            <p14:sldId id="492"/>
            <p14:sldId id="507"/>
            <p14:sldId id="517"/>
            <p14:sldId id="569"/>
            <p14:sldId id="544"/>
            <p14:sldId id="545"/>
            <p14:sldId id="563"/>
            <p14:sldId id="351"/>
            <p14:sldId id="348"/>
            <p14:sldId id="350"/>
            <p14:sldId id="356"/>
            <p14:sldId id="359"/>
            <p14:sldId id="564"/>
            <p14:sldId id="565"/>
            <p14:sldId id="566"/>
            <p14:sldId id="568"/>
            <p14:sldId id="537"/>
            <p14:sldId id="528"/>
            <p14:sldId id="529"/>
            <p14:sldId id="530"/>
            <p14:sldId id="531"/>
            <p14:sldId id="535"/>
            <p14:sldId id="536"/>
            <p14:sldId id="539"/>
            <p14:sldId id="540"/>
            <p14:sldId id="541"/>
            <p14:sldId id="543"/>
            <p14:sldId id="546"/>
            <p14:sldId id="547"/>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O" initials="K" lastIdx="1" clrIdx="0">
    <p:extLst>
      <p:ext uri="{19B8F6BF-5375-455C-9EA6-DF929625EA0E}">
        <p15:presenceInfo xmlns:p15="http://schemas.microsoft.com/office/powerpoint/2012/main" userId="KUO" providerId="None"/>
      </p:ext>
    </p:extLst>
  </p:cmAuthor>
  <p:cmAuthor id="2" name="睿澤 郭" initials="睿澤" lastIdx="1" clrIdx="1">
    <p:extLst>
      <p:ext uri="{19B8F6BF-5375-455C-9EA6-DF929625EA0E}">
        <p15:presenceInfo xmlns:p15="http://schemas.microsoft.com/office/powerpoint/2012/main" userId="08eddbf166746a82" providerId="Windows Live"/>
      </p:ext>
    </p:extLst>
  </p:cmAuthor>
  <p:cmAuthor id="3" name="羽珮" initials="羽珮" lastIdx="1" clrIdx="2">
    <p:extLst>
      <p:ext uri="{19B8F6BF-5375-455C-9EA6-DF929625EA0E}">
        <p15:presenceInfo xmlns:p15="http://schemas.microsoft.com/office/powerpoint/2012/main" userId="6e2d242630d72468" providerId="Windows Live"/>
      </p:ext>
    </p:extLst>
  </p:cmAuthor>
  <p:cmAuthor id="4" name="卓玥涵" initials="卓玥涵" lastIdx="3" clrIdx="3">
    <p:extLst>
      <p:ext uri="{19B8F6BF-5375-455C-9EA6-DF929625EA0E}">
        <p15:presenceInfo xmlns:p15="http://schemas.microsoft.com/office/powerpoint/2012/main" userId="S-1-5-21-1117040424-3873671077-2757645418-11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1" autoAdjust="0"/>
    <p:restoredTop sz="94660"/>
  </p:normalViewPr>
  <p:slideViewPr>
    <p:cSldViewPr snapToGrid="0">
      <p:cViewPr varScale="1">
        <p:scale>
          <a:sx n="84" d="100"/>
          <a:sy n="84" d="100"/>
        </p:scale>
        <p:origin x="52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2-16T12:03:17.918" idx="1">
    <p:pos x="6588" y="1001"/>
    <p:text/>
    <p:extLst>
      <p:ext uri="{C676402C-5697-4E1C-873F-D02D1690AC5C}">
        <p15:threadingInfo xmlns:p15="http://schemas.microsoft.com/office/powerpoint/2012/main" timeZoneBias="-480"/>
      </p:ext>
    </p:extLst>
  </p:cm>
  <p:cm authorId="4" dt="2023-02-16T16:20:34.520" idx="2">
    <p:pos x="6588" y="1137"/>
    <p:text/>
    <p:extLst>
      <p:ext uri="{C676402C-5697-4E1C-873F-D02D1690AC5C}">
        <p15:threadingInfo xmlns:p15="http://schemas.microsoft.com/office/powerpoint/2012/main" timeZoneBias="-480">
          <p15:parentCm authorId="4" idx="1"/>
        </p15:threadingInfo>
      </p:ext>
    </p:extLst>
  </p:cm>
  <p:cm authorId="4" dt="2023-02-16T16:21:50.316" idx="3">
    <p:pos x="6588" y="1273"/>
    <p:text>財產出租變賣財產等收入性招標非屬適用政府採購法之採購事項</p:text>
    <p:extLst>
      <p:ext uri="{C676402C-5697-4E1C-873F-D02D1690AC5C}">
        <p15:threadingInfo xmlns:p15="http://schemas.microsoft.com/office/powerpoint/2012/main" timeZoneBias="-480">
          <p15:parentCm authorId="4"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3-02-16T12:03:17.918" idx="1">
    <p:pos x="6588" y="1001"/>
    <p:text/>
    <p:extLst>
      <p:ext uri="{C676402C-5697-4E1C-873F-D02D1690AC5C}">
        <p15:threadingInfo xmlns:p15="http://schemas.microsoft.com/office/powerpoint/2012/main" timeZoneBias="-480"/>
      </p:ext>
    </p:extLst>
  </p:cm>
  <p:cm authorId="4" dt="2023-02-16T16:20:34.520" idx="2">
    <p:pos x="6588" y="1137"/>
    <p:text/>
    <p:extLst>
      <p:ext uri="{C676402C-5697-4E1C-873F-D02D1690AC5C}">
        <p15:threadingInfo xmlns:p15="http://schemas.microsoft.com/office/powerpoint/2012/main" timeZoneBias="-480">
          <p15:parentCm authorId="4" idx="1"/>
        </p15:threadingInfo>
      </p:ext>
    </p:extLst>
  </p:cm>
  <p:cm authorId="4" dt="2023-02-16T16:21:50.316" idx="3">
    <p:pos x="6588" y="1273"/>
    <p:text>財產出租變賣財產等收入性招標非屬適用政府採購法之採購事項</p:text>
    <p:extLst>
      <p:ext uri="{C676402C-5697-4E1C-873F-D02D1690AC5C}">
        <p15:threadingInfo xmlns:p15="http://schemas.microsoft.com/office/powerpoint/2012/main" timeZoneBias="-480">
          <p15:parentCm authorId="4"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減少同仁現金支付存管風險</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r>
            <a:rPr lang="zh-TW" altLang="en-US" sz="2800" b="1" dirty="0">
              <a:solidFill>
                <a:schemeClr val="bg1"/>
              </a:solidFill>
              <a:latin typeface="標楷體" panose="03000509000000000000" pitchFamily="65" charset="-120"/>
              <a:ea typeface="標楷體" panose="03000509000000000000" pitchFamily="65" charset="-120"/>
            </a:rPr>
            <a:t>採購付款，</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單一廠商超過</a:t>
          </a:r>
          <a:r>
            <a:rPr lang="en-US" altLang="en-US" sz="2800" b="1" dirty="0">
              <a:solidFill>
                <a:srgbClr val="FF0000"/>
              </a:solidFill>
              <a:highlight>
                <a:srgbClr val="FFFF00"/>
              </a:highlight>
              <a:latin typeface="標楷體" panose="03000509000000000000" pitchFamily="65" charset="-120"/>
              <a:ea typeface="標楷體" panose="03000509000000000000" pitchFamily="65" charset="-120"/>
            </a:rPr>
            <a:t>5,000</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元</a:t>
          </a:r>
          <a:r>
            <a:rPr lang="en-US" altLang="en-US" sz="2800" b="1"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含</a:t>
          </a:r>
          <a:r>
            <a:rPr lang="en-US" altLang="en-US" sz="2800" b="1"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以上者，以逕匯廠商</a:t>
          </a:r>
          <a:r>
            <a:rPr lang="zh-TW" altLang="en-US" sz="2800" b="1" dirty="0">
              <a:solidFill>
                <a:schemeClr val="bg1"/>
              </a:solidFill>
              <a:latin typeface="標楷體" panose="03000509000000000000" pitchFamily="65" charset="-120"/>
              <a:ea typeface="標楷體" panose="03000509000000000000" pitchFamily="65" charset="-120"/>
            </a:rPr>
            <a:t>為原則。</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1A8B9940-3099-478C-8744-DEFD5F6F0F3D}">
      <dgm:prSet custT="1"/>
      <dgm:spPr/>
      <dgm:t>
        <a:bodyPr/>
        <a:lstStyle/>
        <a:p>
          <a:pPr algn="just"/>
          <a:r>
            <a:rPr lang="zh-TW" altLang="en-US" sz="2800" b="1" dirty="0">
              <a:solidFill>
                <a:schemeClr val="bg1"/>
              </a:solidFill>
              <a:latin typeface="標楷體" panose="03000509000000000000" pitchFamily="65" charset="-120"/>
              <a:ea typeface="標楷體" panose="03000509000000000000" pitchFamily="65" charset="-120"/>
            </a:rPr>
            <a:t>召開各項會議，邀請委員出席，</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其出席費、機票、住宿費，以逕匯委員個人帳戶</a:t>
          </a:r>
          <a:r>
            <a:rPr lang="zh-TW" altLang="en-US" sz="2800" b="1" dirty="0">
              <a:solidFill>
                <a:schemeClr val="bg1"/>
              </a:solidFill>
              <a:latin typeface="標楷體" panose="03000509000000000000" pitchFamily="65" charset="-120"/>
              <a:ea typeface="標楷體" panose="03000509000000000000" pitchFamily="65" charset="-120"/>
            </a:rPr>
            <a:t>為原則。</a:t>
          </a:r>
        </a:p>
      </dgm:t>
    </dgm:pt>
    <dgm:pt modelId="{DDACA9E7-1359-408D-9A54-CC764A0E13A8}" type="parTrans" cxnId="{9B811ECF-33E0-4954-932D-FC2DF3852239}">
      <dgm:prSet/>
      <dgm:spPr/>
      <dgm:t>
        <a:bodyPr/>
        <a:lstStyle/>
        <a:p>
          <a:endParaRPr lang="zh-TW" altLang="en-US"/>
        </a:p>
      </dgm:t>
    </dgm:pt>
    <dgm:pt modelId="{51D11DCA-AA40-4899-8483-23B936849B2A}" type="sibTrans" cxnId="{9B811ECF-33E0-4954-932D-FC2DF3852239}">
      <dgm:prSet/>
      <dgm:spPr/>
      <dgm:t>
        <a:bodyPr/>
        <a:lstStyle/>
        <a:p>
          <a:endParaRPr lang="zh-TW" altLang="en-US"/>
        </a:p>
      </dgm:t>
    </dgm:pt>
    <dgm:pt modelId="{7E62951A-8C1F-4DF4-A834-E9EEF822AF06}">
      <dgm:prSet custT="1"/>
      <dgm:spPr/>
      <dgm:t>
        <a:bodyPr/>
        <a:lstStyle/>
        <a:p>
          <a:pPr algn="just"/>
          <a:r>
            <a:rPr lang="zh-TW" altLang="en-US" sz="2800" b="1" dirty="0">
              <a:solidFill>
                <a:schemeClr val="bg1"/>
              </a:solidFill>
              <a:latin typeface="標楷體" panose="03000509000000000000" pitchFamily="65" charset="-120"/>
              <a:ea typeface="標楷體" panose="03000509000000000000" pitchFamily="65" charset="-120"/>
            </a:rPr>
            <a:t>有預借現金需要者，請於簽陳</a:t>
          </a:r>
          <a:r>
            <a:rPr lang="zh-TW" altLang="en-US" sz="2800" b="1" dirty="0">
              <a:solidFill>
                <a:srgbClr val="FF0000"/>
              </a:solidFill>
              <a:latin typeface="標楷體" panose="03000509000000000000" pitchFamily="65" charset="-120"/>
              <a:ea typeface="標楷體" panose="03000509000000000000" pitchFamily="65" charset="-120"/>
            </a:rPr>
            <a:t>敘明預計辦理完竣之日期</a:t>
          </a:r>
          <a:r>
            <a:rPr lang="zh-TW" altLang="en-US" sz="2800" b="1" dirty="0">
              <a:solidFill>
                <a:schemeClr val="bg1"/>
              </a:solidFill>
              <a:latin typeface="標楷體" panose="03000509000000000000" pitchFamily="65" charset="-120"/>
              <a:ea typeface="標楷體" panose="03000509000000000000" pitchFamily="65" charset="-120"/>
            </a:rPr>
            <a:t>，並於「金門縣政府</a:t>
          </a:r>
          <a:r>
            <a:rPr lang="en-US" altLang="en-US" sz="2800" b="1" dirty="0">
              <a:solidFill>
                <a:schemeClr val="bg1"/>
              </a:solidFill>
              <a:latin typeface="標楷體" panose="03000509000000000000" pitchFamily="65" charset="-120"/>
              <a:ea typeface="標楷體" panose="03000509000000000000" pitchFamily="65" charset="-120"/>
            </a:rPr>
            <a:t>OO</a:t>
          </a:r>
          <a:r>
            <a:rPr lang="zh-TW" altLang="en-US" sz="2800" b="1" dirty="0">
              <a:solidFill>
                <a:schemeClr val="bg1"/>
              </a:solidFill>
              <a:latin typeface="標楷體" panose="03000509000000000000" pitchFamily="65" charset="-120"/>
              <a:ea typeface="標楷體" panose="03000509000000000000" pitchFamily="65" charset="-120"/>
            </a:rPr>
            <a:t>處預借公務用款借據」</a:t>
          </a:r>
          <a:r>
            <a:rPr lang="zh-TW" altLang="en-US" sz="2800" b="1" dirty="0">
              <a:solidFill>
                <a:srgbClr val="FF0000"/>
              </a:solidFill>
              <a:latin typeface="標楷體" panose="03000509000000000000" pitchFamily="65" charset="-120"/>
              <a:ea typeface="標楷體" panose="03000509000000000000" pitchFamily="65" charset="-120"/>
            </a:rPr>
            <a:t>敘明擬報銷日期</a:t>
          </a:r>
          <a:r>
            <a:rPr lang="zh-TW" altLang="en-US"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至遲不得逾預借日起一個月</a:t>
          </a:r>
          <a:r>
            <a:rPr lang="zh-TW" altLang="en-US" sz="2800" b="1" dirty="0">
              <a:solidFill>
                <a:schemeClr val="bg1"/>
              </a:solidFill>
              <a:latin typeface="標楷體" panose="03000509000000000000" pitchFamily="65" charset="-120"/>
              <a:ea typeface="標楷體" panose="03000509000000000000" pitchFamily="65" charset="-120"/>
            </a:rPr>
            <a:t>並確實依限辦理核銷轉正。</a:t>
          </a:r>
        </a:p>
      </dgm:t>
    </dgm:pt>
    <dgm:pt modelId="{79D87367-00FC-48F6-81F7-DD8E5D360B0C}" type="parTrans" cxnId="{CAC9CA1A-C746-4780-9BAD-E8916870B1FB}">
      <dgm:prSet/>
      <dgm:spPr/>
      <dgm:t>
        <a:bodyPr/>
        <a:lstStyle/>
        <a:p>
          <a:endParaRPr lang="zh-TW" altLang="en-US"/>
        </a:p>
      </dgm:t>
    </dgm:pt>
    <dgm:pt modelId="{3FF08343-CFF0-4FE7-8C06-6289C69363C8}" type="sibTrans" cxnId="{CAC9CA1A-C746-4780-9BAD-E8916870B1FB}">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35266" custScaleY="92599" custLinFactNeighborX="-3573" custLinFactNeighborY="175">
        <dgm:presLayoutVars>
          <dgm:chMax val="1"/>
          <dgm:bulletEnabled val="1"/>
        </dgm:presLayoutVars>
      </dgm:prSet>
      <dgm:spPr/>
    </dgm:pt>
    <dgm:pt modelId="{C0748D46-8370-40A2-9EBC-A2B2A968265D}" type="pres">
      <dgm:prSet presAssocID="{D2138AE8-3158-475A-9DD4-33FA2DC20056}" presName="descendantText" presStyleLbl="alignAccFollowNode1" presStyleIdx="0" presStyleCnt="1" custScaleX="127144" custScaleY="113539" custLinFactNeighborX="-3355" custLinFactNeighborY="-461">
        <dgm:presLayoutVars>
          <dgm:bulletEnabled val="1"/>
        </dgm:presLayoutVars>
      </dgm:prSet>
      <dgm:spPr/>
    </dgm:pt>
  </dgm:ptLst>
  <dgm:cxnLst>
    <dgm:cxn modelId="{C8B83913-B786-4608-A888-A9251452E7BD}" type="presOf" srcId="{D2138AE8-3158-475A-9DD4-33FA2DC20056}" destId="{0560F428-62C9-4FDA-B87A-DE0812B58023}" srcOrd="0" destOrd="0"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CAC9CA1A-C746-4780-9BAD-E8916870B1FB}" srcId="{D2138AE8-3158-475A-9DD4-33FA2DC20056}" destId="{7E62951A-8C1F-4DF4-A834-E9EEF822AF06}" srcOrd="2" destOrd="0" parTransId="{79D87367-00FC-48F6-81F7-DD8E5D360B0C}" sibTransId="{3FF08343-CFF0-4FE7-8C06-6289C69363C8}"/>
    <dgm:cxn modelId="{F935BE34-B923-4730-86F4-8ED871EE2D29}" type="presOf" srcId="{AF9E938E-B4D8-41BC-A0FF-C1DAF012D996}" destId="{C0748D46-8370-40A2-9EBC-A2B2A968265D}" srcOrd="0" destOrd="0" presId="urn:microsoft.com/office/officeart/2005/8/layout/vList5"/>
    <dgm:cxn modelId="{E2AB0283-39B6-4CAF-A5DE-A9CD5D0D6DF9}" type="presOf" srcId="{1A8B9940-3099-478C-8744-DEFD5F6F0F3D}" destId="{C0748D46-8370-40A2-9EBC-A2B2A968265D}" srcOrd="0" destOrd="1" presId="urn:microsoft.com/office/officeart/2005/8/layout/vList5"/>
    <dgm:cxn modelId="{491F9F8B-6A46-4952-8D7B-A7BE91D19B5F}" type="presOf" srcId="{7E62951A-8C1F-4DF4-A834-E9EEF822AF06}" destId="{C0748D46-8370-40A2-9EBC-A2B2A968265D}" srcOrd="0" destOrd="2" presId="urn:microsoft.com/office/officeart/2005/8/layout/vList5"/>
    <dgm:cxn modelId="{7E652390-1967-4ECE-82E4-C1B73B3D5D8D}" type="presOf" srcId="{68EAE0F2-CE1C-411F-A9D0-003E370EDA6B}" destId="{D634A95E-8699-472E-9695-E5A0F5A15A58}" srcOrd="0" destOrd="0" presId="urn:microsoft.com/office/officeart/2005/8/layout/vList5"/>
    <dgm:cxn modelId="{9B811ECF-33E0-4954-932D-FC2DF3852239}" srcId="{D2138AE8-3158-475A-9DD4-33FA2DC20056}" destId="{1A8B9940-3099-478C-8744-DEFD5F6F0F3D}" srcOrd="1" destOrd="0" parTransId="{DDACA9E7-1359-408D-9A54-CC764A0E13A8}" sibTransId="{51D11DCA-AA40-4899-8483-23B936849B2A}"/>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4C7972B1-B268-45CF-9C05-49D1B4F4F857}" type="presParOf" srcId="{647D9B47-35A2-467F-B1A8-CFB0D4532F52}" destId="{C0748D46-8370-40A2-9EBC-A2B2A96826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dgm:spPr/>
      <dgm:t>
        <a:bodyPr/>
        <a:lstStyle/>
        <a:p>
          <a:r>
            <a:rPr lang="zh-TW" altLang="en-US" b="1">
              <a:latin typeface="標楷體" panose="03000509000000000000" pitchFamily="65" charset="-120"/>
              <a:ea typeface="標楷體" panose="03000509000000000000" pitchFamily="65" charset="-120"/>
            </a:rPr>
            <a:t>原因</a:t>
          </a:r>
          <a:r>
            <a:rPr lang="en-US" altLang="zh-TW" b="1">
              <a:latin typeface="標楷體" panose="03000509000000000000" pitchFamily="65" charset="-120"/>
              <a:ea typeface="標楷體" panose="03000509000000000000" pitchFamily="65" charset="-120"/>
            </a:rPr>
            <a:t>1</a:t>
          </a:r>
          <a:endParaRPr lang="zh-TW" altLang="en-US"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200" b="1" dirty="0">
              <a:latin typeface="標楷體" panose="03000509000000000000" pitchFamily="65" charset="-120"/>
              <a:ea typeface="標楷體" panose="03000509000000000000" pitchFamily="65" charset="-120"/>
            </a:rPr>
            <a:t>公司</a:t>
          </a:r>
          <a:r>
            <a:rPr lang="zh-TW" altLang="en-US" sz="3200" b="1" dirty="0">
              <a:solidFill>
                <a:srgbClr val="FF0000"/>
              </a:solidFill>
              <a:latin typeface="標楷體" panose="03000509000000000000" pitchFamily="65" charset="-120"/>
              <a:ea typeface="標楷體" panose="03000509000000000000" pitchFamily="65" charset="-120"/>
            </a:rPr>
            <a:t>解散、停業</a:t>
          </a:r>
          <a:r>
            <a:rPr lang="zh-TW" altLang="en-US" sz="3200" b="1" dirty="0">
              <a:latin typeface="標楷體" panose="03000509000000000000" pitchFamily="65" charset="-120"/>
              <a:ea typeface="標楷體" panose="03000509000000000000" pitchFamily="65" charset="-120"/>
            </a:rPr>
            <a:t>或</a:t>
          </a:r>
          <a:r>
            <a:rPr lang="zh-TW" altLang="en-US" sz="3200" b="1" dirty="0">
              <a:solidFill>
                <a:srgbClr val="FF0000"/>
              </a:solidFill>
              <a:latin typeface="標楷體" panose="03000509000000000000" pitchFamily="65" charset="-120"/>
              <a:ea typeface="標楷體" panose="03000509000000000000" pitchFamily="65" charset="-120"/>
            </a:rPr>
            <a:t>當事人行方不明</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b="1">
              <a:latin typeface="標楷體" panose="03000509000000000000" pitchFamily="65" charset="-120"/>
              <a:ea typeface="標楷體" panose="03000509000000000000" pitchFamily="65" charset="-120"/>
            </a:rPr>
            <a:t>註銷方法</a:t>
          </a:r>
          <a:endParaRPr lang="zh-TW" altLang="en-US"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200" b="1" dirty="0">
              <a:latin typeface="標楷體" panose="03000509000000000000" pitchFamily="65" charset="-120"/>
              <a:ea typeface="標楷體" panose="03000509000000000000" pitchFamily="65" charset="-120"/>
            </a:rPr>
            <a:t>檢同有關證件，報經主管機關</a:t>
          </a:r>
          <a:r>
            <a:rPr lang="zh-TW" altLang="en-US" sz="3200" b="1" dirty="0">
              <a:solidFill>
                <a:schemeClr val="bg1"/>
              </a:solidFill>
              <a:latin typeface="標楷體" panose="03000509000000000000" pitchFamily="65" charset="-120"/>
              <a:ea typeface="標楷體" panose="03000509000000000000" pitchFamily="65" charset="-120"/>
            </a:rPr>
            <a:t>函轉</a:t>
          </a:r>
          <a:r>
            <a:rPr lang="zh-TW" altLang="en-US" sz="3200" b="1" dirty="0">
              <a:solidFill>
                <a:srgbClr val="FF0000"/>
              </a:solidFill>
              <a:latin typeface="標楷體" panose="03000509000000000000" pitchFamily="65" charset="-120"/>
              <a:ea typeface="標楷體" panose="03000509000000000000" pitchFamily="65" charset="-120"/>
            </a:rPr>
            <a:t>審計室核定</a:t>
          </a:r>
          <a:r>
            <a:rPr lang="zh-TW" altLang="en-US" sz="3200" b="1" dirty="0">
              <a:latin typeface="標楷體" panose="03000509000000000000" pitchFamily="65" charset="-120"/>
              <a:ea typeface="標楷體" panose="03000509000000000000" pitchFamily="65" charset="-120"/>
            </a:rPr>
            <a:t>，並副知本府財政處、主計處</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76030"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1" csCatId="colorful" phldr="1"/>
      <dgm:spPr/>
      <dgm:t>
        <a:bodyPr/>
        <a:lstStyle/>
        <a:p>
          <a:endParaRPr lang="zh-TW" altLang="en-US"/>
        </a:p>
      </dgm:t>
    </dgm:pt>
    <dgm:pt modelId="{CA05196F-706C-465F-8960-2445BE6B0FE2}">
      <dgm:prSet phldrT="[文字]"/>
      <dgm:spPr/>
      <dgm:t>
        <a:bodyPr/>
        <a:lstStyle/>
        <a:p>
          <a:r>
            <a:rPr lang="zh-TW" altLang="en-US" b="1">
              <a:latin typeface="標楷體" panose="03000509000000000000" pitchFamily="65" charset="-120"/>
              <a:ea typeface="標楷體" panose="03000509000000000000" pitchFamily="65" charset="-120"/>
            </a:rPr>
            <a:t>原因</a:t>
          </a:r>
          <a:r>
            <a:rPr lang="en-US" altLang="zh-TW" b="1">
              <a:latin typeface="標楷體" panose="03000509000000000000" pitchFamily="65" charset="-120"/>
              <a:ea typeface="標楷體" panose="03000509000000000000" pitchFamily="65" charset="-120"/>
            </a:rPr>
            <a:t>2</a:t>
          </a:r>
          <a:endParaRPr lang="zh-TW" altLang="en-US"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200" b="1" dirty="0">
              <a:latin typeface="標楷體" panose="03000509000000000000" pitchFamily="65" charset="-120"/>
              <a:ea typeface="標楷體" panose="03000509000000000000" pitchFamily="65" charset="-120"/>
            </a:rPr>
            <a:t>執行公法所為之行政處分，如因原處分機關</a:t>
          </a:r>
          <a:r>
            <a:rPr lang="zh-TW" altLang="en-US" sz="3200" b="1" u="sng" dirty="0">
              <a:solidFill>
                <a:srgbClr val="FF0000"/>
              </a:solidFill>
              <a:latin typeface="標楷體" panose="03000509000000000000" pitchFamily="65" charset="-120"/>
              <a:ea typeface="標楷體" panose="03000509000000000000" pitchFamily="65" charset="-120"/>
            </a:rPr>
            <a:t>撤銷原處分</a:t>
          </a:r>
          <a:r>
            <a:rPr lang="zh-TW" altLang="en-US" sz="3200" b="1" dirty="0">
              <a:latin typeface="標楷體" panose="03000509000000000000" pitchFamily="65" charset="-120"/>
              <a:ea typeface="標楷體" panose="03000509000000000000" pitchFamily="65" charset="-120"/>
            </a:rPr>
            <a:t>、處分單</a:t>
          </a:r>
          <a:r>
            <a:rPr lang="zh-TW" altLang="en-US" sz="3200" b="1" u="sng" dirty="0">
              <a:solidFill>
                <a:srgbClr val="FF0000"/>
              </a:solidFill>
              <a:latin typeface="標楷體" panose="03000509000000000000" pitchFamily="65" charset="-120"/>
              <a:ea typeface="標楷體" panose="03000509000000000000" pitchFamily="65" charset="-120"/>
            </a:rPr>
            <a:t>開立錯誤</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b="1">
              <a:latin typeface="標楷體" panose="03000509000000000000" pitchFamily="65" charset="-120"/>
              <a:ea typeface="標楷體" panose="03000509000000000000" pitchFamily="65" charset="-120"/>
            </a:rPr>
            <a:t>註銷方法</a:t>
          </a:r>
          <a:endParaRPr lang="zh-TW" altLang="en-US"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200" b="1">
              <a:latin typeface="標楷體" panose="03000509000000000000" pitchFamily="65" charset="-120"/>
              <a:ea typeface="標楷體" panose="03000509000000000000" pitchFamily="65" charset="-120"/>
            </a:rPr>
            <a:t>依權責機關</a:t>
          </a:r>
          <a:r>
            <a:rPr lang="en-US" altLang="zh-TW" sz="3200" b="1">
              <a:latin typeface="標楷體" panose="03000509000000000000" pitchFamily="65" charset="-120"/>
              <a:ea typeface="標楷體" panose="03000509000000000000" pitchFamily="65" charset="-120"/>
            </a:rPr>
            <a:t>(</a:t>
          </a:r>
          <a:r>
            <a:rPr lang="zh-TW" altLang="en-US" sz="3200" b="1">
              <a:latin typeface="標楷體" panose="03000509000000000000" pitchFamily="65" charset="-120"/>
              <a:ea typeface="標楷體" panose="03000509000000000000" pitchFamily="65" charset="-120"/>
            </a:rPr>
            <a:t>單位</a:t>
          </a:r>
          <a:r>
            <a:rPr lang="en-US" altLang="zh-TW" sz="3200" b="1">
              <a:latin typeface="標楷體" panose="03000509000000000000" pitchFamily="65" charset="-120"/>
              <a:ea typeface="標楷體" panose="03000509000000000000" pitchFamily="65" charset="-120"/>
            </a:rPr>
            <a:t>)</a:t>
          </a:r>
          <a:r>
            <a:rPr lang="zh-TW" altLang="en-US" sz="3200" b="1">
              <a:latin typeface="標楷體" panose="03000509000000000000" pitchFamily="65" charset="-120"/>
              <a:ea typeface="標楷體" panose="03000509000000000000" pitchFamily="65" charset="-120"/>
            </a:rPr>
            <a:t>之相關核定文件辦理註銷</a:t>
          </a:r>
          <a:endParaRPr lang="zh-TW" altLang="en-US" sz="3200" b="1" dirty="0">
            <a:latin typeface="標楷體" panose="03000509000000000000" pitchFamily="65" charset="-120"/>
            <a:ea typeface="標楷體" panose="03000509000000000000" pitchFamily="65" charset="-120"/>
          </a:endParaRP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93432">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dgm:spPr/>
      <dgm:t>
        <a:bodyPr/>
        <a:lstStyle/>
        <a:p>
          <a:r>
            <a:rPr lang="zh-TW" altLang="en-US" b="1">
              <a:latin typeface="標楷體" panose="03000509000000000000" pitchFamily="65" charset="-120"/>
              <a:ea typeface="標楷體" panose="03000509000000000000" pitchFamily="65" charset="-120"/>
            </a:rPr>
            <a:t>原因</a:t>
          </a:r>
          <a:r>
            <a:rPr lang="en-US" altLang="zh-TW" b="1">
              <a:latin typeface="標楷體" panose="03000509000000000000" pitchFamily="65" charset="-120"/>
              <a:ea typeface="標楷體" panose="03000509000000000000" pitchFamily="65" charset="-120"/>
            </a:rPr>
            <a:t>3</a:t>
          </a:r>
          <a:endParaRPr lang="zh-TW" altLang="en-US"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200" b="1" dirty="0">
              <a:latin typeface="標楷體" panose="03000509000000000000" pitchFamily="65" charset="-120"/>
              <a:ea typeface="標楷體" panose="03000509000000000000" pitchFamily="65" charset="-120"/>
            </a:rPr>
            <a:t>依法</a:t>
          </a:r>
          <a:r>
            <a:rPr lang="zh-TW" altLang="en-US" sz="3200" b="1" dirty="0">
              <a:solidFill>
                <a:srgbClr val="FF0000"/>
              </a:solidFill>
              <a:latin typeface="標楷體" panose="03000509000000000000" pitchFamily="65" charset="-120"/>
              <a:ea typeface="標楷體" panose="03000509000000000000" pitchFamily="65" charset="-120"/>
            </a:rPr>
            <a:t>取得債權憑證</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sz="3600" b="1">
              <a:latin typeface="標楷體" panose="03000509000000000000" pitchFamily="65" charset="-120"/>
              <a:ea typeface="標楷體" panose="03000509000000000000" pitchFamily="65" charset="-120"/>
            </a:rPr>
            <a:t>註銷方法</a:t>
          </a:r>
          <a:endParaRPr lang="zh-TW" altLang="en-US" sz="3600"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000" b="1" dirty="0">
              <a:latin typeface="標楷體" panose="03000509000000000000" pitchFamily="65" charset="-120"/>
              <a:ea typeface="標楷體" panose="03000509000000000000" pitchFamily="65" charset="-120"/>
            </a:rPr>
            <a:t>檢同有關證件，以逐案或彙案方式，報經主管機關</a:t>
          </a:r>
          <a:r>
            <a:rPr lang="zh-TW" altLang="en-US" sz="3000" b="1" dirty="0">
              <a:solidFill>
                <a:schemeClr val="bg1"/>
              </a:solidFill>
              <a:latin typeface="標楷體" panose="03000509000000000000" pitchFamily="65" charset="-120"/>
              <a:ea typeface="標楷體" panose="03000509000000000000" pitchFamily="65" charset="-120"/>
            </a:rPr>
            <a:t>函轉</a:t>
          </a:r>
          <a:r>
            <a:rPr lang="zh-TW" altLang="en-US" sz="3000" b="1" dirty="0">
              <a:solidFill>
                <a:srgbClr val="FF0000"/>
              </a:solidFill>
              <a:latin typeface="標楷體" panose="03000509000000000000" pitchFamily="65" charset="-120"/>
              <a:ea typeface="標楷體" panose="03000509000000000000" pitchFamily="65" charset="-120"/>
            </a:rPr>
            <a:t>審計室核定</a:t>
          </a:r>
          <a:r>
            <a:rPr lang="zh-TW" altLang="en-US" sz="3000" b="1" dirty="0">
              <a:latin typeface="標楷體" panose="03000509000000000000" pitchFamily="65" charset="-120"/>
              <a:ea typeface="標楷體" panose="03000509000000000000" pitchFamily="65" charset="-120"/>
            </a:rPr>
            <a:t>，並副知本府財政處、主計處</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51359"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dgm:spPr/>
      <dgm:t>
        <a:bodyPr/>
        <a:lstStyle/>
        <a:p>
          <a:r>
            <a:rPr lang="zh-TW" altLang="en-US" sz="3600" b="1">
              <a:latin typeface="標楷體" panose="03000509000000000000" pitchFamily="65" charset="-120"/>
              <a:ea typeface="標楷體" panose="03000509000000000000" pitchFamily="65" charset="-120"/>
            </a:rPr>
            <a:t>原因</a:t>
          </a:r>
          <a:r>
            <a:rPr lang="en-US" altLang="zh-TW" sz="3600" b="1">
              <a:latin typeface="標楷體" panose="03000509000000000000" pitchFamily="65" charset="-120"/>
              <a:ea typeface="標楷體" panose="03000509000000000000" pitchFamily="65" charset="-120"/>
            </a:rPr>
            <a:t>4</a:t>
          </a:r>
          <a:endParaRPr lang="zh-TW" altLang="en-US" sz="3600"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000" b="1" dirty="0">
              <a:latin typeface="標楷體" panose="03000509000000000000" pitchFamily="65" charset="-120"/>
              <a:ea typeface="標楷體" panose="03000509000000000000" pitchFamily="65" charset="-120"/>
            </a:rPr>
            <a:t>依法取得之</a:t>
          </a:r>
          <a:r>
            <a:rPr lang="zh-TW" altLang="en-US" sz="3000" b="1" dirty="0">
              <a:solidFill>
                <a:srgbClr val="FF0000"/>
              </a:solidFill>
              <a:latin typeface="標楷體" panose="03000509000000000000" pitchFamily="65" charset="-120"/>
              <a:ea typeface="標楷體" panose="03000509000000000000" pitchFamily="65" charset="-120"/>
            </a:rPr>
            <a:t>債權憑證，屆滿法定收繳期限</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sz="3600" b="1">
              <a:latin typeface="標楷體" panose="03000509000000000000" pitchFamily="65" charset="-120"/>
              <a:ea typeface="標楷體" panose="03000509000000000000" pitchFamily="65" charset="-120"/>
            </a:rPr>
            <a:t>註銷方法</a:t>
          </a:r>
          <a:endParaRPr lang="zh-TW" altLang="en-US" sz="3600"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000" b="1" dirty="0">
              <a:latin typeface="標楷體" panose="03000509000000000000" pitchFamily="65" charset="-120"/>
              <a:ea typeface="標楷體" panose="03000509000000000000" pitchFamily="65" charset="-120"/>
            </a:rPr>
            <a:t>檢同有關證件，報經主管機關查核其</a:t>
          </a:r>
          <a:r>
            <a:rPr lang="zh-TW" altLang="en-US" sz="3000" b="1" u="sng" dirty="0">
              <a:solidFill>
                <a:srgbClr val="FF0000"/>
              </a:solidFill>
              <a:latin typeface="標楷體" panose="03000509000000000000" pitchFamily="65" charset="-120"/>
              <a:ea typeface="標楷體" panose="03000509000000000000" pitchFamily="65" charset="-120"/>
            </a:rPr>
            <a:t>管理及催繳程序確屬妥適後，函轉審計室核定</a:t>
          </a:r>
          <a:r>
            <a:rPr lang="zh-TW" altLang="en-US" sz="3000" b="1" dirty="0">
              <a:latin typeface="標楷體" panose="03000509000000000000" pitchFamily="65" charset="-120"/>
              <a:ea typeface="標楷體" panose="03000509000000000000" pitchFamily="65" charset="-120"/>
            </a:rPr>
            <a:t>，並副知本府財政處、主計處</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55971"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1" csCatId="colorful" phldr="1"/>
      <dgm:spPr/>
      <dgm:t>
        <a:bodyPr/>
        <a:lstStyle/>
        <a:p>
          <a:endParaRPr lang="zh-TW" altLang="en-US"/>
        </a:p>
      </dgm:t>
    </dgm:pt>
    <dgm:pt modelId="{CA05196F-706C-465F-8960-2445BE6B0FE2}">
      <dgm:prSet phldrT="[文字]"/>
      <dgm:spPr/>
      <dgm:t>
        <a:bodyPr/>
        <a:lstStyle/>
        <a:p>
          <a:r>
            <a:rPr lang="zh-TW" altLang="en-US" b="1">
              <a:latin typeface="標楷體" panose="03000509000000000000" pitchFamily="65" charset="-120"/>
              <a:ea typeface="標楷體" panose="03000509000000000000" pitchFamily="65" charset="-120"/>
            </a:rPr>
            <a:t>原因</a:t>
          </a:r>
          <a:r>
            <a:rPr lang="en-US" altLang="zh-TW" b="1">
              <a:latin typeface="標楷體" panose="03000509000000000000" pitchFamily="65" charset="-120"/>
              <a:ea typeface="標楷體" panose="03000509000000000000" pitchFamily="65" charset="-120"/>
            </a:rPr>
            <a:t>5</a:t>
          </a:r>
          <a:endParaRPr lang="zh-TW" altLang="en-US"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200" b="1">
              <a:latin typeface="標楷體" panose="03000509000000000000" pitchFamily="65" charset="-120"/>
              <a:ea typeface="標楷體" panose="03000509000000000000" pitchFamily="65" charset="-120"/>
            </a:rPr>
            <a:t>實際執行業務發生之匯兌損失</a:t>
          </a:r>
          <a:endParaRPr lang="zh-TW" altLang="en-US" sz="3200" b="1" dirty="0">
            <a:latin typeface="標楷體" panose="03000509000000000000" pitchFamily="65" charset="-120"/>
            <a:ea typeface="標楷體" panose="03000509000000000000" pitchFamily="65" charset="-120"/>
          </a:endParaRP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b="1">
              <a:latin typeface="標楷體" panose="03000509000000000000" pitchFamily="65" charset="-120"/>
              <a:ea typeface="標楷體" panose="03000509000000000000" pitchFamily="65" charset="-120"/>
            </a:rPr>
            <a:t>註銷方法</a:t>
          </a:r>
          <a:endParaRPr lang="zh-TW" altLang="en-US"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200" b="1">
              <a:latin typeface="標楷體" panose="03000509000000000000" pitchFamily="65" charset="-120"/>
              <a:ea typeface="標楷體" panose="03000509000000000000" pitchFamily="65" charset="-120"/>
            </a:rPr>
            <a:t>依「中央政府各機關對於外匯匯率調整後有關帳務處理注意事項」規定辦理</a:t>
          </a:r>
          <a:endParaRPr lang="zh-TW" altLang="en-US" sz="3200" b="1" dirty="0">
            <a:latin typeface="標楷體" panose="03000509000000000000" pitchFamily="65" charset="-120"/>
            <a:ea typeface="標楷體" panose="03000509000000000000" pitchFamily="65" charset="-120"/>
          </a:endParaRP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7080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dgm:spPr/>
      <dgm:t>
        <a:bodyPr/>
        <a:lstStyle/>
        <a:p>
          <a:r>
            <a:rPr lang="zh-TW" altLang="en-US" sz="3600" b="1">
              <a:latin typeface="標楷體" panose="03000509000000000000" pitchFamily="65" charset="-120"/>
              <a:ea typeface="標楷體" panose="03000509000000000000" pitchFamily="65" charset="-120"/>
            </a:rPr>
            <a:t>原因</a:t>
          </a:r>
          <a:r>
            <a:rPr lang="en-US" altLang="zh-TW" sz="3600" b="1">
              <a:latin typeface="標楷體" panose="03000509000000000000" pitchFamily="65" charset="-120"/>
              <a:ea typeface="標楷體" panose="03000509000000000000" pitchFamily="65" charset="-120"/>
            </a:rPr>
            <a:t>6</a:t>
          </a:r>
          <a:endParaRPr lang="zh-TW" altLang="en-US" sz="3600"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000" b="1" u="sng" dirty="0">
              <a:solidFill>
                <a:srgbClr val="FF0000"/>
              </a:solidFill>
              <a:latin typeface="標楷體" panose="03000509000000000000" pitchFamily="65" charset="-120"/>
              <a:ea typeface="標楷體" panose="03000509000000000000" pitchFamily="65" charset="-120"/>
            </a:rPr>
            <a:t>當年度發現</a:t>
          </a:r>
          <a:r>
            <a:rPr lang="zh-TW" altLang="en-US" sz="3000" b="1" dirty="0">
              <a:latin typeface="標楷體" panose="03000509000000000000" pitchFamily="65" charset="-120"/>
              <a:ea typeface="標楷體" panose="03000509000000000000" pitchFamily="65" charset="-120"/>
            </a:rPr>
            <a:t>帳載錯誤者</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sz="3600" b="1">
              <a:latin typeface="標楷體" panose="03000509000000000000" pitchFamily="65" charset="-120"/>
              <a:ea typeface="標楷體" panose="03000509000000000000" pitchFamily="65" charset="-120"/>
            </a:rPr>
            <a:t>註銷方法</a:t>
          </a:r>
          <a:endParaRPr lang="zh-TW" altLang="en-US" sz="3600"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2800" b="1" dirty="0">
              <a:latin typeface="標楷體" panose="03000509000000000000" pitchFamily="65" charset="-120"/>
              <a:ea typeface="標楷體" panose="03000509000000000000" pitchFamily="65" charset="-120"/>
            </a:rPr>
            <a:t>各機關</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單位</a:t>
          </a:r>
          <a:r>
            <a:rPr lang="en-US" altLang="zh-TW" sz="2800" b="1" dirty="0">
              <a:latin typeface="標楷體" panose="03000509000000000000" pitchFamily="65" charset="-120"/>
              <a:ea typeface="標楷體" panose="03000509000000000000" pitchFamily="65" charset="-120"/>
            </a:rPr>
            <a:t>)</a:t>
          </a:r>
          <a:r>
            <a:rPr lang="zh-TW" altLang="en-US" sz="2800" b="1" u="sng" dirty="0">
              <a:solidFill>
                <a:srgbClr val="FF0000"/>
              </a:solidFill>
              <a:latin typeface="標楷體" panose="03000509000000000000" pitchFamily="65" charset="-120"/>
              <a:ea typeface="標楷體" panose="03000509000000000000" pitchFamily="65" charset="-120"/>
            </a:rPr>
            <a:t>自行簽奉核准後辦理註銷</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6C61F0CF-5EEF-400E-8409-EB328B9A4336}">
      <dgm:prSet custT="1"/>
      <dgm:spPr/>
      <dgm:t>
        <a:bodyPr/>
        <a:lstStyle/>
        <a:p>
          <a:endParaRPr lang="zh-TW" altLang="en-US" sz="3000" b="1" dirty="0">
            <a:solidFill>
              <a:schemeClr val="bg1"/>
            </a:solidFill>
            <a:latin typeface="標楷體" panose="03000509000000000000" pitchFamily="65" charset="-120"/>
            <a:ea typeface="標楷體" panose="03000509000000000000" pitchFamily="65" charset="-120"/>
          </a:endParaRPr>
        </a:p>
      </dgm:t>
    </dgm:pt>
    <dgm:pt modelId="{B8A4B880-1DA8-4D95-B6EA-F63033700A2E}" type="parTrans" cxnId="{BCF95338-645C-4A7D-BA6B-98FDC8CB2B92}">
      <dgm:prSet/>
      <dgm:spPr/>
      <dgm:t>
        <a:bodyPr/>
        <a:lstStyle/>
        <a:p>
          <a:endParaRPr lang="zh-TW" altLang="en-US"/>
        </a:p>
      </dgm:t>
    </dgm:pt>
    <dgm:pt modelId="{75761AC8-01DB-42BC-9737-A3A37EE34C0E}" type="sibTrans" cxnId="{BCF95338-645C-4A7D-BA6B-98FDC8CB2B92}">
      <dgm:prSet/>
      <dgm:spPr/>
      <dgm:t>
        <a:bodyPr/>
        <a:lstStyle/>
        <a:p>
          <a:endParaRPr lang="zh-TW" altLang="en-US"/>
        </a:p>
      </dgm:t>
    </dgm:pt>
    <dgm:pt modelId="{CC1DAE19-596A-4F37-9D30-F379DA0EB884}">
      <dgm:prSet phldrT="[文字]" custT="1"/>
      <dgm:spPr/>
      <dgm:t>
        <a:bodyPr/>
        <a:lstStyle/>
        <a:p>
          <a:r>
            <a:rPr lang="zh-TW" altLang="en-US" sz="3000" b="1" u="sng" dirty="0">
              <a:solidFill>
                <a:srgbClr val="FF0000"/>
              </a:solidFill>
              <a:latin typeface="標楷體" panose="03000509000000000000" pitchFamily="65" charset="-120"/>
              <a:ea typeface="標楷體" panose="03000509000000000000" pitchFamily="65" charset="-120"/>
            </a:rPr>
            <a:t>以後年度始發現</a:t>
          </a:r>
          <a:r>
            <a:rPr lang="zh-TW" altLang="en-US" sz="3000" b="1" dirty="0">
              <a:latin typeface="標楷體" panose="03000509000000000000" pitchFamily="65" charset="-120"/>
              <a:ea typeface="標楷體" panose="03000509000000000000" pitchFamily="65" charset="-120"/>
            </a:rPr>
            <a:t>錯誤者</a:t>
          </a:r>
        </a:p>
      </dgm:t>
    </dgm:pt>
    <dgm:pt modelId="{C9EDC2DC-ADA6-4BDD-9684-2A81DCDCD414}" type="parTrans" cxnId="{2CF277BF-3F43-48BE-8D86-8229E677A59C}">
      <dgm:prSet/>
      <dgm:spPr/>
      <dgm:t>
        <a:bodyPr/>
        <a:lstStyle/>
        <a:p>
          <a:endParaRPr lang="zh-TW" altLang="en-US"/>
        </a:p>
      </dgm:t>
    </dgm:pt>
    <dgm:pt modelId="{3FC9E555-2B8D-489C-BA9E-36B0AAAAC211}" type="sibTrans" cxnId="{2CF277BF-3F43-48BE-8D86-8229E677A59C}">
      <dgm:prSet/>
      <dgm:spPr/>
      <dgm:t>
        <a:bodyPr/>
        <a:lstStyle/>
        <a:p>
          <a:endParaRPr lang="zh-TW" altLang="en-US"/>
        </a:p>
      </dgm:t>
    </dgm:pt>
    <dgm:pt modelId="{2E38DD5F-155E-4FC4-A0A9-F489C0DD0589}">
      <dgm:prSet phldrT="[文字]" custT="1"/>
      <dgm:spPr/>
      <dgm:t>
        <a:bodyPr/>
        <a:lstStyle/>
        <a:p>
          <a:r>
            <a:rPr lang="zh-TW" altLang="en-US" sz="2800" b="1" dirty="0">
              <a:latin typeface="標楷體" panose="03000509000000000000" pitchFamily="65" charset="-120"/>
              <a:ea typeface="標楷體" panose="03000509000000000000" pitchFamily="65" charset="-120"/>
            </a:rPr>
            <a:t>應檢同有關證件，報經主管機關函轉</a:t>
          </a:r>
          <a:r>
            <a:rPr lang="zh-TW" altLang="en-US" sz="2800" b="1" dirty="0">
              <a:solidFill>
                <a:srgbClr val="FF0000"/>
              </a:solidFill>
              <a:latin typeface="標楷體" panose="03000509000000000000" pitchFamily="65" charset="-120"/>
              <a:ea typeface="標楷體" panose="03000509000000000000" pitchFamily="65" charset="-120"/>
            </a:rPr>
            <a:t>審計室核定</a:t>
          </a:r>
          <a:r>
            <a:rPr lang="zh-TW" altLang="en-US" sz="2800" b="1" dirty="0">
              <a:latin typeface="標楷體" panose="03000509000000000000" pitchFamily="65" charset="-120"/>
              <a:ea typeface="標楷體" panose="03000509000000000000" pitchFamily="65" charset="-120"/>
            </a:rPr>
            <a:t>，並副知本府財政處、主計處</a:t>
          </a:r>
        </a:p>
      </dgm:t>
    </dgm:pt>
    <dgm:pt modelId="{D747C389-48F3-49DA-B76D-FB623BA1DA89}" type="parTrans" cxnId="{1C98646E-8851-40A7-8D45-0D6A1B826027}">
      <dgm:prSet/>
      <dgm:spPr/>
      <dgm:t>
        <a:bodyPr/>
        <a:lstStyle/>
        <a:p>
          <a:endParaRPr lang="zh-TW" altLang="en-US"/>
        </a:p>
      </dgm:t>
    </dgm:pt>
    <dgm:pt modelId="{C515D841-D744-4E21-ABDC-77767C6EF517}" type="sibTrans" cxnId="{1C98646E-8851-40A7-8D45-0D6A1B826027}">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65147"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BCF95338-645C-4A7D-BA6B-98FDC8CB2B92}" srcId="{18E9AA95-BE8F-4162-9CA4-6D9034E4C610}" destId="{6C61F0CF-5EEF-400E-8409-EB328B9A4336}" srcOrd="2" destOrd="0" parTransId="{B8A4B880-1DA8-4D95-B6EA-F63033700A2E}" sibTransId="{75761AC8-01DB-42BC-9737-A3A37EE34C0E}"/>
    <dgm:cxn modelId="{433B9E38-6AE5-4662-8F39-F6893D8F5D1A}" type="presOf" srcId="{2E38DD5F-155E-4FC4-A0A9-F489C0DD0589}" destId="{2EADD307-30AE-472D-ACC9-94E37307FF29}" srcOrd="0" destOrd="2" presId="urn:microsoft.com/office/officeart/2005/8/layout/hChevron3"/>
    <dgm:cxn modelId="{5CCC644C-36E9-4BB9-AD2A-38375D7DC17F}" type="presOf" srcId="{6C61F0CF-5EEF-400E-8409-EB328B9A4336}" destId="{2EADD307-30AE-472D-ACC9-94E37307FF29}" srcOrd="0" destOrd="3" presId="urn:microsoft.com/office/officeart/2005/8/layout/hChevron3"/>
    <dgm:cxn modelId="{1C98646E-8851-40A7-8D45-0D6A1B826027}" srcId="{18E9AA95-BE8F-4162-9CA4-6D9034E4C610}" destId="{2E38DD5F-155E-4FC4-A0A9-F489C0DD0589}" srcOrd="1" destOrd="0" parTransId="{D747C389-48F3-49DA-B76D-FB623BA1DA89}" sibTransId="{C515D841-D744-4E21-ABDC-77767C6EF517}"/>
    <dgm:cxn modelId="{251817A0-6888-465F-AF9D-39D9F2FFF516}" type="presOf" srcId="{1DA34965-3ABD-4BF4-8385-BEF5E52B3336}" destId="{4AAFFEAB-3455-4F5B-BA98-1E7494AC796F}" srcOrd="0" destOrd="1" presId="urn:microsoft.com/office/officeart/2005/8/layout/hChevron3"/>
    <dgm:cxn modelId="{6428F5A0-B9B6-4012-B0CE-E74FEFA123FE}" type="presOf" srcId="{CC1DAE19-596A-4F37-9D30-F379DA0EB884}" destId="{4AAFFEAB-3455-4F5B-BA98-1E7494AC796F}" srcOrd="0" destOrd="2"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2CF277BF-3F43-48BE-8D86-8229E677A59C}" srcId="{CA05196F-706C-465F-8960-2445BE6B0FE2}" destId="{CC1DAE19-596A-4F37-9D30-F379DA0EB884}" srcOrd="1" destOrd="0" parTransId="{C9EDC2DC-ADA6-4BDD-9684-2A81DCDCD414}" sibTransId="{3FC9E555-2B8D-489C-BA9E-36B0AAAAC211}"/>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1" csCatId="colorful" phldr="1"/>
      <dgm:spPr/>
      <dgm:t>
        <a:bodyPr/>
        <a:lstStyle/>
        <a:p>
          <a:endParaRPr lang="zh-TW" altLang="en-US"/>
        </a:p>
      </dgm:t>
    </dgm:pt>
    <dgm:pt modelId="{CA05196F-706C-465F-8960-2445BE6B0FE2}">
      <dgm:prSet phldrT="[文字]"/>
      <dgm:spPr/>
      <dgm:t>
        <a:bodyPr/>
        <a:lstStyle/>
        <a:p>
          <a:r>
            <a:rPr lang="zh-TW" altLang="en-US" sz="3600" b="1">
              <a:latin typeface="標楷體" panose="03000509000000000000" pitchFamily="65" charset="-120"/>
              <a:ea typeface="標楷體" panose="03000509000000000000" pitchFamily="65" charset="-120"/>
            </a:rPr>
            <a:t>原因</a:t>
          </a:r>
          <a:r>
            <a:rPr lang="en-US" altLang="zh-TW" sz="3600" b="1">
              <a:latin typeface="標楷體" panose="03000509000000000000" pitchFamily="65" charset="-120"/>
              <a:ea typeface="標楷體" panose="03000509000000000000" pitchFamily="65" charset="-120"/>
            </a:rPr>
            <a:t>7</a:t>
          </a:r>
          <a:endParaRPr lang="zh-TW" altLang="en-US" sz="3600"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000" b="1" u="sng" dirty="0">
              <a:solidFill>
                <a:srgbClr val="FF0000"/>
              </a:solidFill>
              <a:latin typeface="標楷體" panose="03000509000000000000" pitchFamily="65" charset="-120"/>
              <a:ea typeface="標楷體" panose="03000509000000000000" pitchFamily="65" charset="-120"/>
            </a:rPr>
            <a:t>專案保留款</a:t>
          </a:r>
          <a:r>
            <a:rPr lang="zh-TW" altLang="en-US" sz="3000" b="1" dirty="0">
              <a:latin typeface="標楷體" panose="03000509000000000000" pitchFamily="65" charset="-120"/>
              <a:ea typeface="標楷體" panose="03000509000000000000" pitchFamily="65" charset="-120"/>
            </a:rPr>
            <a:t>，因計畫變更無繼續保留之必要者</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sz="3600" b="1">
              <a:latin typeface="標楷體" panose="03000509000000000000" pitchFamily="65" charset="-120"/>
              <a:ea typeface="標楷體" panose="03000509000000000000" pitchFamily="65" charset="-120"/>
            </a:rPr>
            <a:t>註銷方法</a:t>
          </a:r>
          <a:endParaRPr lang="zh-TW" altLang="en-US" sz="3600"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000" b="1" dirty="0">
              <a:latin typeface="標楷體" panose="03000509000000000000" pitchFamily="65" charset="-120"/>
              <a:ea typeface="標楷體" panose="03000509000000000000" pitchFamily="65" charset="-120"/>
            </a:rPr>
            <a:t>應專案</a:t>
          </a:r>
          <a:r>
            <a:rPr lang="zh-TW" altLang="en-US" sz="3000" b="1" dirty="0">
              <a:solidFill>
                <a:srgbClr val="FF0000"/>
              </a:solidFill>
              <a:latin typeface="標楷體" panose="03000509000000000000" pitchFamily="65" charset="-120"/>
              <a:ea typeface="標楷體" panose="03000509000000000000" pitchFamily="65" charset="-120"/>
            </a:rPr>
            <a:t>報經本府同意後辦理註銷</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98648">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custT="1"/>
      <dgm:spPr/>
      <dgm:t>
        <a:bodyPr/>
        <a:lstStyle/>
        <a:p>
          <a:r>
            <a:rPr lang="zh-TW" altLang="en-US" sz="2800" b="1" dirty="0">
              <a:latin typeface="標楷體" panose="03000509000000000000" pitchFamily="65" charset="-120"/>
              <a:ea typeface="標楷體" panose="03000509000000000000" pitchFamily="65" charset="-120"/>
            </a:rPr>
            <a:t>原因</a:t>
          </a:r>
          <a:r>
            <a:rPr lang="en-US" altLang="zh-TW" sz="2800" b="1" dirty="0">
              <a:latin typeface="標楷體" panose="03000509000000000000" pitchFamily="65" charset="-120"/>
              <a:ea typeface="標楷體" panose="03000509000000000000" pitchFamily="65" charset="-120"/>
            </a:rPr>
            <a:t>8</a:t>
          </a:r>
          <a:endParaRPr lang="zh-TW" altLang="en-US" sz="2800"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2800" b="1" dirty="0">
              <a:solidFill>
                <a:srgbClr val="FF0000"/>
              </a:solidFill>
              <a:latin typeface="標楷體" panose="03000509000000000000" pitchFamily="65" charset="-120"/>
              <a:ea typeface="標楷體" panose="03000509000000000000" pitchFamily="65" charset="-120"/>
            </a:rPr>
            <a:t>屆滿四年</a:t>
          </a:r>
          <a:r>
            <a:rPr lang="zh-TW" altLang="en-US" sz="2800" b="1" dirty="0">
              <a:latin typeface="標楷體" panose="03000509000000000000" pitchFamily="65" charset="-120"/>
              <a:ea typeface="標楷體" panose="03000509000000000000" pitchFamily="65" charset="-120"/>
            </a:rPr>
            <a:t>尚無法收繳之應收款項，</a:t>
          </a:r>
          <a:r>
            <a:rPr lang="zh-TW" altLang="en-US" sz="2800" b="1" dirty="0">
              <a:solidFill>
                <a:srgbClr val="FF0000"/>
              </a:solidFill>
              <a:latin typeface="標楷體" panose="03000509000000000000" pitchFamily="65" charset="-120"/>
              <a:ea typeface="標楷體" panose="03000509000000000000" pitchFamily="65" charset="-120"/>
            </a:rPr>
            <a:t>尚未取得債權憑證</a:t>
          </a:r>
          <a:r>
            <a:rPr lang="zh-TW" altLang="en-US" sz="2800" b="1" dirty="0">
              <a:latin typeface="標楷體" panose="03000509000000000000" pitchFamily="65" charset="-120"/>
              <a:ea typeface="標楷體" panose="03000509000000000000" pitchFamily="65" charset="-120"/>
            </a:rPr>
            <a:t>者</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custT="1"/>
      <dgm:spPr/>
      <dgm:t>
        <a:bodyPr/>
        <a:lstStyle/>
        <a:p>
          <a:r>
            <a:rPr lang="zh-TW" altLang="en-US" sz="2800" b="1" dirty="0">
              <a:latin typeface="標楷體" panose="03000509000000000000" pitchFamily="65" charset="-120"/>
              <a:ea typeface="標楷體" panose="03000509000000000000" pitchFamily="65" charset="-120"/>
            </a:rPr>
            <a:t>註銷方法</a:t>
          </a: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2800" b="1" dirty="0">
              <a:latin typeface="標楷體" panose="03000509000000000000" pitchFamily="65" charset="-120"/>
              <a:ea typeface="標楷體" panose="03000509000000000000" pitchFamily="65" charset="-120"/>
            </a:rPr>
            <a:t>應依照</a:t>
          </a:r>
          <a:r>
            <a:rPr lang="zh-TW" altLang="en-US" sz="2800" b="1" dirty="0">
              <a:solidFill>
                <a:srgbClr val="FF0000"/>
              </a:solidFill>
              <a:latin typeface="標楷體" panose="03000509000000000000" pitchFamily="65" charset="-120"/>
              <a:ea typeface="標楷體" panose="03000509000000000000" pitchFamily="65" charset="-120"/>
            </a:rPr>
            <a:t>審計法第</a:t>
          </a:r>
          <a:r>
            <a:rPr lang="en-US" altLang="zh-TW" sz="2800" b="1" dirty="0">
              <a:solidFill>
                <a:srgbClr val="FF0000"/>
              </a:solidFill>
              <a:latin typeface="標楷體" panose="03000509000000000000" pitchFamily="65" charset="-120"/>
              <a:ea typeface="標楷體" panose="03000509000000000000" pitchFamily="65" charset="-120"/>
            </a:rPr>
            <a:t>58</a:t>
          </a:r>
          <a:r>
            <a:rPr lang="zh-TW" altLang="en-US" sz="2800" b="1" dirty="0">
              <a:solidFill>
                <a:srgbClr val="FF0000"/>
              </a:solidFill>
              <a:latin typeface="標楷體" panose="03000509000000000000" pitchFamily="65" charset="-120"/>
              <a:ea typeface="標楷體" panose="03000509000000000000" pitchFamily="65" charset="-120"/>
            </a:rPr>
            <a:t>條</a:t>
          </a:r>
          <a:r>
            <a:rPr lang="zh-TW" altLang="en-US" sz="2800" b="1" dirty="0">
              <a:latin typeface="標楷體" panose="03000509000000000000" pitchFamily="65" charset="-120"/>
              <a:ea typeface="標楷體" panose="03000509000000000000" pitchFamily="65" charset="-120"/>
            </a:rPr>
            <a:t>及同法</a:t>
          </a:r>
          <a:r>
            <a:rPr lang="zh-TW" altLang="en-US" sz="2800" b="1" dirty="0">
              <a:solidFill>
                <a:srgbClr val="FF0000"/>
              </a:solidFill>
              <a:latin typeface="標楷體" panose="03000509000000000000" pitchFamily="65" charset="-120"/>
              <a:ea typeface="標楷體" panose="03000509000000000000" pitchFamily="65" charset="-120"/>
            </a:rPr>
            <a:t>施行細則第</a:t>
          </a:r>
          <a:r>
            <a:rPr lang="en-US" altLang="zh-TW" sz="2800" b="1" dirty="0">
              <a:solidFill>
                <a:srgbClr val="FF0000"/>
              </a:solidFill>
              <a:latin typeface="標楷體" panose="03000509000000000000" pitchFamily="65" charset="-120"/>
              <a:ea typeface="標楷體" panose="03000509000000000000" pitchFamily="65" charset="-120"/>
            </a:rPr>
            <a:t>41</a:t>
          </a:r>
          <a:r>
            <a:rPr lang="zh-TW" altLang="en-US" sz="2800" b="1" dirty="0">
              <a:solidFill>
                <a:srgbClr val="FF0000"/>
              </a:solidFill>
              <a:latin typeface="標楷體" panose="03000509000000000000" pitchFamily="65" charset="-120"/>
              <a:ea typeface="標楷體" panose="03000509000000000000" pitchFamily="65" charset="-120"/>
            </a:rPr>
            <a:t>條</a:t>
          </a:r>
          <a:r>
            <a:rPr lang="zh-TW" altLang="en-US" sz="2800" b="1" dirty="0">
              <a:latin typeface="標楷體" panose="03000509000000000000" pitchFamily="65" charset="-120"/>
              <a:ea typeface="標楷體" panose="03000509000000000000" pitchFamily="65" charset="-120"/>
            </a:rPr>
            <a:t>規定辦理</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90364"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B80FA70-37BC-48A4-B4E4-B5B96B56EF5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3881BC17-06B0-4795-85C8-E41CDBFB3996}">
      <dgm:prSet phldrT="[文字]" custT="1"/>
      <dgm:spPr/>
      <dgm:t>
        <a:bodyPr/>
        <a:lstStyle/>
        <a:p>
          <a:r>
            <a:rPr lang="zh-TW" altLang="en-US" sz="2800" b="1" dirty="0">
              <a:latin typeface="標楷體" panose="03000509000000000000" pitchFamily="65" charset="-120"/>
              <a:ea typeface="標楷體" panose="03000509000000000000" pitchFamily="65" charset="-120"/>
            </a:rPr>
            <a:t>審計法</a:t>
          </a:r>
          <a:r>
            <a:rPr lang="en-US" altLang="zh-TW" sz="2800" b="1" dirty="0">
              <a:latin typeface="標楷體" panose="03000509000000000000" pitchFamily="65" charset="-120"/>
              <a:ea typeface="標楷體" panose="03000509000000000000" pitchFamily="65" charset="-120"/>
            </a:rPr>
            <a:t>§58</a:t>
          </a:r>
          <a:endParaRPr lang="zh-TW" altLang="en-US" sz="2800" b="1" dirty="0">
            <a:latin typeface="標楷體" panose="03000509000000000000" pitchFamily="65" charset="-120"/>
            <a:ea typeface="標楷體" panose="03000509000000000000" pitchFamily="65" charset="-120"/>
          </a:endParaRPr>
        </a:p>
      </dgm:t>
    </dgm:pt>
    <dgm:pt modelId="{F756D0E9-2CE2-447A-A265-F98EC3F7A76E}" type="parTrans" cxnId="{A4C0D208-B19C-42FB-8205-64267AA1E7C5}">
      <dgm:prSet/>
      <dgm:spPr/>
      <dgm:t>
        <a:bodyPr/>
        <a:lstStyle/>
        <a:p>
          <a:endParaRPr lang="zh-TW" altLang="en-US"/>
        </a:p>
      </dgm:t>
    </dgm:pt>
    <dgm:pt modelId="{F37F11F2-F41F-4C6B-8BD3-C2B7E3E78F54}" type="sibTrans" cxnId="{A4C0D208-B19C-42FB-8205-64267AA1E7C5}">
      <dgm:prSet/>
      <dgm:spPr/>
      <dgm:t>
        <a:bodyPr/>
        <a:lstStyle/>
        <a:p>
          <a:endParaRPr lang="zh-TW" altLang="en-US"/>
        </a:p>
      </dgm:t>
    </dgm:pt>
    <dgm:pt modelId="{E8CF7944-9319-4A22-98E4-0E3CDB15C55E}">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機關經管現金、票據、證券、財物或</a:t>
          </a:r>
          <a:r>
            <a:rPr lang="zh-TW" altLang="en-US" sz="2600" b="1" dirty="0">
              <a:solidFill>
                <a:srgbClr val="FF0000"/>
              </a:solidFill>
              <a:latin typeface="標楷體" panose="03000509000000000000" pitchFamily="65" charset="-120"/>
              <a:ea typeface="標楷體" panose="03000509000000000000" pitchFamily="65" charset="-120"/>
            </a:rPr>
            <a:t>其他資產</a:t>
          </a:r>
          <a:r>
            <a:rPr lang="zh-TW" altLang="en-US" sz="2600" b="1" dirty="0">
              <a:latin typeface="標楷體" panose="03000509000000000000" pitchFamily="65" charset="-120"/>
              <a:ea typeface="標楷體" panose="03000509000000000000" pitchFamily="65" charset="-120"/>
            </a:rPr>
            <a:t>，如有遺失、毀損，或因其他意外事故而致損失者，</a:t>
          </a:r>
          <a:r>
            <a:rPr lang="zh-TW" altLang="en-US" sz="2600" b="1" dirty="0">
              <a:solidFill>
                <a:srgbClr val="FF0000"/>
              </a:solidFill>
              <a:highlight>
                <a:srgbClr val="FFFF00"/>
              </a:highlight>
              <a:latin typeface="標楷體" panose="03000509000000000000" pitchFamily="65" charset="-120"/>
              <a:ea typeface="標楷體" panose="03000509000000000000" pitchFamily="65" charset="-120"/>
            </a:rPr>
            <a:t>應檢同有關證件，報審計機關審核。</a:t>
          </a:r>
        </a:p>
      </dgm:t>
    </dgm:pt>
    <dgm:pt modelId="{C8315ECF-BF6E-4EEE-8BCC-2154F50A713E}" type="parTrans" cxnId="{21BCE5FE-A635-4D04-8F96-E298B9F866DD}">
      <dgm:prSet/>
      <dgm:spPr/>
      <dgm:t>
        <a:bodyPr/>
        <a:lstStyle/>
        <a:p>
          <a:endParaRPr lang="zh-TW" altLang="en-US"/>
        </a:p>
      </dgm:t>
    </dgm:pt>
    <dgm:pt modelId="{8D3CE9DA-E1E2-4E76-8ABB-1486EAA52819}" type="sibTrans" cxnId="{21BCE5FE-A635-4D04-8F96-E298B9F866DD}">
      <dgm:prSet/>
      <dgm:spPr/>
      <dgm:t>
        <a:bodyPr/>
        <a:lstStyle/>
        <a:p>
          <a:endParaRPr lang="zh-TW" altLang="en-US"/>
        </a:p>
      </dgm:t>
    </dgm:pt>
    <dgm:pt modelId="{518D4B61-43DC-4ECB-B7AD-1686622089A5}">
      <dgm:prSet phldrT="[文字]" custT="1"/>
      <dgm:spPr/>
      <dgm:t>
        <a:bodyPr/>
        <a:lstStyle/>
        <a:p>
          <a:r>
            <a:rPr lang="zh-TW" altLang="en-US" sz="2800" b="1" dirty="0">
              <a:latin typeface="標楷體" panose="03000509000000000000" pitchFamily="65" charset="-120"/>
              <a:ea typeface="標楷體" panose="03000509000000000000" pitchFamily="65" charset="-120"/>
            </a:rPr>
            <a:t>審計法施行細則</a:t>
          </a:r>
          <a:r>
            <a:rPr lang="en-US" altLang="zh-TW" sz="2800" b="1" dirty="0">
              <a:latin typeface="標楷體" panose="03000509000000000000" pitchFamily="65" charset="-120"/>
              <a:ea typeface="標楷體" panose="03000509000000000000" pitchFamily="65" charset="-120"/>
            </a:rPr>
            <a:t>§41</a:t>
          </a:r>
          <a:endParaRPr lang="zh-TW" altLang="en-US" sz="2800" b="1" dirty="0">
            <a:latin typeface="標楷體" panose="03000509000000000000" pitchFamily="65" charset="-120"/>
            <a:ea typeface="標楷體" panose="03000509000000000000" pitchFamily="65" charset="-120"/>
          </a:endParaRPr>
        </a:p>
      </dgm:t>
    </dgm:pt>
    <dgm:pt modelId="{1583424F-94C8-437D-961D-C2D6EF8A9D25}" type="parTrans" cxnId="{7A1A3B48-F1E9-414A-A8B3-1C72FBC1A115}">
      <dgm:prSet/>
      <dgm:spPr/>
      <dgm:t>
        <a:bodyPr/>
        <a:lstStyle/>
        <a:p>
          <a:endParaRPr lang="zh-TW" altLang="en-US"/>
        </a:p>
      </dgm:t>
    </dgm:pt>
    <dgm:pt modelId="{1C855E6A-B3F7-44D3-B37D-A581C7795EE3}" type="sibTrans" cxnId="{7A1A3B48-F1E9-414A-A8B3-1C72FBC1A115}">
      <dgm:prSet/>
      <dgm:spPr/>
      <dgm:t>
        <a:bodyPr/>
        <a:lstStyle/>
        <a:p>
          <a:endParaRPr lang="zh-TW" altLang="en-US"/>
        </a:p>
      </dgm:t>
    </dgm:pt>
    <dgm:pt modelId="{AC1AFE4C-C1F4-4A5A-AAF9-16F5E5750AF8}">
      <dgm:prSet phldrT="[文字]" custT="1"/>
      <dgm:spPr/>
      <dgm:t>
        <a:bodyPr/>
        <a:lstStyle/>
        <a:p>
          <a:r>
            <a:rPr lang="zh-TW" altLang="en-US" sz="2600" b="1" dirty="0">
              <a:solidFill>
                <a:srgbClr val="FF0000"/>
              </a:solidFill>
              <a:latin typeface="標楷體" panose="03000509000000000000" pitchFamily="65" charset="-120"/>
              <a:ea typeface="標楷體" panose="03000509000000000000" pitchFamily="65" charset="-120"/>
            </a:rPr>
            <a:t>其他資產</a:t>
          </a:r>
          <a:r>
            <a:rPr lang="zh-TW" altLang="en-US" sz="2600" b="1" dirty="0">
              <a:latin typeface="標楷體" panose="03000509000000000000" pitchFamily="65" charset="-120"/>
              <a:ea typeface="標楷體" panose="03000509000000000000" pitchFamily="65" charset="-120"/>
            </a:rPr>
            <a:t>，係指政府或各機關</a:t>
          </a:r>
          <a:r>
            <a:rPr lang="zh-TW" altLang="en-US" sz="2600" b="1" u="sng" dirty="0">
              <a:solidFill>
                <a:srgbClr val="FF0000"/>
              </a:solidFill>
              <a:latin typeface="標楷體" panose="03000509000000000000" pitchFamily="65" charset="-120"/>
              <a:ea typeface="標楷體" panose="03000509000000000000" pitchFamily="65" charset="-120"/>
            </a:rPr>
            <a:t>所有之債權及其他財產上之權利</a:t>
          </a:r>
          <a:r>
            <a:rPr lang="zh-TW" altLang="en-US" sz="2600" b="1" dirty="0">
              <a:latin typeface="標楷體" panose="03000509000000000000" pitchFamily="65" charset="-120"/>
              <a:ea typeface="標楷體" panose="03000509000000000000" pitchFamily="65" charset="-120"/>
            </a:rPr>
            <a:t>。各機關遇有本法第</a:t>
          </a:r>
          <a:r>
            <a:rPr lang="en-US" altLang="zh-TW" sz="2600" b="1" dirty="0">
              <a:latin typeface="標楷體" panose="03000509000000000000" pitchFamily="65" charset="-120"/>
              <a:ea typeface="標楷體" panose="03000509000000000000" pitchFamily="65" charset="-120"/>
            </a:rPr>
            <a:t>58</a:t>
          </a:r>
          <a:r>
            <a:rPr lang="zh-TW" altLang="en-US" sz="2600" b="1" dirty="0">
              <a:latin typeface="標楷體" panose="03000509000000000000" pitchFamily="65" charset="-120"/>
              <a:ea typeface="標楷體" panose="03000509000000000000" pitchFamily="65" charset="-120"/>
            </a:rPr>
            <a:t>條所列損失情事，</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應即檢同有關證件報該管審計機關審核。</a:t>
          </a:r>
        </a:p>
      </dgm:t>
    </dgm:pt>
    <dgm:pt modelId="{89E32118-1990-4A3B-919B-21AE6AA56967}" type="parTrans" cxnId="{BE4334CF-11B3-4D30-A178-DDBD911D6CEF}">
      <dgm:prSet/>
      <dgm:spPr/>
      <dgm:t>
        <a:bodyPr/>
        <a:lstStyle/>
        <a:p>
          <a:endParaRPr lang="zh-TW" altLang="en-US"/>
        </a:p>
      </dgm:t>
    </dgm:pt>
    <dgm:pt modelId="{106CBAE9-3A69-4BCA-8B64-944B83FD2C89}" type="sibTrans" cxnId="{BE4334CF-11B3-4D30-A178-DDBD911D6CEF}">
      <dgm:prSet/>
      <dgm:spPr/>
      <dgm:t>
        <a:bodyPr/>
        <a:lstStyle/>
        <a:p>
          <a:endParaRPr lang="zh-TW" altLang="en-US"/>
        </a:p>
      </dgm:t>
    </dgm:pt>
    <dgm:pt modelId="{2433AA08-F4B6-40FA-B3DB-E01F38E463EA}" type="pres">
      <dgm:prSet presAssocID="{BB80FA70-37BC-48A4-B4E4-B5B96B56EF5B}" presName="Name0" presStyleCnt="0">
        <dgm:presLayoutVars>
          <dgm:dir/>
          <dgm:animLvl val="lvl"/>
          <dgm:resizeHandles val="exact"/>
        </dgm:presLayoutVars>
      </dgm:prSet>
      <dgm:spPr/>
    </dgm:pt>
    <dgm:pt modelId="{BDEA4F57-C633-4411-929D-9340EB96DA41}" type="pres">
      <dgm:prSet presAssocID="{3881BC17-06B0-4795-85C8-E41CDBFB3996}" presName="composite" presStyleCnt="0"/>
      <dgm:spPr/>
    </dgm:pt>
    <dgm:pt modelId="{F7625236-627F-45BE-98DA-C909950017DC}" type="pres">
      <dgm:prSet presAssocID="{3881BC17-06B0-4795-85C8-E41CDBFB3996}" presName="parTx" presStyleLbl="alignNode1" presStyleIdx="0" presStyleCnt="2" custLinFactNeighborX="-160" custLinFactNeighborY="-6311">
        <dgm:presLayoutVars>
          <dgm:chMax val="0"/>
          <dgm:chPref val="0"/>
          <dgm:bulletEnabled val="1"/>
        </dgm:presLayoutVars>
      </dgm:prSet>
      <dgm:spPr/>
    </dgm:pt>
    <dgm:pt modelId="{00D2CFC1-2417-4651-9A7C-F0D0BA7E0C50}" type="pres">
      <dgm:prSet presAssocID="{3881BC17-06B0-4795-85C8-E41CDBFB3996}" presName="desTx" presStyleLbl="alignAccFollowNode1" presStyleIdx="0" presStyleCnt="2">
        <dgm:presLayoutVars>
          <dgm:bulletEnabled val="1"/>
        </dgm:presLayoutVars>
      </dgm:prSet>
      <dgm:spPr/>
    </dgm:pt>
    <dgm:pt modelId="{BB016831-1A9B-4C5B-B242-2D8293D3EC02}" type="pres">
      <dgm:prSet presAssocID="{F37F11F2-F41F-4C6B-8BD3-C2B7E3E78F54}" presName="space" presStyleCnt="0"/>
      <dgm:spPr/>
    </dgm:pt>
    <dgm:pt modelId="{B9870108-7959-429C-9AFC-9788732D1765}" type="pres">
      <dgm:prSet presAssocID="{518D4B61-43DC-4ECB-B7AD-1686622089A5}" presName="composite" presStyleCnt="0"/>
      <dgm:spPr/>
    </dgm:pt>
    <dgm:pt modelId="{17AE99D0-736A-422B-99E7-E595405732DE}" type="pres">
      <dgm:prSet presAssocID="{518D4B61-43DC-4ECB-B7AD-1686622089A5}" presName="parTx" presStyleLbl="alignNode1" presStyleIdx="1" presStyleCnt="2">
        <dgm:presLayoutVars>
          <dgm:chMax val="0"/>
          <dgm:chPref val="0"/>
          <dgm:bulletEnabled val="1"/>
        </dgm:presLayoutVars>
      </dgm:prSet>
      <dgm:spPr/>
    </dgm:pt>
    <dgm:pt modelId="{A0288D43-6FD6-499B-AEF3-4F128D22EF74}" type="pres">
      <dgm:prSet presAssocID="{518D4B61-43DC-4ECB-B7AD-1686622089A5}" presName="desTx" presStyleLbl="alignAccFollowNode1" presStyleIdx="1" presStyleCnt="2" custScaleX="100002">
        <dgm:presLayoutVars>
          <dgm:bulletEnabled val="1"/>
        </dgm:presLayoutVars>
      </dgm:prSet>
      <dgm:spPr/>
    </dgm:pt>
  </dgm:ptLst>
  <dgm:cxnLst>
    <dgm:cxn modelId="{A4C0D208-B19C-42FB-8205-64267AA1E7C5}" srcId="{BB80FA70-37BC-48A4-B4E4-B5B96B56EF5B}" destId="{3881BC17-06B0-4795-85C8-E41CDBFB3996}" srcOrd="0" destOrd="0" parTransId="{F756D0E9-2CE2-447A-A265-F98EC3F7A76E}" sibTransId="{F37F11F2-F41F-4C6B-8BD3-C2B7E3E78F54}"/>
    <dgm:cxn modelId="{9466830E-0B7A-49EE-BCF9-C4474E7268A0}" type="presOf" srcId="{BB80FA70-37BC-48A4-B4E4-B5B96B56EF5B}" destId="{2433AA08-F4B6-40FA-B3DB-E01F38E463EA}" srcOrd="0" destOrd="0" presId="urn:microsoft.com/office/officeart/2005/8/layout/hList1"/>
    <dgm:cxn modelId="{46899326-07C3-4D1F-954C-4610AFB0C2F9}" type="presOf" srcId="{3881BC17-06B0-4795-85C8-E41CDBFB3996}" destId="{F7625236-627F-45BE-98DA-C909950017DC}" srcOrd="0" destOrd="0" presId="urn:microsoft.com/office/officeart/2005/8/layout/hList1"/>
    <dgm:cxn modelId="{5A50163D-68AE-4FBB-96CF-2DCCE200D975}" type="presOf" srcId="{AC1AFE4C-C1F4-4A5A-AAF9-16F5E5750AF8}" destId="{A0288D43-6FD6-499B-AEF3-4F128D22EF74}" srcOrd="0" destOrd="0" presId="urn:microsoft.com/office/officeart/2005/8/layout/hList1"/>
    <dgm:cxn modelId="{7A1A3B48-F1E9-414A-A8B3-1C72FBC1A115}" srcId="{BB80FA70-37BC-48A4-B4E4-B5B96B56EF5B}" destId="{518D4B61-43DC-4ECB-B7AD-1686622089A5}" srcOrd="1" destOrd="0" parTransId="{1583424F-94C8-437D-961D-C2D6EF8A9D25}" sibTransId="{1C855E6A-B3F7-44D3-B37D-A581C7795EE3}"/>
    <dgm:cxn modelId="{7A87327B-8B7E-4DD7-A8BF-D58A7113C0A7}" type="presOf" srcId="{518D4B61-43DC-4ECB-B7AD-1686622089A5}" destId="{17AE99D0-736A-422B-99E7-E595405732DE}" srcOrd="0" destOrd="0" presId="urn:microsoft.com/office/officeart/2005/8/layout/hList1"/>
    <dgm:cxn modelId="{0D855198-D7D2-4437-BFA0-552C1FF4B913}" type="presOf" srcId="{E8CF7944-9319-4A22-98E4-0E3CDB15C55E}" destId="{00D2CFC1-2417-4651-9A7C-F0D0BA7E0C50}" srcOrd="0" destOrd="0" presId="urn:microsoft.com/office/officeart/2005/8/layout/hList1"/>
    <dgm:cxn modelId="{BE4334CF-11B3-4D30-A178-DDBD911D6CEF}" srcId="{518D4B61-43DC-4ECB-B7AD-1686622089A5}" destId="{AC1AFE4C-C1F4-4A5A-AAF9-16F5E5750AF8}" srcOrd="0" destOrd="0" parTransId="{89E32118-1990-4A3B-919B-21AE6AA56967}" sibTransId="{106CBAE9-3A69-4BCA-8B64-944B83FD2C89}"/>
    <dgm:cxn modelId="{21BCE5FE-A635-4D04-8F96-E298B9F866DD}" srcId="{3881BC17-06B0-4795-85C8-E41CDBFB3996}" destId="{E8CF7944-9319-4A22-98E4-0E3CDB15C55E}" srcOrd="0" destOrd="0" parTransId="{C8315ECF-BF6E-4EEE-8BCC-2154F50A713E}" sibTransId="{8D3CE9DA-E1E2-4E76-8ABB-1486EAA52819}"/>
    <dgm:cxn modelId="{C0C61D91-BCFE-4873-B66E-0DAFF5698CD5}" type="presParOf" srcId="{2433AA08-F4B6-40FA-B3DB-E01F38E463EA}" destId="{BDEA4F57-C633-4411-929D-9340EB96DA41}" srcOrd="0" destOrd="0" presId="urn:microsoft.com/office/officeart/2005/8/layout/hList1"/>
    <dgm:cxn modelId="{A5241E9A-28C1-49FB-BFE7-5541215ECF2D}" type="presParOf" srcId="{BDEA4F57-C633-4411-929D-9340EB96DA41}" destId="{F7625236-627F-45BE-98DA-C909950017DC}" srcOrd="0" destOrd="0" presId="urn:microsoft.com/office/officeart/2005/8/layout/hList1"/>
    <dgm:cxn modelId="{E11C52E4-AC9F-4821-92B5-22FC46E7EA13}" type="presParOf" srcId="{BDEA4F57-C633-4411-929D-9340EB96DA41}" destId="{00D2CFC1-2417-4651-9A7C-F0D0BA7E0C50}" srcOrd="1" destOrd="0" presId="urn:microsoft.com/office/officeart/2005/8/layout/hList1"/>
    <dgm:cxn modelId="{27C3F7F2-D2EC-470B-9A18-1779E16F6032}" type="presParOf" srcId="{2433AA08-F4B6-40FA-B3DB-E01F38E463EA}" destId="{BB016831-1A9B-4C5B-B242-2D8293D3EC02}" srcOrd="1" destOrd="0" presId="urn:microsoft.com/office/officeart/2005/8/layout/hList1"/>
    <dgm:cxn modelId="{8E1CE144-376C-4EB4-9E36-938AC93EAFAD}" type="presParOf" srcId="{2433AA08-F4B6-40FA-B3DB-E01F38E463EA}" destId="{B9870108-7959-429C-9AFC-9788732D1765}" srcOrd="2" destOrd="0" presId="urn:microsoft.com/office/officeart/2005/8/layout/hList1"/>
    <dgm:cxn modelId="{D1DAD744-8A81-4D43-A324-C26A41DA3D33}" type="presParOf" srcId="{B9870108-7959-429C-9AFC-9788732D1765}" destId="{17AE99D0-736A-422B-99E7-E595405732DE}" srcOrd="0" destOrd="0" presId="urn:microsoft.com/office/officeart/2005/8/layout/hList1"/>
    <dgm:cxn modelId="{B5843938-CE51-42FE-87D4-A130D5FF01C3}" type="presParOf" srcId="{B9870108-7959-429C-9AFC-9788732D1765}" destId="{A0288D43-6FD6-499B-AEF3-4F128D22EF7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9BAE2DB-38CF-4DD7-B79E-34E0FD3108BA}" type="doc">
      <dgm:prSet loTypeId="urn:microsoft.com/office/officeart/2005/8/layout/hChevron3" loCatId="process" qsTypeId="urn:microsoft.com/office/officeart/2005/8/quickstyle/simple3" qsCatId="simple" csTypeId="urn:microsoft.com/office/officeart/2005/8/colors/colorful4" csCatId="colorful" phldr="1"/>
      <dgm:spPr/>
      <dgm:t>
        <a:bodyPr/>
        <a:lstStyle/>
        <a:p>
          <a:endParaRPr lang="zh-TW" altLang="en-US"/>
        </a:p>
      </dgm:t>
    </dgm:pt>
    <dgm:pt modelId="{CA05196F-706C-465F-8960-2445BE6B0FE2}">
      <dgm:prSet phldrT="[文字]"/>
      <dgm:spPr/>
      <dgm:t>
        <a:bodyPr/>
        <a:lstStyle/>
        <a:p>
          <a:r>
            <a:rPr lang="zh-TW" altLang="en-US" sz="3600" b="1">
              <a:latin typeface="標楷體" panose="03000509000000000000" pitchFamily="65" charset="-120"/>
              <a:ea typeface="標楷體" panose="03000509000000000000" pitchFamily="65" charset="-120"/>
            </a:rPr>
            <a:t>原因</a:t>
          </a:r>
          <a:r>
            <a:rPr lang="en-US" altLang="zh-TW" sz="3600" b="1">
              <a:latin typeface="標楷體" panose="03000509000000000000" pitchFamily="65" charset="-120"/>
              <a:ea typeface="標楷體" panose="03000509000000000000" pitchFamily="65" charset="-120"/>
            </a:rPr>
            <a:t>9</a:t>
          </a:r>
          <a:endParaRPr lang="zh-TW" altLang="en-US" sz="3600" b="1" dirty="0">
            <a:latin typeface="標楷體" panose="03000509000000000000" pitchFamily="65" charset="-120"/>
            <a:ea typeface="標楷體" panose="03000509000000000000" pitchFamily="65" charset="-120"/>
          </a:endParaRPr>
        </a:p>
      </dgm:t>
    </dgm:pt>
    <dgm:pt modelId="{1EAFCF20-EE25-4B5D-A81E-6831FD344625}" type="parTrans" cxnId="{905CE6FD-597D-4118-ABF9-58667D345077}">
      <dgm:prSet/>
      <dgm:spPr/>
      <dgm:t>
        <a:bodyPr/>
        <a:lstStyle/>
        <a:p>
          <a:endParaRPr lang="zh-TW" altLang="en-US"/>
        </a:p>
      </dgm:t>
    </dgm:pt>
    <dgm:pt modelId="{D92B8286-A5AF-4F63-9369-6106BFCE639E}" type="sibTrans" cxnId="{905CE6FD-597D-4118-ABF9-58667D345077}">
      <dgm:prSet/>
      <dgm:spPr/>
      <dgm:t>
        <a:bodyPr/>
        <a:lstStyle/>
        <a:p>
          <a:endParaRPr lang="zh-TW" altLang="en-US"/>
        </a:p>
      </dgm:t>
    </dgm:pt>
    <dgm:pt modelId="{1DA34965-3ABD-4BF4-8385-BEF5E52B3336}">
      <dgm:prSet phldrT="[文字]" custT="1"/>
      <dgm:spPr/>
      <dgm:t>
        <a:bodyPr/>
        <a:lstStyle/>
        <a:p>
          <a:r>
            <a:rPr lang="zh-TW" altLang="en-US" sz="3000" b="1" dirty="0">
              <a:latin typeface="標楷體" panose="03000509000000000000" pitchFamily="65" charset="-120"/>
              <a:ea typeface="標楷體" panose="03000509000000000000" pitchFamily="65" charset="-120"/>
            </a:rPr>
            <a:t>審計室</a:t>
          </a:r>
          <a:r>
            <a:rPr lang="zh-TW" altLang="en-US" sz="3000" b="1" dirty="0">
              <a:solidFill>
                <a:srgbClr val="FF0000"/>
              </a:solidFill>
              <a:latin typeface="標楷體" panose="03000509000000000000" pitchFamily="65" charset="-120"/>
              <a:ea typeface="標楷體" panose="03000509000000000000" pitchFamily="65" charset="-120"/>
            </a:rPr>
            <a:t>修正增列之歲入保留數，已屆滿四年尚未執行</a:t>
          </a:r>
          <a:r>
            <a:rPr lang="zh-TW" altLang="en-US" sz="3000" b="1" dirty="0">
              <a:latin typeface="標楷體" panose="03000509000000000000" pitchFamily="65" charset="-120"/>
              <a:ea typeface="標楷體" panose="03000509000000000000" pitchFamily="65" charset="-120"/>
            </a:rPr>
            <a:t>而有註銷之必要者</a:t>
          </a:r>
        </a:p>
      </dgm:t>
    </dgm:pt>
    <dgm:pt modelId="{3B3541F9-E49B-4264-832D-8A0F4703B3F1}" type="parTrans" cxnId="{21A8E3CB-75A9-4EAC-8757-1BD481F5A036}">
      <dgm:prSet/>
      <dgm:spPr/>
      <dgm:t>
        <a:bodyPr/>
        <a:lstStyle/>
        <a:p>
          <a:endParaRPr lang="zh-TW" altLang="en-US"/>
        </a:p>
      </dgm:t>
    </dgm:pt>
    <dgm:pt modelId="{7F7E755C-884A-47ED-A25E-DF1F467C39E5}" type="sibTrans" cxnId="{21A8E3CB-75A9-4EAC-8757-1BD481F5A036}">
      <dgm:prSet/>
      <dgm:spPr/>
      <dgm:t>
        <a:bodyPr/>
        <a:lstStyle/>
        <a:p>
          <a:endParaRPr lang="zh-TW" altLang="en-US"/>
        </a:p>
      </dgm:t>
    </dgm:pt>
    <dgm:pt modelId="{18E9AA95-BE8F-4162-9CA4-6D9034E4C610}">
      <dgm:prSet phldrT="[文字]"/>
      <dgm:spPr/>
      <dgm:t>
        <a:bodyPr/>
        <a:lstStyle/>
        <a:p>
          <a:r>
            <a:rPr lang="zh-TW" altLang="en-US" sz="3600" b="1">
              <a:latin typeface="標楷體" panose="03000509000000000000" pitchFamily="65" charset="-120"/>
              <a:ea typeface="標楷體" panose="03000509000000000000" pitchFamily="65" charset="-120"/>
            </a:rPr>
            <a:t>註銷方法</a:t>
          </a:r>
          <a:endParaRPr lang="zh-TW" altLang="en-US" sz="3600" b="1" dirty="0">
            <a:latin typeface="標楷體" panose="03000509000000000000" pitchFamily="65" charset="-120"/>
            <a:ea typeface="標楷體" panose="03000509000000000000" pitchFamily="65" charset="-120"/>
          </a:endParaRPr>
        </a:p>
      </dgm:t>
    </dgm:pt>
    <dgm:pt modelId="{25E50682-FACB-4C87-BABF-8B4D521338D6}" type="parTrans" cxnId="{F7ED1134-DDED-4119-A12E-64735F63CDD2}">
      <dgm:prSet/>
      <dgm:spPr/>
      <dgm:t>
        <a:bodyPr/>
        <a:lstStyle/>
        <a:p>
          <a:endParaRPr lang="zh-TW" altLang="en-US"/>
        </a:p>
      </dgm:t>
    </dgm:pt>
    <dgm:pt modelId="{12ABBE6D-6A01-42DC-9B98-F73AAFF90E68}" type="sibTrans" cxnId="{F7ED1134-DDED-4119-A12E-64735F63CDD2}">
      <dgm:prSet/>
      <dgm:spPr/>
      <dgm:t>
        <a:bodyPr/>
        <a:lstStyle/>
        <a:p>
          <a:endParaRPr lang="zh-TW" altLang="en-US"/>
        </a:p>
      </dgm:t>
    </dgm:pt>
    <dgm:pt modelId="{D39C6557-F7A7-4104-9C2D-E567C93A3677}">
      <dgm:prSet phldrT="[文字]" custT="1"/>
      <dgm:spPr/>
      <dgm:t>
        <a:bodyPr/>
        <a:lstStyle/>
        <a:p>
          <a:r>
            <a:rPr lang="zh-TW" altLang="en-US" sz="3000" b="1" dirty="0">
              <a:latin typeface="標楷體" panose="03000509000000000000" pitchFamily="65" charset="-120"/>
              <a:ea typeface="標楷體" panose="03000509000000000000" pitchFamily="65" charset="-120"/>
            </a:rPr>
            <a:t>檢同有關證件，報經主管機關函轉</a:t>
          </a:r>
          <a:r>
            <a:rPr lang="zh-TW" altLang="en-US" sz="3000" b="1" dirty="0">
              <a:solidFill>
                <a:srgbClr val="FF0000"/>
              </a:solidFill>
              <a:latin typeface="標楷體" panose="03000509000000000000" pitchFamily="65" charset="-120"/>
              <a:ea typeface="標楷體" panose="03000509000000000000" pitchFamily="65" charset="-120"/>
            </a:rPr>
            <a:t>審計室核定</a:t>
          </a:r>
          <a:r>
            <a:rPr lang="zh-TW" altLang="en-US" sz="3000" b="1" dirty="0">
              <a:latin typeface="標楷體" panose="03000509000000000000" pitchFamily="65" charset="-120"/>
              <a:ea typeface="標楷體" panose="03000509000000000000" pitchFamily="65" charset="-120"/>
            </a:rPr>
            <a:t>，並副知本府財政處、主計處</a:t>
          </a:r>
        </a:p>
      </dgm:t>
    </dgm:pt>
    <dgm:pt modelId="{226F7A89-14EA-4711-A47D-05F117585D29}" type="parTrans" cxnId="{67E2FBA1-8186-4D48-81BA-23FF68C3E71C}">
      <dgm:prSet/>
      <dgm:spPr/>
      <dgm:t>
        <a:bodyPr/>
        <a:lstStyle/>
        <a:p>
          <a:endParaRPr lang="zh-TW" altLang="en-US"/>
        </a:p>
      </dgm:t>
    </dgm:pt>
    <dgm:pt modelId="{C297349B-B28E-4F2C-947C-7EF9823E9DB2}" type="sibTrans" cxnId="{67E2FBA1-8186-4D48-81BA-23FF68C3E71C}">
      <dgm:prSet/>
      <dgm:spPr/>
      <dgm:t>
        <a:bodyPr/>
        <a:lstStyle/>
        <a:p>
          <a:endParaRPr lang="zh-TW" altLang="en-US"/>
        </a:p>
      </dgm:t>
    </dgm:pt>
    <dgm:pt modelId="{CE412903-1DE3-44D6-95AB-DD49AEB99852}" type="pres">
      <dgm:prSet presAssocID="{D9BAE2DB-38CF-4DD7-B79E-34E0FD3108BA}" presName="Name0" presStyleCnt="0">
        <dgm:presLayoutVars>
          <dgm:dir/>
          <dgm:resizeHandles val="exact"/>
        </dgm:presLayoutVars>
      </dgm:prSet>
      <dgm:spPr/>
    </dgm:pt>
    <dgm:pt modelId="{4AAFFEAB-3455-4F5B-BA98-1E7494AC796F}" type="pres">
      <dgm:prSet presAssocID="{CA05196F-706C-465F-8960-2445BE6B0FE2}" presName="parAndChTx" presStyleLbl="node1" presStyleIdx="0" presStyleCnt="2" custScaleX="83218" custLinFactNeighborX="-704" custLinFactNeighborY="-4323">
        <dgm:presLayoutVars>
          <dgm:bulletEnabled val="1"/>
        </dgm:presLayoutVars>
      </dgm:prSet>
      <dgm:spPr/>
    </dgm:pt>
    <dgm:pt modelId="{D26C3979-816E-44DA-9BFB-96F007225243}" type="pres">
      <dgm:prSet presAssocID="{D92B8286-A5AF-4F63-9369-6106BFCE639E}" presName="parAndChSpace" presStyleCnt="0"/>
      <dgm:spPr/>
    </dgm:pt>
    <dgm:pt modelId="{2EADD307-30AE-472D-ACC9-94E37307FF29}" type="pres">
      <dgm:prSet presAssocID="{18E9AA95-BE8F-4162-9CA4-6D9034E4C610}" presName="parAndChTx" presStyleLbl="node1" presStyleIdx="1" presStyleCnt="2">
        <dgm:presLayoutVars>
          <dgm:bulletEnabled val="1"/>
        </dgm:presLayoutVars>
      </dgm:prSet>
      <dgm:spPr/>
    </dgm:pt>
  </dgm:ptLst>
  <dgm:cxnLst>
    <dgm:cxn modelId="{57FBED1F-55A5-4122-BABE-0FD7D2E6774A}" type="presOf" srcId="{D39C6557-F7A7-4104-9C2D-E567C93A3677}" destId="{2EADD307-30AE-472D-ACC9-94E37307FF29}" srcOrd="0" destOrd="1" presId="urn:microsoft.com/office/officeart/2005/8/layout/hChevron3"/>
    <dgm:cxn modelId="{F7ED1134-DDED-4119-A12E-64735F63CDD2}" srcId="{D9BAE2DB-38CF-4DD7-B79E-34E0FD3108BA}" destId="{18E9AA95-BE8F-4162-9CA4-6D9034E4C610}" srcOrd="1" destOrd="0" parTransId="{25E50682-FACB-4C87-BABF-8B4D521338D6}" sibTransId="{12ABBE6D-6A01-42DC-9B98-F73AAFF90E68}"/>
    <dgm:cxn modelId="{251817A0-6888-465F-AF9D-39D9F2FFF516}" type="presOf" srcId="{1DA34965-3ABD-4BF4-8385-BEF5E52B3336}" destId="{4AAFFEAB-3455-4F5B-BA98-1E7494AC796F}" srcOrd="0" destOrd="1" presId="urn:microsoft.com/office/officeart/2005/8/layout/hChevron3"/>
    <dgm:cxn modelId="{67E2FBA1-8186-4D48-81BA-23FF68C3E71C}" srcId="{18E9AA95-BE8F-4162-9CA4-6D9034E4C610}" destId="{D39C6557-F7A7-4104-9C2D-E567C93A3677}" srcOrd="0" destOrd="0" parTransId="{226F7A89-14EA-4711-A47D-05F117585D29}" sibTransId="{C297349B-B28E-4F2C-947C-7EF9823E9DB2}"/>
    <dgm:cxn modelId="{947973BE-1007-44E6-9330-DB75E2D6D249}" type="presOf" srcId="{18E9AA95-BE8F-4162-9CA4-6D9034E4C610}" destId="{2EADD307-30AE-472D-ACC9-94E37307FF29}" srcOrd="0" destOrd="0" presId="urn:microsoft.com/office/officeart/2005/8/layout/hChevron3"/>
    <dgm:cxn modelId="{A8A7B1C2-CF10-4821-AF60-E6A6C56E3C40}" type="presOf" srcId="{CA05196F-706C-465F-8960-2445BE6B0FE2}" destId="{4AAFFEAB-3455-4F5B-BA98-1E7494AC796F}" srcOrd="0" destOrd="0" presId="urn:microsoft.com/office/officeart/2005/8/layout/hChevron3"/>
    <dgm:cxn modelId="{21A8E3CB-75A9-4EAC-8757-1BD481F5A036}" srcId="{CA05196F-706C-465F-8960-2445BE6B0FE2}" destId="{1DA34965-3ABD-4BF4-8385-BEF5E52B3336}" srcOrd="0" destOrd="0" parTransId="{3B3541F9-E49B-4264-832D-8A0F4703B3F1}" sibTransId="{7F7E755C-884A-47ED-A25E-DF1F467C39E5}"/>
    <dgm:cxn modelId="{0F4D63FC-80FE-4653-B751-9836EE67B0A3}" type="presOf" srcId="{D9BAE2DB-38CF-4DD7-B79E-34E0FD3108BA}" destId="{CE412903-1DE3-44D6-95AB-DD49AEB99852}" srcOrd="0" destOrd="0" presId="urn:microsoft.com/office/officeart/2005/8/layout/hChevron3"/>
    <dgm:cxn modelId="{905CE6FD-597D-4118-ABF9-58667D345077}" srcId="{D9BAE2DB-38CF-4DD7-B79E-34E0FD3108BA}" destId="{CA05196F-706C-465F-8960-2445BE6B0FE2}" srcOrd="0" destOrd="0" parTransId="{1EAFCF20-EE25-4B5D-A81E-6831FD344625}" sibTransId="{D92B8286-A5AF-4F63-9369-6106BFCE639E}"/>
    <dgm:cxn modelId="{382DABE4-42EF-43FA-9A5F-2FD5F0DCCAD0}" type="presParOf" srcId="{CE412903-1DE3-44D6-95AB-DD49AEB99852}" destId="{4AAFFEAB-3455-4F5B-BA98-1E7494AC796F}" srcOrd="0" destOrd="0" presId="urn:microsoft.com/office/officeart/2005/8/layout/hChevron3"/>
    <dgm:cxn modelId="{1F666737-DBAE-44CE-BCAD-2CA6E8D21DB7}" type="presParOf" srcId="{CE412903-1DE3-44D6-95AB-DD49AEB99852}" destId="{D26C3979-816E-44DA-9BFB-96F007225243}" srcOrd="1" destOrd="0" presId="urn:microsoft.com/office/officeart/2005/8/layout/hChevron3"/>
    <dgm:cxn modelId="{93EB5B80-8FDB-4C97-B04D-2EADDC427219}" type="presParOf" srcId="{CE412903-1DE3-44D6-95AB-DD49AEB99852}" destId="{2EADD307-30AE-472D-ACC9-94E37307FF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辦公椅採購金額上限標準</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lnSpc>
              <a:spcPct val="150000"/>
            </a:lnSpc>
          </a:pPr>
          <a:r>
            <a:rPr lang="zh-TW" altLang="en-US" sz="3200" b="1" dirty="0">
              <a:solidFill>
                <a:srgbClr val="FF0000"/>
              </a:solidFill>
              <a:latin typeface="標楷體" panose="03000509000000000000" pitchFamily="65" charset="-120"/>
              <a:ea typeface="標楷體" panose="03000509000000000000" pitchFamily="65" charset="-120"/>
            </a:rPr>
            <a:t>參議、局處長及校長</a:t>
          </a:r>
          <a:r>
            <a:rPr lang="zh-TW" altLang="en-US" sz="3200" b="1" dirty="0">
              <a:solidFill>
                <a:schemeClr val="bg1"/>
              </a:solidFill>
              <a:latin typeface="標楷體" panose="03000509000000000000" pitchFamily="65" charset="-120"/>
              <a:ea typeface="標楷體" panose="03000509000000000000" pitchFamily="65" charset="-120"/>
            </a:rPr>
            <a:t>新臺幣</a:t>
          </a:r>
          <a:r>
            <a:rPr lang="en-US" altLang="en-US"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以下同</a:t>
          </a:r>
          <a:r>
            <a:rPr lang="en-US" altLang="en-US" sz="3200" b="1" dirty="0">
              <a:solidFill>
                <a:schemeClr val="bg1"/>
              </a:solidFill>
              <a:latin typeface="標楷體" panose="03000509000000000000" pitchFamily="65" charset="-120"/>
              <a:ea typeface="標楷體" panose="03000509000000000000" pitchFamily="65" charset="-120"/>
            </a:rPr>
            <a:t>)</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8,500</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dirty="0">
              <a:solidFill>
                <a:schemeClr val="bg1"/>
              </a:solidFill>
              <a:latin typeface="標楷體" panose="03000509000000000000" pitchFamily="65" charset="-120"/>
              <a:ea typeface="標楷體" panose="03000509000000000000" pitchFamily="65" charset="-120"/>
            </a:rPr>
            <a:t>；</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AE4DCB8-B88E-4AA7-86E3-547D1BA96DE2}">
      <dgm:prSet custT="1"/>
      <dgm:spPr/>
      <dgm:t>
        <a:bodyPr/>
        <a:lstStyle/>
        <a:p>
          <a:pPr algn="just">
            <a:lnSpc>
              <a:spcPct val="150000"/>
            </a:lnSpc>
          </a:pPr>
          <a:r>
            <a:rPr lang="zh-TW" altLang="en-US" sz="3200" b="1" dirty="0">
              <a:solidFill>
                <a:srgbClr val="FF0000"/>
              </a:solidFill>
              <a:latin typeface="標楷體" panose="03000509000000000000" pitchFamily="65" charset="-120"/>
              <a:ea typeface="標楷體" panose="03000509000000000000" pitchFamily="65" charset="-120"/>
            </a:rPr>
            <a:t>副局處長及二級機關首長</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6,500</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dirty="0">
              <a:solidFill>
                <a:schemeClr val="bg1"/>
              </a:solidFill>
              <a:latin typeface="標楷體" panose="03000509000000000000" pitchFamily="65" charset="-120"/>
              <a:ea typeface="標楷體" panose="03000509000000000000" pitchFamily="65" charset="-120"/>
            </a:rPr>
            <a:t>；</a:t>
          </a:r>
        </a:p>
      </dgm:t>
    </dgm:pt>
    <dgm:pt modelId="{4F59AEB4-72B0-43C4-8518-766CB7D85E53}" type="parTrans" cxnId="{8D3767DF-3455-4A44-8BA4-530CB5F86106}">
      <dgm:prSet/>
      <dgm:spPr/>
      <dgm:t>
        <a:bodyPr/>
        <a:lstStyle/>
        <a:p>
          <a:endParaRPr lang="zh-TW" altLang="en-US"/>
        </a:p>
      </dgm:t>
    </dgm:pt>
    <dgm:pt modelId="{056C990F-C87D-46D1-AEB1-CC2A80C96C59}" type="sibTrans" cxnId="{8D3767DF-3455-4A44-8BA4-530CB5F86106}">
      <dgm:prSet/>
      <dgm:spPr/>
      <dgm:t>
        <a:bodyPr/>
        <a:lstStyle/>
        <a:p>
          <a:endParaRPr lang="zh-TW" altLang="en-US"/>
        </a:p>
      </dgm:t>
    </dgm:pt>
    <dgm:pt modelId="{A34FB6F6-8046-4832-9375-7F1089889E85}">
      <dgm:prSet custT="1"/>
      <dgm:spPr/>
      <dgm:t>
        <a:bodyPr/>
        <a:lstStyle/>
        <a:p>
          <a:pPr algn="just">
            <a:lnSpc>
              <a:spcPct val="150000"/>
            </a:lnSpc>
          </a:pPr>
          <a:r>
            <a:rPr lang="zh-TW" altLang="en-US" sz="3200" b="1" dirty="0">
              <a:solidFill>
                <a:schemeClr val="bg1"/>
              </a:solidFill>
              <a:latin typeface="標楷體" panose="03000509000000000000" pitchFamily="65" charset="-120"/>
              <a:ea typeface="標楷體" panose="03000509000000000000" pitchFamily="65" charset="-120"/>
            </a:rPr>
            <a:t>其他</a:t>
          </a:r>
          <a:r>
            <a:rPr lang="zh-TW" altLang="en-US" sz="3200" b="1" dirty="0">
              <a:solidFill>
                <a:srgbClr val="FF0000"/>
              </a:solidFill>
              <a:latin typeface="標楷體" panose="03000509000000000000" pitchFamily="65" charset="-120"/>
              <a:ea typeface="標楷體" panose="03000509000000000000" pitchFamily="65" charset="-120"/>
            </a:rPr>
            <a:t>同仁</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3,000</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dirty="0">
              <a:solidFill>
                <a:schemeClr val="bg1"/>
              </a:solidFill>
              <a:latin typeface="標楷體" panose="03000509000000000000" pitchFamily="65" charset="-120"/>
              <a:ea typeface="標楷體" panose="03000509000000000000" pitchFamily="65" charset="-120"/>
            </a:rPr>
            <a:t>。</a:t>
          </a:r>
        </a:p>
      </dgm:t>
    </dgm:pt>
    <dgm:pt modelId="{9BDA6C56-1DBA-4229-AC34-CD1DEA2CC179}" type="parTrans" cxnId="{6C02D116-A51A-40BC-AD7F-298B74F8A417}">
      <dgm:prSet/>
      <dgm:spPr/>
      <dgm:t>
        <a:bodyPr/>
        <a:lstStyle/>
        <a:p>
          <a:endParaRPr lang="zh-TW" altLang="en-US"/>
        </a:p>
      </dgm:t>
    </dgm:pt>
    <dgm:pt modelId="{A9581730-FA94-4302-A7A1-ECA9119AF679}" type="sibTrans" cxnId="{6C02D116-A51A-40BC-AD7F-298B74F8A417}">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35266" custScaleY="92599" custLinFactNeighborX="-3573" custLinFactNeighborY="175">
        <dgm:presLayoutVars>
          <dgm:chMax val="1"/>
          <dgm:bulletEnabled val="1"/>
        </dgm:presLayoutVars>
      </dgm:prSet>
      <dgm:spPr/>
    </dgm:pt>
    <dgm:pt modelId="{C0748D46-8370-40A2-9EBC-A2B2A968265D}" type="pres">
      <dgm:prSet presAssocID="{D2138AE8-3158-475A-9DD4-33FA2DC20056}" presName="descendantText" presStyleLbl="alignAccFollowNode1" presStyleIdx="0" presStyleCnt="1" custScaleX="127144" custScaleY="113539" custLinFactNeighborX="-3355" custLinFactNeighborY="-461">
        <dgm:presLayoutVars>
          <dgm:bulletEnabled val="1"/>
        </dgm:presLayoutVars>
      </dgm:prSet>
      <dgm:spPr/>
    </dgm:pt>
  </dgm:ptLst>
  <dgm:cxnLst>
    <dgm:cxn modelId="{273A8307-EE51-4F9B-8A02-8B8AA077E95A}" type="presOf" srcId="{EAE4DCB8-B88E-4AA7-86E3-547D1BA96DE2}" destId="{C0748D46-8370-40A2-9EBC-A2B2A968265D}" srcOrd="0" destOrd="1" presId="urn:microsoft.com/office/officeart/2005/8/layout/vList5"/>
    <dgm:cxn modelId="{C8B83913-B786-4608-A888-A9251452E7BD}" type="presOf" srcId="{D2138AE8-3158-475A-9DD4-33FA2DC20056}" destId="{0560F428-62C9-4FDA-B87A-DE0812B58023}" srcOrd="0" destOrd="0" presId="urn:microsoft.com/office/officeart/2005/8/layout/vList5"/>
    <dgm:cxn modelId="{6C02D116-A51A-40BC-AD7F-298B74F8A417}" srcId="{D2138AE8-3158-475A-9DD4-33FA2DC20056}" destId="{A34FB6F6-8046-4832-9375-7F1089889E85}" srcOrd="2" destOrd="0" parTransId="{9BDA6C56-1DBA-4229-AC34-CD1DEA2CC179}" sibTransId="{A9581730-FA94-4302-A7A1-ECA9119AF679}"/>
    <dgm:cxn modelId="{4579F818-7C8C-4C32-A5EB-6FAD1FEFF4A0}" srcId="{D2138AE8-3158-475A-9DD4-33FA2DC20056}" destId="{AF9E938E-B4D8-41BC-A0FF-C1DAF012D996}" srcOrd="0" destOrd="0" parTransId="{89EC2E0B-50E0-45D1-B0F5-E9BEF7AA7F6F}" sibTransId="{E76A4CFC-AE69-4EE6-9587-0B6AEA351991}"/>
    <dgm:cxn modelId="{F935BE34-B923-4730-86F4-8ED871EE2D29}" type="presOf" srcId="{AF9E938E-B4D8-41BC-A0FF-C1DAF012D996}" destId="{C0748D46-8370-40A2-9EBC-A2B2A968265D}" srcOrd="0" destOrd="0" presId="urn:microsoft.com/office/officeart/2005/8/layout/vList5"/>
    <dgm:cxn modelId="{7E652390-1967-4ECE-82E4-C1B73B3D5D8D}" type="presOf" srcId="{68EAE0F2-CE1C-411F-A9D0-003E370EDA6B}" destId="{D634A95E-8699-472E-9695-E5A0F5A15A58}" srcOrd="0" destOrd="0" presId="urn:microsoft.com/office/officeart/2005/8/layout/vList5"/>
    <dgm:cxn modelId="{1EFE3D96-2FCC-4006-ADD3-0E816BE5C27A}" type="presOf" srcId="{A34FB6F6-8046-4832-9375-7F1089889E85}" destId="{C0748D46-8370-40A2-9EBC-A2B2A968265D}" srcOrd="0" destOrd="2" presId="urn:microsoft.com/office/officeart/2005/8/layout/vList5"/>
    <dgm:cxn modelId="{8D3767DF-3455-4A44-8BA4-530CB5F86106}" srcId="{D2138AE8-3158-475A-9DD4-33FA2DC20056}" destId="{EAE4DCB8-B88E-4AA7-86E3-547D1BA96DE2}" srcOrd="1" destOrd="0" parTransId="{4F59AEB4-72B0-43C4-8518-766CB7D85E53}" sibTransId="{056C990F-C87D-46D1-AEB1-CC2A80C96C59}"/>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4C7972B1-B268-45CF-9C05-49D1B4F4F857}" type="presParOf" srcId="{647D9B47-35A2-467F-B1A8-CFB0D4532F52}" destId="{C0748D46-8370-40A2-9EBC-A2B2A96826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307BF92-9FBA-44E3-A4B4-63B4CDAC48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zh-TW" altLang="en-US"/>
        </a:p>
      </dgm:t>
    </dgm:pt>
    <dgm:pt modelId="{B0662E10-8309-4542-9FF5-63969B094741}">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對</a:t>
          </a:r>
          <a:r>
            <a:rPr lang="zh-TW" altLang="en-US" sz="3200" b="1" dirty="0">
              <a:solidFill>
                <a:srgbClr val="FF0000"/>
              </a:solidFill>
              <a:latin typeface="標楷體" panose="03000509000000000000" pitchFamily="65" charset="-120"/>
              <a:ea typeface="標楷體" panose="03000509000000000000" pitchFamily="65" charset="-120"/>
            </a:rPr>
            <a:t>國內民間社團及財團法人</a:t>
          </a:r>
          <a:r>
            <a:rPr lang="zh-TW" altLang="en-US" sz="3200" b="1" dirty="0">
              <a:solidFill>
                <a:schemeClr val="bg1"/>
              </a:solidFill>
              <a:latin typeface="標楷體" panose="03000509000000000000" pitchFamily="65" charset="-120"/>
              <a:ea typeface="標楷體" panose="03000509000000000000" pitchFamily="65" charset="-120"/>
            </a:rPr>
            <a:t>（含政黨、學術團體、文化公益事業機構等）之捐助、捐贈或贈與</a:t>
          </a:r>
        </a:p>
      </dgm:t>
    </dgm:pt>
    <dgm:pt modelId="{4653374E-4B6C-4C05-8B9B-39A824349E06}" type="par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8F63B72C-1029-4852-B3DD-E490061B4A21}" type="sib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264387FE-3D7E-439B-9503-7EC6BA622E48}">
      <dgm:prSet phldrT="[文字]" custT="1"/>
      <dgm:spPr/>
      <dgm:t>
        <a:bodyPr/>
        <a:lstStyle/>
        <a:p>
          <a:pPr algn="just"/>
          <a:r>
            <a:rPr lang="zh-TW" altLang="en-US" sz="3600" b="1" u="sng" dirty="0">
              <a:solidFill>
                <a:srgbClr val="FF0000"/>
              </a:solidFill>
              <a:latin typeface="標楷體" panose="03000509000000000000" pitchFamily="65" charset="-120"/>
              <a:ea typeface="標楷體" panose="03000509000000000000" pitchFamily="65" charset="-120"/>
            </a:rPr>
            <a:t>請拉業務計畫</a:t>
          </a:r>
          <a:r>
            <a:rPr lang="en-US" altLang="zh-TW" sz="3600" b="1" u="sng" dirty="0">
              <a:solidFill>
                <a:srgbClr val="FF0000"/>
              </a:solidFill>
              <a:latin typeface="標楷體" panose="03000509000000000000" pitchFamily="65" charset="-120"/>
              <a:ea typeface="標楷體" panose="03000509000000000000" pitchFamily="65" charset="-120"/>
            </a:rPr>
            <a:t>/</a:t>
          </a:r>
          <a:r>
            <a:rPr lang="zh-TW" altLang="en-US" sz="3600" b="1" u="sng" dirty="0">
              <a:solidFill>
                <a:srgbClr val="FF0000"/>
              </a:solidFill>
              <a:latin typeface="標楷體" panose="03000509000000000000" pitchFamily="65" charset="-120"/>
              <a:ea typeface="標楷體" panose="03000509000000000000" pitchFamily="65" charset="-120"/>
            </a:rPr>
            <a:t>工作計畫</a:t>
          </a:r>
          <a:r>
            <a:rPr lang="en-US" altLang="zh-TW" sz="3600" b="1" u="sng" dirty="0">
              <a:solidFill>
                <a:srgbClr val="FF0000"/>
              </a:solidFill>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獎補助費</a:t>
          </a:r>
          <a:r>
            <a:rPr lang="en-US" altLang="en-US" sz="36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對國內團體之捐助</a:t>
          </a:r>
          <a:r>
            <a:rPr lang="en-US" altLang="en-US" sz="36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對團體捐助</a:t>
          </a:r>
        </a:p>
      </dgm:t>
    </dgm:pt>
    <dgm:pt modelId="{5271C7E3-67EA-4056-A45B-1B869A544663}" type="par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95278B3E-9B64-438A-83D2-126F1ACC8C96}" type="sib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DA5EA17D-21ED-444C-A6E6-6383BD06C745}" type="pres">
      <dgm:prSet presAssocID="{3307BF92-9FBA-44E3-A4B4-63B4CDAC48EE}" presName="linear" presStyleCnt="0">
        <dgm:presLayoutVars>
          <dgm:dir/>
          <dgm:animLvl val="lvl"/>
          <dgm:resizeHandles val="exact"/>
        </dgm:presLayoutVars>
      </dgm:prSet>
      <dgm:spPr/>
    </dgm:pt>
    <dgm:pt modelId="{931A5780-98D1-4734-9BC9-B79682C597FC}" type="pres">
      <dgm:prSet presAssocID="{B0662E10-8309-4542-9FF5-63969B094741}" presName="parentLin" presStyleCnt="0"/>
      <dgm:spPr/>
    </dgm:pt>
    <dgm:pt modelId="{5CCA9D03-2264-49CC-9121-CB1617116474}" type="pres">
      <dgm:prSet presAssocID="{B0662E10-8309-4542-9FF5-63969B094741}" presName="parentLeftMargin" presStyleLbl="node1" presStyleIdx="0" presStyleCnt="1"/>
      <dgm:spPr/>
    </dgm:pt>
    <dgm:pt modelId="{411F71B0-31D0-411A-BD92-57D295C86B6E}" type="pres">
      <dgm:prSet presAssocID="{B0662E10-8309-4542-9FF5-63969B094741}" presName="parentText" presStyleLbl="node1" presStyleIdx="0" presStyleCnt="1" custScaleX="128412" custScaleY="63580" custLinFactNeighborX="-55022" custLinFactNeighborY="-82909">
        <dgm:presLayoutVars>
          <dgm:chMax val="0"/>
          <dgm:bulletEnabled val="1"/>
        </dgm:presLayoutVars>
      </dgm:prSet>
      <dgm:spPr/>
    </dgm:pt>
    <dgm:pt modelId="{DA2B111C-7561-40AE-B099-E28B425DA03F}" type="pres">
      <dgm:prSet presAssocID="{B0662E10-8309-4542-9FF5-63969B094741}" presName="negativeSpace" presStyleCnt="0"/>
      <dgm:spPr/>
    </dgm:pt>
    <dgm:pt modelId="{10F2A240-F4C6-4099-8772-55AF1E97E209}" type="pres">
      <dgm:prSet presAssocID="{B0662E10-8309-4542-9FF5-63969B094741}" presName="childText" presStyleLbl="conFgAcc1" presStyleIdx="0" presStyleCnt="1" custScaleY="91050" custLinFactNeighborX="0" custLinFactNeighborY="-85862">
        <dgm:presLayoutVars>
          <dgm:bulletEnabled val="1"/>
        </dgm:presLayoutVars>
      </dgm:prSet>
      <dgm:spPr/>
    </dgm:pt>
  </dgm:ptLst>
  <dgm:cxnLst>
    <dgm:cxn modelId="{7FFC6F08-7CA9-4211-A1FF-F4C2F336B809}" type="presOf" srcId="{B0662E10-8309-4542-9FF5-63969B094741}" destId="{5CCA9D03-2264-49CC-9121-CB1617116474}" srcOrd="0" destOrd="0" presId="urn:microsoft.com/office/officeart/2005/8/layout/list1"/>
    <dgm:cxn modelId="{DC4BB61E-565F-4CF1-BB6F-66A66CE0671D}" type="presOf" srcId="{264387FE-3D7E-439B-9503-7EC6BA622E48}" destId="{10F2A240-F4C6-4099-8772-55AF1E97E209}" srcOrd="0" destOrd="0" presId="urn:microsoft.com/office/officeart/2005/8/layout/list1"/>
    <dgm:cxn modelId="{52FF0225-9D47-4915-A943-E9882444768B}" type="presOf" srcId="{B0662E10-8309-4542-9FF5-63969B094741}" destId="{411F71B0-31D0-411A-BD92-57D295C86B6E}" srcOrd="1" destOrd="0" presId="urn:microsoft.com/office/officeart/2005/8/layout/list1"/>
    <dgm:cxn modelId="{AC86473C-BF61-481C-AC25-E1C5159FEB44}" srcId="{B0662E10-8309-4542-9FF5-63969B094741}" destId="{264387FE-3D7E-439B-9503-7EC6BA622E48}" srcOrd="0" destOrd="0" parTransId="{5271C7E3-67EA-4056-A45B-1B869A544663}" sibTransId="{95278B3E-9B64-438A-83D2-126F1ACC8C96}"/>
    <dgm:cxn modelId="{475712AC-A747-4B43-8439-305ECEA13397}" type="presOf" srcId="{3307BF92-9FBA-44E3-A4B4-63B4CDAC48EE}" destId="{DA5EA17D-21ED-444C-A6E6-6383BD06C745}" srcOrd="0" destOrd="0" presId="urn:microsoft.com/office/officeart/2005/8/layout/list1"/>
    <dgm:cxn modelId="{C160A2C9-5470-4C07-8397-050487FE90C7}" srcId="{3307BF92-9FBA-44E3-A4B4-63B4CDAC48EE}" destId="{B0662E10-8309-4542-9FF5-63969B094741}" srcOrd="0" destOrd="0" parTransId="{4653374E-4B6C-4C05-8B9B-39A824349E06}" sibTransId="{8F63B72C-1029-4852-B3DD-E490061B4A21}"/>
    <dgm:cxn modelId="{74AB92AC-99B4-474C-8A62-A86205D18474}" type="presParOf" srcId="{DA5EA17D-21ED-444C-A6E6-6383BD06C745}" destId="{931A5780-98D1-4734-9BC9-B79682C597FC}" srcOrd="0" destOrd="0" presId="urn:microsoft.com/office/officeart/2005/8/layout/list1"/>
    <dgm:cxn modelId="{2CC92BAF-7B4F-44FA-925A-24BB88ABDBC2}" type="presParOf" srcId="{931A5780-98D1-4734-9BC9-B79682C597FC}" destId="{5CCA9D03-2264-49CC-9121-CB1617116474}" srcOrd="0" destOrd="0" presId="urn:microsoft.com/office/officeart/2005/8/layout/list1"/>
    <dgm:cxn modelId="{467386D9-308A-468E-B7CE-CFC3E2ACE00B}" type="presParOf" srcId="{931A5780-98D1-4734-9BC9-B79682C597FC}" destId="{411F71B0-31D0-411A-BD92-57D295C86B6E}" srcOrd="1" destOrd="0" presId="urn:microsoft.com/office/officeart/2005/8/layout/list1"/>
    <dgm:cxn modelId="{C9EA2CBC-89CC-4765-8130-706399DBEBC1}" type="presParOf" srcId="{DA5EA17D-21ED-444C-A6E6-6383BD06C745}" destId="{DA2B111C-7561-40AE-B099-E28B425DA03F}" srcOrd="1" destOrd="0" presId="urn:microsoft.com/office/officeart/2005/8/layout/list1"/>
    <dgm:cxn modelId="{C302E350-6F1A-413B-8A82-0A6F3E505C7C}" type="presParOf" srcId="{DA5EA17D-21ED-444C-A6E6-6383BD06C745}" destId="{10F2A240-F4C6-4099-8772-55AF1E97E20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307BF92-9FBA-44E3-A4B4-63B4CDAC48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zh-TW" altLang="en-US"/>
        </a:p>
      </dgm:t>
    </dgm:pt>
    <dgm:pt modelId="{B0662E10-8309-4542-9FF5-63969B094741}">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補</a:t>
          </a:r>
          <a:r>
            <a:rPr lang="en-US" altLang="en-US"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捐</a:t>
          </a:r>
          <a:r>
            <a:rPr lang="en-US" altLang="en-US"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助對像屬</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個人</a:t>
          </a:r>
        </a:p>
      </dgm:t>
    </dgm:pt>
    <dgm:pt modelId="{4653374E-4B6C-4C05-8B9B-39A824349E06}" type="par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8F63B72C-1029-4852-B3DD-E490061B4A21}" type="sib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264387FE-3D7E-439B-9503-7EC6BA622E48}">
      <dgm:prSet phldrT="[文字]" custT="1"/>
      <dgm:spPr/>
      <dgm:t>
        <a:bodyPr/>
        <a:lstStyle/>
        <a:p>
          <a:pPr algn="just"/>
          <a:r>
            <a:rPr lang="zh-TW" altLang="en-US" sz="3600" b="1" u="sng" dirty="0">
              <a:solidFill>
                <a:srgbClr val="FF0000"/>
              </a:solidFill>
              <a:latin typeface="標楷體" panose="03000509000000000000" pitchFamily="65" charset="-120"/>
              <a:ea typeface="標楷體" panose="03000509000000000000" pitchFamily="65" charset="-120"/>
            </a:rPr>
            <a:t>請拉業務計畫</a:t>
          </a:r>
          <a:r>
            <a:rPr lang="en-US" altLang="zh-TW" sz="3600" b="1" u="sng" dirty="0">
              <a:solidFill>
                <a:srgbClr val="FF0000"/>
              </a:solidFill>
              <a:latin typeface="標楷體" panose="03000509000000000000" pitchFamily="65" charset="-120"/>
              <a:ea typeface="標楷體" panose="03000509000000000000" pitchFamily="65" charset="-120"/>
            </a:rPr>
            <a:t>/</a:t>
          </a:r>
          <a:r>
            <a:rPr lang="zh-TW" altLang="en-US" sz="3600" b="1" u="sng" dirty="0">
              <a:solidFill>
                <a:srgbClr val="FF0000"/>
              </a:solidFill>
              <a:latin typeface="標楷體" panose="03000509000000000000" pitchFamily="65" charset="-120"/>
              <a:ea typeface="標楷體" panose="03000509000000000000" pitchFamily="65" charset="-120"/>
            </a:rPr>
            <a:t>工作計畫</a:t>
          </a:r>
          <a:r>
            <a:rPr lang="en-US" altLang="zh-TW" sz="3600" b="1" u="sng" dirty="0">
              <a:solidFill>
                <a:srgbClr val="FF0000"/>
              </a:solidFill>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獎補助費</a:t>
          </a:r>
          <a:r>
            <a:rPr lang="en-US" altLang="zh-TW" sz="36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其他補助及捐助</a:t>
          </a:r>
          <a:r>
            <a:rPr lang="en-US" altLang="zh-TW" sz="36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其他補助及捐助</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 </a:t>
          </a:r>
          <a:endPar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5271C7E3-67EA-4056-A45B-1B869A544663}" type="par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95278B3E-9B64-438A-83D2-126F1ACC8C96}" type="sib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DA5EA17D-21ED-444C-A6E6-6383BD06C745}" type="pres">
      <dgm:prSet presAssocID="{3307BF92-9FBA-44E3-A4B4-63B4CDAC48EE}" presName="linear" presStyleCnt="0">
        <dgm:presLayoutVars>
          <dgm:dir/>
          <dgm:animLvl val="lvl"/>
          <dgm:resizeHandles val="exact"/>
        </dgm:presLayoutVars>
      </dgm:prSet>
      <dgm:spPr/>
    </dgm:pt>
    <dgm:pt modelId="{931A5780-98D1-4734-9BC9-B79682C597FC}" type="pres">
      <dgm:prSet presAssocID="{B0662E10-8309-4542-9FF5-63969B094741}" presName="parentLin" presStyleCnt="0"/>
      <dgm:spPr/>
    </dgm:pt>
    <dgm:pt modelId="{5CCA9D03-2264-49CC-9121-CB1617116474}" type="pres">
      <dgm:prSet presAssocID="{B0662E10-8309-4542-9FF5-63969B094741}" presName="parentLeftMargin" presStyleLbl="node1" presStyleIdx="0" presStyleCnt="1"/>
      <dgm:spPr/>
    </dgm:pt>
    <dgm:pt modelId="{411F71B0-31D0-411A-BD92-57D295C86B6E}" type="pres">
      <dgm:prSet presAssocID="{B0662E10-8309-4542-9FF5-63969B094741}" presName="parentText" presStyleLbl="node1" presStyleIdx="0" presStyleCnt="1" custScaleX="112034" custScaleY="43413" custLinFactNeighborX="-55022" custLinFactNeighborY="-82909">
        <dgm:presLayoutVars>
          <dgm:chMax val="0"/>
          <dgm:bulletEnabled val="1"/>
        </dgm:presLayoutVars>
      </dgm:prSet>
      <dgm:spPr/>
    </dgm:pt>
    <dgm:pt modelId="{DA2B111C-7561-40AE-B099-E28B425DA03F}" type="pres">
      <dgm:prSet presAssocID="{B0662E10-8309-4542-9FF5-63969B094741}" presName="negativeSpace" presStyleCnt="0"/>
      <dgm:spPr/>
    </dgm:pt>
    <dgm:pt modelId="{10F2A240-F4C6-4099-8772-55AF1E97E209}" type="pres">
      <dgm:prSet presAssocID="{B0662E10-8309-4542-9FF5-63969B094741}" presName="childText" presStyleLbl="conFgAcc1" presStyleIdx="0" presStyleCnt="1" custScaleY="91050" custLinFactNeighborX="0" custLinFactNeighborY="-85862">
        <dgm:presLayoutVars>
          <dgm:bulletEnabled val="1"/>
        </dgm:presLayoutVars>
      </dgm:prSet>
      <dgm:spPr/>
    </dgm:pt>
  </dgm:ptLst>
  <dgm:cxnLst>
    <dgm:cxn modelId="{7FFC6F08-7CA9-4211-A1FF-F4C2F336B809}" type="presOf" srcId="{B0662E10-8309-4542-9FF5-63969B094741}" destId="{5CCA9D03-2264-49CC-9121-CB1617116474}" srcOrd="0" destOrd="0" presId="urn:microsoft.com/office/officeart/2005/8/layout/list1"/>
    <dgm:cxn modelId="{DC4BB61E-565F-4CF1-BB6F-66A66CE0671D}" type="presOf" srcId="{264387FE-3D7E-439B-9503-7EC6BA622E48}" destId="{10F2A240-F4C6-4099-8772-55AF1E97E209}" srcOrd="0" destOrd="0" presId="urn:microsoft.com/office/officeart/2005/8/layout/list1"/>
    <dgm:cxn modelId="{52FF0225-9D47-4915-A943-E9882444768B}" type="presOf" srcId="{B0662E10-8309-4542-9FF5-63969B094741}" destId="{411F71B0-31D0-411A-BD92-57D295C86B6E}" srcOrd="1" destOrd="0" presId="urn:microsoft.com/office/officeart/2005/8/layout/list1"/>
    <dgm:cxn modelId="{AC86473C-BF61-481C-AC25-E1C5159FEB44}" srcId="{B0662E10-8309-4542-9FF5-63969B094741}" destId="{264387FE-3D7E-439B-9503-7EC6BA622E48}" srcOrd="0" destOrd="0" parTransId="{5271C7E3-67EA-4056-A45B-1B869A544663}" sibTransId="{95278B3E-9B64-438A-83D2-126F1ACC8C96}"/>
    <dgm:cxn modelId="{475712AC-A747-4B43-8439-305ECEA13397}" type="presOf" srcId="{3307BF92-9FBA-44E3-A4B4-63B4CDAC48EE}" destId="{DA5EA17D-21ED-444C-A6E6-6383BD06C745}" srcOrd="0" destOrd="0" presId="urn:microsoft.com/office/officeart/2005/8/layout/list1"/>
    <dgm:cxn modelId="{C160A2C9-5470-4C07-8397-050487FE90C7}" srcId="{3307BF92-9FBA-44E3-A4B4-63B4CDAC48EE}" destId="{B0662E10-8309-4542-9FF5-63969B094741}" srcOrd="0" destOrd="0" parTransId="{4653374E-4B6C-4C05-8B9B-39A824349E06}" sibTransId="{8F63B72C-1029-4852-B3DD-E490061B4A21}"/>
    <dgm:cxn modelId="{74AB92AC-99B4-474C-8A62-A86205D18474}" type="presParOf" srcId="{DA5EA17D-21ED-444C-A6E6-6383BD06C745}" destId="{931A5780-98D1-4734-9BC9-B79682C597FC}" srcOrd="0" destOrd="0" presId="urn:microsoft.com/office/officeart/2005/8/layout/list1"/>
    <dgm:cxn modelId="{2CC92BAF-7B4F-44FA-925A-24BB88ABDBC2}" type="presParOf" srcId="{931A5780-98D1-4734-9BC9-B79682C597FC}" destId="{5CCA9D03-2264-49CC-9121-CB1617116474}" srcOrd="0" destOrd="0" presId="urn:microsoft.com/office/officeart/2005/8/layout/list1"/>
    <dgm:cxn modelId="{467386D9-308A-468E-B7CE-CFC3E2ACE00B}" type="presParOf" srcId="{931A5780-98D1-4734-9BC9-B79682C597FC}" destId="{411F71B0-31D0-411A-BD92-57D295C86B6E}" srcOrd="1" destOrd="0" presId="urn:microsoft.com/office/officeart/2005/8/layout/list1"/>
    <dgm:cxn modelId="{C9EA2CBC-89CC-4765-8130-706399DBEBC1}" type="presParOf" srcId="{DA5EA17D-21ED-444C-A6E6-6383BD06C745}" destId="{DA2B111C-7561-40AE-B099-E28B425DA03F}" srcOrd="1" destOrd="0" presId="urn:microsoft.com/office/officeart/2005/8/layout/list1"/>
    <dgm:cxn modelId="{C302E350-6F1A-413B-8A82-0A6F3E505C7C}" type="presParOf" srcId="{DA5EA17D-21ED-444C-A6E6-6383BD06C745}" destId="{10F2A240-F4C6-4099-8772-55AF1E97E20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07BF92-9FBA-44E3-A4B4-63B4CDAC48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zh-TW" altLang="en-US"/>
        </a:p>
      </dgm:t>
    </dgm:pt>
    <dgm:pt modelId="{B0662E10-8309-4542-9FF5-63969B094741}">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會計法第</a:t>
          </a:r>
          <a:r>
            <a:rPr lang="en-US" altLang="en-US" sz="3200" b="1" dirty="0">
              <a:solidFill>
                <a:schemeClr val="bg1"/>
              </a:solidFill>
              <a:latin typeface="標楷體" panose="03000509000000000000" pitchFamily="65" charset="-120"/>
              <a:ea typeface="標楷體" panose="03000509000000000000" pitchFamily="65" charset="-120"/>
            </a:rPr>
            <a:t>52</a:t>
          </a:r>
          <a:r>
            <a:rPr lang="zh-TW" altLang="en-US" sz="3200" b="1" dirty="0">
              <a:solidFill>
                <a:schemeClr val="bg1"/>
              </a:solidFill>
              <a:latin typeface="標楷體" panose="03000509000000000000" pitchFamily="65" charset="-120"/>
              <a:ea typeface="標楷體" panose="03000509000000000000" pitchFamily="65" charset="-120"/>
            </a:rPr>
            <a:t>條及「政府支出憑證處理要點」</a:t>
          </a:r>
        </a:p>
      </dgm:t>
    </dgm:pt>
    <dgm:pt modelId="{4653374E-4B6C-4C05-8B9B-39A824349E06}" type="par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8F63B72C-1029-4852-B3DD-E490061B4A21}" type="sibTrans" cxnId="{C160A2C9-5470-4C07-8397-050487FE90C7}">
      <dgm:prSet/>
      <dgm:spPr/>
      <dgm:t>
        <a:bodyPr/>
        <a:lstStyle/>
        <a:p>
          <a:endParaRPr lang="zh-TW" altLang="en-US" sz="3200" b="1">
            <a:latin typeface="標楷體" panose="03000509000000000000" pitchFamily="65" charset="-120"/>
            <a:ea typeface="標楷體" panose="03000509000000000000" pitchFamily="65" charset="-120"/>
          </a:endParaRPr>
        </a:p>
      </dgm:t>
    </dgm:pt>
    <dgm:pt modelId="{264387FE-3D7E-439B-9503-7EC6BA622E48}">
      <dgm:prSet phldrT="[文字]" custT="1"/>
      <dgm:spPr/>
      <dgm:t>
        <a:bodyPr/>
        <a:lstStyle/>
        <a:p>
          <a:pPr algn="just"/>
          <a:r>
            <a:rPr lang="zh-TW" altLang="en-US" sz="2800" b="1" u="sng" dirty="0">
              <a:solidFill>
                <a:srgbClr val="FF0000"/>
              </a:solidFill>
              <a:latin typeface="標楷體" panose="03000509000000000000" pitchFamily="65" charset="-120"/>
              <a:ea typeface="標楷體" panose="03000509000000000000" pitchFamily="65" charset="-120"/>
            </a:rPr>
            <a:t>證明支付事實</a:t>
          </a:r>
          <a:r>
            <a:rPr lang="zh-TW" altLang="en-US" sz="2800" b="1" dirty="0">
              <a:latin typeface="標楷體" panose="03000509000000000000" pitchFamily="65" charset="-120"/>
              <a:ea typeface="標楷體" panose="03000509000000000000" pitchFamily="65" charset="-120"/>
            </a:rPr>
            <a:t>所取得之收據、統一發票、表單或其他可資證明書據，係屬</a:t>
          </a:r>
          <a:r>
            <a:rPr lang="zh-TW" altLang="en-US" sz="2800" b="1" u="sng" dirty="0">
              <a:solidFill>
                <a:srgbClr val="FF0000"/>
              </a:solidFill>
              <a:latin typeface="標楷體" panose="03000509000000000000" pitchFamily="65" charset="-120"/>
              <a:ea typeface="標楷體" panose="03000509000000000000" pitchFamily="65" charset="-120"/>
            </a:rPr>
            <a:t>原始憑證</a:t>
          </a:r>
          <a:r>
            <a:rPr lang="zh-TW" altLang="en-US" sz="2800" b="1" dirty="0">
              <a:latin typeface="標楷體" panose="03000509000000000000" pitchFamily="65" charset="-120"/>
              <a:ea typeface="標楷體" panose="03000509000000000000" pitchFamily="65" charset="-120"/>
            </a:rPr>
            <a:t>；至於機關</a:t>
          </a:r>
          <a:r>
            <a:rPr lang="zh-TW" altLang="en-US" sz="2800" b="1" u="sng" dirty="0">
              <a:solidFill>
                <a:srgbClr val="FF0000"/>
              </a:solidFill>
              <a:latin typeface="標楷體" panose="03000509000000000000" pitchFamily="65" charset="-120"/>
              <a:ea typeface="標楷體" panose="03000509000000000000" pitchFamily="65" charset="-120"/>
            </a:rPr>
            <a:t>基於行政管理及內部控制程序</a:t>
          </a:r>
          <a:r>
            <a:rPr lang="zh-TW" altLang="en-US" sz="2800" b="1" u="none" dirty="0">
              <a:solidFill>
                <a:schemeClr val="bg1"/>
              </a:solidFill>
              <a:latin typeface="標楷體" panose="03000509000000000000" pitchFamily="65" charset="-120"/>
              <a:ea typeface="標楷體" panose="03000509000000000000" pitchFamily="65" charset="-120"/>
            </a:rPr>
            <a:t>所定作業規範或法令規定</a:t>
          </a:r>
          <a:r>
            <a:rPr lang="zh-TW" altLang="en-US" sz="2800" b="1" u="sng" dirty="0">
              <a:solidFill>
                <a:srgbClr val="FF0000"/>
              </a:solidFill>
              <a:latin typeface="標楷體" panose="03000509000000000000" pitchFamily="65" charset="-120"/>
              <a:ea typeface="標楷體" panose="03000509000000000000" pitchFamily="65" charset="-120"/>
            </a:rPr>
            <a:t>，要求檢附之各項證明單據或文件，則非屬原始憑證。</a:t>
          </a:r>
        </a:p>
      </dgm:t>
    </dgm:pt>
    <dgm:pt modelId="{5271C7E3-67EA-4056-A45B-1B869A544663}" type="par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95278B3E-9B64-438A-83D2-126F1ACC8C96}" type="sibTrans" cxnId="{AC86473C-BF61-481C-AC25-E1C5159FEB44}">
      <dgm:prSet/>
      <dgm:spPr/>
      <dgm:t>
        <a:bodyPr/>
        <a:lstStyle/>
        <a:p>
          <a:endParaRPr lang="zh-TW" altLang="en-US" sz="3200" b="1">
            <a:latin typeface="標楷體" panose="03000509000000000000" pitchFamily="65" charset="-120"/>
            <a:ea typeface="標楷體" panose="03000509000000000000" pitchFamily="65" charset="-120"/>
          </a:endParaRPr>
        </a:p>
      </dgm:t>
    </dgm:pt>
    <dgm:pt modelId="{E10C86EF-20DB-4BAC-9C4D-FBAE5104FBAB}">
      <dgm:prSet phldrT="[文字]" custT="1"/>
      <dgm:spPr/>
      <dgm:t>
        <a:bodyPr/>
        <a:lstStyle/>
        <a:p>
          <a:pPr algn="just"/>
          <a:r>
            <a:rPr lang="zh-TW" altLang="en-US" sz="2800" b="1" dirty="0">
              <a:solidFill>
                <a:srgbClr val="FF0000"/>
              </a:solidFill>
              <a:latin typeface="標楷體" panose="03000509000000000000" pitchFamily="65" charset="-120"/>
              <a:ea typeface="標楷體" panose="03000509000000000000" pitchFamily="65" charset="-120"/>
            </a:rPr>
            <a:t>補（捐）助經費結報作業</a:t>
          </a:r>
          <a:r>
            <a:rPr lang="zh-TW" altLang="en-US" sz="2800" b="1" dirty="0">
              <a:latin typeface="標楷體" panose="03000509000000000000" pitchFamily="65" charset="-120"/>
              <a:ea typeface="標楷體" panose="03000509000000000000" pitchFamily="65" charset="-120"/>
            </a:rPr>
            <a:t>要求受補（捐）助對象提供其執行經費之支用單據，</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係供機關管控補（捐）助經費執行情形，非屬會計法第</a:t>
          </a:r>
          <a:r>
            <a:rPr lang="en-US" altLang="en-US" sz="2800" b="1" u="sng" dirty="0">
              <a:solidFill>
                <a:srgbClr val="FF0000"/>
              </a:solidFill>
              <a:highlight>
                <a:srgbClr val="FFFF00"/>
              </a:highlight>
              <a:latin typeface="標楷體" panose="03000509000000000000" pitchFamily="65" charset="-120"/>
              <a:ea typeface="標楷體" panose="03000509000000000000" pitchFamily="65" charset="-120"/>
            </a:rPr>
            <a:t>52</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條所定之原始憑證。</a:t>
          </a:r>
        </a:p>
      </dgm:t>
    </dgm:pt>
    <dgm:pt modelId="{8E420E03-C642-427C-AB0A-230F0739A161}" type="parTrans" cxnId="{8F5A8D4D-3EF4-485F-AD79-332367CCC1BA}">
      <dgm:prSet/>
      <dgm:spPr/>
      <dgm:t>
        <a:bodyPr/>
        <a:lstStyle/>
        <a:p>
          <a:endParaRPr lang="zh-TW" altLang="en-US" sz="3200" b="1">
            <a:latin typeface="標楷體" panose="03000509000000000000" pitchFamily="65" charset="-120"/>
            <a:ea typeface="標楷體" panose="03000509000000000000" pitchFamily="65" charset="-120"/>
          </a:endParaRPr>
        </a:p>
      </dgm:t>
    </dgm:pt>
    <dgm:pt modelId="{491B1436-6CF2-4480-A425-C8270076F1F1}" type="sibTrans" cxnId="{8F5A8D4D-3EF4-485F-AD79-332367CCC1BA}">
      <dgm:prSet/>
      <dgm:spPr/>
      <dgm:t>
        <a:bodyPr/>
        <a:lstStyle/>
        <a:p>
          <a:endParaRPr lang="zh-TW" altLang="en-US" sz="3200" b="1">
            <a:latin typeface="標楷體" panose="03000509000000000000" pitchFamily="65" charset="-120"/>
            <a:ea typeface="標楷體" panose="03000509000000000000" pitchFamily="65" charset="-120"/>
          </a:endParaRPr>
        </a:p>
      </dgm:t>
    </dgm:pt>
    <dgm:pt modelId="{DA5EA17D-21ED-444C-A6E6-6383BD06C745}" type="pres">
      <dgm:prSet presAssocID="{3307BF92-9FBA-44E3-A4B4-63B4CDAC48EE}" presName="linear" presStyleCnt="0">
        <dgm:presLayoutVars>
          <dgm:dir/>
          <dgm:animLvl val="lvl"/>
          <dgm:resizeHandles val="exact"/>
        </dgm:presLayoutVars>
      </dgm:prSet>
      <dgm:spPr/>
    </dgm:pt>
    <dgm:pt modelId="{931A5780-98D1-4734-9BC9-B79682C597FC}" type="pres">
      <dgm:prSet presAssocID="{B0662E10-8309-4542-9FF5-63969B094741}" presName="parentLin" presStyleCnt="0"/>
      <dgm:spPr/>
    </dgm:pt>
    <dgm:pt modelId="{5CCA9D03-2264-49CC-9121-CB1617116474}" type="pres">
      <dgm:prSet presAssocID="{B0662E10-8309-4542-9FF5-63969B094741}" presName="parentLeftMargin" presStyleLbl="node1" presStyleIdx="0" presStyleCnt="1"/>
      <dgm:spPr/>
    </dgm:pt>
    <dgm:pt modelId="{411F71B0-31D0-411A-BD92-57D295C86B6E}" type="pres">
      <dgm:prSet presAssocID="{B0662E10-8309-4542-9FF5-63969B094741}" presName="parentText" presStyleLbl="node1" presStyleIdx="0" presStyleCnt="1" custScaleX="106359" custScaleY="61513" custLinFactNeighborX="-51024" custLinFactNeighborY="-4726">
        <dgm:presLayoutVars>
          <dgm:chMax val="0"/>
          <dgm:bulletEnabled val="1"/>
        </dgm:presLayoutVars>
      </dgm:prSet>
      <dgm:spPr/>
    </dgm:pt>
    <dgm:pt modelId="{DA2B111C-7561-40AE-B099-E28B425DA03F}" type="pres">
      <dgm:prSet presAssocID="{B0662E10-8309-4542-9FF5-63969B094741}" presName="negativeSpace" presStyleCnt="0"/>
      <dgm:spPr/>
    </dgm:pt>
    <dgm:pt modelId="{10F2A240-F4C6-4099-8772-55AF1E97E209}" type="pres">
      <dgm:prSet presAssocID="{B0662E10-8309-4542-9FF5-63969B094741}" presName="childText" presStyleLbl="conFgAcc1" presStyleIdx="0" presStyleCnt="1">
        <dgm:presLayoutVars>
          <dgm:bulletEnabled val="1"/>
        </dgm:presLayoutVars>
      </dgm:prSet>
      <dgm:spPr/>
    </dgm:pt>
  </dgm:ptLst>
  <dgm:cxnLst>
    <dgm:cxn modelId="{7FFC6F08-7CA9-4211-A1FF-F4C2F336B809}" type="presOf" srcId="{B0662E10-8309-4542-9FF5-63969B094741}" destId="{5CCA9D03-2264-49CC-9121-CB1617116474}" srcOrd="0" destOrd="0" presId="urn:microsoft.com/office/officeart/2005/8/layout/list1"/>
    <dgm:cxn modelId="{DC4BB61E-565F-4CF1-BB6F-66A66CE0671D}" type="presOf" srcId="{264387FE-3D7E-439B-9503-7EC6BA622E48}" destId="{10F2A240-F4C6-4099-8772-55AF1E97E209}" srcOrd="0" destOrd="0" presId="urn:microsoft.com/office/officeart/2005/8/layout/list1"/>
    <dgm:cxn modelId="{52FF0225-9D47-4915-A943-E9882444768B}" type="presOf" srcId="{B0662E10-8309-4542-9FF5-63969B094741}" destId="{411F71B0-31D0-411A-BD92-57D295C86B6E}" srcOrd="1" destOrd="0" presId="urn:microsoft.com/office/officeart/2005/8/layout/list1"/>
    <dgm:cxn modelId="{AC86473C-BF61-481C-AC25-E1C5159FEB44}" srcId="{B0662E10-8309-4542-9FF5-63969B094741}" destId="{264387FE-3D7E-439B-9503-7EC6BA622E48}" srcOrd="0" destOrd="0" parTransId="{5271C7E3-67EA-4056-A45B-1B869A544663}" sibTransId="{95278B3E-9B64-438A-83D2-126F1ACC8C96}"/>
    <dgm:cxn modelId="{8F5A8D4D-3EF4-485F-AD79-332367CCC1BA}" srcId="{B0662E10-8309-4542-9FF5-63969B094741}" destId="{E10C86EF-20DB-4BAC-9C4D-FBAE5104FBAB}" srcOrd="1" destOrd="0" parTransId="{8E420E03-C642-427C-AB0A-230F0739A161}" sibTransId="{491B1436-6CF2-4480-A425-C8270076F1F1}"/>
    <dgm:cxn modelId="{475712AC-A747-4B43-8439-305ECEA13397}" type="presOf" srcId="{3307BF92-9FBA-44E3-A4B4-63B4CDAC48EE}" destId="{DA5EA17D-21ED-444C-A6E6-6383BD06C745}" srcOrd="0" destOrd="0" presId="urn:microsoft.com/office/officeart/2005/8/layout/list1"/>
    <dgm:cxn modelId="{C160A2C9-5470-4C07-8397-050487FE90C7}" srcId="{3307BF92-9FBA-44E3-A4B4-63B4CDAC48EE}" destId="{B0662E10-8309-4542-9FF5-63969B094741}" srcOrd="0" destOrd="0" parTransId="{4653374E-4B6C-4C05-8B9B-39A824349E06}" sibTransId="{8F63B72C-1029-4852-B3DD-E490061B4A21}"/>
    <dgm:cxn modelId="{3EF450D5-515F-4F96-AEF9-05DFBF2B853F}" type="presOf" srcId="{E10C86EF-20DB-4BAC-9C4D-FBAE5104FBAB}" destId="{10F2A240-F4C6-4099-8772-55AF1E97E209}" srcOrd="0" destOrd="1" presId="urn:microsoft.com/office/officeart/2005/8/layout/list1"/>
    <dgm:cxn modelId="{74AB92AC-99B4-474C-8A62-A86205D18474}" type="presParOf" srcId="{DA5EA17D-21ED-444C-A6E6-6383BD06C745}" destId="{931A5780-98D1-4734-9BC9-B79682C597FC}" srcOrd="0" destOrd="0" presId="urn:microsoft.com/office/officeart/2005/8/layout/list1"/>
    <dgm:cxn modelId="{2CC92BAF-7B4F-44FA-925A-24BB88ABDBC2}" type="presParOf" srcId="{931A5780-98D1-4734-9BC9-B79682C597FC}" destId="{5CCA9D03-2264-49CC-9121-CB1617116474}" srcOrd="0" destOrd="0" presId="urn:microsoft.com/office/officeart/2005/8/layout/list1"/>
    <dgm:cxn modelId="{467386D9-308A-468E-B7CE-CFC3E2ACE00B}" type="presParOf" srcId="{931A5780-98D1-4734-9BC9-B79682C597FC}" destId="{411F71B0-31D0-411A-BD92-57D295C86B6E}" srcOrd="1" destOrd="0" presId="urn:microsoft.com/office/officeart/2005/8/layout/list1"/>
    <dgm:cxn modelId="{C9EA2CBC-89CC-4765-8130-706399DBEBC1}" type="presParOf" srcId="{DA5EA17D-21ED-444C-A6E6-6383BD06C745}" destId="{DA2B111C-7561-40AE-B099-E28B425DA03F}" srcOrd="1" destOrd="0" presId="urn:microsoft.com/office/officeart/2005/8/layout/list1"/>
    <dgm:cxn modelId="{C302E350-6F1A-413B-8A82-0A6F3E505C7C}" type="presParOf" srcId="{DA5EA17D-21ED-444C-A6E6-6383BD06C745}" destId="{10F2A240-F4C6-4099-8772-55AF1E97E20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218AF78-BF22-4165-8F7E-DB077B8C343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zh-TW" altLang="en-US"/>
        </a:p>
      </dgm:t>
    </dgm:pt>
    <dgm:pt modelId="{FCF2E07B-5161-42D6-94E9-AAA8E98093AC}">
      <dgm:prSet phldrT="[文字]" custT="1"/>
      <dgm:spPr/>
      <dgm:t>
        <a:bodyPr/>
        <a:lstStyle/>
        <a:p>
          <a:r>
            <a:rPr lang="zh-TW" altLang="en-US" sz="3200" b="1" dirty="0">
              <a:latin typeface="標楷體" panose="03000509000000000000" pitchFamily="65" charset="-120"/>
              <a:ea typeface="標楷體" panose="03000509000000000000" pitchFamily="65" charset="-120"/>
            </a:rPr>
            <a:t>補（捐）助</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結報作業</a:t>
          </a:r>
        </a:p>
      </dgm:t>
    </dgm:pt>
    <dgm:pt modelId="{E2DB9829-2925-44BA-942B-99CB241A9CE9}" type="parTrans" cxnId="{C3082A50-0BB4-4922-9169-D0FCAE64F9AF}">
      <dgm:prSet/>
      <dgm:spPr/>
      <dgm:t>
        <a:bodyPr/>
        <a:lstStyle/>
        <a:p>
          <a:endParaRPr lang="zh-TW" altLang="en-US" sz="2400" b="1">
            <a:latin typeface="標楷體" panose="03000509000000000000" pitchFamily="65" charset="-120"/>
            <a:ea typeface="標楷體" panose="03000509000000000000" pitchFamily="65" charset="-120"/>
          </a:endParaRPr>
        </a:p>
      </dgm:t>
    </dgm:pt>
    <dgm:pt modelId="{34039394-9259-4017-A227-78D1CEE486F6}" type="sibTrans" cxnId="{C3082A50-0BB4-4922-9169-D0FCAE64F9AF}">
      <dgm:prSet/>
      <dgm:spPr/>
      <dgm:t>
        <a:bodyPr/>
        <a:lstStyle/>
        <a:p>
          <a:endParaRPr lang="zh-TW" altLang="en-US" sz="2400" b="1">
            <a:latin typeface="標楷體" panose="03000509000000000000" pitchFamily="65" charset="-120"/>
            <a:ea typeface="標楷體" panose="03000509000000000000" pitchFamily="65" charset="-120"/>
          </a:endParaRPr>
        </a:p>
      </dgm:t>
    </dgm:pt>
    <dgm:pt modelId="{9BC39B51-1B9E-4111-BA58-F52E410AA219}">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受補（捐）助對象</a:t>
          </a:r>
          <a:r>
            <a:rPr lang="zh-TW" altLang="en-US" sz="2600" b="1" u="sng" dirty="0">
              <a:solidFill>
                <a:srgbClr val="FF0000"/>
              </a:solidFill>
              <a:latin typeface="標楷體" panose="03000509000000000000" pitchFamily="65" charset="-120"/>
              <a:ea typeface="標楷體" panose="03000509000000000000" pitchFamily="65" charset="-120"/>
            </a:rPr>
            <a:t>檢附</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收支清單</a:t>
          </a:r>
          <a:r>
            <a:rPr lang="zh-TW" altLang="en-US" sz="2600" b="1" u="sng" dirty="0">
              <a:solidFill>
                <a:srgbClr val="FF0000"/>
              </a:solidFill>
              <a:latin typeface="標楷體" panose="03000509000000000000" pitchFamily="65" charset="-120"/>
              <a:ea typeface="標楷體" panose="03000509000000000000" pitchFamily="65" charset="-120"/>
            </a:rPr>
            <a:t>及各項</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支用單據</a:t>
          </a:r>
          <a:r>
            <a:rPr lang="zh-TW" altLang="en-US" sz="2600" b="1" u="sng" dirty="0">
              <a:solidFill>
                <a:srgbClr val="FF0000"/>
              </a:solidFill>
              <a:latin typeface="標楷體" panose="03000509000000000000" pitchFamily="65" charset="-120"/>
              <a:ea typeface="標楷體" panose="03000509000000000000" pitchFamily="65" charset="-120"/>
            </a:rPr>
            <a:t>結報</a:t>
          </a:r>
          <a:r>
            <a:rPr lang="zh-TW" altLang="en-US" sz="2600" b="1" dirty="0">
              <a:latin typeface="標楷體" panose="03000509000000000000" pitchFamily="65" charset="-120"/>
              <a:ea typeface="標楷體" panose="03000509000000000000" pitchFamily="65" charset="-120"/>
            </a:rPr>
            <a:t>；經各機關</a:t>
          </a:r>
          <a:r>
            <a:rPr lang="zh-TW" altLang="en-US" sz="2600" b="1" u="none" dirty="0">
              <a:solidFill>
                <a:srgbClr val="FF0000"/>
              </a:solidFill>
              <a:latin typeface="標楷體" panose="03000509000000000000" pitchFamily="65" charset="-120"/>
              <a:ea typeface="標楷體" panose="03000509000000000000" pitchFamily="65" charset="-120"/>
            </a:rPr>
            <a:t>審核後，得</a:t>
          </a:r>
          <a:r>
            <a:rPr lang="zh-TW" altLang="en-US" sz="2600" b="1" u="sng" dirty="0">
              <a:solidFill>
                <a:srgbClr val="FF0000"/>
              </a:solidFill>
              <a:latin typeface="標楷體" panose="03000509000000000000" pitchFamily="65" charset="-120"/>
              <a:ea typeface="標楷體" panose="03000509000000000000" pitchFamily="65" charset="-120"/>
            </a:rPr>
            <a:t>將支用單據退還</a:t>
          </a:r>
          <a:r>
            <a:rPr lang="zh-TW" altLang="en-US" sz="2600" b="1" u="none" dirty="0">
              <a:solidFill>
                <a:srgbClr val="FF0000"/>
              </a:solidFill>
              <a:latin typeface="標楷體" panose="03000509000000000000" pitchFamily="65" charset="-120"/>
              <a:ea typeface="標楷體" panose="03000509000000000000" pitchFamily="65" charset="-120"/>
            </a:rPr>
            <a:t>受補（捐）助對象</a:t>
          </a:r>
          <a:r>
            <a:rPr lang="zh-TW" altLang="en-US" sz="2600" b="1" dirty="0">
              <a:latin typeface="標楷體" panose="03000509000000000000" pitchFamily="65" charset="-120"/>
              <a:ea typeface="標楷體" panose="03000509000000000000" pitchFamily="65" charset="-120"/>
            </a:rPr>
            <a:t>。</a:t>
          </a:r>
        </a:p>
      </dgm:t>
    </dgm:pt>
    <dgm:pt modelId="{671E353F-4154-449D-99BD-22F7B457B258}" type="parTrans" cxnId="{7BA3D17D-7D91-4DC2-82FC-0A0D41472E29}">
      <dgm:prSet/>
      <dgm:spPr>
        <a:ln w="41275">
          <a:solidFill>
            <a:schemeClr val="accent4">
              <a:lumMod val="75000"/>
            </a:schemeClr>
          </a:solidFill>
        </a:ln>
      </dgm:spPr>
      <dgm:t>
        <a:bodyPr/>
        <a:lstStyle/>
        <a:p>
          <a:endParaRPr lang="zh-TW" altLang="en-US" sz="2400" b="1">
            <a:latin typeface="標楷體" panose="03000509000000000000" pitchFamily="65" charset="-120"/>
            <a:ea typeface="標楷體" panose="03000509000000000000" pitchFamily="65" charset="-120"/>
          </a:endParaRPr>
        </a:p>
      </dgm:t>
    </dgm:pt>
    <dgm:pt modelId="{569F6653-75CA-41E5-AF09-94B2A21E28DF}" type="sibTrans" cxnId="{7BA3D17D-7D91-4DC2-82FC-0A0D41472E29}">
      <dgm:prSet/>
      <dgm:spPr/>
      <dgm:t>
        <a:bodyPr/>
        <a:lstStyle/>
        <a:p>
          <a:endParaRPr lang="zh-TW" altLang="en-US" sz="2400" b="1">
            <a:latin typeface="標楷體" panose="03000509000000000000" pitchFamily="65" charset="-120"/>
            <a:ea typeface="標楷體" panose="03000509000000000000" pitchFamily="65" charset="-120"/>
          </a:endParaRPr>
        </a:p>
      </dgm:t>
    </dgm:pt>
    <dgm:pt modelId="{9C9FEF7A-F84C-4D44-8D31-E0352E9CBA65}">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受補（捐）助對象</a:t>
          </a:r>
          <a:r>
            <a:rPr lang="zh-TW" altLang="en-US" sz="2600" b="1" u="sng" dirty="0">
              <a:solidFill>
                <a:srgbClr val="FF0000"/>
              </a:solidFill>
              <a:latin typeface="標楷體" panose="03000509000000000000" pitchFamily="65" charset="-120"/>
              <a:ea typeface="標楷體" panose="03000509000000000000" pitchFamily="65" charset="-120"/>
            </a:rPr>
            <a:t>檢附</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收支清單</a:t>
          </a:r>
          <a:r>
            <a:rPr lang="zh-TW" altLang="en-US" sz="2600" b="1" u="sng" dirty="0">
              <a:solidFill>
                <a:srgbClr val="FF0000"/>
              </a:solidFill>
              <a:latin typeface="標楷體" panose="03000509000000000000" pitchFamily="65" charset="-120"/>
              <a:ea typeface="標楷體" panose="03000509000000000000" pitchFamily="65" charset="-120"/>
            </a:rPr>
            <a:t>結報，並自行保存各項支用單據</a:t>
          </a:r>
          <a:r>
            <a:rPr lang="zh-TW" altLang="en-US" sz="2600" b="1" dirty="0">
              <a:latin typeface="標楷體" panose="03000509000000000000" pitchFamily="65" charset="-120"/>
              <a:ea typeface="標楷體" panose="03000509000000000000" pitchFamily="65" charset="-120"/>
            </a:rPr>
            <a:t>；各機關</a:t>
          </a:r>
          <a:r>
            <a:rPr lang="zh-TW" altLang="en-US" sz="2600" b="1" u="none" dirty="0">
              <a:solidFill>
                <a:srgbClr val="FF0000"/>
              </a:solidFill>
              <a:latin typeface="標楷體" panose="03000509000000000000" pitchFamily="65" charset="-120"/>
              <a:ea typeface="標楷體" panose="03000509000000000000" pitchFamily="65" charset="-120"/>
            </a:rPr>
            <a:t>應於</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事後審核</a:t>
          </a:r>
          <a:r>
            <a:rPr lang="zh-TW" altLang="en-US" sz="2600" b="1" dirty="0">
              <a:solidFill>
                <a:srgbClr val="FF0000"/>
              </a:solidFill>
              <a:latin typeface="標楷體" panose="03000509000000000000" pitchFamily="65" charset="-120"/>
              <a:ea typeface="標楷體" panose="03000509000000000000" pitchFamily="65" charset="-120"/>
            </a:rPr>
            <a:t>並作成相關紀錄。</a:t>
          </a:r>
        </a:p>
      </dgm:t>
    </dgm:pt>
    <dgm:pt modelId="{26BC30F0-F402-454A-A1E3-EC7E50740414}" type="parTrans" cxnId="{A190D233-B3D6-4B5B-B9F4-F68185D0FEC6}">
      <dgm:prSet/>
      <dgm:spPr/>
      <dgm:t>
        <a:bodyPr/>
        <a:lstStyle/>
        <a:p>
          <a:endParaRPr lang="zh-TW" altLang="en-US" sz="2400" b="1">
            <a:latin typeface="標楷體" panose="03000509000000000000" pitchFamily="65" charset="-120"/>
            <a:ea typeface="標楷體" panose="03000509000000000000" pitchFamily="65" charset="-120"/>
          </a:endParaRPr>
        </a:p>
      </dgm:t>
    </dgm:pt>
    <dgm:pt modelId="{AC6DBBED-4BE5-48C2-9E8C-8386426DA3FE}" type="sibTrans" cxnId="{A190D233-B3D6-4B5B-B9F4-F68185D0FEC6}">
      <dgm:prSet/>
      <dgm:spPr/>
      <dgm:t>
        <a:bodyPr/>
        <a:lstStyle/>
        <a:p>
          <a:endParaRPr lang="zh-TW" altLang="en-US" sz="2400" b="1">
            <a:latin typeface="標楷體" panose="03000509000000000000" pitchFamily="65" charset="-120"/>
            <a:ea typeface="標楷體" panose="03000509000000000000" pitchFamily="65" charset="-120"/>
          </a:endParaRPr>
        </a:p>
      </dgm:t>
    </dgm:pt>
    <dgm:pt modelId="{2EA141E6-FA21-44AE-9697-4103F5EBEF4A}">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依前二項規定結報不符效益者，各機關</a:t>
          </a:r>
          <a:r>
            <a:rPr lang="zh-TW" altLang="en-US" sz="2600" b="1" dirty="0">
              <a:solidFill>
                <a:srgbClr val="FF0000"/>
              </a:solidFill>
              <a:latin typeface="標楷體" panose="03000509000000000000" pitchFamily="65" charset="-120"/>
              <a:ea typeface="標楷體" panose="03000509000000000000" pitchFamily="65" charset="-120"/>
            </a:rPr>
            <a:t>得規定受補（捐）助對象應檢附之佐證資料結報</a:t>
          </a:r>
          <a:r>
            <a:rPr lang="zh-TW" altLang="en-US" sz="2600" b="1" dirty="0">
              <a:latin typeface="標楷體" panose="03000509000000000000" pitchFamily="65" charset="-120"/>
              <a:ea typeface="標楷體" panose="03000509000000000000" pitchFamily="65" charset="-120"/>
            </a:rPr>
            <a:t>。</a:t>
          </a:r>
        </a:p>
      </dgm:t>
    </dgm:pt>
    <dgm:pt modelId="{D3CC9659-5C07-4C22-A7C3-AC10FEB5341C}" type="parTrans" cxnId="{0ABFDF3F-50C2-4D20-83DD-860BEA210175}">
      <dgm:prSet/>
      <dgm:spPr>
        <a:ln w="47625">
          <a:solidFill>
            <a:schemeClr val="accent4">
              <a:lumMod val="75000"/>
            </a:schemeClr>
          </a:solidFill>
        </a:ln>
      </dgm:spPr>
      <dgm:t>
        <a:bodyPr/>
        <a:lstStyle/>
        <a:p>
          <a:endParaRPr lang="zh-TW" altLang="en-US" sz="2400" b="1">
            <a:latin typeface="標楷體" panose="03000509000000000000" pitchFamily="65" charset="-120"/>
            <a:ea typeface="標楷體" panose="03000509000000000000" pitchFamily="65" charset="-120"/>
          </a:endParaRPr>
        </a:p>
      </dgm:t>
    </dgm:pt>
    <dgm:pt modelId="{4878081D-CB6F-40A8-8953-B10A882987AD}" type="sibTrans" cxnId="{0ABFDF3F-50C2-4D20-83DD-860BEA210175}">
      <dgm:prSet/>
      <dgm:spPr/>
      <dgm:t>
        <a:bodyPr/>
        <a:lstStyle/>
        <a:p>
          <a:endParaRPr lang="zh-TW" altLang="en-US" sz="2400" b="1">
            <a:latin typeface="標楷體" panose="03000509000000000000" pitchFamily="65" charset="-120"/>
            <a:ea typeface="標楷體" panose="03000509000000000000" pitchFamily="65" charset="-120"/>
          </a:endParaRPr>
        </a:p>
      </dgm:t>
    </dgm:pt>
    <dgm:pt modelId="{458D7ADD-4855-4DE5-B88F-79A85A328BC6}" type="pres">
      <dgm:prSet presAssocID="{A218AF78-BF22-4165-8F7E-DB077B8C343F}" presName="hierChild1" presStyleCnt="0">
        <dgm:presLayoutVars>
          <dgm:chPref val="1"/>
          <dgm:dir/>
          <dgm:animOne val="branch"/>
          <dgm:animLvl val="lvl"/>
          <dgm:resizeHandles/>
        </dgm:presLayoutVars>
      </dgm:prSet>
      <dgm:spPr/>
    </dgm:pt>
    <dgm:pt modelId="{4D1591E7-7767-47CD-8639-A306062423C3}" type="pres">
      <dgm:prSet presAssocID="{FCF2E07B-5161-42D6-94E9-AAA8E98093AC}" presName="hierRoot1" presStyleCnt="0"/>
      <dgm:spPr/>
    </dgm:pt>
    <dgm:pt modelId="{B861CC8B-C3B1-4A98-9597-F9456DDB7F22}" type="pres">
      <dgm:prSet presAssocID="{FCF2E07B-5161-42D6-94E9-AAA8E98093AC}" presName="composite" presStyleCnt="0"/>
      <dgm:spPr/>
    </dgm:pt>
    <dgm:pt modelId="{0E72955B-E1B0-4ED2-A085-FD4B7D27D408}" type="pres">
      <dgm:prSet presAssocID="{FCF2E07B-5161-42D6-94E9-AAA8E98093AC}" presName="background" presStyleLbl="node0" presStyleIdx="0" presStyleCnt="1"/>
      <dgm:spPr/>
    </dgm:pt>
    <dgm:pt modelId="{358BEADF-4898-499A-BC7D-3B1AC612A627}" type="pres">
      <dgm:prSet presAssocID="{FCF2E07B-5161-42D6-94E9-AAA8E98093AC}" presName="text" presStyleLbl="fgAcc0" presStyleIdx="0" presStyleCnt="1" custScaleY="58776">
        <dgm:presLayoutVars>
          <dgm:chPref val="3"/>
        </dgm:presLayoutVars>
      </dgm:prSet>
      <dgm:spPr/>
    </dgm:pt>
    <dgm:pt modelId="{00828A11-D21D-410A-BC80-2C0FD32887DD}" type="pres">
      <dgm:prSet presAssocID="{FCF2E07B-5161-42D6-94E9-AAA8E98093AC}" presName="hierChild2" presStyleCnt="0"/>
      <dgm:spPr/>
    </dgm:pt>
    <dgm:pt modelId="{F2E1E62B-11AB-418A-B3AD-C857267FD6DB}" type="pres">
      <dgm:prSet presAssocID="{671E353F-4154-449D-99BD-22F7B457B258}" presName="Name10" presStyleLbl="parChTrans1D2" presStyleIdx="0" presStyleCnt="3"/>
      <dgm:spPr/>
    </dgm:pt>
    <dgm:pt modelId="{B574FCC3-4FD0-48E6-97CC-69882904A71E}" type="pres">
      <dgm:prSet presAssocID="{9BC39B51-1B9E-4111-BA58-F52E410AA219}" presName="hierRoot2" presStyleCnt="0"/>
      <dgm:spPr/>
    </dgm:pt>
    <dgm:pt modelId="{0DF54D27-FC1B-49B0-A851-3A551575363E}" type="pres">
      <dgm:prSet presAssocID="{9BC39B51-1B9E-4111-BA58-F52E410AA219}" presName="composite2" presStyleCnt="0"/>
      <dgm:spPr/>
    </dgm:pt>
    <dgm:pt modelId="{F44FADA8-78F9-4F0C-A1D1-08F0BAFCF3ED}" type="pres">
      <dgm:prSet presAssocID="{9BC39B51-1B9E-4111-BA58-F52E410AA219}" presName="background2" presStyleLbl="node2" presStyleIdx="0" presStyleCnt="3"/>
      <dgm:spPr/>
    </dgm:pt>
    <dgm:pt modelId="{A3F7CE7E-40AE-47B1-84A6-C5528B71F47D}" type="pres">
      <dgm:prSet presAssocID="{9BC39B51-1B9E-4111-BA58-F52E410AA219}" presName="text2" presStyleLbl="fgAcc2" presStyleIdx="0" presStyleCnt="3" custScaleY="123377">
        <dgm:presLayoutVars>
          <dgm:chPref val="3"/>
        </dgm:presLayoutVars>
      </dgm:prSet>
      <dgm:spPr/>
    </dgm:pt>
    <dgm:pt modelId="{F189E64B-869D-45C5-B8C0-F1746B2787C4}" type="pres">
      <dgm:prSet presAssocID="{9BC39B51-1B9E-4111-BA58-F52E410AA219}" presName="hierChild3" presStyleCnt="0"/>
      <dgm:spPr/>
    </dgm:pt>
    <dgm:pt modelId="{4B7B4CE0-DF85-4059-B101-34556460884D}" type="pres">
      <dgm:prSet presAssocID="{26BC30F0-F402-454A-A1E3-EC7E50740414}" presName="Name10" presStyleLbl="parChTrans1D2" presStyleIdx="1" presStyleCnt="3"/>
      <dgm:spPr/>
    </dgm:pt>
    <dgm:pt modelId="{5519E644-3334-4783-B3F7-09BE37C3B3B5}" type="pres">
      <dgm:prSet presAssocID="{9C9FEF7A-F84C-4D44-8D31-E0352E9CBA65}" presName="hierRoot2" presStyleCnt="0"/>
      <dgm:spPr/>
    </dgm:pt>
    <dgm:pt modelId="{038BCC56-1315-479E-8A77-EB25064793A3}" type="pres">
      <dgm:prSet presAssocID="{9C9FEF7A-F84C-4D44-8D31-E0352E9CBA65}" presName="composite2" presStyleCnt="0"/>
      <dgm:spPr/>
    </dgm:pt>
    <dgm:pt modelId="{AF96ED89-BA29-43C4-B1E5-524C34095497}" type="pres">
      <dgm:prSet presAssocID="{9C9FEF7A-F84C-4D44-8D31-E0352E9CBA65}" presName="background2" presStyleLbl="node2" presStyleIdx="1" presStyleCnt="3"/>
      <dgm:spPr/>
    </dgm:pt>
    <dgm:pt modelId="{9683CE25-A174-4007-A65E-0C05D6C2362E}" type="pres">
      <dgm:prSet presAssocID="{9C9FEF7A-F84C-4D44-8D31-E0352E9CBA65}" presName="text2" presStyleLbl="fgAcc2" presStyleIdx="1" presStyleCnt="3" custScaleY="129453">
        <dgm:presLayoutVars>
          <dgm:chPref val="3"/>
        </dgm:presLayoutVars>
      </dgm:prSet>
      <dgm:spPr/>
    </dgm:pt>
    <dgm:pt modelId="{21F54083-144A-4768-802F-A8BED10E9B37}" type="pres">
      <dgm:prSet presAssocID="{9C9FEF7A-F84C-4D44-8D31-E0352E9CBA65}" presName="hierChild3" presStyleCnt="0"/>
      <dgm:spPr/>
    </dgm:pt>
    <dgm:pt modelId="{82B5808A-0D0C-4645-AFA6-EC640F369679}" type="pres">
      <dgm:prSet presAssocID="{D3CC9659-5C07-4C22-A7C3-AC10FEB5341C}" presName="Name10" presStyleLbl="parChTrans1D2" presStyleIdx="2" presStyleCnt="3"/>
      <dgm:spPr/>
    </dgm:pt>
    <dgm:pt modelId="{530171AD-9FD4-400C-9D53-9F516D75985A}" type="pres">
      <dgm:prSet presAssocID="{2EA141E6-FA21-44AE-9697-4103F5EBEF4A}" presName="hierRoot2" presStyleCnt="0"/>
      <dgm:spPr/>
    </dgm:pt>
    <dgm:pt modelId="{1D285272-F914-4934-BF13-7F49958792DF}" type="pres">
      <dgm:prSet presAssocID="{2EA141E6-FA21-44AE-9697-4103F5EBEF4A}" presName="composite2" presStyleCnt="0"/>
      <dgm:spPr/>
    </dgm:pt>
    <dgm:pt modelId="{8DCC0B11-8176-4BC3-A6BA-85C1D740E7D0}" type="pres">
      <dgm:prSet presAssocID="{2EA141E6-FA21-44AE-9697-4103F5EBEF4A}" presName="background2" presStyleLbl="node2" presStyleIdx="2" presStyleCnt="3"/>
      <dgm:spPr/>
    </dgm:pt>
    <dgm:pt modelId="{2B5D1994-EF57-4A9D-B97A-7199E6DC2126}" type="pres">
      <dgm:prSet presAssocID="{2EA141E6-FA21-44AE-9697-4103F5EBEF4A}" presName="text2" presStyleLbl="fgAcc2" presStyleIdx="2" presStyleCnt="3" custScaleY="124519">
        <dgm:presLayoutVars>
          <dgm:chPref val="3"/>
        </dgm:presLayoutVars>
      </dgm:prSet>
      <dgm:spPr/>
    </dgm:pt>
    <dgm:pt modelId="{C27D7CCC-36CF-492D-B5BD-C6C4E53C62D7}" type="pres">
      <dgm:prSet presAssocID="{2EA141E6-FA21-44AE-9697-4103F5EBEF4A}" presName="hierChild3" presStyleCnt="0"/>
      <dgm:spPr/>
    </dgm:pt>
  </dgm:ptLst>
  <dgm:cxnLst>
    <dgm:cxn modelId="{837DD816-8DDE-4110-8C01-DFDBA67E5925}" type="presOf" srcId="{FCF2E07B-5161-42D6-94E9-AAA8E98093AC}" destId="{358BEADF-4898-499A-BC7D-3B1AC612A627}" srcOrd="0" destOrd="0" presId="urn:microsoft.com/office/officeart/2005/8/layout/hierarchy1"/>
    <dgm:cxn modelId="{A190D233-B3D6-4B5B-B9F4-F68185D0FEC6}" srcId="{FCF2E07B-5161-42D6-94E9-AAA8E98093AC}" destId="{9C9FEF7A-F84C-4D44-8D31-E0352E9CBA65}" srcOrd="1" destOrd="0" parTransId="{26BC30F0-F402-454A-A1E3-EC7E50740414}" sibTransId="{AC6DBBED-4BE5-48C2-9E8C-8386426DA3FE}"/>
    <dgm:cxn modelId="{0ABFDF3F-50C2-4D20-83DD-860BEA210175}" srcId="{FCF2E07B-5161-42D6-94E9-AAA8E98093AC}" destId="{2EA141E6-FA21-44AE-9697-4103F5EBEF4A}" srcOrd="2" destOrd="0" parTransId="{D3CC9659-5C07-4C22-A7C3-AC10FEB5341C}" sibTransId="{4878081D-CB6F-40A8-8953-B10A882987AD}"/>
    <dgm:cxn modelId="{95E2C467-EB76-427A-8241-ED5630FCCFAE}" type="presOf" srcId="{2EA141E6-FA21-44AE-9697-4103F5EBEF4A}" destId="{2B5D1994-EF57-4A9D-B97A-7199E6DC2126}" srcOrd="0" destOrd="0" presId="urn:microsoft.com/office/officeart/2005/8/layout/hierarchy1"/>
    <dgm:cxn modelId="{C3082A50-0BB4-4922-9169-D0FCAE64F9AF}" srcId="{A218AF78-BF22-4165-8F7E-DB077B8C343F}" destId="{FCF2E07B-5161-42D6-94E9-AAA8E98093AC}" srcOrd="0" destOrd="0" parTransId="{E2DB9829-2925-44BA-942B-99CB241A9CE9}" sibTransId="{34039394-9259-4017-A227-78D1CEE486F6}"/>
    <dgm:cxn modelId="{7BA3D17D-7D91-4DC2-82FC-0A0D41472E29}" srcId="{FCF2E07B-5161-42D6-94E9-AAA8E98093AC}" destId="{9BC39B51-1B9E-4111-BA58-F52E410AA219}" srcOrd="0" destOrd="0" parTransId="{671E353F-4154-449D-99BD-22F7B457B258}" sibTransId="{569F6653-75CA-41E5-AF09-94B2A21E28DF}"/>
    <dgm:cxn modelId="{5AF19C80-C7EB-4A99-A65B-118A11F52258}" type="presOf" srcId="{671E353F-4154-449D-99BD-22F7B457B258}" destId="{F2E1E62B-11AB-418A-B3AD-C857267FD6DB}" srcOrd="0" destOrd="0" presId="urn:microsoft.com/office/officeart/2005/8/layout/hierarchy1"/>
    <dgm:cxn modelId="{86462A86-1F2A-4B5D-A735-32FD94F1C511}" type="presOf" srcId="{9BC39B51-1B9E-4111-BA58-F52E410AA219}" destId="{A3F7CE7E-40AE-47B1-84A6-C5528B71F47D}" srcOrd="0" destOrd="0" presId="urn:microsoft.com/office/officeart/2005/8/layout/hierarchy1"/>
    <dgm:cxn modelId="{38A1CCAA-FDCF-45FB-9E98-9346A72D294E}" type="presOf" srcId="{D3CC9659-5C07-4C22-A7C3-AC10FEB5341C}" destId="{82B5808A-0D0C-4645-AFA6-EC640F369679}" srcOrd="0" destOrd="0" presId="urn:microsoft.com/office/officeart/2005/8/layout/hierarchy1"/>
    <dgm:cxn modelId="{63D1A9C8-EB2A-4871-828A-F6DC1E3B7402}" type="presOf" srcId="{9C9FEF7A-F84C-4D44-8D31-E0352E9CBA65}" destId="{9683CE25-A174-4007-A65E-0C05D6C2362E}" srcOrd="0" destOrd="0" presId="urn:microsoft.com/office/officeart/2005/8/layout/hierarchy1"/>
    <dgm:cxn modelId="{FF9D48D1-E1E9-4A5A-B1EE-DF8D2EDCE47E}" type="presOf" srcId="{A218AF78-BF22-4165-8F7E-DB077B8C343F}" destId="{458D7ADD-4855-4DE5-B88F-79A85A328BC6}" srcOrd="0" destOrd="0" presId="urn:microsoft.com/office/officeart/2005/8/layout/hierarchy1"/>
    <dgm:cxn modelId="{274ADDE2-BAC6-46EB-96B4-E9B0E5E105A6}" type="presOf" srcId="{26BC30F0-F402-454A-A1E3-EC7E50740414}" destId="{4B7B4CE0-DF85-4059-B101-34556460884D}" srcOrd="0" destOrd="0" presId="urn:microsoft.com/office/officeart/2005/8/layout/hierarchy1"/>
    <dgm:cxn modelId="{9B02B313-BCA9-45CA-8A67-24183C3EC809}" type="presParOf" srcId="{458D7ADD-4855-4DE5-B88F-79A85A328BC6}" destId="{4D1591E7-7767-47CD-8639-A306062423C3}" srcOrd="0" destOrd="0" presId="urn:microsoft.com/office/officeart/2005/8/layout/hierarchy1"/>
    <dgm:cxn modelId="{9121139A-628B-42F8-ABED-DCFD7E1EB37A}" type="presParOf" srcId="{4D1591E7-7767-47CD-8639-A306062423C3}" destId="{B861CC8B-C3B1-4A98-9597-F9456DDB7F22}" srcOrd="0" destOrd="0" presId="urn:microsoft.com/office/officeart/2005/8/layout/hierarchy1"/>
    <dgm:cxn modelId="{103DD562-D2F7-4695-86BC-1FCCC3E323D8}" type="presParOf" srcId="{B861CC8B-C3B1-4A98-9597-F9456DDB7F22}" destId="{0E72955B-E1B0-4ED2-A085-FD4B7D27D408}" srcOrd="0" destOrd="0" presId="urn:microsoft.com/office/officeart/2005/8/layout/hierarchy1"/>
    <dgm:cxn modelId="{B87D28F0-2448-4483-BED3-2C158189D019}" type="presParOf" srcId="{B861CC8B-C3B1-4A98-9597-F9456DDB7F22}" destId="{358BEADF-4898-499A-BC7D-3B1AC612A627}" srcOrd="1" destOrd="0" presId="urn:microsoft.com/office/officeart/2005/8/layout/hierarchy1"/>
    <dgm:cxn modelId="{898FB7CB-15F6-4DDB-BC34-F8FA3C886566}" type="presParOf" srcId="{4D1591E7-7767-47CD-8639-A306062423C3}" destId="{00828A11-D21D-410A-BC80-2C0FD32887DD}" srcOrd="1" destOrd="0" presId="urn:microsoft.com/office/officeart/2005/8/layout/hierarchy1"/>
    <dgm:cxn modelId="{CE44462D-0A6C-4FCE-8483-E64EAD73FF70}" type="presParOf" srcId="{00828A11-D21D-410A-BC80-2C0FD32887DD}" destId="{F2E1E62B-11AB-418A-B3AD-C857267FD6DB}" srcOrd="0" destOrd="0" presId="urn:microsoft.com/office/officeart/2005/8/layout/hierarchy1"/>
    <dgm:cxn modelId="{C287E96F-8D76-4B50-96FD-3C785B8E71BD}" type="presParOf" srcId="{00828A11-D21D-410A-BC80-2C0FD32887DD}" destId="{B574FCC3-4FD0-48E6-97CC-69882904A71E}" srcOrd="1" destOrd="0" presId="urn:microsoft.com/office/officeart/2005/8/layout/hierarchy1"/>
    <dgm:cxn modelId="{027D0FDC-7697-4048-A236-8C5A9DB96F52}" type="presParOf" srcId="{B574FCC3-4FD0-48E6-97CC-69882904A71E}" destId="{0DF54D27-FC1B-49B0-A851-3A551575363E}" srcOrd="0" destOrd="0" presId="urn:microsoft.com/office/officeart/2005/8/layout/hierarchy1"/>
    <dgm:cxn modelId="{8BC1B2EF-60BC-4DBF-A6CF-284AD55B648F}" type="presParOf" srcId="{0DF54D27-FC1B-49B0-A851-3A551575363E}" destId="{F44FADA8-78F9-4F0C-A1D1-08F0BAFCF3ED}" srcOrd="0" destOrd="0" presId="urn:microsoft.com/office/officeart/2005/8/layout/hierarchy1"/>
    <dgm:cxn modelId="{D1ADA799-18E4-44CB-BBD9-8496551183EF}" type="presParOf" srcId="{0DF54D27-FC1B-49B0-A851-3A551575363E}" destId="{A3F7CE7E-40AE-47B1-84A6-C5528B71F47D}" srcOrd="1" destOrd="0" presId="urn:microsoft.com/office/officeart/2005/8/layout/hierarchy1"/>
    <dgm:cxn modelId="{3BFAAF0C-0213-4F91-B211-6BB8AB761DE4}" type="presParOf" srcId="{B574FCC3-4FD0-48E6-97CC-69882904A71E}" destId="{F189E64B-869D-45C5-B8C0-F1746B2787C4}" srcOrd="1" destOrd="0" presId="urn:microsoft.com/office/officeart/2005/8/layout/hierarchy1"/>
    <dgm:cxn modelId="{D757C4C3-3C7B-47EE-B930-3EA024E0196E}" type="presParOf" srcId="{00828A11-D21D-410A-BC80-2C0FD32887DD}" destId="{4B7B4CE0-DF85-4059-B101-34556460884D}" srcOrd="2" destOrd="0" presId="urn:microsoft.com/office/officeart/2005/8/layout/hierarchy1"/>
    <dgm:cxn modelId="{3ED7A4C6-05D3-4821-86F1-2FD525DD46F0}" type="presParOf" srcId="{00828A11-D21D-410A-BC80-2C0FD32887DD}" destId="{5519E644-3334-4783-B3F7-09BE37C3B3B5}" srcOrd="3" destOrd="0" presId="urn:microsoft.com/office/officeart/2005/8/layout/hierarchy1"/>
    <dgm:cxn modelId="{350C4013-456E-4E8F-B9E2-703001522520}" type="presParOf" srcId="{5519E644-3334-4783-B3F7-09BE37C3B3B5}" destId="{038BCC56-1315-479E-8A77-EB25064793A3}" srcOrd="0" destOrd="0" presId="urn:microsoft.com/office/officeart/2005/8/layout/hierarchy1"/>
    <dgm:cxn modelId="{0B97A97B-E94A-4A81-A6BA-DD725CBDC4D9}" type="presParOf" srcId="{038BCC56-1315-479E-8A77-EB25064793A3}" destId="{AF96ED89-BA29-43C4-B1E5-524C34095497}" srcOrd="0" destOrd="0" presId="urn:microsoft.com/office/officeart/2005/8/layout/hierarchy1"/>
    <dgm:cxn modelId="{8D6B5208-B5E6-47E6-B019-3D247DB961C3}" type="presParOf" srcId="{038BCC56-1315-479E-8A77-EB25064793A3}" destId="{9683CE25-A174-4007-A65E-0C05D6C2362E}" srcOrd="1" destOrd="0" presId="urn:microsoft.com/office/officeart/2005/8/layout/hierarchy1"/>
    <dgm:cxn modelId="{1DEDBF25-9D67-443F-8970-851DB5FB1910}" type="presParOf" srcId="{5519E644-3334-4783-B3F7-09BE37C3B3B5}" destId="{21F54083-144A-4768-802F-A8BED10E9B37}" srcOrd="1" destOrd="0" presId="urn:microsoft.com/office/officeart/2005/8/layout/hierarchy1"/>
    <dgm:cxn modelId="{56F0A34F-7D39-4604-BD51-6C5F6010AB11}" type="presParOf" srcId="{00828A11-D21D-410A-BC80-2C0FD32887DD}" destId="{82B5808A-0D0C-4645-AFA6-EC640F369679}" srcOrd="4" destOrd="0" presId="urn:microsoft.com/office/officeart/2005/8/layout/hierarchy1"/>
    <dgm:cxn modelId="{352A2AA0-50C9-4646-9948-BEEC763EA0B0}" type="presParOf" srcId="{00828A11-D21D-410A-BC80-2C0FD32887DD}" destId="{530171AD-9FD4-400C-9D53-9F516D75985A}" srcOrd="5" destOrd="0" presId="urn:microsoft.com/office/officeart/2005/8/layout/hierarchy1"/>
    <dgm:cxn modelId="{C497E317-9846-40E4-BC6A-FA9C9D2E9B4E}" type="presParOf" srcId="{530171AD-9FD4-400C-9D53-9F516D75985A}" destId="{1D285272-F914-4934-BF13-7F49958792DF}" srcOrd="0" destOrd="0" presId="urn:microsoft.com/office/officeart/2005/8/layout/hierarchy1"/>
    <dgm:cxn modelId="{C2C245ED-1F34-414B-98BB-F383DBA5A72F}" type="presParOf" srcId="{1D285272-F914-4934-BF13-7F49958792DF}" destId="{8DCC0B11-8176-4BC3-A6BA-85C1D740E7D0}" srcOrd="0" destOrd="0" presId="urn:microsoft.com/office/officeart/2005/8/layout/hierarchy1"/>
    <dgm:cxn modelId="{01EB3E73-7FD9-493A-A709-21B41F2DC0A2}" type="presParOf" srcId="{1D285272-F914-4934-BF13-7F49958792DF}" destId="{2B5D1994-EF57-4A9D-B97A-7199E6DC2126}" srcOrd="1" destOrd="0" presId="urn:microsoft.com/office/officeart/2005/8/layout/hierarchy1"/>
    <dgm:cxn modelId="{B5EB97BD-1CD5-4599-94C8-8221A71A4889}" type="presParOf" srcId="{530171AD-9FD4-400C-9D53-9F516D75985A}" destId="{C27D7CCC-36CF-492D-B5BD-C6C4E53C62D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CD8255B-9C82-4D7B-B9FA-FADB3AD524E0}" type="doc">
      <dgm:prSet loTypeId="urn:microsoft.com/office/officeart/2005/8/layout/vList2" loCatId="list" qsTypeId="urn:microsoft.com/office/officeart/2005/8/quickstyle/simple2" qsCatId="simple" csTypeId="urn:microsoft.com/office/officeart/2005/8/colors/accent2_3" csCatId="accent2" phldr="1"/>
      <dgm:spPr/>
      <dgm:t>
        <a:bodyPr/>
        <a:lstStyle/>
        <a:p>
          <a:endParaRPr lang="zh-TW" altLang="en-US"/>
        </a:p>
      </dgm:t>
    </dgm:pt>
    <dgm:pt modelId="{8CD3659A-41BE-4209-B11B-EADB2A10DBB3}">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依政府採購法第</a:t>
          </a:r>
          <a:r>
            <a:rPr lang="en-US" altLang="en-US" sz="3600" b="1" dirty="0">
              <a:solidFill>
                <a:schemeClr val="bg1"/>
              </a:solidFill>
              <a:latin typeface="標楷體" panose="03000509000000000000" pitchFamily="65" charset="-120"/>
              <a:ea typeface="標楷體" panose="03000509000000000000" pitchFamily="65" charset="-120"/>
            </a:rPr>
            <a:t>4</a:t>
          </a:r>
          <a:r>
            <a:rPr lang="zh-TW" altLang="en-US" sz="3600" b="1" dirty="0">
              <a:solidFill>
                <a:schemeClr val="bg1"/>
              </a:solidFill>
              <a:latin typeface="標楷體" panose="03000509000000000000" pitchFamily="65" charset="-120"/>
              <a:ea typeface="標楷體" panose="03000509000000000000" pitchFamily="65" charset="-120"/>
            </a:rPr>
            <a:t>條第</a:t>
          </a:r>
          <a:r>
            <a:rPr lang="en-US" altLang="en-US" sz="3600" b="1" dirty="0">
              <a:solidFill>
                <a:schemeClr val="bg1"/>
              </a:solidFill>
              <a:latin typeface="標楷體" panose="03000509000000000000" pitchFamily="65" charset="-120"/>
              <a:ea typeface="標楷體" panose="03000509000000000000" pitchFamily="65" charset="-120"/>
            </a:rPr>
            <a:t>1</a:t>
          </a:r>
          <a:r>
            <a:rPr lang="zh-TW" altLang="en-US" sz="3600" b="1" dirty="0">
              <a:solidFill>
                <a:schemeClr val="bg1"/>
              </a:solidFill>
              <a:latin typeface="標楷體" panose="03000509000000000000" pitchFamily="65" charset="-120"/>
              <a:ea typeface="標楷體" panose="03000509000000000000" pitchFamily="65" charset="-120"/>
            </a:rPr>
            <a:t>項規定：「</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法人或團體</a:t>
          </a:r>
          <a:r>
            <a:rPr lang="zh-TW" altLang="en-US" sz="3600" b="1" dirty="0">
              <a:solidFill>
                <a:schemeClr val="bg1"/>
              </a:solidFill>
              <a:latin typeface="標楷體" panose="03000509000000000000" pitchFamily="65" charset="-120"/>
              <a:ea typeface="標楷體" panose="03000509000000000000" pitchFamily="65" charset="-120"/>
            </a:rPr>
            <a:t>接受機關補助辦理採購，</a:t>
          </a:r>
          <a:r>
            <a:rPr lang="zh-TW" altLang="en-US" sz="3600" b="1" u="none" dirty="0">
              <a:solidFill>
                <a:srgbClr val="FF0000"/>
              </a:solidFill>
              <a:latin typeface="標楷體" panose="03000509000000000000" pitchFamily="65" charset="-120"/>
              <a:ea typeface="標楷體" panose="03000509000000000000" pitchFamily="65" charset="-120"/>
            </a:rPr>
            <a:t>其</a:t>
          </a:r>
          <a:r>
            <a:rPr lang="zh-TW" altLang="en-US" sz="3600" b="1" u="none" dirty="0">
              <a:solidFill>
                <a:srgbClr val="FF0000"/>
              </a:solidFill>
              <a:highlight>
                <a:srgbClr val="FFFF00"/>
              </a:highlight>
              <a:latin typeface="標楷體" panose="03000509000000000000" pitchFamily="65" charset="-120"/>
              <a:ea typeface="標楷體" panose="03000509000000000000" pitchFamily="65" charset="-120"/>
            </a:rPr>
            <a:t>補助金額占採購金額半數以上，且補助金額在公告金額以上者，適用本法之規定</a:t>
          </a:r>
          <a:r>
            <a:rPr lang="zh-TW" altLang="en-US" sz="3600" b="1" u="none" dirty="0">
              <a:solidFill>
                <a:srgbClr val="FF0000"/>
              </a:solidFill>
              <a:latin typeface="標楷體" panose="03000509000000000000" pitchFamily="65" charset="-120"/>
              <a:ea typeface="標楷體" panose="03000509000000000000" pitchFamily="65" charset="-120"/>
            </a:rPr>
            <a:t>，</a:t>
          </a:r>
          <a:r>
            <a:rPr lang="zh-TW" altLang="en-US" sz="3600" b="1" dirty="0">
              <a:solidFill>
                <a:schemeClr val="bg1"/>
              </a:solidFill>
              <a:latin typeface="標楷體" panose="03000509000000000000" pitchFamily="65" charset="-120"/>
              <a:ea typeface="標楷體" panose="03000509000000000000" pitchFamily="65" charset="-120"/>
            </a:rPr>
            <a:t>並應受該機關之監督。」，惟若接受補助者之身分為</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自然人，</a:t>
          </a:r>
          <a:r>
            <a:rPr lang="zh-TW" altLang="en-US" sz="3600" b="1" u="sng" dirty="0">
              <a:solidFill>
                <a:srgbClr val="FF0000"/>
              </a:solidFill>
              <a:latin typeface="標楷體" panose="03000509000000000000" pitchFamily="65" charset="-120"/>
              <a:ea typeface="標楷體" panose="03000509000000000000" pitchFamily="65" charset="-120"/>
            </a:rPr>
            <a:t>其辦理採購</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不適用</a:t>
          </a:r>
          <a:r>
            <a:rPr lang="zh-TW" altLang="en-US" sz="3600" b="1" u="sng" dirty="0">
              <a:solidFill>
                <a:srgbClr val="FF0000"/>
              </a:solidFill>
              <a:latin typeface="標楷體" panose="03000509000000000000" pitchFamily="65" charset="-120"/>
              <a:ea typeface="標楷體" panose="03000509000000000000" pitchFamily="65" charset="-120"/>
            </a:rPr>
            <a:t>政府採購法。</a:t>
          </a:r>
        </a:p>
      </dgm:t>
    </dgm:pt>
    <dgm:pt modelId="{F80C4AE2-5A71-4160-9BEB-8D3998597E4A}" type="parTrans" cxnId="{47DF048B-599E-40F1-96FA-1E4ABD7B7B3F}">
      <dgm:prSet/>
      <dgm:spPr/>
      <dgm:t>
        <a:bodyPr/>
        <a:lstStyle/>
        <a:p>
          <a:endParaRPr lang="zh-TW" altLang="en-US" sz="3600" b="1">
            <a:latin typeface="標楷體" panose="03000509000000000000" pitchFamily="65" charset="-120"/>
            <a:ea typeface="標楷體" panose="03000509000000000000" pitchFamily="65" charset="-120"/>
          </a:endParaRPr>
        </a:p>
      </dgm:t>
    </dgm:pt>
    <dgm:pt modelId="{4DA9A4C9-AD16-40AC-A908-FE58EAD549C4}" type="sibTrans" cxnId="{47DF048B-599E-40F1-96FA-1E4ABD7B7B3F}">
      <dgm:prSet/>
      <dgm:spPr/>
      <dgm:t>
        <a:bodyPr/>
        <a:lstStyle/>
        <a:p>
          <a:endParaRPr lang="zh-TW" altLang="en-US" sz="3600" b="1">
            <a:latin typeface="標楷體" panose="03000509000000000000" pitchFamily="65" charset="-120"/>
            <a:ea typeface="標楷體" panose="03000509000000000000" pitchFamily="65" charset="-120"/>
          </a:endParaRPr>
        </a:p>
      </dgm:t>
    </dgm:pt>
    <dgm:pt modelId="{C3EA85FC-D3B4-4871-BC7A-A6F59898089C}">
      <dgm:prSet phldrT="[文字]" custT="1"/>
      <dgm:spPr>
        <a:solidFill>
          <a:schemeClr val="accent3">
            <a:lumMod val="20000"/>
            <a:lumOff val="80000"/>
          </a:schemeClr>
        </a:solidFill>
      </dgm:spPr>
      <dgm:t>
        <a:bodyPr/>
        <a:lstStyle/>
        <a:p>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補（捐）助經費中如涉及採購事項，受補（捐）助之</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民間團體</a:t>
          </a:r>
          <a:r>
            <a:rPr lang="zh-TW" altLang="en-US" sz="3600" b="1" u="sng" dirty="0">
              <a:solidFill>
                <a:srgbClr val="FF0000"/>
              </a:solidFill>
              <a:latin typeface="標楷體" panose="03000509000000000000" pitchFamily="65" charset="-120"/>
              <a:ea typeface="標楷體" panose="03000509000000000000" pitchFamily="65" charset="-120"/>
            </a:rPr>
            <a:t>應依政府採購法</a:t>
          </a:r>
          <a:r>
            <a:rPr lang="zh-TW" altLang="en-US" sz="3600" b="1" dirty="0">
              <a:solidFill>
                <a:srgbClr val="FF0000"/>
              </a:solidFill>
              <a:latin typeface="標楷體" panose="03000509000000000000" pitchFamily="65" charset="-120"/>
              <a:ea typeface="標楷體" panose="03000509000000000000" pitchFamily="65" charset="-120"/>
            </a:rPr>
            <a:t>等相關規定辦理</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a:t>
          </a:r>
        </a:p>
      </dgm:t>
    </dgm:pt>
    <dgm:pt modelId="{81A4CD3E-0012-4699-BC1C-D87ED165D518}" type="parTrans" cxnId="{A9D7931C-19A5-4247-BDE9-812BEA337410}">
      <dgm:prSet/>
      <dgm:spPr/>
      <dgm:t>
        <a:bodyPr/>
        <a:lstStyle/>
        <a:p>
          <a:endParaRPr lang="zh-TW" altLang="en-US" sz="3600" b="1">
            <a:latin typeface="標楷體" panose="03000509000000000000" pitchFamily="65" charset="-120"/>
            <a:ea typeface="標楷體" panose="03000509000000000000" pitchFamily="65" charset="-120"/>
          </a:endParaRPr>
        </a:p>
      </dgm:t>
    </dgm:pt>
    <dgm:pt modelId="{397CAC06-9524-464A-9C77-BA0282F8F546}" type="sibTrans" cxnId="{A9D7931C-19A5-4247-BDE9-812BEA337410}">
      <dgm:prSet/>
      <dgm:spPr/>
      <dgm:t>
        <a:bodyPr/>
        <a:lstStyle/>
        <a:p>
          <a:endParaRPr lang="zh-TW" altLang="en-US" sz="3600" b="1">
            <a:latin typeface="標楷體" panose="03000509000000000000" pitchFamily="65" charset="-120"/>
            <a:ea typeface="標楷體" panose="03000509000000000000" pitchFamily="65" charset="-120"/>
          </a:endParaRPr>
        </a:p>
      </dgm:t>
    </dgm:pt>
    <dgm:pt modelId="{165E3B78-9953-4688-9854-79731324576C}" type="pres">
      <dgm:prSet presAssocID="{5CD8255B-9C82-4D7B-B9FA-FADB3AD524E0}" presName="linear" presStyleCnt="0">
        <dgm:presLayoutVars>
          <dgm:animLvl val="lvl"/>
          <dgm:resizeHandles val="exact"/>
        </dgm:presLayoutVars>
      </dgm:prSet>
      <dgm:spPr/>
    </dgm:pt>
    <dgm:pt modelId="{245CFB56-728E-469E-BED9-DCC428EF0CA3}" type="pres">
      <dgm:prSet presAssocID="{8CD3659A-41BE-4209-B11B-EADB2A10DBB3}" presName="parentText" presStyleLbl="node1" presStyleIdx="0" presStyleCnt="1" custScaleY="121879" custLinFactNeighborX="195" custLinFactNeighborY="10975">
        <dgm:presLayoutVars>
          <dgm:chMax val="0"/>
          <dgm:bulletEnabled val="1"/>
        </dgm:presLayoutVars>
      </dgm:prSet>
      <dgm:spPr/>
    </dgm:pt>
    <dgm:pt modelId="{29C6D928-4028-4B6C-BD18-56D63399D995}" type="pres">
      <dgm:prSet presAssocID="{8CD3659A-41BE-4209-B11B-EADB2A10DBB3}" presName="childText" presStyleLbl="revTx" presStyleIdx="0" presStyleCnt="1" custScaleY="130349" custLinFactNeighborX="195" custLinFactNeighborY="13242">
        <dgm:presLayoutVars>
          <dgm:bulletEnabled val="1"/>
        </dgm:presLayoutVars>
      </dgm:prSet>
      <dgm:spPr/>
    </dgm:pt>
  </dgm:ptLst>
  <dgm:cxnLst>
    <dgm:cxn modelId="{A9D7931C-19A5-4247-BDE9-812BEA337410}" srcId="{8CD3659A-41BE-4209-B11B-EADB2A10DBB3}" destId="{C3EA85FC-D3B4-4871-BC7A-A6F59898089C}" srcOrd="0" destOrd="0" parTransId="{81A4CD3E-0012-4699-BC1C-D87ED165D518}" sibTransId="{397CAC06-9524-464A-9C77-BA0282F8F546}"/>
    <dgm:cxn modelId="{3A60005F-E7C5-43F4-A3A5-B8967F722241}" type="presOf" srcId="{C3EA85FC-D3B4-4871-BC7A-A6F59898089C}" destId="{29C6D928-4028-4B6C-BD18-56D63399D995}" srcOrd="0" destOrd="0" presId="urn:microsoft.com/office/officeart/2005/8/layout/vList2"/>
    <dgm:cxn modelId="{47DF048B-599E-40F1-96FA-1E4ABD7B7B3F}" srcId="{5CD8255B-9C82-4D7B-B9FA-FADB3AD524E0}" destId="{8CD3659A-41BE-4209-B11B-EADB2A10DBB3}" srcOrd="0" destOrd="0" parTransId="{F80C4AE2-5A71-4160-9BEB-8D3998597E4A}" sibTransId="{4DA9A4C9-AD16-40AC-A908-FE58EAD549C4}"/>
    <dgm:cxn modelId="{BF9656AD-72FD-4D92-B97F-C1EE8A5AD3B6}" type="presOf" srcId="{5CD8255B-9C82-4D7B-B9FA-FADB3AD524E0}" destId="{165E3B78-9953-4688-9854-79731324576C}" srcOrd="0" destOrd="0" presId="urn:microsoft.com/office/officeart/2005/8/layout/vList2"/>
    <dgm:cxn modelId="{141DC6FD-E1A3-4D3B-982C-83069C701C73}" type="presOf" srcId="{8CD3659A-41BE-4209-B11B-EADB2A10DBB3}" destId="{245CFB56-728E-469E-BED9-DCC428EF0CA3}" srcOrd="0" destOrd="0" presId="urn:microsoft.com/office/officeart/2005/8/layout/vList2"/>
    <dgm:cxn modelId="{842C9D2F-EE59-4ACC-A1F4-ED99B9A2067D}" type="presParOf" srcId="{165E3B78-9953-4688-9854-79731324576C}" destId="{245CFB56-728E-469E-BED9-DCC428EF0CA3}" srcOrd="0" destOrd="0" presId="urn:microsoft.com/office/officeart/2005/8/layout/vList2"/>
    <dgm:cxn modelId="{1311A598-95C9-4288-8505-F0B883644543}" type="presParOf" srcId="{165E3B78-9953-4688-9854-79731324576C}" destId="{29C6D928-4028-4B6C-BD18-56D63399D99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45A7907-F22A-4095-A9D6-3BA46D4EE17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A6425C9C-4436-486A-9BEB-18F842AD27BC}">
      <dgm:prSet phldrT="[文字]" custT="1"/>
      <dgm:spPr/>
      <dgm:t>
        <a:bodyPr/>
        <a:lstStyle/>
        <a:p>
          <a:pPr algn="l"/>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一、本府</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委託</a:t>
          </a:r>
          <a:r>
            <a:rPr lang="zh-TW" altLang="en-US" sz="3600" b="1" dirty="0">
              <a:solidFill>
                <a:srgbClr val="FF0000"/>
              </a:solidFill>
              <a:highlight>
                <a:srgbClr val="FFFF00"/>
              </a:highlight>
              <a:latin typeface="標楷體" panose="03000509000000000000" pitchFamily="65" charset="-120"/>
              <a:ea typeface="標楷體" panose="03000509000000000000" pitchFamily="65" charset="-120"/>
            </a:rPr>
            <a:t>各機關、學校</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或</a:t>
          </a:r>
          <a:r>
            <a:rPr lang="zh-TW" altLang="en-US" sz="3600" b="1" u="sng" dirty="0">
              <a:solidFill>
                <a:srgbClr val="FF0000"/>
              </a:solidFill>
              <a:latin typeface="標楷體" panose="03000509000000000000" pitchFamily="65" charset="-120"/>
              <a:ea typeface="標楷體" panose="03000509000000000000" pitchFamily="65" charset="-120"/>
            </a:rPr>
            <a:t>洽請其代辦</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案件</a:t>
          </a:r>
        </a:p>
      </dgm:t>
    </dgm:pt>
    <dgm:pt modelId="{E64A249A-C02D-4B9B-8CB7-68ABF03FCE78}" type="parTrans" cxnId="{18C5EA38-4656-41BE-9A39-5E92F7B0818E}">
      <dgm:prSet/>
      <dgm:spPr/>
      <dgm:t>
        <a:bodyPr/>
        <a:lstStyle/>
        <a:p>
          <a:endParaRPr lang="zh-TW" altLang="en-US">
            <a:solidFill>
              <a:schemeClr val="bg1">
                <a:lumMod val="95000"/>
                <a:lumOff val="5000"/>
              </a:schemeClr>
            </a:solidFill>
          </a:endParaRPr>
        </a:p>
      </dgm:t>
    </dgm:pt>
    <dgm:pt modelId="{EC62983A-7EE2-45D8-9AD5-E9CE01984571}" type="sibTrans" cxnId="{18C5EA38-4656-41BE-9A39-5E92F7B0818E}">
      <dgm:prSet/>
      <dgm:spPr/>
      <dgm:t>
        <a:bodyPr/>
        <a:lstStyle/>
        <a:p>
          <a:endParaRPr lang="zh-TW" altLang="en-US">
            <a:solidFill>
              <a:schemeClr val="bg1">
                <a:lumMod val="95000"/>
                <a:lumOff val="5000"/>
              </a:schemeClr>
            </a:solidFill>
          </a:endParaRPr>
        </a:p>
      </dgm:t>
    </dgm:pt>
    <dgm:pt modelId="{C3BF4F1B-95A6-4B5E-B321-FBBBE001DCC9}">
      <dgm:prSet/>
      <dgm:spPr/>
      <dgm:t>
        <a:bodyPr/>
        <a:lstStyle/>
        <a:p>
          <a:r>
            <a:rPr lang="en-US" altLang="en-US"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一</a:t>
          </a:r>
          <a:r>
            <a:rPr lang="en-US" altLang="en-US"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經費撥款及核銷</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12</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13</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點辦理。</a:t>
          </a:r>
        </a:p>
      </dgm:t>
    </dgm:pt>
    <dgm:pt modelId="{F8B8CB97-DAA3-4489-9470-BC091FAAF68E}" type="parTrans" cxnId="{BCEC6EB1-B0B0-4753-AD2F-795B160AFEFC}">
      <dgm:prSet/>
      <dgm:spPr/>
      <dgm:t>
        <a:bodyPr/>
        <a:lstStyle/>
        <a:p>
          <a:endParaRPr lang="zh-TW" altLang="en-US">
            <a:solidFill>
              <a:schemeClr val="bg1">
                <a:lumMod val="95000"/>
                <a:lumOff val="5000"/>
              </a:schemeClr>
            </a:solidFill>
          </a:endParaRPr>
        </a:p>
      </dgm:t>
    </dgm:pt>
    <dgm:pt modelId="{AED7855C-2186-4CB5-BA7B-D2E0F5271ECC}" type="sibTrans" cxnId="{BCEC6EB1-B0B0-4753-AD2F-795B160AFEFC}">
      <dgm:prSet/>
      <dgm:spPr/>
      <dgm:t>
        <a:bodyPr/>
        <a:lstStyle/>
        <a:p>
          <a:endParaRPr lang="zh-TW" altLang="en-US">
            <a:solidFill>
              <a:schemeClr val="bg1">
                <a:lumMod val="95000"/>
                <a:lumOff val="5000"/>
              </a:schemeClr>
            </a:solidFill>
          </a:endParaRPr>
        </a:p>
      </dgm:t>
    </dgm:pt>
    <dgm:pt modelId="{DA2F2788-04A7-4467-822D-BD12859CAB1D}">
      <dgm:prSet/>
      <dgm:spPr/>
      <dgm:t>
        <a:bodyPr/>
        <a:lstStyle/>
        <a:p>
          <a:r>
            <a:rPr lang="en-US" altLang="zh-TW"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二</a:t>
          </a:r>
          <a:r>
            <a:rPr lang="en-US" altLang="zh-TW"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經費保留</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14</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15</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點辦埋。</a:t>
          </a:r>
        </a:p>
      </dgm:t>
    </dgm:pt>
    <dgm:pt modelId="{069C6B8F-E59A-463D-BA02-494D75B52119}" type="parTrans" cxnId="{9DCF19E7-366A-4FCB-B98E-4C73C0BFC938}">
      <dgm:prSet/>
      <dgm:spPr/>
      <dgm:t>
        <a:bodyPr/>
        <a:lstStyle/>
        <a:p>
          <a:endParaRPr lang="zh-TW" altLang="en-US">
            <a:solidFill>
              <a:schemeClr val="bg1">
                <a:lumMod val="95000"/>
                <a:lumOff val="5000"/>
              </a:schemeClr>
            </a:solidFill>
          </a:endParaRPr>
        </a:p>
      </dgm:t>
    </dgm:pt>
    <dgm:pt modelId="{60C098DA-CD1F-4262-9EB6-4D2751BA9C2A}" type="sibTrans" cxnId="{9DCF19E7-366A-4FCB-B98E-4C73C0BFC938}">
      <dgm:prSet/>
      <dgm:spPr/>
      <dgm:t>
        <a:bodyPr/>
        <a:lstStyle/>
        <a:p>
          <a:endParaRPr lang="zh-TW" altLang="en-US">
            <a:solidFill>
              <a:schemeClr val="bg1">
                <a:lumMod val="95000"/>
                <a:lumOff val="5000"/>
              </a:schemeClr>
            </a:solidFill>
          </a:endParaRPr>
        </a:p>
      </dgm:t>
    </dgm:pt>
    <dgm:pt modelId="{619EEE3D-2837-43EE-BFCE-BE9F93F99A38}">
      <dgm:prSet/>
      <dgm:spPr/>
      <dgm:t>
        <a:bodyPr/>
        <a:lstStyle/>
        <a:p>
          <a:r>
            <a:rPr lang="en-US" altLang="en-US"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三</a:t>
          </a:r>
          <a:r>
            <a:rPr lang="en-US" altLang="en-US"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原始憑證保管銷毀</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16</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點辦理。</a:t>
          </a:r>
        </a:p>
      </dgm:t>
    </dgm:pt>
    <dgm:pt modelId="{CFC2A5FF-7845-4D8D-9A43-4D691C7FA479}" type="parTrans" cxnId="{4E687600-3F24-48BD-B1C0-64183FEE6C8B}">
      <dgm:prSet/>
      <dgm:spPr/>
      <dgm:t>
        <a:bodyPr/>
        <a:lstStyle/>
        <a:p>
          <a:endParaRPr lang="zh-TW" altLang="en-US">
            <a:solidFill>
              <a:schemeClr val="bg1">
                <a:lumMod val="95000"/>
                <a:lumOff val="5000"/>
              </a:schemeClr>
            </a:solidFill>
          </a:endParaRPr>
        </a:p>
      </dgm:t>
    </dgm:pt>
    <dgm:pt modelId="{1181A040-80F2-4353-B0CD-4999A6AEAF8A}" type="sibTrans" cxnId="{4E687600-3F24-48BD-B1C0-64183FEE6C8B}">
      <dgm:prSet/>
      <dgm:spPr/>
      <dgm:t>
        <a:bodyPr/>
        <a:lstStyle/>
        <a:p>
          <a:endParaRPr lang="zh-TW" altLang="en-US">
            <a:solidFill>
              <a:schemeClr val="bg1">
                <a:lumMod val="95000"/>
                <a:lumOff val="5000"/>
              </a:schemeClr>
            </a:solidFill>
          </a:endParaRPr>
        </a:p>
      </dgm:t>
    </dgm:pt>
    <dgm:pt modelId="{6A64BD43-15AC-448F-B3BB-49CA260208D7}" type="pres">
      <dgm:prSet presAssocID="{E45A7907-F22A-4095-A9D6-3BA46D4EE171}" presName="Name0" presStyleCnt="0">
        <dgm:presLayoutVars>
          <dgm:dir/>
          <dgm:animLvl val="lvl"/>
          <dgm:resizeHandles val="exact"/>
        </dgm:presLayoutVars>
      </dgm:prSet>
      <dgm:spPr/>
    </dgm:pt>
    <dgm:pt modelId="{FDC00BDB-8599-4A5A-A625-ED36C6DF9720}" type="pres">
      <dgm:prSet presAssocID="{A6425C9C-4436-486A-9BEB-18F842AD27BC}" presName="composite" presStyleCnt="0"/>
      <dgm:spPr/>
    </dgm:pt>
    <dgm:pt modelId="{F02B73E8-DCB6-4F31-9585-A963362C0FE8}" type="pres">
      <dgm:prSet presAssocID="{A6425C9C-4436-486A-9BEB-18F842AD27BC}" presName="parTx" presStyleLbl="alignNode1" presStyleIdx="0" presStyleCnt="1" custScaleY="100000" custLinFactNeighborX="807" custLinFactNeighborY="-10205">
        <dgm:presLayoutVars>
          <dgm:chMax val="0"/>
          <dgm:chPref val="0"/>
          <dgm:bulletEnabled val="1"/>
        </dgm:presLayoutVars>
      </dgm:prSet>
      <dgm:spPr/>
    </dgm:pt>
    <dgm:pt modelId="{EA765F60-9DED-4681-91E3-B2942BEB4881}" type="pres">
      <dgm:prSet presAssocID="{A6425C9C-4436-486A-9BEB-18F842AD27BC}" presName="desTx" presStyleLbl="alignAccFollowNode1" presStyleIdx="0" presStyleCnt="1" custScaleY="100177" custLinFactNeighborX="807" custLinFactNeighborY="-951">
        <dgm:presLayoutVars>
          <dgm:bulletEnabled val="1"/>
        </dgm:presLayoutVars>
      </dgm:prSet>
      <dgm:spPr/>
    </dgm:pt>
  </dgm:ptLst>
  <dgm:cxnLst>
    <dgm:cxn modelId="{4E687600-3F24-48BD-B1C0-64183FEE6C8B}" srcId="{A6425C9C-4436-486A-9BEB-18F842AD27BC}" destId="{619EEE3D-2837-43EE-BFCE-BE9F93F99A38}" srcOrd="2" destOrd="0" parTransId="{CFC2A5FF-7845-4D8D-9A43-4D691C7FA479}" sibTransId="{1181A040-80F2-4353-B0CD-4999A6AEAF8A}"/>
    <dgm:cxn modelId="{5281AC25-3922-4044-AED6-292D6ECA964E}" type="presOf" srcId="{E45A7907-F22A-4095-A9D6-3BA46D4EE171}" destId="{6A64BD43-15AC-448F-B3BB-49CA260208D7}" srcOrd="0" destOrd="0" presId="urn:microsoft.com/office/officeart/2005/8/layout/hList1"/>
    <dgm:cxn modelId="{18C5EA38-4656-41BE-9A39-5E92F7B0818E}" srcId="{E45A7907-F22A-4095-A9D6-3BA46D4EE171}" destId="{A6425C9C-4436-486A-9BEB-18F842AD27BC}" srcOrd="0" destOrd="0" parTransId="{E64A249A-C02D-4B9B-8CB7-68ABF03FCE78}" sibTransId="{EC62983A-7EE2-45D8-9AD5-E9CE01984571}"/>
    <dgm:cxn modelId="{FD73DD7F-7EE1-4F37-9AF2-18E8618D9FDD}" type="presOf" srcId="{A6425C9C-4436-486A-9BEB-18F842AD27BC}" destId="{F02B73E8-DCB6-4F31-9585-A963362C0FE8}" srcOrd="0" destOrd="0" presId="urn:microsoft.com/office/officeart/2005/8/layout/hList1"/>
    <dgm:cxn modelId="{A92ED689-C674-4299-8C87-5983E2112B5F}" type="presOf" srcId="{DA2F2788-04A7-4467-822D-BD12859CAB1D}" destId="{EA765F60-9DED-4681-91E3-B2942BEB4881}" srcOrd="0" destOrd="1" presId="urn:microsoft.com/office/officeart/2005/8/layout/hList1"/>
    <dgm:cxn modelId="{BCEC6EB1-B0B0-4753-AD2F-795B160AFEFC}" srcId="{A6425C9C-4436-486A-9BEB-18F842AD27BC}" destId="{C3BF4F1B-95A6-4B5E-B321-FBBBE001DCC9}" srcOrd="0" destOrd="0" parTransId="{F8B8CB97-DAA3-4489-9470-BC091FAAF68E}" sibTransId="{AED7855C-2186-4CB5-BA7B-D2E0F5271ECC}"/>
    <dgm:cxn modelId="{D9BFF4D1-2D9D-475C-AB99-D71D859BEA95}" type="presOf" srcId="{C3BF4F1B-95A6-4B5E-B321-FBBBE001DCC9}" destId="{EA765F60-9DED-4681-91E3-B2942BEB4881}" srcOrd="0" destOrd="0" presId="urn:microsoft.com/office/officeart/2005/8/layout/hList1"/>
    <dgm:cxn modelId="{03977FD7-ADB4-4401-987E-CB04109D9E93}" type="presOf" srcId="{619EEE3D-2837-43EE-BFCE-BE9F93F99A38}" destId="{EA765F60-9DED-4681-91E3-B2942BEB4881}" srcOrd="0" destOrd="2" presId="urn:microsoft.com/office/officeart/2005/8/layout/hList1"/>
    <dgm:cxn modelId="{9DCF19E7-366A-4FCB-B98E-4C73C0BFC938}" srcId="{A6425C9C-4436-486A-9BEB-18F842AD27BC}" destId="{DA2F2788-04A7-4467-822D-BD12859CAB1D}" srcOrd="1" destOrd="0" parTransId="{069C6B8F-E59A-463D-BA02-494D75B52119}" sibTransId="{60C098DA-CD1F-4262-9EB6-4D2751BA9C2A}"/>
    <dgm:cxn modelId="{CBD13AEC-E0E1-4CEA-BA23-E59F12E1D7F1}" type="presParOf" srcId="{6A64BD43-15AC-448F-B3BB-49CA260208D7}" destId="{FDC00BDB-8599-4A5A-A625-ED36C6DF9720}" srcOrd="0" destOrd="0" presId="urn:microsoft.com/office/officeart/2005/8/layout/hList1"/>
    <dgm:cxn modelId="{7789FC93-5030-4A38-9B1E-9881B69CB89C}" type="presParOf" srcId="{FDC00BDB-8599-4A5A-A625-ED36C6DF9720}" destId="{F02B73E8-DCB6-4F31-9585-A963362C0FE8}" srcOrd="0" destOrd="0" presId="urn:microsoft.com/office/officeart/2005/8/layout/hList1"/>
    <dgm:cxn modelId="{4B927FF3-66A5-4C3C-A077-BFF06191C7EF}" type="presParOf" srcId="{FDC00BDB-8599-4A5A-A625-ED36C6DF9720}" destId="{EA765F60-9DED-4681-91E3-B2942BEB488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45A7907-F22A-4095-A9D6-3BA46D4EE17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A6425C9C-4436-486A-9BEB-18F842AD27BC}">
      <dgm:prSet phldrT="[文字]" custT="1"/>
      <dgm:spPr/>
      <dgm:t>
        <a:bodyPr/>
        <a:lstStyle/>
        <a:p>
          <a:pPr algn="l"/>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二、本府</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補助</a:t>
          </a:r>
          <a:r>
            <a:rPr lang="zh-TW" altLang="en-US" sz="3600" b="1" dirty="0">
              <a:solidFill>
                <a:srgbClr val="FF0000"/>
              </a:solidFill>
              <a:highlight>
                <a:srgbClr val="FFFF00"/>
              </a:highlight>
              <a:latin typeface="標楷體" panose="03000509000000000000" pitchFamily="65" charset="-120"/>
              <a:ea typeface="標楷體" panose="03000509000000000000" pitchFamily="65" charset="-120"/>
            </a:rPr>
            <a:t>各機關及學校</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案件</a:t>
          </a:r>
        </a:p>
      </dgm:t>
    </dgm:pt>
    <dgm:pt modelId="{E64A249A-C02D-4B9B-8CB7-68ABF03FCE78}" type="parTrans" cxnId="{18C5EA38-4656-41BE-9A39-5E92F7B0818E}">
      <dgm:prSet/>
      <dgm:spPr/>
      <dgm:t>
        <a:bodyPr/>
        <a:lstStyle/>
        <a:p>
          <a:endParaRPr lang="zh-TW" altLang="en-US">
            <a:solidFill>
              <a:schemeClr val="bg1">
                <a:lumMod val="95000"/>
                <a:lumOff val="5000"/>
              </a:schemeClr>
            </a:solidFill>
          </a:endParaRPr>
        </a:p>
      </dgm:t>
    </dgm:pt>
    <dgm:pt modelId="{EC62983A-7EE2-45D8-9AD5-E9CE01984571}" type="sibTrans" cxnId="{18C5EA38-4656-41BE-9A39-5E92F7B0818E}">
      <dgm:prSet/>
      <dgm:spPr/>
      <dgm:t>
        <a:bodyPr/>
        <a:lstStyle/>
        <a:p>
          <a:endParaRPr lang="zh-TW" altLang="en-US">
            <a:solidFill>
              <a:schemeClr val="bg1">
                <a:lumMod val="95000"/>
                <a:lumOff val="5000"/>
              </a:schemeClr>
            </a:solidFill>
          </a:endParaRPr>
        </a:p>
      </dgm:t>
    </dgm:pt>
    <dgm:pt modelId="{C3BF4F1B-95A6-4B5E-B321-FBBBE001DCC9}">
      <dgm:prSet/>
      <dgm:spPr/>
      <dgm:t>
        <a:bodyPr/>
        <a:lstStyle/>
        <a:p>
          <a:r>
            <a:rPr lang="en-US"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一</a:t>
          </a:r>
          <a:r>
            <a:rPr lang="en-US"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經費撥款及核銷</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12</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13</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zh-TW" b="1" dirty="0">
              <a:solidFill>
                <a:schemeClr val="bg1">
                  <a:lumMod val="95000"/>
                  <a:lumOff val="5000"/>
                </a:schemeClr>
              </a:solidFill>
              <a:latin typeface="標楷體" panose="03000509000000000000" pitchFamily="65" charset="-120"/>
              <a:ea typeface="標楷體" panose="03000509000000000000" pitchFamily="65" charset="-120"/>
            </a:rPr>
            <a:t>21</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點辦理。</a:t>
          </a:r>
        </a:p>
      </dgm:t>
    </dgm:pt>
    <dgm:pt modelId="{F8B8CB97-DAA3-4489-9470-BC091FAAF68E}" type="parTrans" cxnId="{BCEC6EB1-B0B0-4753-AD2F-795B160AFEFC}">
      <dgm:prSet/>
      <dgm:spPr/>
      <dgm:t>
        <a:bodyPr/>
        <a:lstStyle/>
        <a:p>
          <a:endParaRPr lang="zh-TW" altLang="en-US">
            <a:solidFill>
              <a:schemeClr val="bg1">
                <a:lumMod val="95000"/>
                <a:lumOff val="5000"/>
              </a:schemeClr>
            </a:solidFill>
          </a:endParaRPr>
        </a:p>
      </dgm:t>
    </dgm:pt>
    <dgm:pt modelId="{AED7855C-2186-4CB5-BA7B-D2E0F5271ECC}" type="sibTrans" cxnId="{BCEC6EB1-B0B0-4753-AD2F-795B160AFEFC}">
      <dgm:prSet/>
      <dgm:spPr/>
      <dgm:t>
        <a:bodyPr/>
        <a:lstStyle/>
        <a:p>
          <a:endParaRPr lang="zh-TW" altLang="en-US">
            <a:solidFill>
              <a:schemeClr val="bg1">
                <a:lumMod val="95000"/>
                <a:lumOff val="5000"/>
              </a:schemeClr>
            </a:solidFill>
          </a:endParaRPr>
        </a:p>
      </dgm:t>
    </dgm:pt>
    <dgm:pt modelId="{DA2F2788-04A7-4467-822D-BD12859CAB1D}">
      <dgm:prSet/>
      <dgm:spPr/>
      <dgm:t>
        <a:bodyPr/>
        <a:lstStyle/>
        <a:p>
          <a:r>
            <a:rPr lang="en-US" altLang="zh-TW"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二</a:t>
          </a:r>
          <a:r>
            <a:rPr lang="en-US" altLang="zh-TW"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經費保留</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14</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a:t>
          </a:r>
          <a:r>
            <a:rPr lang="en-US" altLang="en-US" b="1" dirty="0">
              <a:solidFill>
                <a:schemeClr val="bg1">
                  <a:lumMod val="95000"/>
                  <a:lumOff val="5000"/>
                </a:schemeClr>
              </a:solidFill>
              <a:latin typeface="標楷體" panose="03000509000000000000" pitchFamily="65" charset="-120"/>
              <a:ea typeface="標楷體" panose="03000509000000000000" pitchFamily="65" charset="-120"/>
            </a:rPr>
            <a:t>15</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點及</a:t>
          </a:r>
          <a:r>
            <a:rPr lang="en-US" altLang="zh-TW" b="1" dirty="0">
              <a:solidFill>
                <a:schemeClr val="bg1">
                  <a:lumMod val="95000"/>
                  <a:lumOff val="5000"/>
                </a:schemeClr>
              </a:solidFill>
              <a:latin typeface="標楷體" panose="03000509000000000000" pitchFamily="65" charset="-120"/>
              <a:ea typeface="標楷體" panose="03000509000000000000" pitchFamily="65" charset="-120"/>
            </a:rPr>
            <a:t>21</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辦埋。</a:t>
          </a:r>
        </a:p>
      </dgm:t>
    </dgm:pt>
    <dgm:pt modelId="{069C6B8F-E59A-463D-BA02-494D75B52119}" type="parTrans" cxnId="{9DCF19E7-366A-4FCB-B98E-4C73C0BFC938}">
      <dgm:prSet/>
      <dgm:spPr/>
      <dgm:t>
        <a:bodyPr/>
        <a:lstStyle/>
        <a:p>
          <a:endParaRPr lang="zh-TW" altLang="en-US">
            <a:solidFill>
              <a:schemeClr val="bg1">
                <a:lumMod val="95000"/>
                <a:lumOff val="5000"/>
              </a:schemeClr>
            </a:solidFill>
          </a:endParaRPr>
        </a:p>
      </dgm:t>
    </dgm:pt>
    <dgm:pt modelId="{60C098DA-CD1F-4262-9EB6-4D2751BA9C2A}" type="sibTrans" cxnId="{9DCF19E7-366A-4FCB-B98E-4C73C0BFC938}">
      <dgm:prSet/>
      <dgm:spPr/>
      <dgm:t>
        <a:bodyPr/>
        <a:lstStyle/>
        <a:p>
          <a:endParaRPr lang="zh-TW" altLang="en-US">
            <a:solidFill>
              <a:schemeClr val="bg1">
                <a:lumMod val="95000"/>
                <a:lumOff val="5000"/>
              </a:schemeClr>
            </a:solidFill>
          </a:endParaRPr>
        </a:p>
      </dgm:t>
    </dgm:pt>
    <dgm:pt modelId="{619EEE3D-2837-43EE-BFCE-BE9F93F99A38}">
      <dgm:prSet/>
      <dgm:spPr/>
      <dgm:t>
        <a:bodyPr/>
        <a:lstStyle/>
        <a:p>
          <a:r>
            <a:rPr lang="en-US"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三</a:t>
          </a:r>
          <a:r>
            <a:rPr lang="en-US"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b="1" dirty="0">
              <a:solidFill>
                <a:srgbClr val="FF0000"/>
              </a:solidFill>
              <a:highlight>
                <a:srgbClr val="FFFF00"/>
              </a:highlight>
              <a:latin typeface="標楷體" panose="03000509000000000000" pitchFamily="65" charset="-120"/>
              <a:ea typeface="標楷體" panose="03000509000000000000" pitchFamily="65" charset="-120"/>
            </a:rPr>
            <a:t>原始憑證保管銷毀</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：受補助機關學校</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支用單據請依規定審核，並</a:t>
          </a:r>
          <a:r>
            <a:rPr lang="zh-TW" altLang="en-US"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妥為保管</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，以備審計單位及本府查核。</a:t>
          </a:r>
        </a:p>
      </dgm:t>
    </dgm:pt>
    <dgm:pt modelId="{CFC2A5FF-7845-4D8D-9A43-4D691C7FA479}" type="parTrans" cxnId="{4E687600-3F24-48BD-B1C0-64183FEE6C8B}">
      <dgm:prSet/>
      <dgm:spPr/>
      <dgm:t>
        <a:bodyPr/>
        <a:lstStyle/>
        <a:p>
          <a:endParaRPr lang="zh-TW" altLang="en-US">
            <a:solidFill>
              <a:schemeClr val="bg1">
                <a:lumMod val="95000"/>
                <a:lumOff val="5000"/>
              </a:schemeClr>
            </a:solidFill>
          </a:endParaRPr>
        </a:p>
      </dgm:t>
    </dgm:pt>
    <dgm:pt modelId="{1181A040-80F2-4353-B0CD-4999A6AEAF8A}" type="sibTrans" cxnId="{4E687600-3F24-48BD-B1C0-64183FEE6C8B}">
      <dgm:prSet/>
      <dgm:spPr/>
      <dgm:t>
        <a:bodyPr/>
        <a:lstStyle/>
        <a:p>
          <a:endParaRPr lang="zh-TW" altLang="en-US">
            <a:solidFill>
              <a:schemeClr val="bg1">
                <a:lumMod val="95000"/>
                <a:lumOff val="5000"/>
              </a:schemeClr>
            </a:solidFill>
          </a:endParaRPr>
        </a:p>
      </dgm:t>
    </dgm:pt>
    <dgm:pt modelId="{6A64BD43-15AC-448F-B3BB-49CA260208D7}" type="pres">
      <dgm:prSet presAssocID="{E45A7907-F22A-4095-A9D6-3BA46D4EE171}" presName="Name0" presStyleCnt="0">
        <dgm:presLayoutVars>
          <dgm:dir/>
          <dgm:animLvl val="lvl"/>
          <dgm:resizeHandles val="exact"/>
        </dgm:presLayoutVars>
      </dgm:prSet>
      <dgm:spPr/>
    </dgm:pt>
    <dgm:pt modelId="{FDC00BDB-8599-4A5A-A625-ED36C6DF9720}" type="pres">
      <dgm:prSet presAssocID="{A6425C9C-4436-486A-9BEB-18F842AD27BC}" presName="composite" presStyleCnt="0"/>
      <dgm:spPr/>
    </dgm:pt>
    <dgm:pt modelId="{F02B73E8-DCB6-4F31-9585-A963362C0FE8}" type="pres">
      <dgm:prSet presAssocID="{A6425C9C-4436-486A-9BEB-18F842AD27BC}" presName="parTx" presStyleLbl="alignNode1" presStyleIdx="0" presStyleCnt="1" custScaleY="100000" custLinFactNeighborX="-997" custLinFactNeighborY="-3156">
        <dgm:presLayoutVars>
          <dgm:chMax val="0"/>
          <dgm:chPref val="0"/>
          <dgm:bulletEnabled val="1"/>
        </dgm:presLayoutVars>
      </dgm:prSet>
      <dgm:spPr/>
    </dgm:pt>
    <dgm:pt modelId="{EA765F60-9DED-4681-91E3-B2942BEB4881}" type="pres">
      <dgm:prSet presAssocID="{A6425C9C-4436-486A-9BEB-18F842AD27BC}" presName="desTx" presStyleLbl="alignAccFollowNode1" presStyleIdx="0" presStyleCnt="1" custScaleY="100177" custLinFactNeighborX="807" custLinFactNeighborY="-951">
        <dgm:presLayoutVars>
          <dgm:bulletEnabled val="1"/>
        </dgm:presLayoutVars>
      </dgm:prSet>
      <dgm:spPr/>
    </dgm:pt>
  </dgm:ptLst>
  <dgm:cxnLst>
    <dgm:cxn modelId="{4E687600-3F24-48BD-B1C0-64183FEE6C8B}" srcId="{A6425C9C-4436-486A-9BEB-18F842AD27BC}" destId="{619EEE3D-2837-43EE-BFCE-BE9F93F99A38}" srcOrd="2" destOrd="0" parTransId="{CFC2A5FF-7845-4D8D-9A43-4D691C7FA479}" sibTransId="{1181A040-80F2-4353-B0CD-4999A6AEAF8A}"/>
    <dgm:cxn modelId="{5281AC25-3922-4044-AED6-292D6ECA964E}" type="presOf" srcId="{E45A7907-F22A-4095-A9D6-3BA46D4EE171}" destId="{6A64BD43-15AC-448F-B3BB-49CA260208D7}" srcOrd="0" destOrd="0" presId="urn:microsoft.com/office/officeart/2005/8/layout/hList1"/>
    <dgm:cxn modelId="{18C5EA38-4656-41BE-9A39-5E92F7B0818E}" srcId="{E45A7907-F22A-4095-A9D6-3BA46D4EE171}" destId="{A6425C9C-4436-486A-9BEB-18F842AD27BC}" srcOrd="0" destOrd="0" parTransId="{E64A249A-C02D-4B9B-8CB7-68ABF03FCE78}" sibTransId="{EC62983A-7EE2-45D8-9AD5-E9CE01984571}"/>
    <dgm:cxn modelId="{FD73DD7F-7EE1-4F37-9AF2-18E8618D9FDD}" type="presOf" srcId="{A6425C9C-4436-486A-9BEB-18F842AD27BC}" destId="{F02B73E8-DCB6-4F31-9585-A963362C0FE8}" srcOrd="0" destOrd="0" presId="urn:microsoft.com/office/officeart/2005/8/layout/hList1"/>
    <dgm:cxn modelId="{A92ED689-C674-4299-8C87-5983E2112B5F}" type="presOf" srcId="{DA2F2788-04A7-4467-822D-BD12859CAB1D}" destId="{EA765F60-9DED-4681-91E3-B2942BEB4881}" srcOrd="0" destOrd="1" presId="urn:microsoft.com/office/officeart/2005/8/layout/hList1"/>
    <dgm:cxn modelId="{BCEC6EB1-B0B0-4753-AD2F-795B160AFEFC}" srcId="{A6425C9C-4436-486A-9BEB-18F842AD27BC}" destId="{C3BF4F1B-95A6-4B5E-B321-FBBBE001DCC9}" srcOrd="0" destOrd="0" parTransId="{F8B8CB97-DAA3-4489-9470-BC091FAAF68E}" sibTransId="{AED7855C-2186-4CB5-BA7B-D2E0F5271ECC}"/>
    <dgm:cxn modelId="{D9BFF4D1-2D9D-475C-AB99-D71D859BEA95}" type="presOf" srcId="{C3BF4F1B-95A6-4B5E-B321-FBBBE001DCC9}" destId="{EA765F60-9DED-4681-91E3-B2942BEB4881}" srcOrd="0" destOrd="0" presId="urn:microsoft.com/office/officeart/2005/8/layout/hList1"/>
    <dgm:cxn modelId="{03977FD7-ADB4-4401-987E-CB04109D9E93}" type="presOf" srcId="{619EEE3D-2837-43EE-BFCE-BE9F93F99A38}" destId="{EA765F60-9DED-4681-91E3-B2942BEB4881}" srcOrd="0" destOrd="2" presId="urn:microsoft.com/office/officeart/2005/8/layout/hList1"/>
    <dgm:cxn modelId="{9DCF19E7-366A-4FCB-B98E-4C73C0BFC938}" srcId="{A6425C9C-4436-486A-9BEB-18F842AD27BC}" destId="{DA2F2788-04A7-4467-822D-BD12859CAB1D}" srcOrd="1" destOrd="0" parTransId="{069C6B8F-E59A-463D-BA02-494D75B52119}" sibTransId="{60C098DA-CD1F-4262-9EB6-4D2751BA9C2A}"/>
    <dgm:cxn modelId="{CBD13AEC-E0E1-4CEA-BA23-E59F12E1D7F1}" type="presParOf" srcId="{6A64BD43-15AC-448F-B3BB-49CA260208D7}" destId="{FDC00BDB-8599-4A5A-A625-ED36C6DF9720}" srcOrd="0" destOrd="0" presId="urn:microsoft.com/office/officeart/2005/8/layout/hList1"/>
    <dgm:cxn modelId="{7789FC93-5030-4A38-9B1E-9881B69CB89C}" type="presParOf" srcId="{FDC00BDB-8599-4A5A-A625-ED36C6DF9720}" destId="{F02B73E8-DCB6-4F31-9585-A963362C0FE8}" srcOrd="0" destOrd="0" presId="urn:microsoft.com/office/officeart/2005/8/layout/hList1"/>
    <dgm:cxn modelId="{4B927FF3-66A5-4C3C-A077-BFF06191C7EF}" type="presParOf" srcId="{FDC00BDB-8599-4A5A-A625-ED36C6DF9720}" destId="{EA765F60-9DED-4681-91E3-B2942BEB488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CA01A76-589B-4229-8BAE-B75D94E422D9}"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zh-TW" altLang="en-US"/>
        </a:p>
      </dgm:t>
    </dgm:pt>
    <dgm:pt modelId="{5B2BCAF7-DCB5-4050-9024-7E4A974097AA}">
      <dgm:prSet phldrT="[文字]" custT="1"/>
      <dgm:spPr/>
      <dgm:t>
        <a:bodyPr/>
        <a:lstStyle/>
        <a:p>
          <a:pPr>
            <a:spcAft>
              <a:spcPts val="0"/>
            </a:spcAft>
          </a:pPr>
          <a:r>
            <a:rPr lang="zh-TW" altLang="en-US" sz="2800" b="1" dirty="0">
              <a:solidFill>
                <a:srgbClr val="FF0000"/>
              </a:solidFill>
              <a:latin typeface="標楷體" panose="03000509000000000000" pitchFamily="65" charset="-120"/>
              <a:ea typeface="標楷體" panose="03000509000000000000" pitchFamily="65" charset="-120"/>
            </a:rPr>
            <a:t>便簽路徑</a:t>
          </a:r>
          <a:r>
            <a:rPr lang="en-US" altLang="en-US" sz="2800" b="1" dirty="0">
              <a:solidFill>
                <a:srgbClr val="FF0000"/>
              </a:solidFill>
              <a:latin typeface="標楷體" panose="03000509000000000000" pitchFamily="65" charset="-120"/>
              <a:ea typeface="標楷體" panose="03000509000000000000" pitchFamily="65" charset="-120"/>
            </a:rPr>
            <a:t>https://drive.google.com/drive/folders/1KHjJ6P4GVwfrZimO4wooPmaMNW-5MZA3</a:t>
          </a:r>
          <a:endParaRPr lang="zh-TW" altLang="en-US" sz="2800" b="1" dirty="0">
            <a:solidFill>
              <a:srgbClr val="FF0000"/>
            </a:solidFill>
            <a:latin typeface="標楷體" panose="03000509000000000000" pitchFamily="65" charset="-120"/>
            <a:ea typeface="標楷體" panose="03000509000000000000" pitchFamily="65" charset="-120"/>
          </a:endParaRPr>
        </a:p>
      </dgm:t>
    </dgm:pt>
    <dgm:pt modelId="{75873345-E6DA-4883-B03E-58E462CE1EF2}" type="parTrans" cxnId="{AEB94413-5BD4-48DA-A987-2C591692366B}">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A909305B-5A0B-4C2D-9973-53D8CF31A5D4}" type="sibTrans" cxnId="{AEB94413-5BD4-48DA-A987-2C591692366B}">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52D2FBF9-CE6B-4720-8821-4A435471A7C3}" type="pres">
      <dgm:prSet presAssocID="{ECA01A76-589B-4229-8BAE-B75D94E422D9}" presName="Name0" presStyleCnt="0">
        <dgm:presLayoutVars>
          <dgm:chMax val="7"/>
          <dgm:chPref val="7"/>
          <dgm:dir/>
        </dgm:presLayoutVars>
      </dgm:prSet>
      <dgm:spPr/>
    </dgm:pt>
    <dgm:pt modelId="{AEE3B56D-53C9-4854-BE50-5C9735E23093}" type="pres">
      <dgm:prSet presAssocID="{ECA01A76-589B-4229-8BAE-B75D94E422D9}" presName="Name1" presStyleCnt="0"/>
      <dgm:spPr/>
    </dgm:pt>
    <dgm:pt modelId="{B87651FF-E2DD-48E8-BBB0-4CCDEB6075E7}" type="pres">
      <dgm:prSet presAssocID="{ECA01A76-589B-4229-8BAE-B75D94E422D9}" presName="cycle" presStyleCnt="0"/>
      <dgm:spPr/>
    </dgm:pt>
    <dgm:pt modelId="{91A2B7F6-908E-4835-9F1A-9BA55C963DF5}" type="pres">
      <dgm:prSet presAssocID="{ECA01A76-589B-4229-8BAE-B75D94E422D9}" presName="srcNode" presStyleLbl="node1" presStyleIdx="0" presStyleCnt="1"/>
      <dgm:spPr/>
    </dgm:pt>
    <dgm:pt modelId="{904C1A90-763E-4F5C-BD37-F8D4EB4CAA96}" type="pres">
      <dgm:prSet presAssocID="{ECA01A76-589B-4229-8BAE-B75D94E422D9}" presName="conn" presStyleLbl="parChTrans1D2" presStyleIdx="0" presStyleCnt="1"/>
      <dgm:spPr/>
    </dgm:pt>
    <dgm:pt modelId="{8CBB4F91-5C6F-4CCA-B136-E282C6319E4A}" type="pres">
      <dgm:prSet presAssocID="{ECA01A76-589B-4229-8BAE-B75D94E422D9}" presName="extraNode" presStyleLbl="node1" presStyleIdx="0" presStyleCnt="1"/>
      <dgm:spPr/>
    </dgm:pt>
    <dgm:pt modelId="{AFFD7B09-2ECC-4219-A2A9-2D932B8E205C}" type="pres">
      <dgm:prSet presAssocID="{ECA01A76-589B-4229-8BAE-B75D94E422D9}" presName="dstNode" presStyleLbl="node1" presStyleIdx="0" presStyleCnt="1"/>
      <dgm:spPr/>
    </dgm:pt>
    <dgm:pt modelId="{DBBD951E-6005-4E18-95C5-AA8E9AC7F81B}" type="pres">
      <dgm:prSet presAssocID="{5B2BCAF7-DCB5-4050-9024-7E4A974097AA}" presName="text_1" presStyleLbl="node1" presStyleIdx="0" presStyleCnt="1" custScaleX="111091" custScaleY="49905" custLinFactNeighborX="-289" custLinFactNeighborY="-55495">
        <dgm:presLayoutVars>
          <dgm:bulletEnabled val="1"/>
        </dgm:presLayoutVars>
      </dgm:prSet>
      <dgm:spPr/>
    </dgm:pt>
    <dgm:pt modelId="{AA95C4A8-6704-43DC-81C1-5C3C2A729CBF}" type="pres">
      <dgm:prSet presAssocID="{5B2BCAF7-DCB5-4050-9024-7E4A974097AA}" presName="accent_1" presStyleCnt="0"/>
      <dgm:spPr/>
    </dgm:pt>
    <dgm:pt modelId="{F0C0236D-2AFE-4D0D-9E4B-B949A5581360}" type="pres">
      <dgm:prSet presAssocID="{5B2BCAF7-DCB5-4050-9024-7E4A974097AA}" presName="accentRepeatNode" presStyleLbl="solidFgAcc1" presStyleIdx="0" presStyleCnt="1" custScaleX="40221" custScaleY="38541" custLinFactNeighborX="-14723" custLinFactNeighborY="-45286"/>
      <dgm:spPr/>
    </dgm:pt>
  </dgm:ptLst>
  <dgm:cxnLst>
    <dgm:cxn modelId="{AEB94413-5BD4-48DA-A987-2C591692366B}" srcId="{ECA01A76-589B-4229-8BAE-B75D94E422D9}" destId="{5B2BCAF7-DCB5-4050-9024-7E4A974097AA}" srcOrd="0" destOrd="0" parTransId="{75873345-E6DA-4883-B03E-58E462CE1EF2}" sibTransId="{A909305B-5A0B-4C2D-9973-53D8CF31A5D4}"/>
    <dgm:cxn modelId="{C4C7DE3D-1D7D-452B-9771-47FA7FB77288}" type="presOf" srcId="{ECA01A76-589B-4229-8BAE-B75D94E422D9}" destId="{52D2FBF9-CE6B-4720-8821-4A435471A7C3}" srcOrd="0" destOrd="0" presId="urn:microsoft.com/office/officeart/2008/layout/VerticalCurvedList"/>
    <dgm:cxn modelId="{4314087B-86A4-43DA-8EFF-37F0B0702ADC}" type="presOf" srcId="{A909305B-5A0B-4C2D-9973-53D8CF31A5D4}" destId="{904C1A90-763E-4F5C-BD37-F8D4EB4CAA96}" srcOrd="0" destOrd="0" presId="urn:microsoft.com/office/officeart/2008/layout/VerticalCurvedList"/>
    <dgm:cxn modelId="{D1F337B8-DD7E-4AF9-AE47-ADB7CCA6E162}" type="presOf" srcId="{5B2BCAF7-DCB5-4050-9024-7E4A974097AA}" destId="{DBBD951E-6005-4E18-95C5-AA8E9AC7F81B}" srcOrd="0" destOrd="0" presId="urn:microsoft.com/office/officeart/2008/layout/VerticalCurvedList"/>
    <dgm:cxn modelId="{C4362AB3-7909-45FE-9D0E-13DB61827BB0}" type="presParOf" srcId="{52D2FBF9-CE6B-4720-8821-4A435471A7C3}" destId="{AEE3B56D-53C9-4854-BE50-5C9735E23093}" srcOrd="0" destOrd="0" presId="urn:microsoft.com/office/officeart/2008/layout/VerticalCurvedList"/>
    <dgm:cxn modelId="{F3E832EE-896C-4DB1-B81C-617B8F77961E}" type="presParOf" srcId="{AEE3B56D-53C9-4854-BE50-5C9735E23093}" destId="{B87651FF-E2DD-48E8-BBB0-4CCDEB6075E7}" srcOrd="0" destOrd="0" presId="urn:microsoft.com/office/officeart/2008/layout/VerticalCurvedList"/>
    <dgm:cxn modelId="{30A174C5-288E-42B2-A7D6-C6C265B8D414}" type="presParOf" srcId="{B87651FF-E2DD-48E8-BBB0-4CCDEB6075E7}" destId="{91A2B7F6-908E-4835-9F1A-9BA55C963DF5}" srcOrd="0" destOrd="0" presId="urn:microsoft.com/office/officeart/2008/layout/VerticalCurvedList"/>
    <dgm:cxn modelId="{CA33349A-4F61-41E4-ABA6-12ED478E6B72}" type="presParOf" srcId="{B87651FF-E2DD-48E8-BBB0-4CCDEB6075E7}" destId="{904C1A90-763E-4F5C-BD37-F8D4EB4CAA96}" srcOrd="1" destOrd="0" presId="urn:microsoft.com/office/officeart/2008/layout/VerticalCurvedList"/>
    <dgm:cxn modelId="{12545DEF-BC80-4A3D-BC1E-FF80652673FB}" type="presParOf" srcId="{B87651FF-E2DD-48E8-BBB0-4CCDEB6075E7}" destId="{8CBB4F91-5C6F-4CCA-B136-E282C6319E4A}" srcOrd="2" destOrd="0" presId="urn:microsoft.com/office/officeart/2008/layout/VerticalCurvedList"/>
    <dgm:cxn modelId="{C868B0FC-7C7D-4537-A83C-5854387E26C2}" type="presParOf" srcId="{B87651FF-E2DD-48E8-BBB0-4CCDEB6075E7}" destId="{AFFD7B09-2ECC-4219-A2A9-2D932B8E205C}" srcOrd="3" destOrd="0" presId="urn:microsoft.com/office/officeart/2008/layout/VerticalCurvedList"/>
    <dgm:cxn modelId="{5E545D66-3513-4193-B038-1B13DB4CF922}" type="presParOf" srcId="{AEE3B56D-53C9-4854-BE50-5C9735E23093}" destId="{DBBD951E-6005-4E18-95C5-AA8E9AC7F81B}" srcOrd="1" destOrd="0" presId="urn:microsoft.com/office/officeart/2008/layout/VerticalCurvedList"/>
    <dgm:cxn modelId="{A3A08D22-BEBA-4FCE-BEC3-DAC81B09ECB7}" type="presParOf" srcId="{AEE3B56D-53C9-4854-BE50-5C9735E23093}" destId="{AA95C4A8-6704-43DC-81C1-5C3C2A729CBF}" srcOrd="2" destOrd="0" presId="urn:microsoft.com/office/officeart/2008/layout/VerticalCurvedList"/>
    <dgm:cxn modelId="{B3B36776-54F1-47E6-8E7A-721E8EE7851F}" type="presParOf" srcId="{AA95C4A8-6704-43DC-81C1-5C3C2A729CBF}" destId="{F0C0236D-2AFE-4D0D-9E4B-B949A558136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CA01A76-589B-4229-8BAE-B75D94E422D9}"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zh-TW" altLang="en-US"/>
        </a:p>
      </dgm:t>
    </dgm:pt>
    <dgm:pt modelId="{4391E146-F672-4B0D-A608-58AA8E16DC1B}">
      <dgm:prSet phldrT="[文字]" custT="1"/>
      <dgm:spPr/>
      <dgm:t>
        <a:bodyPr/>
        <a:lstStyle/>
        <a:p>
          <a:pPr algn="just"/>
          <a:r>
            <a:rPr lang="zh-TW" altLang="en-US" sz="2400" b="1" dirty="0">
              <a:latin typeface="標楷體" panose="03000509000000000000" pitchFamily="65" charset="-120"/>
              <a:ea typeface="標楷體" panose="03000509000000000000" pitchFamily="65" charset="-120"/>
            </a:rPr>
            <a:t>一、</a:t>
          </a:r>
          <a:r>
            <a:rPr lang="zh-TW" altLang="en-US" sz="2600" b="1" dirty="0">
              <a:latin typeface="標楷體" panose="03000509000000000000" pitchFamily="65" charset="-120"/>
              <a:ea typeface="標楷體" panose="03000509000000000000" pitchFamily="65" charset="-120"/>
            </a:rPr>
            <a:t>本法所稱採購，指</a:t>
          </a:r>
          <a:r>
            <a:rPr lang="zh-TW" altLang="en-US" sz="2600" b="1" dirty="0">
              <a:highlight>
                <a:srgbClr val="FFFF00"/>
              </a:highlight>
              <a:latin typeface="標楷體" panose="03000509000000000000" pitchFamily="65" charset="-120"/>
              <a:ea typeface="標楷體" panose="03000509000000000000" pitchFamily="65" charset="-120"/>
            </a:rPr>
            <a:t>工程之定作、財物之買受、定製、承租及勞務之委任或僱傭等</a:t>
          </a:r>
          <a:r>
            <a:rPr lang="zh-TW" altLang="en-US" sz="2600" b="1" dirty="0">
              <a:latin typeface="標楷體" panose="03000509000000000000" pitchFamily="65" charset="-120"/>
              <a:ea typeface="標楷體" panose="03000509000000000000" pitchFamily="65" charset="-120"/>
            </a:rPr>
            <a:t>。</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政府採購法</a:t>
          </a:r>
          <a:r>
            <a:rPr lang="en-US" altLang="zh-TW" sz="2600" b="1" dirty="0">
              <a:latin typeface="標楷體" panose="03000509000000000000" pitchFamily="65" charset="-120"/>
              <a:ea typeface="標楷體" panose="03000509000000000000" pitchFamily="65" charset="-120"/>
            </a:rPr>
            <a:t>§2)</a:t>
          </a:r>
        </a:p>
        <a:p>
          <a:pPr algn="just"/>
          <a:r>
            <a:rPr lang="zh-TW" altLang="en-US" sz="2600" b="1" dirty="0">
              <a:latin typeface="標楷體" panose="03000509000000000000" pitchFamily="65" charset="-120"/>
              <a:ea typeface="標楷體" panose="03000509000000000000" pitchFamily="65" charset="-120"/>
            </a:rPr>
            <a:t>二、</a:t>
          </a:r>
          <a:r>
            <a:rPr lang="zh-TW" altLang="en-US" sz="2600" b="1" u="sng" dirty="0">
              <a:solidFill>
                <a:srgbClr val="FF0000"/>
              </a:solidFill>
              <a:latin typeface="標楷體" panose="03000509000000000000" pitchFamily="65" charset="-120"/>
              <a:ea typeface="標楷體" panose="03000509000000000000" pitchFamily="65" charset="-120"/>
            </a:rPr>
            <a:t>財產出租、變賣財產等收入性招標</a:t>
          </a:r>
          <a:r>
            <a:rPr lang="zh-TW" altLang="en-US" sz="2600" b="1" dirty="0">
              <a:latin typeface="標楷體" panose="03000509000000000000" pitchFamily="65" charset="-120"/>
              <a:ea typeface="標楷體" panose="03000509000000000000" pitchFamily="65" charset="-120"/>
            </a:rPr>
            <a:t>非屬適用政府採購法之採購事項。</a:t>
          </a:r>
          <a:endParaRPr lang="en-US" altLang="zh-TW" sz="2600" b="1" dirty="0">
            <a:latin typeface="標楷體" panose="03000509000000000000" pitchFamily="65" charset="-120"/>
            <a:ea typeface="標楷體" panose="03000509000000000000" pitchFamily="65" charset="-120"/>
          </a:endParaRPr>
        </a:p>
      </dgm:t>
    </dgm:pt>
    <dgm:pt modelId="{469C690D-70C7-474C-B438-56A3B8AB3151}" type="parTrans" cxnId="{B0DFFDCD-2264-4251-834C-0E4CCBB490F0}">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5F34D64-FA17-4823-9F77-D7015D8422B3}" type="sibTrans" cxnId="{B0DFFDCD-2264-4251-834C-0E4CCBB490F0}">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D4030F69-0E6E-4B35-808F-C127EDC80BE2}">
      <dgm:prSet phldrT="[文字]" custT="1"/>
      <dgm:spPr/>
      <dgm:t>
        <a:bodyPr/>
        <a:lstStyle/>
        <a:p>
          <a:r>
            <a:rPr lang="zh-TW" altLang="en-US" sz="2600" b="1" dirty="0">
              <a:latin typeface="標楷體" panose="03000509000000000000" pitchFamily="65" charset="-120"/>
              <a:ea typeface="標楷體" panose="03000509000000000000" pitchFamily="65" charset="-120"/>
            </a:rPr>
            <a:t>機關辦理公告金額以上採購之</a:t>
          </a:r>
          <a:r>
            <a:rPr lang="zh-TW" altLang="en-US" sz="2600" b="1" u="sng" dirty="0">
              <a:highlight>
                <a:srgbClr val="FFFF00"/>
              </a:highlight>
              <a:latin typeface="標楷體" panose="03000509000000000000" pitchFamily="65" charset="-120"/>
              <a:ea typeface="標楷體" panose="03000509000000000000" pitchFamily="65" charset="-120"/>
            </a:rPr>
            <a:t>開標、比價、議價、決標及驗收</a:t>
          </a:r>
          <a:r>
            <a:rPr lang="zh-TW" altLang="en-US" sz="2600" b="1" u="sng"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除有特殊情形者外，應由其主（會）計及有關單位會同監辦。</a:t>
          </a:r>
          <a:r>
            <a:rPr lang="en-US" altLang="en-US"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政府採購法</a:t>
          </a:r>
          <a:r>
            <a:rPr lang="en-US" altLang="en-US" sz="2600" b="1" dirty="0">
              <a:latin typeface="標楷體" panose="03000509000000000000" pitchFamily="65" charset="-120"/>
              <a:ea typeface="標楷體" panose="03000509000000000000" pitchFamily="65" charset="-120"/>
            </a:rPr>
            <a:t>§13)</a:t>
          </a:r>
        </a:p>
        <a:p>
          <a:r>
            <a:rPr lang="zh-TW" altLang="en-US" sz="2600" b="1" u="sng" dirty="0">
              <a:solidFill>
                <a:srgbClr val="FF0000"/>
              </a:solidFill>
              <a:latin typeface="標楷體" panose="03000509000000000000" pitchFamily="65" charset="-120"/>
              <a:ea typeface="標楷體" panose="03000509000000000000" pitchFamily="65" charset="-120"/>
            </a:rPr>
            <a:t>評選</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審</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、初驗、會勘及保固期滿查驗</a:t>
          </a:r>
        </a:p>
      </dgm:t>
    </dgm:pt>
    <dgm:pt modelId="{93738527-B759-4DC4-9BD7-1023A8EF1A01}" type="sibTrans" cxnId="{C68DCB6A-FF49-4608-974C-B3250BC16DD4}">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6889257A-8598-4744-AD27-18570AB2AAD7}" type="parTrans" cxnId="{C68DCB6A-FF49-4608-974C-B3250BC16DD4}">
      <dgm:prSet/>
      <dgm:spPr/>
      <dgm:t>
        <a:bodyPr/>
        <a:lstStyle/>
        <a:p>
          <a:endParaRPr lang="zh-TW" altLang="en-US" sz="24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52D2FBF9-CE6B-4720-8821-4A435471A7C3}" type="pres">
      <dgm:prSet presAssocID="{ECA01A76-589B-4229-8BAE-B75D94E422D9}" presName="Name0" presStyleCnt="0">
        <dgm:presLayoutVars>
          <dgm:chMax val="7"/>
          <dgm:chPref val="7"/>
          <dgm:dir/>
        </dgm:presLayoutVars>
      </dgm:prSet>
      <dgm:spPr/>
    </dgm:pt>
    <dgm:pt modelId="{AEE3B56D-53C9-4854-BE50-5C9735E23093}" type="pres">
      <dgm:prSet presAssocID="{ECA01A76-589B-4229-8BAE-B75D94E422D9}" presName="Name1" presStyleCnt="0"/>
      <dgm:spPr/>
    </dgm:pt>
    <dgm:pt modelId="{B87651FF-E2DD-48E8-BBB0-4CCDEB6075E7}" type="pres">
      <dgm:prSet presAssocID="{ECA01A76-589B-4229-8BAE-B75D94E422D9}" presName="cycle" presStyleCnt="0"/>
      <dgm:spPr/>
    </dgm:pt>
    <dgm:pt modelId="{91A2B7F6-908E-4835-9F1A-9BA55C963DF5}" type="pres">
      <dgm:prSet presAssocID="{ECA01A76-589B-4229-8BAE-B75D94E422D9}" presName="srcNode" presStyleLbl="node1" presStyleIdx="0" presStyleCnt="2"/>
      <dgm:spPr/>
    </dgm:pt>
    <dgm:pt modelId="{904C1A90-763E-4F5C-BD37-F8D4EB4CAA96}" type="pres">
      <dgm:prSet presAssocID="{ECA01A76-589B-4229-8BAE-B75D94E422D9}" presName="conn" presStyleLbl="parChTrans1D2" presStyleIdx="0" presStyleCnt="1"/>
      <dgm:spPr/>
    </dgm:pt>
    <dgm:pt modelId="{8CBB4F91-5C6F-4CCA-B136-E282C6319E4A}" type="pres">
      <dgm:prSet presAssocID="{ECA01A76-589B-4229-8BAE-B75D94E422D9}" presName="extraNode" presStyleLbl="node1" presStyleIdx="0" presStyleCnt="2"/>
      <dgm:spPr/>
    </dgm:pt>
    <dgm:pt modelId="{AFFD7B09-2ECC-4219-A2A9-2D932B8E205C}" type="pres">
      <dgm:prSet presAssocID="{ECA01A76-589B-4229-8BAE-B75D94E422D9}" presName="dstNode" presStyleLbl="node1" presStyleIdx="0" presStyleCnt="2"/>
      <dgm:spPr/>
    </dgm:pt>
    <dgm:pt modelId="{4A51704F-C0D2-48E1-87AD-811E4DADED7B}" type="pres">
      <dgm:prSet presAssocID="{4391E146-F672-4B0D-A608-58AA8E16DC1B}" presName="text_1" presStyleLbl="node1" presStyleIdx="0" presStyleCnt="2" custScaleY="122537">
        <dgm:presLayoutVars>
          <dgm:bulletEnabled val="1"/>
        </dgm:presLayoutVars>
      </dgm:prSet>
      <dgm:spPr/>
    </dgm:pt>
    <dgm:pt modelId="{21FEC820-3671-4287-B89B-470E86AF0D11}" type="pres">
      <dgm:prSet presAssocID="{4391E146-F672-4B0D-A608-58AA8E16DC1B}" presName="accent_1" presStyleCnt="0"/>
      <dgm:spPr/>
    </dgm:pt>
    <dgm:pt modelId="{4CDC52B3-254D-412E-B385-3EBE58E284D2}" type="pres">
      <dgm:prSet presAssocID="{4391E146-F672-4B0D-A608-58AA8E16DC1B}" presName="accentRepeatNode" presStyleLbl="solidFgAcc1" presStyleIdx="0" presStyleCnt="2" custScaleX="85591" custScaleY="85140"/>
      <dgm:spPr/>
    </dgm:pt>
    <dgm:pt modelId="{ED28EBBF-544C-4D27-B73B-E2E17CF95AE5}" type="pres">
      <dgm:prSet presAssocID="{D4030F69-0E6E-4B35-808F-C127EDC80BE2}" presName="text_2" presStyleLbl="node1" presStyleIdx="1" presStyleCnt="2" custScaleY="116598">
        <dgm:presLayoutVars>
          <dgm:bulletEnabled val="1"/>
        </dgm:presLayoutVars>
      </dgm:prSet>
      <dgm:spPr/>
    </dgm:pt>
    <dgm:pt modelId="{334FA728-301B-433E-B17B-A4C90A80845A}" type="pres">
      <dgm:prSet presAssocID="{D4030F69-0E6E-4B35-808F-C127EDC80BE2}" presName="accent_2" presStyleCnt="0"/>
      <dgm:spPr/>
    </dgm:pt>
    <dgm:pt modelId="{F7E9BA70-BD49-480C-BABD-6CED1CF0D53B}" type="pres">
      <dgm:prSet presAssocID="{D4030F69-0E6E-4B35-808F-C127EDC80BE2}" presName="accentRepeatNode" presStyleLbl="solidFgAcc1" presStyleIdx="1" presStyleCnt="2" custScaleX="85591" custScaleY="85140"/>
      <dgm:spPr/>
    </dgm:pt>
  </dgm:ptLst>
  <dgm:cxnLst>
    <dgm:cxn modelId="{0BECC203-AF38-40EE-AE79-50873D06D142}" type="presOf" srcId="{D4030F69-0E6E-4B35-808F-C127EDC80BE2}" destId="{ED28EBBF-544C-4D27-B73B-E2E17CF95AE5}" srcOrd="0" destOrd="0" presId="urn:microsoft.com/office/officeart/2008/layout/VerticalCurvedList"/>
    <dgm:cxn modelId="{C4C7DE3D-1D7D-452B-9771-47FA7FB77288}" type="presOf" srcId="{ECA01A76-589B-4229-8BAE-B75D94E422D9}" destId="{52D2FBF9-CE6B-4720-8821-4A435471A7C3}" srcOrd="0" destOrd="0" presId="urn:microsoft.com/office/officeart/2008/layout/VerticalCurvedList"/>
    <dgm:cxn modelId="{B39D1E67-A0B4-4974-B9C5-9B5434D36CEF}" type="presOf" srcId="{35F34D64-FA17-4823-9F77-D7015D8422B3}" destId="{904C1A90-763E-4F5C-BD37-F8D4EB4CAA96}" srcOrd="0" destOrd="0" presId="urn:microsoft.com/office/officeart/2008/layout/VerticalCurvedList"/>
    <dgm:cxn modelId="{C68DCB6A-FF49-4608-974C-B3250BC16DD4}" srcId="{ECA01A76-589B-4229-8BAE-B75D94E422D9}" destId="{D4030F69-0E6E-4B35-808F-C127EDC80BE2}" srcOrd="1" destOrd="0" parTransId="{6889257A-8598-4744-AD27-18570AB2AAD7}" sibTransId="{93738527-B759-4DC4-9BD7-1023A8EF1A01}"/>
    <dgm:cxn modelId="{42BBC495-BAF0-43C9-B7C6-0AD4385EA06A}" type="presOf" srcId="{4391E146-F672-4B0D-A608-58AA8E16DC1B}" destId="{4A51704F-C0D2-48E1-87AD-811E4DADED7B}" srcOrd="0" destOrd="0" presId="urn:microsoft.com/office/officeart/2008/layout/VerticalCurvedList"/>
    <dgm:cxn modelId="{B0DFFDCD-2264-4251-834C-0E4CCBB490F0}" srcId="{ECA01A76-589B-4229-8BAE-B75D94E422D9}" destId="{4391E146-F672-4B0D-A608-58AA8E16DC1B}" srcOrd="0" destOrd="0" parTransId="{469C690D-70C7-474C-B438-56A3B8AB3151}" sibTransId="{35F34D64-FA17-4823-9F77-D7015D8422B3}"/>
    <dgm:cxn modelId="{C4362AB3-7909-45FE-9D0E-13DB61827BB0}" type="presParOf" srcId="{52D2FBF9-CE6B-4720-8821-4A435471A7C3}" destId="{AEE3B56D-53C9-4854-BE50-5C9735E23093}" srcOrd="0" destOrd="0" presId="urn:microsoft.com/office/officeart/2008/layout/VerticalCurvedList"/>
    <dgm:cxn modelId="{F3E832EE-896C-4DB1-B81C-617B8F77961E}" type="presParOf" srcId="{AEE3B56D-53C9-4854-BE50-5C9735E23093}" destId="{B87651FF-E2DD-48E8-BBB0-4CCDEB6075E7}" srcOrd="0" destOrd="0" presId="urn:microsoft.com/office/officeart/2008/layout/VerticalCurvedList"/>
    <dgm:cxn modelId="{30A174C5-288E-42B2-A7D6-C6C265B8D414}" type="presParOf" srcId="{B87651FF-E2DD-48E8-BBB0-4CCDEB6075E7}" destId="{91A2B7F6-908E-4835-9F1A-9BA55C963DF5}" srcOrd="0" destOrd="0" presId="urn:microsoft.com/office/officeart/2008/layout/VerticalCurvedList"/>
    <dgm:cxn modelId="{CA33349A-4F61-41E4-ABA6-12ED478E6B72}" type="presParOf" srcId="{B87651FF-E2DD-48E8-BBB0-4CCDEB6075E7}" destId="{904C1A90-763E-4F5C-BD37-F8D4EB4CAA96}" srcOrd="1" destOrd="0" presId="urn:microsoft.com/office/officeart/2008/layout/VerticalCurvedList"/>
    <dgm:cxn modelId="{12545DEF-BC80-4A3D-BC1E-FF80652673FB}" type="presParOf" srcId="{B87651FF-E2DD-48E8-BBB0-4CCDEB6075E7}" destId="{8CBB4F91-5C6F-4CCA-B136-E282C6319E4A}" srcOrd="2" destOrd="0" presId="urn:microsoft.com/office/officeart/2008/layout/VerticalCurvedList"/>
    <dgm:cxn modelId="{C868B0FC-7C7D-4537-A83C-5854387E26C2}" type="presParOf" srcId="{B87651FF-E2DD-48E8-BBB0-4CCDEB6075E7}" destId="{AFFD7B09-2ECC-4219-A2A9-2D932B8E205C}" srcOrd="3" destOrd="0" presId="urn:microsoft.com/office/officeart/2008/layout/VerticalCurvedList"/>
    <dgm:cxn modelId="{75A39A19-ECA2-42E0-B37F-1E6EC9601A07}" type="presParOf" srcId="{AEE3B56D-53C9-4854-BE50-5C9735E23093}" destId="{4A51704F-C0D2-48E1-87AD-811E4DADED7B}" srcOrd="1" destOrd="0" presId="urn:microsoft.com/office/officeart/2008/layout/VerticalCurvedList"/>
    <dgm:cxn modelId="{2093A910-1102-47CE-BC05-AD809A047B0C}" type="presParOf" srcId="{AEE3B56D-53C9-4854-BE50-5C9735E23093}" destId="{21FEC820-3671-4287-B89B-470E86AF0D11}" srcOrd="2" destOrd="0" presId="urn:microsoft.com/office/officeart/2008/layout/VerticalCurvedList"/>
    <dgm:cxn modelId="{8CF48FDB-CC23-4538-B2BE-50541553E784}" type="presParOf" srcId="{21FEC820-3671-4287-B89B-470E86AF0D11}" destId="{4CDC52B3-254D-412E-B385-3EBE58E284D2}" srcOrd="0" destOrd="0" presId="urn:microsoft.com/office/officeart/2008/layout/VerticalCurvedList"/>
    <dgm:cxn modelId="{7AC77479-7C45-4286-BE9B-7F877F19EAB7}" type="presParOf" srcId="{AEE3B56D-53C9-4854-BE50-5C9735E23093}" destId="{ED28EBBF-544C-4D27-B73B-E2E17CF95AE5}" srcOrd="3" destOrd="0" presId="urn:microsoft.com/office/officeart/2008/layout/VerticalCurvedList"/>
    <dgm:cxn modelId="{EB535437-D5FB-4BBD-BDAE-F94131A2530E}" type="presParOf" srcId="{AEE3B56D-53C9-4854-BE50-5C9735E23093}" destId="{334FA728-301B-433E-B17B-A4C90A80845A}" srcOrd="4" destOrd="0" presId="urn:microsoft.com/office/officeart/2008/layout/VerticalCurvedList"/>
    <dgm:cxn modelId="{A7D1D773-BEB9-4E70-B22E-12DA80695F38}" type="presParOf" srcId="{334FA728-301B-433E-B17B-A4C90A80845A}" destId="{F7E9BA70-BD49-480C-BABD-6CED1CF0D5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877B9E1-D538-4062-8FDD-FC7FE6BFEC36}" type="doc">
      <dgm:prSet loTypeId="urn:microsoft.com/office/officeart/2005/8/layout/hProcess9" loCatId="process" qsTypeId="urn:microsoft.com/office/officeart/2005/8/quickstyle/simple1" qsCatId="simple" csTypeId="urn:microsoft.com/office/officeart/2005/8/colors/colorful4" csCatId="colorful" phldr="1"/>
      <dgm:spPr/>
    </dgm:pt>
    <dgm:pt modelId="{782A95AC-C84D-42AA-9B6B-D0D350669164}">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一、 採購公務用酒係指大批採購</a:t>
          </a:r>
          <a:r>
            <a:rPr lang="en-US" altLang="en-US" sz="2200" b="1" dirty="0">
              <a:solidFill>
                <a:schemeClr val="bg1"/>
              </a:solidFill>
              <a:latin typeface="標楷體" panose="03000509000000000000" pitchFamily="65" charset="-120"/>
              <a:ea typeface="標楷體" panose="03000509000000000000" pitchFamily="65" charset="-120"/>
            </a:rPr>
            <a:t>(</a:t>
          </a:r>
          <a:r>
            <a:rPr lang="zh-TW" altLang="en-US" sz="2200" b="1" dirty="0">
              <a:solidFill>
                <a:schemeClr val="bg1"/>
              </a:solidFill>
              <a:latin typeface="標楷體" panose="03000509000000000000" pitchFamily="65" charset="-120"/>
              <a:ea typeface="標楷體" panose="03000509000000000000" pitchFamily="65" charset="-120"/>
            </a:rPr>
            <a:t>例如</a:t>
          </a:r>
          <a:r>
            <a:rPr lang="en-US" altLang="en-US" sz="2200" b="1" dirty="0">
              <a:solidFill>
                <a:schemeClr val="bg1"/>
              </a:solidFill>
              <a:latin typeface="標楷體" panose="03000509000000000000" pitchFamily="65" charset="-120"/>
              <a:ea typeface="標楷體" panose="03000509000000000000" pitchFamily="65" charset="-120"/>
            </a:rPr>
            <a:t>:</a:t>
          </a:r>
          <a:r>
            <a:rPr lang="zh-TW" altLang="en-US" sz="2200" b="1" dirty="0">
              <a:solidFill>
                <a:schemeClr val="bg1"/>
              </a:solidFill>
              <a:latin typeface="標楷體" panose="03000509000000000000" pitchFamily="65" charset="-120"/>
              <a:ea typeface="標楷體" panose="03000509000000000000" pitchFamily="65" charset="-120"/>
            </a:rPr>
            <a:t>馬拉松、慶生、喜宴酒等</a:t>
          </a:r>
          <a:r>
            <a:rPr lang="en-US" altLang="en-US" sz="2200" b="1" dirty="0">
              <a:solidFill>
                <a:schemeClr val="bg1"/>
              </a:solidFill>
              <a:latin typeface="標楷體" panose="03000509000000000000" pitchFamily="65" charset="-120"/>
              <a:ea typeface="標楷體" panose="03000509000000000000" pitchFamily="65" charset="-120"/>
            </a:rPr>
            <a:t>)</a:t>
          </a:r>
          <a:endParaRPr lang="zh-TW" altLang="en-US" sz="2200" b="1" dirty="0">
            <a:solidFill>
              <a:schemeClr val="bg1"/>
            </a:solidFill>
            <a:latin typeface="標楷體" panose="03000509000000000000" pitchFamily="65" charset="-120"/>
            <a:ea typeface="標楷體" panose="03000509000000000000" pitchFamily="65" charset="-120"/>
          </a:endParaRPr>
        </a:p>
      </dgm:t>
    </dgm:pt>
    <dgm:pt modelId="{83430025-B9DE-4017-ACA1-6A4F3C962CB0}" type="parTrans" cxnId="{20868998-DEB1-4DC8-ADC7-89C35A653126}">
      <dgm:prSet/>
      <dgm:spPr/>
      <dgm:t>
        <a:bodyPr/>
        <a:lstStyle/>
        <a:p>
          <a:endParaRPr lang="zh-TW" altLang="en-US"/>
        </a:p>
      </dgm:t>
    </dgm:pt>
    <dgm:pt modelId="{26878815-EEC1-491D-A5EB-5A625C58561D}" type="sibTrans" cxnId="{20868998-DEB1-4DC8-ADC7-89C35A653126}">
      <dgm:prSet/>
      <dgm:spPr/>
      <dgm:t>
        <a:bodyPr/>
        <a:lstStyle/>
        <a:p>
          <a:endParaRPr lang="zh-TW" altLang="en-US"/>
        </a:p>
      </dgm:t>
    </dgm:pt>
    <dgm:pt modelId="{A976656B-6253-4C01-81F3-769684685C18}">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二、依用酒類別建立新頁簽：注意公務用酒頁簽不分年度，是累計統計</a:t>
          </a:r>
        </a:p>
      </dgm:t>
    </dgm:pt>
    <dgm:pt modelId="{2AD58E24-8F34-4066-8EA4-1F53C8A5B85D}" type="parTrans" cxnId="{02488361-B1A2-4E61-9236-CA04DCA8571C}">
      <dgm:prSet/>
      <dgm:spPr/>
      <dgm:t>
        <a:bodyPr/>
        <a:lstStyle/>
        <a:p>
          <a:endParaRPr lang="zh-TW" altLang="en-US"/>
        </a:p>
      </dgm:t>
    </dgm:pt>
    <dgm:pt modelId="{10FEC82C-9617-42DD-B722-21BF344A1E95}" type="sibTrans" cxnId="{02488361-B1A2-4E61-9236-CA04DCA8571C}">
      <dgm:prSet/>
      <dgm:spPr/>
      <dgm:t>
        <a:bodyPr/>
        <a:lstStyle/>
        <a:p>
          <a:endParaRPr lang="zh-TW" altLang="en-US"/>
        </a:p>
      </dgm:t>
    </dgm:pt>
    <dgm:pt modelId="{3219A206-A239-4DB6-B4ED-E2ABBFF3F892}">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三、登打案名及承辦人姓名</a:t>
          </a:r>
        </a:p>
      </dgm:t>
    </dgm:pt>
    <dgm:pt modelId="{517808D9-ED9C-41D0-B705-768A38E38B94}" type="parTrans" cxnId="{BD9C8B43-A377-4C9A-BE7E-17D008AA70CF}">
      <dgm:prSet/>
      <dgm:spPr/>
      <dgm:t>
        <a:bodyPr/>
        <a:lstStyle/>
        <a:p>
          <a:endParaRPr lang="zh-TW" altLang="en-US"/>
        </a:p>
      </dgm:t>
    </dgm:pt>
    <dgm:pt modelId="{9EF2AA8F-423F-4B92-974B-9FCADAB46D2F}" type="sibTrans" cxnId="{BD9C8B43-A377-4C9A-BE7E-17D008AA70CF}">
      <dgm:prSet/>
      <dgm:spPr/>
      <dgm:t>
        <a:bodyPr/>
        <a:lstStyle/>
        <a:p>
          <a:endParaRPr lang="zh-TW" altLang="en-US"/>
        </a:p>
      </dgm:t>
    </dgm:pt>
    <dgm:pt modelId="{8DD9E2C1-E0C6-4333-A674-F84002B8E8F7}">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四、登打驗收數量及日期</a:t>
          </a:r>
        </a:p>
      </dgm:t>
    </dgm:pt>
    <dgm:pt modelId="{F4BA9790-D234-4917-98DE-6550D7DED125}" type="parTrans" cxnId="{0359D04D-1153-4B18-B0AB-66F5453761BA}">
      <dgm:prSet/>
      <dgm:spPr/>
      <dgm:t>
        <a:bodyPr/>
        <a:lstStyle/>
        <a:p>
          <a:endParaRPr lang="zh-TW" altLang="en-US"/>
        </a:p>
      </dgm:t>
    </dgm:pt>
    <dgm:pt modelId="{7FFB7636-61E7-4FAB-A7A4-5E191C7BD8BB}" type="sibTrans" cxnId="{0359D04D-1153-4B18-B0AB-66F5453761BA}">
      <dgm:prSet/>
      <dgm:spPr/>
      <dgm:t>
        <a:bodyPr/>
        <a:lstStyle/>
        <a:p>
          <a:endParaRPr lang="zh-TW" altLang="en-US"/>
        </a:p>
      </dgm:t>
    </dgm:pt>
    <dgm:pt modelId="{3027B5E9-BA34-4B5B-B004-31F557C84193}">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五、登打發放數量及情形</a:t>
          </a:r>
        </a:p>
      </dgm:t>
    </dgm:pt>
    <dgm:pt modelId="{B5A472CA-AF6C-4AC0-B55A-27A89B63C23B}" type="parTrans" cxnId="{269695AB-1131-4A2A-B7F6-48B9F21F57E2}">
      <dgm:prSet/>
      <dgm:spPr/>
      <dgm:t>
        <a:bodyPr/>
        <a:lstStyle/>
        <a:p>
          <a:endParaRPr lang="zh-TW" altLang="en-US"/>
        </a:p>
      </dgm:t>
    </dgm:pt>
    <dgm:pt modelId="{5DF743EF-D3E6-4C4F-846D-760F035001BF}" type="sibTrans" cxnId="{269695AB-1131-4A2A-B7F6-48B9F21F57E2}">
      <dgm:prSet/>
      <dgm:spPr/>
      <dgm:t>
        <a:bodyPr/>
        <a:lstStyle/>
        <a:p>
          <a:endParaRPr lang="zh-TW" altLang="en-US"/>
        </a:p>
      </dgm:t>
    </dgm:pt>
    <dgm:pt modelId="{5705A45A-96D0-4337-86BE-3B7481A746E4}">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六、移存發放後賸餘數量</a:t>
          </a:r>
        </a:p>
      </dgm:t>
    </dgm:pt>
    <dgm:pt modelId="{28333764-7BCA-4E06-8BB7-272BA2935385}" type="parTrans" cxnId="{661D8175-CD72-4FCC-9225-432886AD6DB4}">
      <dgm:prSet/>
      <dgm:spPr/>
      <dgm:t>
        <a:bodyPr/>
        <a:lstStyle/>
        <a:p>
          <a:endParaRPr lang="zh-TW" altLang="en-US"/>
        </a:p>
      </dgm:t>
    </dgm:pt>
    <dgm:pt modelId="{D429A275-806F-4048-B965-4ADE65F28A2E}" type="sibTrans" cxnId="{661D8175-CD72-4FCC-9225-432886AD6DB4}">
      <dgm:prSet/>
      <dgm:spPr/>
      <dgm:t>
        <a:bodyPr/>
        <a:lstStyle/>
        <a:p>
          <a:endParaRPr lang="zh-TW" altLang="en-US"/>
        </a:p>
      </dgm:t>
    </dgm:pt>
    <dgm:pt modelId="{56338420-3B2C-4413-B2C1-1320DCDB3987}">
      <dgm:prSet phldrT="[文字]" custT="1"/>
      <dgm:spPr/>
      <dgm:t>
        <a:bodyPr/>
        <a:lstStyle/>
        <a:p>
          <a:r>
            <a:rPr lang="zh-TW" altLang="en-US" sz="2200" b="1" dirty="0">
              <a:solidFill>
                <a:schemeClr val="bg1"/>
              </a:solidFill>
              <a:latin typeface="標楷體" panose="03000509000000000000" pitchFamily="65" charset="-120"/>
              <a:ea typeface="標楷體" panose="03000509000000000000" pitchFamily="65" charset="-120"/>
            </a:rPr>
            <a:t>七、業務單位向存管單位領用公務用酒</a:t>
          </a:r>
        </a:p>
      </dgm:t>
    </dgm:pt>
    <dgm:pt modelId="{56DCA157-9B8F-43C2-8AC7-9EC1AEA2B830}" type="parTrans" cxnId="{9AF741AA-3053-4303-B18C-D4E0E87F9E26}">
      <dgm:prSet/>
      <dgm:spPr/>
      <dgm:t>
        <a:bodyPr/>
        <a:lstStyle/>
        <a:p>
          <a:endParaRPr lang="zh-TW" altLang="en-US"/>
        </a:p>
      </dgm:t>
    </dgm:pt>
    <dgm:pt modelId="{876DF1CE-59B6-478D-AE5D-BA013D4B82A5}" type="sibTrans" cxnId="{9AF741AA-3053-4303-B18C-D4E0E87F9E26}">
      <dgm:prSet/>
      <dgm:spPr/>
      <dgm:t>
        <a:bodyPr/>
        <a:lstStyle/>
        <a:p>
          <a:endParaRPr lang="zh-TW" altLang="en-US"/>
        </a:p>
      </dgm:t>
    </dgm:pt>
    <dgm:pt modelId="{3032F738-438D-4C7F-9BC5-AD52D2CE0E1E}" type="pres">
      <dgm:prSet presAssocID="{3877B9E1-D538-4062-8FDD-FC7FE6BFEC36}" presName="CompostProcess" presStyleCnt="0">
        <dgm:presLayoutVars>
          <dgm:dir/>
          <dgm:resizeHandles val="exact"/>
        </dgm:presLayoutVars>
      </dgm:prSet>
      <dgm:spPr/>
    </dgm:pt>
    <dgm:pt modelId="{A3F139BD-5DFC-402A-B160-6049FC99D8A5}" type="pres">
      <dgm:prSet presAssocID="{3877B9E1-D538-4062-8FDD-FC7FE6BFEC36}" presName="arrow" presStyleLbl="bgShp" presStyleIdx="0" presStyleCnt="1"/>
      <dgm:spPr/>
    </dgm:pt>
    <dgm:pt modelId="{2C64E47E-FB62-4888-A4D0-A5A5B1318608}" type="pres">
      <dgm:prSet presAssocID="{3877B9E1-D538-4062-8FDD-FC7FE6BFEC36}" presName="linearProcess" presStyleCnt="0"/>
      <dgm:spPr/>
    </dgm:pt>
    <dgm:pt modelId="{8DF8DF63-9A9B-4819-A4DD-14449931335D}" type="pres">
      <dgm:prSet presAssocID="{782A95AC-C84D-42AA-9B6B-D0D350669164}" presName="textNode" presStyleLbl="node1" presStyleIdx="0" presStyleCnt="7" custScaleY="136168">
        <dgm:presLayoutVars>
          <dgm:bulletEnabled val="1"/>
        </dgm:presLayoutVars>
      </dgm:prSet>
      <dgm:spPr/>
    </dgm:pt>
    <dgm:pt modelId="{5B79BDD8-3381-434D-A720-BEA585F9C05E}" type="pres">
      <dgm:prSet presAssocID="{26878815-EEC1-491D-A5EB-5A625C58561D}" presName="sibTrans" presStyleCnt="0"/>
      <dgm:spPr/>
    </dgm:pt>
    <dgm:pt modelId="{25303255-2884-4377-A4E9-E261432987A2}" type="pres">
      <dgm:prSet presAssocID="{A976656B-6253-4C01-81F3-769684685C18}" presName="textNode" presStyleLbl="node1" presStyleIdx="1" presStyleCnt="7" custScaleY="136168">
        <dgm:presLayoutVars>
          <dgm:bulletEnabled val="1"/>
        </dgm:presLayoutVars>
      </dgm:prSet>
      <dgm:spPr/>
    </dgm:pt>
    <dgm:pt modelId="{D0C1E161-1BFC-45BC-84FD-841D5128F1E9}" type="pres">
      <dgm:prSet presAssocID="{10FEC82C-9617-42DD-B722-21BF344A1E95}" presName="sibTrans" presStyleCnt="0"/>
      <dgm:spPr/>
    </dgm:pt>
    <dgm:pt modelId="{E1453361-D9FF-4674-89EB-260C7E5675C5}" type="pres">
      <dgm:prSet presAssocID="{3219A206-A239-4DB6-B4ED-E2ABBFF3F892}" presName="textNode" presStyleLbl="node1" presStyleIdx="2" presStyleCnt="7">
        <dgm:presLayoutVars>
          <dgm:bulletEnabled val="1"/>
        </dgm:presLayoutVars>
      </dgm:prSet>
      <dgm:spPr/>
    </dgm:pt>
    <dgm:pt modelId="{1D98316A-73C9-42C6-8503-A2CC69D6635F}" type="pres">
      <dgm:prSet presAssocID="{9EF2AA8F-423F-4B92-974B-9FCADAB46D2F}" presName="sibTrans" presStyleCnt="0"/>
      <dgm:spPr/>
    </dgm:pt>
    <dgm:pt modelId="{F68927C3-6468-4232-A79E-A41916701D38}" type="pres">
      <dgm:prSet presAssocID="{8DD9E2C1-E0C6-4333-A674-F84002B8E8F7}" presName="textNode" presStyleLbl="node1" presStyleIdx="3" presStyleCnt="7">
        <dgm:presLayoutVars>
          <dgm:bulletEnabled val="1"/>
        </dgm:presLayoutVars>
      </dgm:prSet>
      <dgm:spPr/>
    </dgm:pt>
    <dgm:pt modelId="{EE5CB5F0-F587-429D-B72B-2AFF671A29B2}" type="pres">
      <dgm:prSet presAssocID="{7FFB7636-61E7-4FAB-A7A4-5E191C7BD8BB}" presName="sibTrans" presStyleCnt="0"/>
      <dgm:spPr/>
    </dgm:pt>
    <dgm:pt modelId="{7992F633-1ACD-4F1D-8C78-A65B1756FBCB}" type="pres">
      <dgm:prSet presAssocID="{3027B5E9-BA34-4B5B-B004-31F557C84193}" presName="textNode" presStyleLbl="node1" presStyleIdx="4" presStyleCnt="7">
        <dgm:presLayoutVars>
          <dgm:bulletEnabled val="1"/>
        </dgm:presLayoutVars>
      </dgm:prSet>
      <dgm:spPr/>
    </dgm:pt>
    <dgm:pt modelId="{B71937E9-19C4-4F91-9AE2-512367D4950E}" type="pres">
      <dgm:prSet presAssocID="{5DF743EF-D3E6-4C4F-846D-760F035001BF}" presName="sibTrans" presStyleCnt="0"/>
      <dgm:spPr/>
    </dgm:pt>
    <dgm:pt modelId="{55BA4ADD-0BC3-4F62-B8C0-AE26611F1FA3}" type="pres">
      <dgm:prSet presAssocID="{5705A45A-96D0-4337-86BE-3B7481A746E4}" presName="textNode" presStyleLbl="node1" presStyleIdx="5" presStyleCnt="7">
        <dgm:presLayoutVars>
          <dgm:bulletEnabled val="1"/>
        </dgm:presLayoutVars>
      </dgm:prSet>
      <dgm:spPr/>
    </dgm:pt>
    <dgm:pt modelId="{53CFCD24-13B9-4A59-9D39-746160EB6950}" type="pres">
      <dgm:prSet presAssocID="{D429A275-806F-4048-B965-4ADE65F28A2E}" presName="sibTrans" presStyleCnt="0"/>
      <dgm:spPr/>
    </dgm:pt>
    <dgm:pt modelId="{9EE58962-05B7-4880-99DB-604FFA022E5B}" type="pres">
      <dgm:prSet presAssocID="{56338420-3B2C-4413-B2C1-1320DCDB3987}" presName="textNode" presStyleLbl="node1" presStyleIdx="6" presStyleCnt="7">
        <dgm:presLayoutVars>
          <dgm:bulletEnabled val="1"/>
        </dgm:presLayoutVars>
      </dgm:prSet>
      <dgm:spPr/>
    </dgm:pt>
  </dgm:ptLst>
  <dgm:cxnLst>
    <dgm:cxn modelId="{91E6302A-8DC4-4C88-A0CD-AD646A141655}" type="presOf" srcId="{3877B9E1-D538-4062-8FDD-FC7FE6BFEC36}" destId="{3032F738-438D-4C7F-9BC5-AD52D2CE0E1E}" srcOrd="0" destOrd="0" presId="urn:microsoft.com/office/officeart/2005/8/layout/hProcess9"/>
    <dgm:cxn modelId="{9747CB35-B9C5-4384-848E-0D3DAB41927D}" type="presOf" srcId="{A976656B-6253-4C01-81F3-769684685C18}" destId="{25303255-2884-4377-A4E9-E261432987A2}" srcOrd="0" destOrd="0" presId="urn:microsoft.com/office/officeart/2005/8/layout/hProcess9"/>
    <dgm:cxn modelId="{02488361-B1A2-4E61-9236-CA04DCA8571C}" srcId="{3877B9E1-D538-4062-8FDD-FC7FE6BFEC36}" destId="{A976656B-6253-4C01-81F3-769684685C18}" srcOrd="1" destOrd="0" parTransId="{2AD58E24-8F34-4066-8EA4-1F53C8A5B85D}" sibTransId="{10FEC82C-9617-42DD-B722-21BF344A1E95}"/>
    <dgm:cxn modelId="{BD9C8B43-A377-4C9A-BE7E-17D008AA70CF}" srcId="{3877B9E1-D538-4062-8FDD-FC7FE6BFEC36}" destId="{3219A206-A239-4DB6-B4ED-E2ABBFF3F892}" srcOrd="2" destOrd="0" parTransId="{517808D9-ED9C-41D0-B705-768A38E38B94}" sibTransId="{9EF2AA8F-423F-4B92-974B-9FCADAB46D2F}"/>
    <dgm:cxn modelId="{FBA1356C-FBC7-4969-AAF1-0721FDB2FD98}" type="presOf" srcId="{3219A206-A239-4DB6-B4ED-E2ABBFF3F892}" destId="{E1453361-D9FF-4674-89EB-260C7E5675C5}" srcOrd="0" destOrd="0" presId="urn:microsoft.com/office/officeart/2005/8/layout/hProcess9"/>
    <dgm:cxn modelId="{0359D04D-1153-4B18-B0AB-66F5453761BA}" srcId="{3877B9E1-D538-4062-8FDD-FC7FE6BFEC36}" destId="{8DD9E2C1-E0C6-4333-A674-F84002B8E8F7}" srcOrd="3" destOrd="0" parTransId="{F4BA9790-D234-4917-98DE-6550D7DED125}" sibTransId="{7FFB7636-61E7-4FAB-A7A4-5E191C7BD8BB}"/>
    <dgm:cxn modelId="{80AE9E53-9956-42C8-B17A-A825FAF117C2}" type="presOf" srcId="{3027B5E9-BA34-4B5B-B004-31F557C84193}" destId="{7992F633-1ACD-4F1D-8C78-A65B1756FBCB}" srcOrd="0" destOrd="0" presId="urn:microsoft.com/office/officeart/2005/8/layout/hProcess9"/>
    <dgm:cxn modelId="{661D8175-CD72-4FCC-9225-432886AD6DB4}" srcId="{3877B9E1-D538-4062-8FDD-FC7FE6BFEC36}" destId="{5705A45A-96D0-4337-86BE-3B7481A746E4}" srcOrd="5" destOrd="0" parTransId="{28333764-7BCA-4E06-8BB7-272BA2935385}" sibTransId="{D429A275-806F-4048-B965-4ADE65F28A2E}"/>
    <dgm:cxn modelId="{49140857-BD72-4AE3-B176-7B47B32EB1AD}" type="presOf" srcId="{5705A45A-96D0-4337-86BE-3B7481A746E4}" destId="{55BA4ADD-0BC3-4F62-B8C0-AE26611F1FA3}" srcOrd="0" destOrd="0" presId="urn:microsoft.com/office/officeart/2005/8/layout/hProcess9"/>
    <dgm:cxn modelId="{34F7D193-D858-42F7-B589-1C2FAA05A731}" type="presOf" srcId="{8DD9E2C1-E0C6-4333-A674-F84002B8E8F7}" destId="{F68927C3-6468-4232-A79E-A41916701D38}" srcOrd="0" destOrd="0" presId="urn:microsoft.com/office/officeart/2005/8/layout/hProcess9"/>
    <dgm:cxn modelId="{20868998-DEB1-4DC8-ADC7-89C35A653126}" srcId="{3877B9E1-D538-4062-8FDD-FC7FE6BFEC36}" destId="{782A95AC-C84D-42AA-9B6B-D0D350669164}" srcOrd="0" destOrd="0" parTransId="{83430025-B9DE-4017-ACA1-6A4F3C962CB0}" sibTransId="{26878815-EEC1-491D-A5EB-5A625C58561D}"/>
    <dgm:cxn modelId="{9AF741AA-3053-4303-B18C-D4E0E87F9E26}" srcId="{3877B9E1-D538-4062-8FDD-FC7FE6BFEC36}" destId="{56338420-3B2C-4413-B2C1-1320DCDB3987}" srcOrd="6" destOrd="0" parTransId="{56DCA157-9B8F-43C2-8AC7-9EC1AEA2B830}" sibTransId="{876DF1CE-59B6-478D-AE5D-BA013D4B82A5}"/>
    <dgm:cxn modelId="{269695AB-1131-4A2A-B7F6-48B9F21F57E2}" srcId="{3877B9E1-D538-4062-8FDD-FC7FE6BFEC36}" destId="{3027B5E9-BA34-4B5B-B004-31F557C84193}" srcOrd="4" destOrd="0" parTransId="{B5A472CA-AF6C-4AC0-B55A-27A89B63C23B}" sibTransId="{5DF743EF-D3E6-4C4F-846D-760F035001BF}"/>
    <dgm:cxn modelId="{7488E3B2-7A87-486A-8DDC-B7A6C2F7EF5C}" type="presOf" srcId="{56338420-3B2C-4413-B2C1-1320DCDB3987}" destId="{9EE58962-05B7-4880-99DB-604FFA022E5B}" srcOrd="0" destOrd="0" presId="urn:microsoft.com/office/officeart/2005/8/layout/hProcess9"/>
    <dgm:cxn modelId="{904C90D0-EA5D-437C-ADDA-26CE8F3DDCB8}" type="presOf" srcId="{782A95AC-C84D-42AA-9B6B-D0D350669164}" destId="{8DF8DF63-9A9B-4819-A4DD-14449931335D}" srcOrd="0" destOrd="0" presId="urn:microsoft.com/office/officeart/2005/8/layout/hProcess9"/>
    <dgm:cxn modelId="{DD95DD0F-ABB3-4C7E-83F5-820E0E8AEC82}" type="presParOf" srcId="{3032F738-438D-4C7F-9BC5-AD52D2CE0E1E}" destId="{A3F139BD-5DFC-402A-B160-6049FC99D8A5}" srcOrd="0" destOrd="0" presId="urn:microsoft.com/office/officeart/2005/8/layout/hProcess9"/>
    <dgm:cxn modelId="{B59FD7EF-07FF-41AD-BE83-FF721C63E425}" type="presParOf" srcId="{3032F738-438D-4C7F-9BC5-AD52D2CE0E1E}" destId="{2C64E47E-FB62-4888-A4D0-A5A5B1318608}" srcOrd="1" destOrd="0" presId="urn:microsoft.com/office/officeart/2005/8/layout/hProcess9"/>
    <dgm:cxn modelId="{0903A0B8-A990-4850-933A-6A8E1222D725}" type="presParOf" srcId="{2C64E47E-FB62-4888-A4D0-A5A5B1318608}" destId="{8DF8DF63-9A9B-4819-A4DD-14449931335D}" srcOrd="0" destOrd="0" presId="urn:microsoft.com/office/officeart/2005/8/layout/hProcess9"/>
    <dgm:cxn modelId="{132F6954-46A2-4175-A862-5ACCF3B5425C}" type="presParOf" srcId="{2C64E47E-FB62-4888-A4D0-A5A5B1318608}" destId="{5B79BDD8-3381-434D-A720-BEA585F9C05E}" srcOrd="1" destOrd="0" presId="urn:microsoft.com/office/officeart/2005/8/layout/hProcess9"/>
    <dgm:cxn modelId="{D4C8A3C0-30C9-4BE2-BC33-A75B6BEA6853}" type="presParOf" srcId="{2C64E47E-FB62-4888-A4D0-A5A5B1318608}" destId="{25303255-2884-4377-A4E9-E261432987A2}" srcOrd="2" destOrd="0" presId="urn:microsoft.com/office/officeart/2005/8/layout/hProcess9"/>
    <dgm:cxn modelId="{97B8405B-6C72-48D1-AD17-DFF6864C38EC}" type="presParOf" srcId="{2C64E47E-FB62-4888-A4D0-A5A5B1318608}" destId="{D0C1E161-1BFC-45BC-84FD-841D5128F1E9}" srcOrd="3" destOrd="0" presId="urn:microsoft.com/office/officeart/2005/8/layout/hProcess9"/>
    <dgm:cxn modelId="{CCD1C500-64C8-4DA4-83C9-2E83B88F7C17}" type="presParOf" srcId="{2C64E47E-FB62-4888-A4D0-A5A5B1318608}" destId="{E1453361-D9FF-4674-89EB-260C7E5675C5}" srcOrd="4" destOrd="0" presId="urn:microsoft.com/office/officeart/2005/8/layout/hProcess9"/>
    <dgm:cxn modelId="{F09199D5-369F-4B7A-95AB-2D9F58374534}" type="presParOf" srcId="{2C64E47E-FB62-4888-A4D0-A5A5B1318608}" destId="{1D98316A-73C9-42C6-8503-A2CC69D6635F}" srcOrd="5" destOrd="0" presId="urn:microsoft.com/office/officeart/2005/8/layout/hProcess9"/>
    <dgm:cxn modelId="{58E494CB-9B08-44BE-8C6D-DCBCE84124CF}" type="presParOf" srcId="{2C64E47E-FB62-4888-A4D0-A5A5B1318608}" destId="{F68927C3-6468-4232-A79E-A41916701D38}" srcOrd="6" destOrd="0" presId="urn:microsoft.com/office/officeart/2005/8/layout/hProcess9"/>
    <dgm:cxn modelId="{2134BC07-FD75-492A-844E-808C02AC2EC3}" type="presParOf" srcId="{2C64E47E-FB62-4888-A4D0-A5A5B1318608}" destId="{EE5CB5F0-F587-429D-B72B-2AFF671A29B2}" srcOrd="7" destOrd="0" presId="urn:microsoft.com/office/officeart/2005/8/layout/hProcess9"/>
    <dgm:cxn modelId="{7E8FC487-6E24-4065-86EA-08D484DC6194}" type="presParOf" srcId="{2C64E47E-FB62-4888-A4D0-A5A5B1318608}" destId="{7992F633-1ACD-4F1D-8C78-A65B1756FBCB}" srcOrd="8" destOrd="0" presId="urn:microsoft.com/office/officeart/2005/8/layout/hProcess9"/>
    <dgm:cxn modelId="{AF51F4DD-1E8F-46E3-8D9A-DFB357223232}" type="presParOf" srcId="{2C64E47E-FB62-4888-A4D0-A5A5B1318608}" destId="{B71937E9-19C4-4F91-9AE2-512367D4950E}" srcOrd="9" destOrd="0" presId="urn:microsoft.com/office/officeart/2005/8/layout/hProcess9"/>
    <dgm:cxn modelId="{13066D49-E487-4B9B-AD91-197F641A3F62}" type="presParOf" srcId="{2C64E47E-FB62-4888-A4D0-A5A5B1318608}" destId="{55BA4ADD-0BC3-4F62-B8C0-AE26611F1FA3}" srcOrd="10" destOrd="0" presId="urn:microsoft.com/office/officeart/2005/8/layout/hProcess9"/>
    <dgm:cxn modelId="{293C3DD9-9DED-4A53-B27B-466A9F8EC390}" type="presParOf" srcId="{2C64E47E-FB62-4888-A4D0-A5A5B1318608}" destId="{53CFCD24-13B9-4A59-9D39-746160EB6950}" srcOrd="11" destOrd="0" presId="urn:microsoft.com/office/officeart/2005/8/layout/hProcess9"/>
    <dgm:cxn modelId="{7E88041A-6170-489D-99BD-9BF0BFF1CB5B}" type="presParOf" srcId="{2C64E47E-FB62-4888-A4D0-A5A5B1318608}" destId="{9EE58962-05B7-4880-99DB-604FFA022E5B}"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因公赴大陸地區入出境證件報支原則</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在金門</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設籍</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6</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個月以上</a:t>
          </a:r>
          <a:r>
            <a:rPr lang="zh-TW" altLang="en-US" sz="3200" b="1" dirty="0">
              <a:solidFill>
                <a:schemeClr val="bg1"/>
              </a:solidFill>
              <a:latin typeface="標楷體" panose="03000509000000000000" pitchFamily="65" charset="-120"/>
              <a:ea typeface="標楷體" panose="03000509000000000000" pitchFamily="65" charset="-120"/>
            </a:rPr>
            <a:t>之臺灣地區人民，得申請</a:t>
          </a:r>
          <a:r>
            <a:rPr lang="en-US" altLang="en-US" sz="3200" b="1" dirty="0">
              <a:solidFill>
                <a:schemeClr val="bg1"/>
              </a:solidFill>
              <a:latin typeface="標楷體" panose="03000509000000000000" pitchFamily="65" charset="-120"/>
              <a:ea typeface="標楷體" panose="03000509000000000000" pitchFamily="65" charset="-120"/>
            </a:rPr>
            <a:t>3</a:t>
          </a:r>
          <a:r>
            <a:rPr lang="zh-TW" altLang="en-US" sz="3200" b="1" dirty="0">
              <a:solidFill>
                <a:schemeClr val="bg1"/>
              </a:solidFill>
              <a:latin typeface="標楷體" panose="03000509000000000000" pitchFamily="65" charset="-120"/>
              <a:ea typeface="標楷體" panose="03000509000000000000" pitchFamily="65" charset="-120"/>
            </a:rPr>
            <a:t>年效期多次入出境許可證進入大陸地區（簡稱</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金馬證</a:t>
          </a:r>
          <a:r>
            <a:rPr lang="zh-TW" altLang="en-US" sz="3200" b="1" dirty="0">
              <a:solidFill>
                <a:schemeClr val="bg1"/>
              </a:solidFill>
              <a:latin typeface="標楷體" panose="03000509000000000000" pitchFamily="65" charset="-120"/>
              <a:ea typeface="標楷體" panose="03000509000000000000" pitchFamily="65" charset="-120"/>
            </a:rPr>
            <a:t>），免收規費。</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AE4DCB8-B88E-4AA7-86E3-547D1BA96DE2}">
      <dgm:prSet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符合前開規定之人員，</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因公赴大陸地區入出境證件，原則以金馬證、落地簽或臺胞證覈實報支</a:t>
          </a:r>
          <a:r>
            <a:rPr lang="zh-TW" altLang="en-US" sz="3200" b="1" dirty="0">
              <a:solidFill>
                <a:schemeClr val="bg1"/>
              </a:solidFill>
              <a:latin typeface="標楷體" panose="03000509000000000000" pitchFamily="65" charset="-120"/>
              <a:ea typeface="標楷體" panose="03000509000000000000" pitchFamily="65" charset="-120"/>
            </a:rPr>
            <a:t>，並應儘量縮短行程；餘比照「國外出差旅費報支要點」規定辦理。</a:t>
          </a:r>
        </a:p>
      </dgm:t>
    </dgm:pt>
    <dgm:pt modelId="{4F59AEB4-72B0-43C4-8518-766CB7D85E53}" type="parTrans" cxnId="{8D3767DF-3455-4A44-8BA4-530CB5F86106}">
      <dgm:prSet/>
      <dgm:spPr/>
      <dgm:t>
        <a:bodyPr/>
        <a:lstStyle/>
        <a:p>
          <a:endParaRPr lang="zh-TW" altLang="en-US"/>
        </a:p>
      </dgm:t>
    </dgm:pt>
    <dgm:pt modelId="{056C990F-C87D-46D1-AEB1-CC2A80C96C59}" type="sibTrans" cxnId="{8D3767DF-3455-4A44-8BA4-530CB5F86106}">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35266" custScaleY="92599" custLinFactNeighborX="-3573" custLinFactNeighborY="175">
        <dgm:presLayoutVars>
          <dgm:chMax val="1"/>
          <dgm:bulletEnabled val="1"/>
        </dgm:presLayoutVars>
      </dgm:prSet>
      <dgm:spPr/>
    </dgm:pt>
    <dgm:pt modelId="{C0748D46-8370-40A2-9EBC-A2B2A968265D}" type="pres">
      <dgm:prSet presAssocID="{D2138AE8-3158-475A-9DD4-33FA2DC20056}" presName="descendantText" presStyleLbl="alignAccFollowNode1" presStyleIdx="0" presStyleCnt="1" custScaleX="130434" custScaleY="113539" custLinFactNeighborX="-5830" custLinFactNeighborY="-461">
        <dgm:presLayoutVars>
          <dgm:bulletEnabled val="1"/>
        </dgm:presLayoutVars>
      </dgm:prSet>
      <dgm:spPr/>
    </dgm:pt>
  </dgm:ptLst>
  <dgm:cxnLst>
    <dgm:cxn modelId="{273A8307-EE51-4F9B-8A02-8B8AA077E95A}" type="presOf" srcId="{EAE4DCB8-B88E-4AA7-86E3-547D1BA96DE2}" destId="{C0748D46-8370-40A2-9EBC-A2B2A968265D}" srcOrd="0" destOrd="1" presId="urn:microsoft.com/office/officeart/2005/8/layout/vList5"/>
    <dgm:cxn modelId="{C8B83913-B786-4608-A888-A9251452E7BD}" type="presOf" srcId="{D2138AE8-3158-475A-9DD4-33FA2DC20056}" destId="{0560F428-62C9-4FDA-B87A-DE0812B58023}" srcOrd="0" destOrd="0"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F935BE34-B923-4730-86F4-8ED871EE2D29}" type="presOf" srcId="{AF9E938E-B4D8-41BC-A0FF-C1DAF012D996}" destId="{C0748D46-8370-40A2-9EBC-A2B2A968265D}" srcOrd="0" destOrd="0" presId="urn:microsoft.com/office/officeart/2005/8/layout/vList5"/>
    <dgm:cxn modelId="{7E652390-1967-4ECE-82E4-C1B73B3D5D8D}" type="presOf" srcId="{68EAE0F2-CE1C-411F-A9D0-003E370EDA6B}" destId="{D634A95E-8699-472E-9695-E5A0F5A15A58}" srcOrd="0" destOrd="0" presId="urn:microsoft.com/office/officeart/2005/8/layout/vList5"/>
    <dgm:cxn modelId="{8D3767DF-3455-4A44-8BA4-530CB5F86106}" srcId="{D2138AE8-3158-475A-9DD4-33FA2DC20056}" destId="{EAE4DCB8-B88E-4AA7-86E3-547D1BA96DE2}" srcOrd="1" destOrd="0" parTransId="{4F59AEB4-72B0-43C4-8518-766CB7D85E53}" sibTransId="{056C990F-C87D-46D1-AEB1-CC2A80C96C59}"/>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4C7972B1-B268-45CF-9C05-49D1B4F4F857}" type="presParOf" srcId="{647D9B47-35A2-467F-B1A8-CFB0D4532F52}" destId="{C0748D46-8370-40A2-9EBC-A2B2A96826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F000A36-B98F-4E54-91C2-BDED2D47D16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TW" altLang="en-US"/>
        </a:p>
      </dgm:t>
    </dgm:pt>
    <dgm:pt modelId="{C7769DBD-1B2D-4C26-B048-C57975D0AE55}">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一</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新增受款人</a:t>
          </a:r>
        </a:p>
      </dgm:t>
    </dgm:pt>
    <dgm:pt modelId="{40830638-DB7F-45D3-830D-9C1CD7A9F3A8}" type="parTrans" cxnId="{3CD64931-F0ED-4436-BD1D-653534C7D054}">
      <dgm:prSet/>
      <dgm:spPr/>
      <dgm:t>
        <a:bodyPr/>
        <a:lstStyle/>
        <a:p>
          <a:endParaRPr lang="zh-TW" altLang="en-US"/>
        </a:p>
      </dgm:t>
    </dgm:pt>
    <dgm:pt modelId="{B2E41135-1BF1-4DAF-AA43-20510CC3B050}" type="sibTrans" cxnId="{3CD64931-F0ED-4436-BD1D-653534C7D054}">
      <dgm:prSet/>
      <dgm:spPr/>
      <dgm:t>
        <a:bodyPr/>
        <a:lstStyle/>
        <a:p>
          <a:endParaRPr lang="zh-TW" altLang="en-US"/>
        </a:p>
      </dgm:t>
    </dgm:pt>
    <dgm:pt modelId="{7C740E60-DFB1-481F-A4FB-92027C9BBAA9}">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二</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查詢受款人</a:t>
          </a:r>
        </a:p>
      </dgm:t>
    </dgm:pt>
    <dgm:pt modelId="{FC3D93D8-BC6C-461B-9C74-EC8C5FB4C480}" type="parTrans" cxnId="{7140D7CD-A485-4465-BBA0-3026B006F884}">
      <dgm:prSet/>
      <dgm:spPr/>
      <dgm:t>
        <a:bodyPr/>
        <a:lstStyle/>
        <a:p>
          <a:endParaRPr lang="zh-TW" altLang="en-US"/>
        </a:p>
      </dgm:t>
    </dgm:pt>
    <dgm:pt modelId="{20EFA2FE-F109-4576-88FD-6B37A1FD034D}" type="sibTrans" cxnId="{7140D7CD-A485-4465-BBA0-3026B006F884}">
      <dgm:prSet/>
      <dgm:spPr/>
      <dgm:t>
        <a:bodyPr/>
        <a:lstStyle/>
        <a:p>
          <a:endParaRPr lang="zh-TW" altLang="en-US"/>
        </a:p>
      </dgm:t>
    </dgm:pt>
    <dgm:pt modelId="{E081247B-B1E6-4796-8C8A-2C7BA36A1C11}">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三</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匯入</a:t>
          </a:r>
        </a:p>
      </dgm:t>
    </dgm:pt>
    <dgm:pt modelId="{1E12239F-2C25-4B71-B0E0-F5E1E470564B}" type="parTrans" cxnId="{DA805AE8-F537-4752-B448-D73181CB7280}">
      <dgm:prSet/>
      <dgm:spPr/>
      <dgm:t>
        <a:bodyPr/>
        <a:lstStyle/>
        <a:p>
          <a:endParaRPr lang="zh-TW" altLang="en-US"/>
        </a:p>
      </dgm:t>
    </dgm:pt>
    <dgm:pt modelId="{BB9D1E96-3C6E-4447-BE30-7B3F92032976}" type="sibTrans" cxnId="{DA805AE8-F537-4752-B448-D73181CB7280}">
      <dgm:prSet/>
      <dgm:spPr/>
      <dgm:t>
        <a:bodyPr/>
        <a:lstStyle/>
        <a:p>
          <a:endParaRPr lang="zh-TW" altLang="en-US"/>
        </a:p>
      </dgm:t>
    </dgm:pt>
    <dgm:pt modelId="{6355AD9A-C78F-4607-9C04-1913B78F19FD}" type="pres">
      <dgm:prSet presAssocID="{7F000A36-B98F-4E54-91C2-BDED2D47D162}" presName="Name0" presStyleCnt="0">
        <dgm:presLayoutVars>
          <dgm:chMax val="7"/>
          <dgm:chPref val="7"/>
          <dgm:dir/>
        </dgm:presLayoutVars>
      </dgm:prSet>
      <dgm:spPr/>
    </dgm:pt>
    <dgm:pt modelId="{B423B20E-380B-47C3-A85A-00B485EB4834}" type="pres">
      <dgm:prSet presAssocID="{7F000A36-B98F-4E54-91C2-BDED2D47D162}" presName="Name1" presStyleCnt="0"/>
      <dgm:spPr/>
    </dgm:pt>
    <dgm:pt modelId="{FEBDF922-23C0-4BE7-9A53-7B9134495ED4}" type="pres">
      <dgm:prSet presAssocID="{7F000A36-B98F-4E54-91C2-BDED2D47D162}" presName="cycle" presStyleCnt="0"/>
      <dgm:spPr/>
    </dgm:pt>
    <dgm:pt modelId="{0A465E62-98BC-454C-B7E7-A77A1F53E54E}" type="pres">
      <dgm:prSet presAssocID="{7F000A36-B98F-4E54-91C2-BDED2D47D162}" presName="srcNode" presStyleLbl="node1" presStyleIdx="0" presStyleCnt="3"/>
      <dgm:spPr/>
    </dgm:pt>
    <dgm:pt modelId="{B8315823-64A4-4AB3-9F6A-DE371F9D57AC}" type="pres">
      <dgm:prSet presAssocID="{7F000A36-B98F-4E54-91C2-BDED2D47D162}" presName="conn" presStyleLbl="parChTrans1D2" presStyleIdx="0" presStyleCnt="1"/>
      <dgm:spPr/>
    </dgm:pt>
    <dgm:pt modelId="{C0606534-2ED5-425E-A089-E6C85830FB0C}" type="pres">
      <dgm:prSet presAssocID="{7F000A36-B98F-4E54-91C2-BDED2D47D162}" presName="extraNode" presStyleLbl="node1" presStyleIdx="0" presStyleCnt="3"/>
      <dgm:spPr/>
    </dgm:pt>
    <dgm:pt modelId="{F4BF3B23-8BA0-4E82-B520-949D46540AFA}" type="pres">
      <dgm:prSet presAssocID="{7F000A36-B98F-4E54-91C2-BDED2D47D162}" presName="dstNode" presStyleLbl="node1" presStyleIdx="0" presStyleCnt="3"/>
      <dgm:spPr/>
    </dgm:pt>
    <dgm:pt modelId="{EFEB8B8A-A594-4A68-AF46-F04D44FA72D9}" type="pres">
      <dgm:prSet presAssocID="{C7769DBD-1B2D-4C26-B048-C57975D0AE55}" presName="text_1" presStyleLbl="node1" presStyleIdx="0" presStyleCnt="3">
        <dgm:presLayoutVars>
          <dgm:bulletEnabled val="1"/>
        </dgm:presLayoutVars>
      </dgm:prSet>
      <dgm:spPr/>
    </dgm:pt>
    <dgm:pt modelId="{07B2F7A4-9946-44C1-845F-9D4354559768}" type="pres">
      <dgm:prSet presAssocID="{C7769DBD-1B2D-4C26-B048-C57975D0AE55}" presName="accent_1" presStyleCnt="0"/>
      <dgm:spPr/>
    </dgm:pt>
    <dgm:pt modelId="{71443F8A-CDF7-4AEC-9EA0-6749213AC316}" type="pres">
      <dgm:prSet presAssocID="{C7769DBD-1B2D-4C26-B048-C57975D0AE55}" presName="accentRepeatNode" presStyleLbl="solidFgAcc1" presStyleIdx="0" presStyleCnt="3"/>
      <dgm:spPr/>
    </dgm:pt>
    <dgm:pt modelId="{CE1177BE-92E2-44CA-9385-65D59496B43C}" type="pres">
      <dgm:prSet presAssocID="{7C740E60-DFB1-481F-A4FB-92027C9BBAA9}" presName="text_2" presStyleLbl="node1" presStyleIdx="1" presStyleCnt="3">
        <dgm:presLayoutVars>
          <dgm:bulletEnabled val="1"/>
        </dgm:presLayoutVars>
      </dgm:prSet>
      <dgm:spPr/>
    </dgm:pt>
    <dgm:pt modelId="{775A5D96-B5EA-41C1-BF91-551D878E4BE2}" type="pres">
      <dgm:prSet presAssocID="{7C740E60-DFB1-481F-A4FB-92027C9BBAA9}" presName="accent_2" presStyleCnt="0"/>
      <dgm:spPr/>
    </dgm:pt>
    <dgm:pt modelId="{F9B677F9-F505-48CC-B504-F5405C0300E5}" type="pres">
      <dgm:prSet presAssocID="{7C740E60-DFB1-481F-A4FB-92027C9BBAA9}" presName="accentRepeatNode" presStyleLbl="solidFgAcc1" presStyleIdx="1" presStyleCnt="3"/>
      <dgm:spPr/>
    </dgm:pt>
    <dgm:pt modelId="{6B2101C2-76F7-48CF-A0A6-F82DB5190922}" type="pres">
      <dgm:prSet presAssocID="{E081247B-B1E6-4796-8C8A-2C7BA36A1C11}" presName="text_3" presStyleLbl="node1" presStyleIdx="2" presStyleCnt="3">
        <dgm:presLayoutVars>
          <dgm:bulletEnabled val="1"/>
        </dgm:presLayoutVars>
      </dgm:prSet>
      <dgm:spPr/>
    </dgm:pt>
    <dgm:pt modelId="{05E333B5-74C4-42A7-8C30-443727E6112F}" type="pres">
      <dgm:prSet presAssocID="{E081247B-B1E6-4796-8C8A-2C7BA36A1C11}" presName="accent_3" presStyleCnt="0"/>
      <dgm:spPr/>
    </dgm:pt>
    <dgm:pt modelId="{E6805917-6BC9-4EF1-9C0C-5A9FAC60F42E}" type="pres">
      <dgm:prSet presAssocID="{E081247B-B1E6-4796-8C8A-2C7BA36A1C11}" presName="accentRepeatNode" presStyleLbl="solidFgAcc1" presStyleIdx="2" presStyleCnt="3"/>
      <dgm:spPr/>
    </dgm:pt>
  </dgm:ptLst>
  <dgm:cxnLst>
    <dgm:cxn modelId="{0C00A123-E7F8-483F-80D9-2CCB3E61D928}" type="presOf" srcId="{7F000A36-B98F-4E54-91C2-BDED2D47D162}" destId="{6355AD9A-C78F-4607-9C04-1913B78F19FD}" srcOrd="0" destOrd="0" presId="urn:microsoft.com/office/officeart/2008/layout/VerticalCurvedList"/>
    <dgm:cxn modelId="{3CD64931-F0ED-4436-BD1D-653534C7D054}" srcId="{7F000A36-B98F-4E54-91C2-BDED2D47D162}" destId="{C7769DBD-1B2D-4C26-B048-C57975D0AE55}" srcOrd="0" destOrd="0" parTransId="{40830638-DB7F-45D3-830D-9C1CD7A9F3A8}" sibTransId="{B2E41135-1BF1-4DAF-AA43-20510CC3B050}"/>
    <dgm:cxn modelId="{051B995F-3A55-4F32-B148-49D455C9CC03}" type="presOf" srcId="{7C740E60-DFB1-481F-A4FB-92027C9BBAA9}" destId="{CE1177BE-92E2-44CA-9385-65D59496B43C}" srcOrd="0" destOrd="0" presId="urn:microsoft.com/office/officeart/2008/layout/VerticalCurvedList"/>
    <dgm:cxn modelId="{2764F341-0A9C-401B-893F-4F4ABB4F7CCD}" type="presOf" srcId="{B2E41135-1BF1-4DAF-AA43-20510CC3B050}" destId="{B8315823-64A4-4AB3-9F6A-DE371F9D57AC}" srcOrd="0" destOrd="0" presId="urn:microsoft.com/office/officeart/2008/layout/VerticalCurvedList"/>
    <dgm:cxn modelId="{63182445-2F98-4210-B75C-AEDB1A793903}" type="presOf" srcId="{C7769DBD-1B2D-4C26-B048-C57975D0AE55}" destId="{EFEB8B8A-A594-4A68-AF46-F04D44FA72D9}" srcOrd="0" destOrd="0" presId="urn:microsoft.com/office/officeart/2008/layout/VerticalCurvedList"/>
    <dgm:cxn modelId="{7ED27DBF-5B66-4C9F-81E8-1648C5015A5E}" type="presOf" srcId="{E081247B-B1E6-4796-8C8A-2C7BA36A1C11}" destId="{6B2101C2-76F7-48CF-A0A6-F82DB5190922}" srcOrd="0" destOrd="0" presId="urn:microsoft.com/office/officeart/2008/layout/VerticalCurvedList"/>
    <dgm:cxn modelId="{7140D7CD-A485-4465-BBA0-3026B006F884}" srcId="{7F000A36-B98F-4E54-91C2-BDED2D47D162}" destId="{7C740E60-DFB1-481F-A4FB-92027C9BBAA9}" srcOrd="1" destOrd="0" parTransId="{FC3D93D8-BC6C-461B-9C74-EC8C5FB4C480}" sibTransId="{20EFA2FE-F109-4576-88FD-6B37A1FD034D}"/>
    <dgm:cxn modelId="{DA805AE8-F537-4752-B448-D73181CB7280}" srcId="{7F000A36-B98F-4E54-91C2-BDED2D47D162}" destId="{E081247B-B1E6-4796-8C8A-2C7BA36A1C11}" srcOrd="2" destOrd="0" parTransId="{1E12239F-2C25-4B71-B0E0-F5E1E470564B}" sibTransId="{BB9D1E96-3C6E-4447-BE30-7B3F92032976}"/>
    <dgm:cxn modelId="{6A4BCEFF-837D-4D85-AD98-32D31953B84B}" type="presParOf" srcId="{6355AD9A-C78F-4607-9C04-1913B78F19FD}" destId="{B423B20E-380B-47C3-A85A-00B485EB4834}" srcOrd="0" destOrd="0" presId="urn:microsoft.com/office/officeart/2008/layout/VerticalCurvedList"/>
    <dgm:cxn modelId="{EF4EAF18-304B-4A91-8FE1-91A54E8904AE}" type="presParOf" srcId="{B423B20E-380B-47C3-A85A-00B485EB4834}" destId="{FEBDF922-23C0-4BE7-9A53-7B9134495ED4}" srcOrd="0" destOrd="0" presId="urn:microsoft.com/office/officeart/2008/layout/VerticalCurvedList"/>
    <dgm:cxn modelId="{B9966499-F21B-4446-B5BD-4474A05EA199}" type="presParOf" srcId="{FEBDF922-23C0-4BE7-9A53-7B9134495ED4}" destId="{0A465E62-98BC-454C-B7E7-A77A1F53E54E}" srcOrd="0" destOrd="0" presId="urn:microsoft.com/office/officeart/2008/layout/VerticalCurvedList"/>
    <dgm:cxn modelId="{BC5A9885-15D8-4172-AB05-ABCC74FD0708}" type="presParOf" srcId="{FEBDF922-23C0-4BE7-9A53-7B9134495ED4}" destId="{B8315823-64A4-4AB3-9F6A-DE371F9D57AC}" srcOrd="1" destOrd="0" presId="urn:microsoft.com/office/officeart/2008/layout/VerticalCurvedList"/>
    <dgm:cxn modelId="{D945FDC5-6558-4DD6-9AA9-841ADBDEF9AC}" type="presParOf" srcId="{FEBDF922-23C0-4BE7-9A53-7B9134495ED4}" destId="{C0606534-2ED5-425E-A089-E6C85830FB0C}" srcOrd="2" destOrd="0" presId="urn:microsoft.com/office/officeart/2008/layout/VerticalCurvedList"/>
    <dgm:cxn modelId="{9883690E-C24A-4A0C-B887-60857055C7BD}" type="presParOf" srcId="{FEBDF922-23C0-4BE7-9A53-7B9134495ED4}" destId="{F4BF3B23-8BA0-4E82-B520-949D46540AFA}" srcOrd="3" destOrd="0" presId="urn:microsoft.com/office/officeart/2008/layout/VerticalCurvedList"/>
    <dgm:cxn modelId="{DF967681-10D0-4FBB-AFFF-50E8186B7C7B}" type="presParOf" srcId="{B423B20E-380B-47C3-A85A-00B485EB4834}" destId="{EFEB8B8A-A594-4A68-AF46-F04D44FA72D9}" srcOrd="1" destOrd="0" presId="urn:microsoft.com/office/officeart/2008/layout/VerticalCurvedList"/>
    <dgm:cxn modelId="{456EE8FC-EC36-49B1-9D24-E0F5F2BA8505}" type="presParOf" srcId="{B423B20E-380B-47C3-A85A-00B485EB4834}" destId="{07B2F7A4-9946-44C1-845F-9D4354559768}" srcOrd="2" destOrd="0" presId="urn:microsoft.com/office/officeart/2008/layout/VerticalCurvedList"/>
    <dgm:cxn modelId="{1DC80643-E721-4D93-9996-AC74D133CCEC}" type="presParOf" srcId="{07B2F7A4-9946-44C1-845F-9D4354559768}" destId="{71443F8A-CDF7-4AEC-9EA0-6749213AC316}" srcOrd="0" destOrd="0" presId="urn:microsoft.com/office/officeart/2008/layout/VerticalCurvedList"/>
    <dgm:cxn modelId="{0840C1A7-B0E8-4A39-ABC0-99C4E4428E0C}" type="presParOf" srcId="{B423B20E-380B-47C3-A85A-00B485EB4834}" destId="{CE1177BE-92E2-44CA-9385-65D59496B43C}" srcOrd="3" destOrd="0" presId="urn:microsoft.com/office/officeart/2008/layout/VerticalCurvedList"/>
    <dgm:cxn modelId="{7F7A31F8-848B-4F49-9BD9-570BEFAAAD5E}" type="presParOf" srcId="{B423B20E-380B-47C3-A85A-00B485EB4834}" destId="{775A5D96-B5EA-41C1-BF91-551D878E4BE2}" srcOrd="4" destOrd="0" presId="urn:microsoft.com/office/officeart/2008/layout/VerticalCurvedList"/>
    <dgm:cxn modelId="{1C128376-E91B-4758-835D-04E27F15EB3C}" type="presParOf" srcId="{775A5D96-B5EA-41C1-BF91-551D878E4BE2}" destId="{F9B677F9-F505-48CC-B504-F5405C0300E5}" srcOrd="0" destOrd="0" presId="urn:microsoft.com/office/officeart/2008/layout/VerticalCurvedList"/>
    <dgm:cxn modelId="{E8214F41-0B65-4E92-BDB6-5BED9799789E}" type="presParOf" srcId="{B423B20E-380B-47C3-A85A-00B485EB4834}" destId="{6B2101C2-76F7-48CF-A0A6-F82DB5190922}" srcOrd="5" destOrd="0" presId="urn:microsoft.com/office/officeart/2008/layout/VerticalCurvedList"/>
    <dgm:cxn modelId="{004382CA-7337-4F37-921B-C148067F8DFE}" type="presParOf" srcId="{B423B20E-380B-47C3-A85A-00B485EB4834}" destId="{05E333B5-74C4-42A7-8C30-443727E6112F}" srcOrd="6" destOrd="0" presId="urn:microsoft.com/office/officeart/2008/layout/VerticalCurvedList"/>
    <dgm:cxn modelId="{EC50D481-A922-4C64-8DF7-B9493784E566}" type="presParOf" srcId="{05E333B5-74C4-42A7-8C30-443727E6112F}" destId="{E6805917-6BC9-4EF1-9C0C-5A9FAC60F42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3F879D9-B5DC-4E65-9BA7-F7331F70C1CF}" type="doc">
      <dgm:prSet loTypeId="urn:microsoft.com/office/officeart/2005/8/layout/chevron1" loCatId="process" qsTypeId="urn:microsoft.com/office/officeart/2005/8/quickstyle/simple4" qsCatId="simple" csTypeId="urn:microsoft.com/office/officeart/2005/8/colors/colorful4" csCatId="colorful" phldr="1"/>
      <dgm:spPr/>
      <dgm:t>
        <a:bodyPr/>
        <a:lstStyle/>
        <a:p>
          <a:endParaRPr lang="zh-TW" altLang="en-US"/>
        </a:p>
      </dgm:t>
    </dgm:pt>
    <dgm:pt modelId="{E1F9C70F-99DE-4E15-A383-473709870E26}">
      <dgm:prSet phldrT="[文字]" custT="1"/>
      <dgm:spPr/>
      <dgm:t>
        <a:bodyPr/>
        <a:lstStyle/>
        <a:p>
          <a:r>
            <a:rPr lang="zh-TW" altLang="en-US" sz="3200" b="1">
              <a:solidFill>
                <a:schemeClr val="bg1"/>
              </a:solidFill>
              <a:latin typeface="標楷體" panose="03000509000000000000" pitchFamily="65" charset="-120"/>
              <a:ea typeface="標楷體" panose="03000509000000000000" pitchFamily="65" charset="-120"/>
            </a:rPr>
            <a:t>動支簽</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47D30985-40CD-4528-BD87-CDFB5DDFE375}" type="parTrans" cxnId="{D723F962-A7FA-45FA-A77C-76EEAC3BB05B}">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1089EA02-702C-4414-BFF1-36F355CC8D66}" type="sibTrans" cxnId="{D723F962-A7FA-45FA-A77C-76EEAC3BB05B}">
      <dgm:prSet custT="1"/>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0B7615FB-2B00-43A7-A858-F19DBB0F187F}">
      <dgm:prSet phldrT="[文字]" custT="1">
        <dgm:style>
          <a:lnRef idx="1">
            <a:schemeClr val="accent2"/>
          </a:lnRef>
          <a:fillRef idx="2">
            <a:schemeClr val="accent2"/>
          </a:fillRef>
          <a:effectRef idx="1">
            <a:schemeClr val="accent2"/>
          </a:effectRef>
          <a:fontRef idx="minor">
            <a:schemeClr val="dk1"/>
          </a:fontRef>
        </dgm:style>
      </dgm:prSet>
      <dgm:spPr/>
      <dgm:t>
        <a:bodyPr/>
        <a:lstStyle/>
        <a:p>
          <a:r>
            <a:rPr lang="zh-TW" altLang="en-US" sz="2400" b="1">
              <a:solidFill>
                <a:schemeClr val="bg1"/>
              </a:solidFill>
              <a:latin typeface="標楷體" panose="03000509000000000000" pitchFamily="65" charset="-120"/>
              <a:ea typeface="標楷體" panose="03000509000000000000" pitchFamily="65" charset="-120"/>
            </a:rPr>
            <a:t>擬辦</a:t>
          </a:r>
          <a:r>
            <a:rPr lang="en-US" altLang="zh-TW" sz="2400" b="1">
              <a:solidFill>
                <a:schemeClr val="bg1"/>
              </a:solidFill>
              <a:latin typeface="標楷體" panose="03000509000000000000" pitchFamily="65" charset="-120"/>
              <a:ea typeface="標楷體" panose="03000509000000000000" pitchFamily="65" charset="-120"/>
            </a:rPr>
            <a:t>:</a:t>
          </a:r>
          <a:r>
            <a:rPr lang="zh-TW" altLang="en-US" sz="2400" b="1">
              <a:solidFill>
                <a:schemeClr val="bg1"/>
              </a:solidFill>
              <a:latin typeface="標楷體" panose="03000509000000000000" pitchFamily="65" charset="-120"/>
              <a:ea typeface="標楷體" panose="03000509000000000000" pitchFamily="65" charset="-120"/>
            </a:rPr>
            <a:t>本案簽奉核准後，擬函請</a:t>
          </a:r>
          <a:r>
            <a:rPr lang="en-US" altLang="zh-TW" sz="2400" b="1">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a:solidFill>
                <a:schemeClr val="bg1"/>
              </a:solidFill>
              <a:highlight>
                <a:srgbClr val="00FFFF"/>
              </a:highlight>
              <a:latin typeface="標楷體" panose="03000509000000000000" pitchFamily="65" charset="-120"/>
              <a:ea typeface="標楷體" panose="03000509000000000000" pitchFamily="65" charset="-120"/>
            </a:rPr>
            <a:t>受補助</a:t>
          </a:r>
          <a:r>
            <a:rPr lang="en-US" altLang="zh-TW" sz="2400" b="1">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a:solidFill>
                <a:schemeClr val="bg1"/>
              </a:solidFill>
              <a:highlight>
                <a:srgbClr val="00FFFF"/>
              </a:highlight>
              <a:latin typeface="標楷體" panose="03000509000000000000" pitchFamily="65" charset="-120"/>
              <a:ea typeface="標楷體" panose="03000509000000000000" pitchFamily="65" charset="-120"/>
            </a:rPr>
            <a:t>託</a:t>
          </a:r>
          <a:r>
            <a:rPr lang="en-US" altLang="zh-TW" sz="2400" b="1">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a:solidFill>
                <a:schemeClr val="bg1"/>
              </a:solidFill>
              <a:highlight>
                <a:srgbClr val="00FFFF"/>
              </a:highlight>
              <a:latin typeface="標楷體" panose="03000509000000000000" pitchFamily="65" charset="-120"/>
              <a:ea typeface="標楷體" panose="03000509000000000000" pitchFamily="65" charset="-120"/>
            </a:rPr>
            <a:t>機關</a:t>
          </a:r>
          <a:r>
            <a:rPr lang="en-US" altLang="zh-TW" sz="2400" b="1">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u="sng">
              <a:solidFill>
                <a:schemeClr val="bg1"/>
              </a:solidFill>
              <a:latin typeface="標楷體" panose="03000509000000000000" pitchFamily="65" charset="-120"/>
              <a:ea typeface="標楷體" panose="03000509000000000000" pitchFamily="65" charset="-120"/>
            </a:rPr>
            <a:t>檢據後撥款，並於計畫執行完成後檢送收支結算表或成果報告辦理結案。</a:t>
          </a:r>
          <a:endParaRPr lang="zh-TW" altLang="en-US" sz="2400" b="1" u="sng" dirty="0">
            <a:solidFill>
              <a:schemeClr val="bg1"/>
            </a:solidFill>
            <a:latin typeface="標楷體" panose="03000509000000000000" pitchFamily="65" charset="-120"/>
            <a:ea typeface="標楷體" panose="03000509000000000000" pitchFamily="65" charset="-120"/>
          </a:endParaRPr>
        </a:p>
      </dgm:t>
    </dgm:pt>
    <dgm:pt modelId="{5BC6FB6A-FE7A-4E59-BBF8-C7C0E4221E84}" type="parTrans" cxnId="{C65C305E-739C-4A1E-9E7C-71DB5202769D}">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B1B365D4-C916-4375-9000-5E03ABB891DD}" type="sibTrans" cxnId="{C65C305E-739C-4A1E-9E7C-71DB5202769D}">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1AF4FCF2-BE15-4163-81D8-EFC20FFF7A7F}">
      <dgm:prSet phldrT="[文字]" custT="1"/>
      <dgm:spPr/>
      <dgm:t>
        <a:bodyPr/>
        <a:lstStyle/>
        <a:p>
          <a:r>
            <a:rPr lang="zh-TW" altLang="en-US" sz="3200" b="1">
              <a:solidFill>
                <a:schemeClr val="bg1"/>
              </a:solidFill>
              <a:latin typeface="標楷體" panose="03000509000000000000" pitchFamily="65" charset="-120"/>
              <a:ea typeface="標楷體" panose="03000509000000000000" pitchFamily="65" charset="-120"/>
            </a:rPr>
            <a:t>撥款簽</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C3A43563-F8A6-4B6C-BE81-38588D053D39}" type="parTrans" cxnId="{6FD95ACD-A3A3-4DB7-854B-B7C18EEA269F}">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524B0C90-29C0-489B-B0F5-3149608AFAC6}" type="sibTrans" cxnId="{6FD95ACD-A3A3-4DB7-854B-B7C18EEA269F}">
      <dgm:prSet custT="1"/>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1395FEA5-2598-4E63-956E-50AB2F04591F}">
      <dgm:prSet phldrT="[文字]" custT="1"/>
      <dgm:spPr/>
      <dgm:t>
        <a:bodyPr/>
        <a:lstStyle/>
        <a:p>
          <a:r>
            <a:rPr lang="zh-TW" altLang="en-US" sz="3200" b="1">
              <a:solidFill>
                <a:schemeClr val="bg1"/>
              </a:solidFill>
              <a:latin typeface="標楷體" panose="03000509000000000000" pitchFamily="65" charset="-120"/>
              <a:ea typeface="標楷體" panose="03000509000000000000" pitchFamily="65" charset="-120"/>
            </a:rPr>
            <a:t>結案轉正簽</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C5B949AC-D2DD-42DF-8CC0-502D1787C8C0}" type="parTrans" cxnId="{D0772E56-DBAC-4103-80E9-7F002C6855F5}">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22315EDF-259E-4CED-89F0-35600CD30B37}" type="sibTrans" cxnId="{D0772E56-DBAC-4103-80E9-7F002C6855F5}">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418EBACB-AB05-4008-848F-88776A9A0333}" type="pres">
      <dgm:prSet presAssocID="{D3F879D9-B5DC-4E65-9BA7-F7331F70C1CF}" presName="Name0" presStyleCnt="0">
        <dgm:presLayoutVars>
          <dgm:dir/>
          <dgm:animLvl val="lvl"/>
          <dgm:resizeHandles val="exact"/>
        </dgm:presLayoutVars>
      </dgm:prSet>
      <dgm:spPr/>
    </dgm:pt>
    <dgm:pt modelId="{51AE018C-8075-4ADC-861D-4974392A3105}" type="pres">
      <dgm:prSet presAssocID="{E1F9C70F-99DE-4E15-A383-473709870E26}" presName="composite" presStyleCnt="0"/>
      <dgm:spPr/>
    </dgm:pt>
    <dgm:pt modelId="{8BD43331-891D-4103-B850-920D247C5EA6}" type="pres">
      <dgm:prSet presAssocID="{E1F9C70F-99DE-4E15-A383-473709870E26}" presName="parTx" presStyleLbl="node1" presStyleIdx="0" presStyleCnt="3" custScaleX="83994" custScaleY="100000">
        <dgm:presLayoutVars>
          <dgm:chMax val="0"/>
          <dgm:chPref val="0"/>
          <dgm:bulletEnabled val="1"/>
        </dgm:presLayoutVars>
      </dgm:prSet>
      <dgm:spPr/>
    </dgm:pt>
    <dgm:pt modelId="{ED0D7471-BAED-45F0-869B-87E21323C3B1}" type="pres">
      <dgm:prSet presAssocID="{E1F9C70F-99DE-4E15-A383-473709870E26}" presName="desTx" presStyleLbl="revTx" presStyleIdx="0" presStyleCnt="1">
        <dgm:presLayoutVars>
          <dgm:bulletEnabled val="1"/>
        </dgm:presLayoutVars>
      </dgm:prSet>
      <dgm:spPr/>
    </dgm:pt>
    <dgm:pt modelId="{73B809A3-B77A-43ED-A0B5-AD76D5B476FD}" type="pres">
      <dgm:prSet presAssocID="{1089EA02-702C-4414-BFF1-36F355CC8D66}" presName="space" presStyleCnt="0"/>
      <dgm:spPr/>
    </dgm:pt>
    <dgm:pt modelId="{51C0B043-C72A-4E22-B3E5-58A23FA5441F}" type="pres">
      <dgm:prSet presAssocID="{1AF4FCF2-BE15-4163-81D8-EFC20FFF7A7F}" presName="composite" presStyleCnt="0"/>
      <dgm:spPr/>
    </dgm:pt>
    <dgm:pt modelId="{B118F2E6-DA37-4774-90FB-2A6147463BAE}" type="pres">
      <dgm:prSet presAssocID="{1AF4FCF2-BE15-4163-81D8-EFC20FFF7A7F}" presName="parTx" presStyleLbl="node1" presStyleIdx="1" presStyleCnt="3" custScaleX="74959" custScaleY="100000">
        <dgm:presLayoutVars>
          <dgm:chMax val="0"/>
          <dgm:chPref val="0"/>
          <dgm:bulletEnabled val="1"/>
        </dgm:presLayoutVars>
      </dgm:prSet>
      <dgm:spPr/>
    </dgm:pt>
    <dgm:pt modelId="{3A1C0ADD-8945-4C7D-901D-F9618C234553}" type="pres">
      <dgm:prSet presAssocID="{1AF4FCF2-BE15-4163-81D8-EFC20FFF7A7F}" presName="desTx" presStyleLbl="revTx" presStyleIdx="0" presStyleCnt="1">
        <dgm:presLayoutVars>
          <dgm:bulletEnabled val="1"/>
        </dgm:presLayoutVars>
      </dgm:prSet>
      <dgm:spPr/>
    </dgm:pt>
    <dgm:pt modelId="{87E7B3AF-9675-449F-B5A0-854B1A5B9E17}" type="pres">
      <dgm:prSet presAssocID="{524B0C90-29C0-489B-B0F5-3149608AFAC6}" presName="space" presStyleCnt="0"/>
      <dgm:spPr/>
    </dgm:pt>
    <dgm:pt modelId="{1F2E8355-CC96-4ADC-AA23-A7038B9AB287}" type="pres">
      <dgm:prSet presAssocID="{1395FEA5-2598-4E63-956E-50AB2F04591F}" presName="composite" presStyleCnt="0"/>
      <dgm:spPr/>
    </dgm:pt>
    <dgm:pt modelId="{DB16DB5D-3BA3-4715-A186-1D3B2E2277B0}" type="pres">
      <dgm:prSet presAssocID="{1395FEA5-2598-4E63-956E-50AB2F04591F}" presName="parTx" presStyleLbl="node1" presStyleIdx="2" presStyleCnt="3" custScaleX="83994" custScaleY="100000">
        <dgm:presLayoutVars>
          <dgm:chMax val="0"/>
          <dgm:chPref val="0"/>
          <dgm:bulletEnabled val="1"/>
        </dgm:presLayoutVars>
      </dgm:prSet>
      <dgm:spPr/>
    </dgm:pt>
    <dgm:pt modelId="{0D4C241D-A54A-4814-A3B2-4D36691DE162}" type="pres">
      <dgm:prSet presAssocID="{1395FEA5-2598-4E63-956E-50AB2F04591F}" presName="desTx" presStyleLbl="revTx" presStyleIdx="0" presStyleCnt="1">
        <dgm:presLayoutVars>
          <dgm:bulletEnabled val="1"/>
        </dgm:presLayoutVars>
      </dgm:prSet>
      <dgm:spPr/>
    </dgm:pt>
  </dgm:ptLst>
  <dgm:cxnLst>
    <dgm:cxn modelId="{3F671C1A-D08E-4975-81B7-5DABF0E6AB28}" type="presOf" srcId="{D3F879D9-B5DC-4E65-9BA7-F7331F70C1CF}" destId="{418EBACB-AB05-4008-848F-88776A9A0333}" srcOrd="0" destOrd="0" presId="urn:microsoft.com/office/officeart/2005/8/layout/chevron1"/>
    <dgm:cxn modelId="{0551F221-5B0A-483F-8408-B4EDCF069448}" type="presOf" srcId="{E1F9C70F-99DE-4E15-A383-473709870E26}" destId="{8BD43331-891D-4103-B850-920D247C5EA6}" srcOrd="0" destOrd="0" presId="urn:microsoft.com/office/officeart/2005/8/layout/chevron1"/>
    <dgm:cxn modelId="{C65C305E-739C-4A1E-9E7C-71DB5202769D}" srcId="{E1F9C70F-99DE-4E15-A383-473709870E26}" destId="{0B7615FB-2B00-43A7-A858-F19DBB0F187F}" srcOrd="0" destOrd="0" parTransId="{5BC6FB6A-FE7A-4E59-BBF8-C7C0E4221E84}" sibTransId="{B1B365D4-C916-4375-9000-5E03ABB891DD}"/>
    <dgm:cxn modelId="{D723F962-A7FA-45FA-A77C-76EEAC3BB05B}" srcId="{D3F879D9-B5DC-4E65-9BA7-F7331F70C1CF}" destId="{E1F9C70F-99DE-4E15-A383-473709870E26}" srcOrd="0" destOrd="0" parTransId="{47D30985-40CD-4528-BD87-CDFB5DDFE375}" sibTransId="{1089EA02-702C-4414-BFF1-36F355CC8D66}"/>
    <dgm:cxn modelId="{E5302475-C6D9-4A3E-B5EB-41913831C592}" type="presOf" srcId="{0B7615FB-2B00-43A7-A858-F19DBB0F187F}" destId="{ED0D7471-BAED-45F0-869B-87E21323C3B1}" srcOrd="0" destOrd="0" presId="urn:microsoft.com/office/officeart/2005/8/layout/chevron1"/>
    <dgm:cxn modelId="{D0772E56-DBAC-4103-80E9-7F002C6855F5}" srcId="{D3F879D9-B5DC-4E65-9BA7-F7331F70C1CF}" destId="{1395FEA5-2598-4E63-956E-50AB2F04591F}" srcOrd="2" destOrd="0" parTransId="{C5B949AC-D2DD-42DF-8CC0-502D1787C8C0}" sibTransId="{22315EDF-259E-4CED-89F0-35600CD30B37}"/>
    <dgm:cxn modelId="{6FD95ACD-A3A3-4DB7-854B-B7C18EEA269F}" srcId="{D3F879D9-B5DC-4E65-9BA7-F7331F70C1CF}" destId="{1AF4FCF2-BE15-4163-81D8-EFC20FFF7A7F}" srcOrd="1" destOrd="0" parTransId="{C3A43563-F8A6-4B6C-BE81-38588D053D39}" sibTransId="{524B0C90-29C0-489B-B0F5-3149608AFAC6}"/>
    <dgm:cxn modelId="{3327CDE4-7758-4E2C-9B04-4FE3BCBD0436}" type="presOf" srcId="{1395FEA5-2598-4E63-956E-50AB2F04591F}" destId="{DB16DB5D-3BA3-4715-A186-1D3B2E2277B0}" srcOrd="0" destOrd="0" presId="urn:microsoft.com/office/officeart/2005/8/layout/chevron1"/>
    <dgm:cxn modelId="{B57F96F8-0358-4C95-BBE3-D700E0C5B103}" type="presOf" srcId="{1AF4FCF2-BE15-4163-81D8-EFC20FFF7A7F}" destId="{B118F2E6-DA37-4774-90FB-2A6147463BAE}" srcOrd="0" destOrd="0" presId="urn:microsoft.com/office/officeart/2005/8/layout/chevron1"/>
    <dgm:cxn modelId="{E9C56C9E-3CB2-4D62-A890-2A0B49E325A1}" type="presParOf" srcId="{418EBACB-AB05-4008-848F-88776A9A0333}" destId="{51AE018C-8075-4ADC-861D-4974392A3105}" srcOrd="0" destOrd="0" presId="urn:microsoft.com/office/officeart/2005/8/layout/chevron1"/>
    <dgm:cxn modelId="{534CC3B9-19D9-49AE-B35E-5141F8728369}" type="presParOf" srcId="{51AE018C-8075-4ADC-861D-4974392A3105}" destId="{8BD43331-891D-4103-B850-920D247C5EA6}" srcOrd="0" destOrd="0" presId="urn:microsoft.com/office/officeart/2005/8/layout/chevron1"/>
    <dgm:cxn modelId="{58A8BE67-A0C1-48AA-A9DB-BDC9110439E4}" type="presParOf" srcId="{51AE018C-8075-4ADC-861D-4974392A3105}" destId="{ED0D7471-BAED-45F0-869B-87E21323C3B1}" srcOrd="1" destOrd="0" presId="urn:microsoft.com/office/officeart/2005/8/layout/chevron1"/>
    <dgm:cxn modelId="{7E3F483C-56AB-4B2D-93D5-F91BAF89B2A4}" type="presParOf" srcId="{418EBACB-AB05-4008-848F-88776A9A0333}" destId="{73B809A3-B77A-43ED-A0B5-AD76D5B476FD}" srcOrd="1" destOrd="0" presId="urn:microsoft.com/office/officeart/2005/8/layout/chevron1"/>
    <dgm:cxn modelId="{BDC4CADD-CBBC-4665-957D-8B9CE7333960}" type="presParOf" srcId="{418EBACB-AB05-4008-848F-88776A9A0333}" destId="{51C0B043-C72A-4E22-B3E5-58A23FA5441F}" srcOrd="2" destOrd="0" presId="urn:microsoft.com/office/officeart/2005/8/layout/chevron1"/>
    <dgm:cxn modelId="{3372AB0F-9CF4-4EAD-B212-E1414D5E84F7}" type="presParOf" srcId="{51C0B043-C72A-4E22-B3E5-58A23FA5441F}" destId="{B118F2E6-DA37-4774-90FB-2A6147463BAE}" srcOrd="0" destOrd="0" presId="urn:microsoft.com/office/officeart/2005/8/layout/chevron1"/>
    <dgm:cxn modelId="{E98C7817-47D3-4646-A73C-0F0F2ED38EEE}" type="presParOf" srcId="{51C0B043-C72A-4E22-B3E5-58A23FA5441F}" destId="{3A1C0ADD-8945-4C7D-901D-F9618C234553}" srcOrd="1" destOrd="0" presId="urn:microsoft.com/office/officeart/2005/8/layout/chevron1"/>
    <dgm:cxn modelId="{AC6C2682-D716-4CB6-9A20-27B3E67AACB1}" type="presParOf" srcId="{418EBACB-AB05-4008-848F-88776A9A0333}" destId="{87E7B3AF-9675-449F-B5A0-854B1A5B9E17}" srcOrd="3" destOrd="0" presId="urn:microsoft.com/office/officeart/2005/8/layout/chevron1"/>
    <dgm:cxn modelId="{30F90BF7-F2DC-40CE-B3F4-645463907FD0}" type="presParOf" srcId="{418EBACB-AB05-4008-848F-88776A9A0333}" destId="{1F2E8355-CC96-4ADC-AA23-A7038B9AB287}" srcOrd="4" destOrd="0" presId="urn:microsoft.com/office/officeart/2005/8/layout/chevron1"/>
    <dgm:cxn modelId="{555DC107-A33B-4EAB-8356-A246CC54C484}" type="presParOf" srcId="{1F2E8355-CC96-4ADC-AA23-A7038B9AB287}" destId="{DB16DB5D-3BA3-4715-A186-1D3B2E2277B0}" srcOrd="0" destOrd="0" presId="urn:microsoft.com/office/officeart/2005/8/layout/chevron1"/>
    <dgm:cxn modelId="{113551BF-7575-4B7C-B9DB-B33D09B9C5D8}" type="presParOf" srcId="{1F2E8355-CC96-4ADC-AA23-A7038B9AB287}" destId="{0D4C241D-A54A-4814-A3B2-4D36691DE162}"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E724C6A-9E99-46FF-BE90-E1412924393F}" type="doc">
      <dgm:prSet loTypeId="urn:microsoft.com/office/officeart/2005/8/layout/hProcess6" loCatId="process" qsTypeId="urn:microsoft.com/office/officeart/2005/8/quickstyle/simple2" qsCatId="simple" csTypeId="urn:microsoft.com/office/officeart/2005/8/colors/colorful1" csCatId="colorful" phldr="1"/>
      <dgm:spPr/>
      <dgm:t>
        <a:bodyPr/>
        <a:lstStyle/>
        <a:p>
          <a:endParaRPr lang="zh-TW" altLang="en-US"/>
        </a:p>
      </dgm:t>
    </dgm:pt>
    <dgm:pt modelId="{D1EA8B2A-490B-48E2-A486-4539B6797843}">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概算</a:t>
          </a:r>
        </a:p>
      </dgm:t>
    </dgm:pt>
    <dgm:pt modelId="{A392206F-96D9-4C34-9B21-29FEA9E8A8EF}" type="parTrans" cxnId="{94C2B4DE-06E5-4C54-9CA1-F940228445F3}">
      <dgm:prSet/>
      <dgm:spPr/>
      <dgm:t>
        <a:bodyPr/>
        <a:lstStyle/>
        <a:p>
          <a:endParaRPr lang="zh-TW" altLang="en-US" sz="2800"/>
        </a:p>
      </dgm:t>
    </dgm:pt>
    <dgm:pt modelId="{5630CD95-B036-464A-AD48-4A16738F9AFA}" type="sibTrans" cxnId="{94C2B4DE-06E5-4C54-9CA1-F940228445F3}">
      <dgm:prSet/>
      <dgm:spPr/>
      <dgm:t>
        <a:bodyPr/>
        <a:lstStyle/>
        <a:p>
          <a:endParaRPr lang="zh-TW" altLang="en-US" sz="2800"/>
        </a:p>
      </dgm:t>
    </dgm:pt>
    <dgm:pt modelId="{878ABD68-A0A0-4ECE-BBED-E01429BAF4DC}">
      <dgm:prSet phldrT="[文字]" custT="1"/>
      <dgm:spPr/>
      <dgm:t>
        <a:bodyPr/>
        <a:lstStyle/>
        <a:p>
          <a:r>
            <a:rPr lang="zh-TW" altLang="en-US" sz="2800" b="1" dirty="0">
              <a:latin typeface="標楷體" panose="03000509000000000000" pitchFamily="65" charset="-120"/>
              <a:ea typeface="標楷體" panose="03000509000000000000" pitchFamily="65" charset="-120"/>
            </a:rPr>
            <a:t>依施政計畫</a:t>
          </a:r>
          <a:r>
            <a:rPr lang="zh-TW" altLang="en-US" sz="2800" b="1" u="none" dirty="0">
              <a:latin typeface="標楷體" panose="03000509000000000000" pitchFamily="65" charset="-120"/>
              <a:ea typeface="標楷體" panose="03000509000000000000" pitchFamily="65" charset="-120"/>
            </a:rPr>
            <a:t>初步估計之收支</a:t>
          </a:r>
        </a:p>
      </dgm:t>
    </dgm:pt>
    <dgm:pt modelId="{6B8C6E5E-C297-4924-BA01-573571D6DFC5}" type="parTrans" cxnId="{1D46F78A-B1FD-4FD3-B5B7-E2AC247BD961}">
      <dgm:prSet/>
      <dgm:spPr/>
      <dgm:t>
        <a:bodyPr/>
        <a:lstStyle/>
        <a:p>
          <a:endParaRPr lang="zh-TW" altLang="en-US" sz="2800"/>
        </a:p>
      </dgm:t>
    </dgm:pt>
    <dgm:pt modelId="{C4E61E50-37D6-45A2-A94F-24F5104270A6}" type="sibTrans" cxnId="{1D46F78A-B1FD-4FD3-B5B7-E2AC247BD961}">
      <dgm:prSet/>
      <dgm:spPr/>
      <dgm:t>
        <a:bodyPr/>
        <a:lstStyle/>
        <a:p>
          <a:endParaRPr lang="zh-TW" altLang="en-US" sz="2800"/>
        </a:p>
      </dgm:t>
    </dgm:pt>
    <dgm:pt modelId="{D138F2B0-2F39-46F5-837C-CC066CF5EA03}">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預算案</a:t>
          </a:r>
        </a:p>
      </dgm:t>
    </dgm:pt>
    <dgm:pt modelId="{EEA82F35-E84B-42C5-82D7-9BE10051C110}" type="parTrans" cxnId="{B134FCF5-EC07-4802-ADD3-72EFECCA1182}">
      <dgm:prSet/>
      <dgm:spPr/>
      <dgm:t>
        <a:bodyPr/>
        <a:lstStyle/>
        <a:p>
          <a:endParaRPr lang="zh-TW" altLang="en-US" sz="2800"/>
        </a:p>
      </dgm:t>
    </dgm:pt>
    <dgm:pt modelId="{A727E345-E336-4D87-95D9-557EE49183FA}" type="sibTrans" cxnId="{B134FCF5-EC07-4802-ADD3-72EFECCA1182}">
      <dgm:prSet/>
      <dgm:spPr/>
      <dgm:t>
        <a:bodyPr/>
        <a:lstStyle/>
        <a:p>
          <a:endParaRPr lang="zh-TW" altLang="en-US" sz="2800"/>
        </a:p>
      </dgm:t>
    </dgm:pt>
    <dgm:pt modelId="{0954A228-7A7D-4AC2-BE30-70B0724C92EB}">
      <dgm:prSet phldrT="[文字]" custT="1"/>
      <dgm:spPr/>
      <dgm:t>
        <a:bodyPr/>
        <a:lstStyle/>
        <a:p>
          <a:r>
            <a:rPr lang="zh-TW" altLang="en-US" sz="2800" b="1" dirty="0">
              <a:latin typeface="標楷體" panose="03000509000000000000" pitchFamily="65" charset="-120"/>
              <a:ea typeface="標楷體" panose="03000509000000000000" pitchFamily="65" charset="-120"/>
            </a:rPr>
            <a:t>未經立法程序</a:t>
          </a:r>
          <a:br>
            <a:rPr lang="zh-TW" altLang="en-US" sz="2800" b="1" dirty="0">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者</a:t>
          </a:r>
        </a:p>
      </dgm:t>
    </dgm:pt>
    <dgm:pt modelId="{AB5793DC-3FE1-419F-A7A5-844D93ABB0AD}" type="parTrans" cxnId="{24009758-EEBE-4DAF-9BAB-DBA0BA7A3FA0}">
      <dgm:prSet/>
      <dgm:spPr/>
      <dgm:t>
        <a:bodyPr/>
        <a:lstStyle/>
        <a:p>
          <a:endParaRPr lang="zh-TW" altLang="en-US" sz="2800"/>
        </a:p>
      </dgm:t>
    </dgm:pt>
    <dgm:pt modelId="{1587B87C-2C95-4673-B19A-D8CA81630BC9}" type="sibTrans" cxnId="{24009758-EEBE-4DAF-9BAB-DBA0BA7A3FA0}">
      <dgm:prSet/>
      <dgm:spPr/>
      <dgm:t>
        <a:bodyPr/>
        <a:lstStyle/>
        <a:p>
          <a:endParaRPr lang="zh-TW" altLang="en-US" sz="2800"/>
        </a:p>
      </dgm:t>
    </dgm:pt>
    <dgm:pt modelId="{3B6B8761-7125-4920-BE85-3190EC0AD2B3}">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法定預算</a:t>
          </a:r>
        </a:p>
      </dgm:t>
    </dgm:pt>
    <dgm:pt modelId="{A237529D-DBEF-4C92-9CDA-F9B9CF96BFFA}" type="parTrans" cxnId="{AF2F8C89-1D02-48A8-8BA6-546DC2D643E8}">
      <dgm:prSet/>
      <dgm:spPr/>
      <dgm:t>
        <a:bodyPr/>
        <a:lstStyle/>
        <a:p>
          <a:endParaRPr lang="zh-TW" altLang="en-US" sz="2800"/>
        </a:p>
      </dgm:t>
    </dgm:pt>
    <dgm:pt modelId="{530DA673-8ABC-429A-8E22-44C65B98F6FA}" type="sibTrans" cxnId="{AF2F8C89-1D02-48A8-8BA6-546DC2D643E8}">
      <dgm:prSet/>
      <dgm:spPr/>
      <dgm:t>
        <a:bodyPr/>
        <a:lstStyle/>
        <a:p>
          <a:endParaRPr lang="zh-TW" altLang="en-US" sz="2800"/>
        </a:p>
      </dgm:t>
    </dgm:pt>
    <dgm:pt modelId="{A00771FD-813F-4D2D-9038-F6953D4CAE15}">
      <dgm:prSet phldrT="[文字]" custT="1"/>
      <dgm:spPr/>
      <dgm:t>
        <a:bodyPr/>
        <a:lstStyle/>
        <a:p>
          <a:r>
            <a:rPr lang="zh-TW" altLang="en-US" sz="2800" b="1" dirty="0">
              <a:latin typeface="標楷體" panose="03000509000000000000" pitchFamily="65" charset="-120"/>
              <a:ea typeface="標楷體" panose="03000509000000000000" pitchFamily="65" charset="-120"/>
            </a:rPr>
            <a:t>經立法程序而公布者</a:t>
          </a:r>
        </a:p>
      </dgm:t>
    </dgm:pt>
    <dgm:pt modelId="{F90EFA0D-2F06-4612-93BE-52B29DC946E7}" type="parTrans" cxnId="{42E4FB89-9115-4F00-8CE3-5527E4119517}">
      <dgm:prSet/>
      <dgm:spPr/>
      <dgm:t>
        <a:bodyPr/>
        <a:lstStyle/>
        <a:p>
          <a:endParaRPr lang="zh-TW" altLang="en-US" sz="2800"/>
        </a:p>
      </dgm:t>
    </dgm:pt>
    <dgm:pt modelId="{EADB9CE9-5CFA-423B-81C3-F6132F444111}" type="sibTrans" cxnId="{42E4FB89-9115-4F00-8CE3-5527E4119517}">
      <dgm:prSet/>
      <dgm:spPr/>
      <dgm:t>
        <a:bodyPr/>
        <a:lstStyle/>
        <a:p>
          <a:endParaRPr lang="zh-TW" altLang="en-US" sz="2800"/>
        </a:p>
      </dgm:t>
    </dgm:pt>
    <dgm:pt modelId="{235CF46B-1452-46F0-868B-9714DBC5F95C}">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分配預算</a:t>
          </a:r>
        </a:p>
      </dgm:t>
    </dgm:pt>
    <dgm:pt modelId="{797C2A20-9026-4A6C-A3C2-3A3025905F58}" type="parTrans" cxnId="{54B9FFB4-EC15-4AF0-B0BC-734BFC9E0221}">
      <dgm:prSet/>
      <dgm:spPr/>
      <dgm:t>
        <a:bodyPr/>
        <a:lstStyle/>
        <a:p>
          <a:endParaRPr lang="zh-TW" altLang="en-US"/>
        </a:p>
      </dgm:t>
    </dgm:pt>
    <dgm:pt modelId="{BACD9167-F1E0-4278-B4F4-574ED5674338}" type="sibTrans" cxnId="{54B9FFB4-EC15-4AF0-B0BC-734BFC9E0221}">
      <dgm:prSet/>
      <dgm:spPr/>
      <dgm:t>
        <a:bodyPr/>
        <a:lstStyle/>
        <a:p>
          <a:endParaRPr lang="zh-TW" altLang="en-US"/>
        </a:p>
      </dgm:t>
    </dgm:pt>
    <dgm:pt modelId="{ECD782B8-83A3-4C46-8DE1-DF7310685511}">
      <dgm:prSet phldrT="[文字]" custT="1"/>
      <dgm:spPr/>
      <dgm:t>
        <a:bodyPr/>
        <a:lstStyle/>
        <a:p>
          <a:r>
            <a:rPr lang="zh-TW" altLang="en-US" sz="2400" b="1" dirty="0">
              <a:latin typeface="標楷體" panose="03000509000000000000" pitchFamily="65" charset="-120"/>
              <a:ea typeface="標楷體" panose="03000509000000000000" pitchFamily="65" charset="-120"/>
            </a:rPr>
            <a:t>在法定預算範圍內，依法分配實施之計畫</a:t>
          </a:r>
        </a:p>
      </dgm:t>
    </dgm:pt>
    <dgm:pt modelId="{3F0CF5EE-25A8-43E0-87F3-F0A9EA784D71}" type="parTrans" cxnId="{86B071DC-2DE8-4DA9-92C3-DB81AE0D8921}">
      <dgm:prSet/>
      <dgm:spPr/>
      <dgm:t>
        <a:bodyPr/>
        <a:lstStyle/>
        <a:p>
          <a:endParaRPr lang="zh-TW" altLang="en-US"/>
        </a:p>
      </dgm:t>
    </dgm:pt>
    <dgm:pt modelId="{B5F99C09-1CA4-4FA7-B28C-C1688B0CFFC6}" type="sibTrans" cxnId="{86B071DC-2DE8-4DA9-92C3-DB81AE0D8921}">
      <dgm:prSet/>
      <dgm:spPr/>
      <dgm:t>
        <a:bodyPr/>
        <a:lstStyle/>
        <a:p>
          <a:endParaRPr lang="zh-TW" altLang="en-US"/>
        </a:p>
      </dgm:t>
    </dgm:pt>
    <dgm:pt modelId="{2F5EA092-69FD-40DD-8761-4EE09BC69F8E}" type="pres">
      <dgm:prSet presAssocID="{2E724C6A-9E99-46FF-BE90-E1412924393F}" presName="theList" presStyleCnt="0">
        <dgm:presLayoutVars>
          <dgm:dir/>
          <dgm:animLvl val="lvl"/>
          <dgm:resizeHandles val="exact"/>
        </dgm:presLayoutVars>
      </dgm:prSet>
      <dgm:spPr/>
    </dgm:pt>
    <dgm:pt modelId="{A3F03DF8-220D-457A-9511-45DBE9076C40}" type="pres">
      <dgm:prSet presAssocID="{D1EA8B2A-490B-48E2-A486-4539B6797843}" presName="compNode" presStyleCnt="0"/>
      <dgm:spPr/>
    </dgm:pt>
    <dgm:pt modelId="{AE02587E-2C42-4BDA-82DA-317F9CEB7584}" type="pres">
      <dgm:prSet presAssocID="{D1EA8B2A-490B-48E2-A486-4539B6797843}" presName="noGeometry" presStyleCnt="0"/>
      <dgm:spPr/>
    </dgm:pt>
    <dgm:pt modelId="{20C04F0F-2B35-42FF-9810-F3BF00EAC24A}" type="pres">
      <dgm:prSet presAssocID="{D1EA8B2A-490B-48E2-A486-4539B6797843}" presName="childTextVisible" presStyleLbl="bgAccFollowNode1" presStyleIdx="0" presStyleCnt="4" custScaleY="163342" custLinFactNeighborX="-447" custLinFactNeighborY="18349">
        <dgm:presLayoutVars>
          <dgm:bulletEnabled val="1"/>
        </dgm:presLayoutVars>
      </dgm:prSet>
      <dgm:spPr/>
    </dgm:pt>
    <dgm:pt modelId="{1320B24B-A638-4902-B356-ED3B9849C698}" type="pres">
      <dgm:prSet presAssocID="{D1EA8B2A-490B-48E2-A486-4539B6797843}" presName="childTextHidden" presStyleLbl="bgAccFollowNode1" presStyleIdx="0" presStyleCnt="4"/>
      <dgm:spPr/>
    </dgm:pt>
    <dgm:pt modelId="{96E5EAF2-19D3-4E4C-B82F-1F0D36B46586}" type="pres">
      <dgm:prSet presAssocID="{D1EA8B2A-490B-48E2-A486-4539B6797843}" presName="parentText" presStyleLbl="node1" presStyleIdx="0" presStyleCnt="4" custScaleX="128430" custScaleY="133129">
        <dgm:presLayoutVars>
          <dgm:chMax val="1"/>
          <dgm:bulletEnabled val="1"/>
        </dgm:presLayoutVars>
      </dgm:prSet>
      <dgm:spPr/>
    </dgm:pt>
    <dgm:pt modelId="{EA755786-E188-45D7-89D2-C39C7D6DC7DB}" type="pres">
      <dgm:prSet presAssocID="{D1EA8B2A-490B-48E2-A486-4539B6797843}" presName="aSpace" presStyleCnt="0"/>
      <dgm:spPr/>
    </dgm:pt>
    <dgm:pt modelId="{5103639F-3E0A-49D7-824D-E6F45E2B432A}" type="pres">
      <dgm:prSet presAssocID="{D138F2B0-2F39-46F5-837C-CC066CF5EA03}" presName="compNode" presStyleCnt="0"/>
      <dgm:spPr/>
    </dgm:pt>
    <dgm:pt modelId="{89E496A2-7C5A-454A-96C2-86D832B177CB}" type="pres">
      <dgm:prSet presAssocID="{D138F2B0-2F39-46F5-837C-CC066CF5EA03}" presName="noGeometry" presStyleCnt="0"/>
      <dgm:spPr/>
    </dgm:pt>
    <dgm:pt modelId="{7F7F05D5-31E8-41C2-9791-4651CB08CE7A}" type="pres">
      <dgm:prSet presAssocID="{D138F2B0-2F39-46F5-837C-CC066CF5EA03}" presName="childTextVisible" presStyleLbl="bgAccFollowNode1" presStyleIdx="1" presStyleCnt="4" custScaleY="163342" custLinFactNeighborX="1940" custLinFactNeighborY="16641">
        <dgm:presLayoutVars>
          <dgm:bulletEnabled val="1"/>
        </dgm:presLayoutVars>
      </dgm:prSet>
      <dgm:spPr/>
    </dgm:pt>
    <dgm:pt modelId="{8D90E31A-FAAE-489C-9261-C3368F579D3D}" type="pres">
      <dgm:prSet presAssocID="{D138F2B0-2F39-46F5-837C-CC066CF5EA03}" presName="childTextHidden" presStyleLbl="bgAccFollowNode1" presStyleIdx="1" presStyleCnt="4"/>
      <dgm:spPr/>
    </dgm:pt>
    <dgm:pt modelId="{A390C2CC-35BE-40B8-8E36-CB73AA25F166}" type="pres">
      <dgm:prSet presAssocID="{D138F2B0-2F39-46F5-837C-CC066CF5EA03}" presName="parentText" presStyleLbl="node1" presStyleIdx="1" presStyleCnt="4" custScaleX="128430" custScaleY="132910">
        <dgm:presLayoutVars>
          <dgm:chMax val="1"/>
          <dgm:bulletEnabled val="1"/>
        </dgm:presLayoutVars>
      </dgm:prSet>
      <dgm:spPr/>
    </dgm:pt>
    <dgm:pt modelId="{138A1F05-C494-42D6-8A18-3C5C324C0B20}" type="pres">
      <dgm:prSet presAssocID="{D138F2B0-2F39-46F5-837C-CC066CF5EA03}" presName="aSpace" presStyleCnt="0"/>
      <dgm:spPr/>
    </dgm:pt>
    <dgm:pt modelId="{986E93C6-4CA6-4DAF-90FC-96D9CD0396F5}" type="pres">
      <dgm:prSet presAssocID="{3B6B8761-7125-4920-BE85-3190EC0AD2B3}" presName="compNode" presStyleCnt="0"/>
      <dgm:spPr/>
    </dgm:pt>
    <dgm:pt modelId="{5A2356B3-70C1-453A-B348-2AC58379C4BA}" type="pres">
      <dgm:prSet presAssocID="{3B6B8761-7125-4920-BE85-3190EC0AD2B3}" presName="noGeometry" presStyleCnt="0"/>
      <dgm:spPr/>
    </dgm:pt>
    <dgm:pt modelId="{71701E6C-08DF-4566-93E6-2F450ECB935D}" type="pres">
      <dgm:prSet presAssocID="{3B6B8761-7125-4920-BE85-3190EC0AD2B3}" presName="childTextVisible" presStyleLbl="bgAccFollowNode1" presStyleIdx="2" presStyleCnt="4" custScaleY="163342" custLinFactNeighborX="-637" custLinFactNeighborY="18490">
        <dgm:presLayoutVars>
          <dgm:bulletEnabled val="1"/>
        </dgm:presLayoutVars>
      </dgm:prSet>
      <dgm:spPr/>
    </dgm:pt>
    <dgm:pt modelId="{E829CD48-EA08-462A-90E1-AC08FABBCB0C}" type="pres">
      <dgm:prSet presAssocID="{3B6B8761-7125-4920-BE85-3190EC0AD2B3}" presName="childTextHidden" presStyleLbl="bgAccFollowNode1" presStyleIdx="2" presStyleCnt="4"/>
      <dgm:spPr/>
    </dgm:pt>
    <dgm:pt modelId="{5CD63D59-6FA4-4539-8716-942E5212FBB7}" type="pres">
      <dgm:prSet presAssocID="{3B6B8761-7125-4920-BE85-3190EC0AD2B3}" presName="parentText" presStyleLbl="node1" presStyleIdx="2" presStyleCnt="4" custScaleX="128430" custScaleY="132910">
        <dgm:presLayoutVars>
          <dgm:chMax val="1"/>
          <dgm:bulletEnabled val="1"/>
        </dgm:presLayoutVars>
      </dgm:prSet>
      <dgm:spPr/>
    </dgm:pt>
    <dgm:pt modelId="{9FD31B01-DB17-4F44-BE9F-DD206C794721}" type="pres">
      <dgm:prSet presAssocID="{3B6B8761-7125-4920-BE85-3190EC0AD2B3}" presName="aSpace" presStyleCnt="0"/>
      <dgm:spPr/>
    </dgm:pt>
    <dgm:pt modelId="{81F34CC5-7BA2-467B-9B9A-006B5DA88F96}" type="pres">
      <dgm:prSet presAssocID="{235CF46B-1452-46F0-868B-9714DBC5F95C}" presName="compNode" presStyleCnt="0"/>
      <dgm:spPr/>
    </dgm:pt>
    <dgm:pt modelId="{5EB366BF-8250-4887-A6F8-E753C05A9CC9}" type="pres">
      <dgm:prSet presAssocID="{235CF46B-1452-46F0-868B-9714DBC5F95C}" presName="noGeometry" presStyleCnt="0"/>
      <dgm:spPr/>
    </dgm:pt>
    <dgm:pt modelId="{2AC5FB68-EC5D-4466-B1F3-561D5F10701D}" type="pres">
      <dgm:prSet presAssocID="{235CF46B-1452-46F0-868B-9714DBC5F95C}" presName="childTextVisible" presStyleLbl="bgAccFollowNode1" presStyleIdx="3" presStyleCnt="4" custScaleY="164677" custLinFactNeighborX="-1613" custLinFactNeighborY="11997">
        <dgm:presLayoutVars>
          <dgm:bulletEnabled val="1"/>
        </dgm:presLayoutVars>
      </dgm:prSet>
      <dgm:spPr/>
    </dgm:pt>
    <dgm:pt modelId="{B6E7E6C7-720B-40FB-919A-53D43CEB4101}" type="pres">
      <dgm:prSet presAssocID="{235CF46B-1452-46F0-868B-9714DBC5F95C}" presName="childTextHidden" presStyleLbl="bgAccFollowNode1" presStyleIdx="3" presStyleCnt="4"/>
      <dgm:spPr/>
    </dgm:pt>
    <dgm:pt modelId="{D6830C73-2897-4F98-8837-292FCFAA774F}" type="pres">
      <dgm:prSet presAssocID="{235CF46B-1452-46F0-868B-9714DBC5F95C}" presName="parentText" presStyleLbl="node1" presStyleIdx="3" presStyleCnt="4" custScaleX="128430" custScaleY="132910" custLinFactNeighborX="-15145">
        <dgm:presLayoutVars>
          <dgm:chMax val="1"/>
          <dgm:bulletEnabled val="1"/>
        </dgm:presLayoutVars>
      </dgm:prSet>
      <dgm:spPr/>
    </dgm:pt>
  </dgm:ptLst>
  <dgm:cxnLst>
    <dgm:cxn modelId="{A44A7309-3C91-4F55-97C9-04446BE972D2}" type="presOf" srcId="{878ABD68-A0A0-4ECE-BBED-E01429BAF4DC}" destId="{1320B24B-A638-4902-B356-ED3B9849C698}" srcOrd="1" destOrd="0" presId="urn:microsoft.com/office/officeart/2005/8/layout/hProcess6"/>
    <dgm:cxn modelId="{05FC901C-41A3-4A42-95CF-51CF0D188CA6}" type="presOf" srcId="{D138F2B0-2F39-46F5-837C-CC066CF5EA03}" destId="{A390C2CC-35BE-40B8-8E36-CB73AA25F166}" srcOrd="0" destOrd="0" presId="urn:microsoft.com/office/officeart/2005/8/layout/hProcess6"/>
    <dgm:cxn modelId="{F0F4C11D-E11A-48E8-B60D-EF07236B6263}" type="presOf" srcId="{D1EA8B2A-490B-48E2-A486-4539B6797843}" destId="{96E5EAF2-19D3-4E4C-B82F-1F0D36B46586}" srcOrd="0" destOrd="0" presId="urn:microsoft.com/office/officeart/2005/8/layout/hProcess6"/>
    <dgm:cxn modelId="{AB528021-FB89-4A65-ADAC-8AAD2D9DCF66}" type="presOf" srcId="{3B6B8761-7125-4920-BE85-3190EC0AD2B3}" destId="{5CD63D59-6FA4-4539-8716-942E5212FBB7}" srcOrd="0" destOrd="0" presId="urn:microsoft.com/office/officeart/2005/8/layout/hProcess6"/>
    <dgm:cxn modelId="{4FA5BA22-5476-44DF-A4F5-394E6E598E39}" type="presOf" srcId="{ECD782B8-83A3-4C46-8DE1-DF7310685511}" destId="{2AC5FB68-EC5D-4466-B1F3-561D5F10701D}" srcOrd="0" destOrd="0" presId="urn:microsoft.com/office/officeart/2005/8/layout/hProcess6"/>
    <dgm:cxn modelId="{BB51E06C-7AED-4EC6-96CE-2BD196053B6D}" type="presOf" srcId="{0954A228-7A7D-4AC2-BE30-70B0724C92EB}" destId="{7F7F05D5-31E8-41C2-9791-4651CB08CE7A}" srcOrd="0" destOrd="0" presId="urn:microsoft.com/office/officeart/2005/8/layout/hProcess6"/>
    <dgm:cxn modelId="{2CDB0575-3922-4BF2-8621-CF318DDD4FA9}" type="presOf" srcId="{0954A228-7A7D-4AC2-BE30-70B0724C92EB}" destId="{8D90E31A-FAAE-489C-9261-C3368F579D3D}" srcOrd="1" destOrd="0" presId="urn:microsoft.com/office/officeart/2005/8/layout/hProcess6"/>
    <dgm:cxn modelId="{735BA576-CF27-463D-A6B1-F13F716316D4}" type="presOf" srcId="{ECD782B8-83A3-4C46-8DE1-DF7310685511}" destId="{B6E7E6C7-720B-40FB-919A-53D43CEB4101}" srcOrd="1" destOrd="0" presId="urn:microsoft.com/office/officeart/2005/8/layout/hProcess6"/>
    <dgm:cxn modelId="{24009758-EEBE-4DAF-9BAB-DBA0BA7A3FA0}" srcId="{D138F2B0-2F39-46F5-837C-CC066CF5EA03}" destId="{0954A228-7A7D-4AC2-BE30-70B0724C92EB}" srcOrd="0" destOrd="0" parTransId="{AB5793DC-3FE1-419F-A7A5-844D93ABB0AD}" sibTransId="{1587B87C-2C95-4673-B19A-D8CA81630BC9}"/>
    <dgm:cxn modelId="{01C62359-67E1-43AC-883C-34AE238B3F2E}" type="presOf" srcId="{2E724C6A-9E99-46FF-BE90-E1412924393F}" destId="{2F5EA092-69FD-40DD-8761-4EE09BC69F8E}" srcOrd="0" destOrd="0" presId="urn:microsoft.com/office/officeart/2005/8/layout/hProcess6"/>
    <dgm:cxn modelId="{AF2F8C89-1D02-48A8-8BA6-546DC2D643E8}" srcId="{2E724C6A-9E99-46FF-BE90-E1412924393F}" destId="{3B6B8761-7125-4920-BE85-3190EC0AD2B3}" srcOrd="2" destOrd="0" parTransId="{A237529D-DBEF-4C92-9CDA-F9B9CF96BFFA}" sibTransId="{530DA673-8ABC-429A-8E22-44C65B98F6FA}"/>
    <dgm:cxn modelId="{42E4FB89-9115-4F00-8CE3-5527E4119517}" srcId="{3B6B8761-7125-4920-BE85-3190EC0AD2B3}" destId="{A00771FD-813F-4D2D-9038-F6953D4CAE15}" srcOrd="0" destOrd="0" parTransId="{F90EFA0D-2F06-4612-93BE-52B29DC946E7}" sibTransId="{EADB9CE9-5CFA-423B-81C3-F6132F444111}"/>
    <dgm:cxn modelId="{1D46F78A-B1FD-4FD3-B5B7-E2AC247BD961}" srcId="{D1EA8B2A-490B-48E2-A486-4539B6797843}" destId="{878ABD68-A0A0-4ECE-BBED-E01429BAF4DC}" srcOrd="0" destOrd="0" parTransId="{6B8C6E5E-C297-4924-BA01-573571D6DFC5}" sibTransId="{C4E61E50-37D6-45A2-A94F-24F5104270A6}"/>
    <dgm:cxn modelId="{54B9FFB4-EC15-4AF0-B0BC-734BFC9E0221}" srcId="{2E724C6A-9E99-46FF-BE90-E1412924393F}" destId="{235CF46B-1452-46F0-868B-9714DBC5F95C}" srcOrd="3" destOrd="0" parTransId="{797C2A20-9026-4A6C-A3C2-3A3025905F58}" sibTransId="{BACD9167-F1E0-4278-B4F4-574ED5674338}"/>
    <dgm:cxn modelId="{085C03C4-5236-40E6-B3E8-DEDD67FB1ACC}" type="presOf" srcId="{235CF46B-1452-46F0-868B-9714DBC5F95C}" destId="{D6830C73-2897-4F98-8837-292FCFAA774F}" srcOrd="0" destOrd="0" presId="urn:microsoft.com/office/officeart/2005/8/layout/hProcess6"/>
    <dgm:cxn modelId="{FD8607C5-4573-479C-84C3-28E810455525}" type="presOf" srcId="{A00771FD-813F-4D2D-9038-F6953D4CAE15}" destId="{E829CD48-EA08-462A-90E1-AC08FABBCB0C}" srcOrd="1" destOrd="0" presId="urn:microsoft.com/office/officeart/2005/8/layout/hProcess6"/>
    <dgm:cxn modelId="{C420BCDA-AE02-4728-946F-CAF0A6F2204C}" type="presOf" srcId="{878ABD68-A0A0-4ECE-BBED-E01429BAF4DC}" destId="{20C04F0F-2B35-42FF-9810-F3BF00EAC24A}" srcOrd="0" destOrd="0" presId="urn:microsoft.com/office/officeart/2005/8/layout/hProcess6"/>
    <dgm:cxn modelId="{86B071DC-2DE8-4DA9-92C3-DB81AE0D8921}" srcId="{235CF46B-1452-46F0-868B-9714DBC5F95C}" destId="{ECD782B8-83A3-4C46-8DE1-DF7310685511}" srcOrd="0" destOrd="0" parTransId="{3F0CF5EE-25A8-43E0-87F3-F0A9EA784D71}" sibTransId="{B5F99C09-1CA4-4FA7-B28C-C1688B0CFFC6}"/>
    <dgm:cxn modelId="{5FE202DD-4766-4FE1-B736-F4756E3FF137}" type="presOf" srcId="{A00771FD-813F-4D2D-9038-F6953D4CAE15}" destId="{71701E6C-08DF-4566-93E6-2F450ECB935D}" srcOrd="0" destOrd="0" presId="urn:microsoft.com/office/officeart/2005/8/layout/hProcess6"/>
    <dgm:cxn modelId="{94C2B4DE-06E5-4C54-9CA1-F940228445F3}" srcId="{2E724C6A-9E99-46FF-BE90-E1412924393F}" destId="{D1EA8B2A-490B-48E2-A486-4539B6797843}" srcOrd="0" destOrd="0" parTransId="{A392206F-96D9-4C34-9B21-29FEA9E8A8EF}" sibTransId="{5630CD95-B036-464A-AD48-4A16738F9AFA}"/>
    <dgm:cxn modelId="{B134FCF5-EC07-4802-ADD3-72EFECCA1182}" srcId="{2E724C6A-9E99-46FF-BE90-E1412924393F}" destId="{D138F2B0-2F39-46F5-837C-CC066CF5EA03}" srcOrd="1" destOrd="0" parTransId="{EEA82F35-E84B-42C5-82D7-9BE10051C110}" sibTransId="{A727E345-E336-4D87-95D9-557EE49183FA}"/>
    <dgm:cxn modelId="{D4FE9D43-CFB4-4502-81ED-46F0FCC8C87B}" type="presParOf" srcId="{2F5EA092-69FD-40DD-8761-4EE09BC69F8E}" destId="{A3F03DF8-220D-457A-9511-45DBE9076C40}" srcOrd="0" destOrd="0" presId="urn:microsoft.com/office/officeart/2005/8/layout/hProcess6"/>
    <dgm:cxn modelId="{738CCA3D-6F32-446E-81C2-A30F0FB605FA}" type="presParOf" srcId="{A3F03DF8-220D-457A-9511-45DBE9076C40}" destId="{AE02587E-2C42-4BDA-82DA-317F9CEB7584}" srcOrd="0" destOrd="0" presId="urn:microsoft.com/office/officeart/2005/8/layout/hProcess6"/>
    <dgm:cxn modelId="{2DC22E4C-ADB8-4275-82AE-3B0D0DBD8731}" type="presParOf" srcId="{A3F03DF8-220D-457A-9511-45DBE9076C40}" destId="{20C04F0F-2B35-42FF-9810-F3BF00EAC24A}" srcOrd="1" destOrd="0" presId="urn:microsoft.com/office/officeart/2005/8/layout/hProcess6"/>
    <dgm:cxn modelId="{8BBDF1A9-FCDF-41E7-9BEE-EDA7B7756957}" type="presParOf" srcId="{A3F03DF8-220D-457A-9511-45DBE9076C40}" destId="{1320B24B-A638-4902-B356-ED3B9849C698}" srcOrd="2" destOrd="0" presId="urn:microsoft.com/office/officeart/2005/8/layout/hProcess6"/>
    <dgm:cxn modelId="{0B787EF3-998A-4379-9E8C-C036CB66A2D6}" type="presParOf" srcId="{A3F03DF8-220D-457A-9511-45DBE9076C40}" destId="{96E5EAF2-19D3-4E4C-B82F-1F0D36B46586}" srcOrd="3" destOrd="0" presId="urn:microsoft.com/office/officeart/2005/8/layout/hProcess6"/>
    <dgm:cxn modelId="{5918518C-3B11-45AA-B436-F784C0426C1F}" type="presParOf" srcId="{2F5EA092-69FD-40DD-8761-4EE09BC69F8E}" destId="{EA755786-E188-45D7-89D2-C39C7D6DC7DB}" srcOrd="1" destOrd="0" presId="urn:microsoft.com/office/officeart/2005/8/layout/hProcess6"/>
    <dgm:cxn modelId="{F6920261-DCE4-4E56-8792-1DE951E6D2C3}" type="presParOf" srcId="{2F5EA092-69FD-40DD-8761-4EE09BC69F8E}" destId="{5103639F-3E0A-49D7-824D-E6F45E2B432A}" srcOrd="2" destOrd="0" presId="urn:microsoft.com/office/officeart/2005/8/layout/hProcess6"/>
    <dgm:cxn modelId="{6CEDF0F3-1D66-4855-A179-FE3CDC02096A}" type="presParOf" srcId="{5103639F-3E0A-49D7-824D-E6F45E2B432A}" destId="{89E496A2-7C5A-454A-96C2-86D832B177CB}" srcOrd="0" destOrd="0" presId="urn:microsoft.com/office/officeart/2005/8/layout/hProcess6"/>
    <dgm:cxn modelId="{3AE48F9C-E648-4415-BD40-2DC313DC3591}" type="presParOf" srcId="{5103639F-3E0A-49D7-824D-E6F45E2B432A}" destId="{7F7F05D5-31E8-41C2-9791-4651CB08CE7A}" srcOrd="1" destOrd="0" presId="urn:microsoft.com/office/officeart/2005/8/layout/hProcess6"/>
    <dgm:cxn modelId="{B21E7E16-481F-4C04-87D2-81F7EE1BA6D9}" type="presParOf" srcId="{5103639F-3E0A-49D7-824D-E6F45E2B432A}" destId="{8D90E31A-FAAE-489C-9261-C3368F579D3D}" srcOrd="2" destOrd="0" presId="urn:microsoft.com/office/officeart/2005/8/layout/hProcess6"/>
    <dgm:cxn modelId="{28425129-22E0-476C-86D9-64E4256BA4A3}" type="presParOf" srcId="{5103639F-3E0A-49D7-824D-E6F45E2B432A}" destId="{A390C2CC-35BE-40B8-8E36-CB73AA25F166}" srcOrd="3" destOrd="0" presId="urn:microsoft.com/office/officeart/2005/8/layout/hProcess6"/>
    <dgm:cxn modelId="{1925A3BC-DF09-4134-B9F5-461F1A4DF210}" type="presParOf" srcId="{2F5EA092-69FD-40DD-8761-4EE09BC69F8E}" destId="{138A1F05-C494-42D6-8A18-3C5C324C0B20}" srcOrd="3" destOrd="0" presId="urn:microsoft.com/office/officeart/2005/8/layout/hProcess6"/>
    <dgm:cxn modelId="{33057E9F-1264-407D-833B-234997639546}" type="presParOf" srcId="{2F5EA092-69FD-40DD-8761-4EE09BC69F8E}" destId="{986E93C6-4CA6-4DAF-90FC-96D9CD0396F5}" srcOrd="4" destOrd="0" presId="urn:microsoft.com/office/officeart/2005/8/layout/hProcess6"/>
    <dgm:cxn modelId="{7880B561-AA22-4726-9F8E-D310E2B4348E}" type="presParOf" srcId="{986E93C6-4CA6-4DAF-90FC-96D9CD0396F5}" destId="{5A2356B3-70C1-453A-B348-2AC58379C4BA}" srcOrd="0" destOrd="0" presId="urn:microsoft.com/office/officeart/2005/8/layout/hProcess6"/>
    <dgm:cxn modelId="{0BF7E47F-4D6E-41DD-A90A-DE70774F3F3C}" type="presParOf" srcId="{986E93C6-4CA6-4DAF-90FC-96D9CD0396F5}" destId="{71701E6C-08DF-4566-93E6-2F450ECB935D}" srcOrd="1" destOrd="0" presId="urn:microsoft.com/office/officeart/2005/8/layout/hProcess6"/>
    <dgm:cxn modelId="{8230EF70-7D84-4450-824C-40BCDA8FB2AF}" type="presParOf" srcId="{986E93C6-4CA6-4DAF-90FC-96D9CD0396F5}" destId="{E829CD48-EA08-462A-90E1-AC08FABBCB0C}" srcOrd="2" destOrd="0" presId="urn:microsoft.com/office/officeart/2005/8/layout/hProcess6"/>
    <dgm:cxn modelId="{3FB2237A-749A-414E-A995-B45DB87957F4}" type="presParOf" srcId="{986E93C6-4CA6-4DAF-90FC-96D9CD0396F5}" destId="{5CD63D59-6FA4-4539-8716-942E5212FBB7}" srcOrd="3" destOrd="0" presId="urn:microsoft.com/office/officeart/2005/8/layout/hProcess6"/>
    <dgm:cxn modelId="{4733CD20-061C-4348-95D7-371FAE8DBA65}" type="presParOf" srcId="{2F5EA092-69FD-40DD-8761-4EE09BC69F8E}" destId="{9FD31B01-DB17-4F44-BE9F-DD206C794721}" srcOrd="5" destOrd="0" presId="urn:microsoft.com/office/officeart/2005/8/layout/hProcess6"/>
    <dgm:cxn modelId="{294D64C0-735E-4C45-B966-51DC61BE872D}" type="presParOf" srcId="{2F5EA092-69FD-40DD-8761-4EE09BC69F8E}" destId="{81F34CC5-7BA2-467B-9B9A-006B5DA88F96}" srcOrd="6" destOrd="0" presId="urn:microsoft.com/office/officeart/2005/8/layout/hProcess6"/>
    <dgm:cxn modelId="{9C6ED93E-3E28-44B8-A456-CD35853985F9}" type="presParOf" srcId="{81F34CC5-7BA2-467B-9B9A-006B5DA88F96}" destId="{5EB366BF-8250-4887-A6F8-E753C05A9CC9}" srcOrd="0" destOrd="0" presId="urn:microsoft.com/office/officeart/2005/8/layout/hProcess6"/>
    <dgm:cxn modelId="{341B9310-6160-4B88-80B3-D8BAC5F9B9D8}" type="presParOf" srcId="{81F34CC5-7BA2-467B-9B9A-006B5DA88F96}" destId="{2AC5FB68-EC5D-4466-B1F3-561D5F10701D}" srcOrd="1" destOrd="0" presId="urn:microsoft.com/office/officeart/2005/8/layout/hProcess6"/>
    <dgm:cxn modelId="{83A7D2F7-2BBE-4063-A81A-B7C95BFBB190}" type="presParOf" srcId="{81F34CC5-7BA2-467B-9B9A-006B5DA88F96}" destId="{B6E7E6C7-720B-40FB-919A-53D43CEB4101}" srcOrd="2" destOrd="0" presId="urn:microsoft.com/office/officeart/2005/8/layout/hProcess6"/>
    <dgm:cxn modelId="{14160F71-6899-4F8E-8EB1-F67B1B2008E4}" type="presParOf" srcId="{81F34CC5-7BA2-467B-9B9A-006B5DA88F96}" destId="{D6830C73-2897-4F98-8837-292FCFAA774F}"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DADF165-2CA5-43CA-AEC9-5883BEB2A088}"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zh-TW" altLang="en-US"/>
        </a:p>
      </dgm:t>
    </dgm:pt>
    <dgm:pt modelId="{7659FD3D-5C55-41BB-B8D8-D997D183EC76}">
      <dgm:prSet phldrT="[文字]" custT="1"/>
      <dgm:spPr/>
      <dgm:t>
        <a:bodyPr/>
        <a:lstStyle/>
        <a:p>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一</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民意機關所作審議意見，原則上應遵照辦理。</a:t>
          </a:r>
        </a:p>
      </dgm:t>
    </dgm:pt>
    <dgm:pt modelId="{AD62B5C0-D2CB-4D23-A7C3-C143AAAA424C}" type="parTrans" cxnId="{AA5EC082-133A-495E-BEDC-0A46E42AAB03}">
      <dgm:prSet/>
      <dgm:spPr/>
      <dgm:t>
        <a:bodyPr/>
        <a:lstStyle/>
        <a:p>
          <a:endParaRPr lang="zh-TW" altLang="en-US" sz="3200" b="1">
            <a:latin typeface="標楷體" panose="03000509000000000000" pitchFamily="65" charset="-120"/>
            <a:ea typeface="標楷體" panose="03000509000000000000" pitchFamily="65" charset="-120"/>
          </a:endParaRPr>
        </a:p>
      </dgm:t>
    </dgm:pt>
    <dgm:pt modelId="{F2A356BB-3A83-403E-A85E-5AD8BF922CBC}" type="sibTrans" cxnId="{AA5EC082-133A-495E-BEDC-0A46E42AAB03}">
      <dgm:prSet/>
      <dgm:spPr/>
      <dgm:t>
        <a:bodyPr/>
        <a:lstStyle/>
        <a:p>
          <a:endParaRPr lang="zh-TW" altLang="en-US" sz="3200" b="1">
            <a:latin typeface="標楷體" panose="03000509000000000000" pitchFamily="65" charset="-120"/>
            <a:ea typeface="標楷體" panose="03000509000000000000" pitchFamily="65" charset="-120"/>
          </a:endParaRPr>
        </a:p>
      </dgm:t>
    </dgm:pt>
    <dgm:pt modelId="{F69CF235-35A6-44EE-B7D1-10B8CD39007A}">
      <dgm:prSet phldrT="[文字]" custT="1"/>
      <dgm:spPr/>
      <dgm:t>
        <a:bodyPr/>
        <a:lstStyle/>
        <a:p>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二</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應依法定預算及分配預算切實執行。</a:t>
          </a:r>
        </a:p>
      </dgm:t>
    </dgm:pt>
    <dgm:pt modelId="{FD9A6FD4-C626-487B-94EB-F83A12C5C666}" type="parTrans" cxnId="{EDFBA3F9-FFA7-4AFA-8146-5C35EF2041A3}">
      <dgm:prSet/>
      <dgm:spPr/>
      <dgm:t>
        <a:bodyPr/>
        <a:lstStyle/>
        <a:p>
          <a:endParaRPr lang="zh-TW" altLang="en-US" sz="3200" b="1">
            <a:latin typeface="標楷體" panose="03000509000000000000" pitchFamily="65" charset="-120"/>
            <a:ea typeface="標楷體" panose="03000509000000000000" pitchFamily="65" charset="-120"/>
          </a:endParaRPr>
        </a:p>
      </dgm:t>
    </dgm:pt>
    <dgm:pt modelId="{CBABB3AD-C510-49A8-AA43-20184A03D591}" type="sibTrans" cxnId="{EDFBA3F9-FFA7-4AFA-8146-5C35EF2041A3}">
      <dgm:prSet/>
      <dgm:spPr/>
      <dgm:t>
        <a:bodyPr/>
        <a:lstStyle/>
        <a:p>
          <a:endParaRPr lang="zh-TW" altLang="en-US" sz="3200" b="1">
            <a:latin typeface="標楷體" panose="03000509000000000000" pitchFamily="65" charset="-120"/>
            <a:ea typeface="標楷體" panose="03000509000000000000" pitchFamily="65" charset="-120"/>
          </a:endParaRPr>
        </a:p>
      </dgm:t>
    </dgm:pt>
    <dgm:pt modelId="{99C0799B-8704-4A40-B873-2DF686C2FE08}">
      <dgm:prSet phldrT="[文字]" custT="1"/>
      <dgm:spPr/>
      <dgm:t>
        <a:bodyPr/>
        <a:lstStyle/>
        <a:p>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三</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執行政策及業務宣導預算應按月於資訊公開區公布。</a:t>
          </a:r>
        </a:p>
      </dgm:t>
    </dgm:pt>
    <dgm:pt modelId="{9A8967DE-BB1E-4AB2-BA92-005B7B6A8C0C}" type="parTrans" cxnId="{BA68E020-737A-4284-9B6B-B00FAB9338B5}">
      <dgm:prSet/>
      <dgm:spPr/>
      <dgm:t>
        <a:bodyPr/>
        <a:lstStyle/>
        <a:p>
          <a:endParaRPr lang="zh-TW" altLang="en-US" sz="3200" b="1">
            <a:latin typeface="標楷體" panose="03000509000000000000" pitchFamily="65" charset="-120"/>
            <a:ea typeface="標楷體" panose="03000509000000000000" pitchFamily="65" charset="-120"/>
          </a:endParaRPr>
        </a:p>
      </dgm:t>
    </dgm:pt>
    <dgm:pt modelId="{00775891-BC25-4E77-AC9D-5AC117B79161}" type="sibTrans" cxnId="{BA68E020-737A-4284-9B6B-B00FAB9338B5}">
      <dgm:prSet/>
      <dgm:spPr/>
      <dgm:t>
        <a:bodyPr/>
        <a:lstStyle/>
        <a:p>
          <a:endParaRPr lang="zh-TW" altLang="en-US" sz="3200" b="1">
            <a:latin typeface="標楷體" panose="03000509000000000000" pitchFamily="65" charset="-120"/>
            <a:ea typeface="標楷體" panose="03000509000000000000" pitchFamily="65" charset="-120"/>
          </a:endParaRPr>
        </a:p>
      </dgm:t>
    </dgm:pt>
    <dgm:pt modelId="{7DCDCEC4-B242-40E6-90B4-F643F05B499F}" type="pres">
      <dgm:prSet presAssocID="{6DADF165-2CA5-43CA-AEC9-5883BEB2A088}" presName="linear" presStyleCnt="0">
        <dgm:presLayoutVars>
          <dgm:dir/>
          <dgm:animLvl val="lvl"/>
          <dgm:resizeHandles val="exact"/>
        </dgm:presLayoutVars>
      </dgm:prSet>
      <dgm:spPr/>
    </dgm:pt>
    <dgm:pt modelId="{B651BA60-4259-49C4-AD0A-AF3CC1A4AD10}" type="pres">
      <dgm:prSet presAssocID="{7659FD3D-5C55-41BB-B8D8-D997D183EC76}" presName="parentLin" presStyleCnt="0"/>
      <dgm:spPr/>
    </dgm:pt>
    <dgm:pt modelId="{061AA6A4-0B49-4F23-B9F4-F7D8C75BAF86}" type="pres">
      <dgm:prSet presAssocID="{7659FD3D-5C55-41BB-B8D8-D997D183EC76}" presName="parentLeftMargin" presStyleLbl="node1" presStyleIdx="0" presStyleCnt="3"/>
      <dgm:spPr/>
    </dgm:pt>
    <dgm:pt modelId="{A0019ED2-5EDD-4CFC-9B46-F4DEE3F92855}" type="pres">
      <dgm:prSet presAssocID="{7659FD3D-5C55-41BB-B8D8-D997D183EC76}" presName="parentText" presStyleLbl="node1" presStyleIdx="0" presStyleCnt="3" custScaleX="128445" custScaleY="60976" custLinFactNeighborX="1637" custLinFactNeighborY="1337">
        <dgm:presLayoutVars>
          <dgm:chMax val="0"/>
          <dgm:bulletEnabled val="1"/>
        </dgm:presLayoutVars>
      </dgm:prSet>
      <dgm:spPr/>
    </dgm:pt>
    <dgm:pt modelId="{07A17D4C-8EDB-466D-9ED3-61632C98C897}" type="pres">
      <dgm:prSet presAssocID="{7659FD3D-5C55-41BB-B8D8-D997D183EC76}" presName="negativeSpace" presStyleCnt="0"/>
      <dgm:spPr/>
    </dgm:pt>
    <dgm:pt modelId="{CFE18BD4-8860-45CC-9477-7D1523D2DEB9}" type="pres">
      <dgm:prSet presAssocID="{7659FD3D-5C55-41BB-B8D8-D997D183EC76}" presName="childText" presStyleLbl="conFgAcc1" presStyleIdx="0" presStyleCnt="3">
        <dgm:presLayoutVars>
          <dgm:bulletEnabled val="1"/>
        </dgm:presLayoutVars>
      </dgm:prSet>
      <dgm:spPr/>
    </dgm:pt>
    <dgm:pt modelId="{4EAC7345-97A6-436F-979A-5DC379D7DBEE}" type="pres">
      <dgm:prSet presAssocID="{F2A356BB-3A83-403E-A85E-5AD8BF922CBC}" presName="spaceBetweenRectangles" presStyleCnt="0"/>
      <dgm:spPr/>
    </dgm:pt>
    <dgm:pt modelId="{1E853B0E-BF33-4F31-B0C8-72BE3DDEAB33}" type="pres">
      <dgm:prSet presAssocID="{F69CF235-35A6-44EE-B7D1-10B8CD39007A}" presName="parentLin" presStyleCnt="0"/>
      <dgm:spPr/>
    </dgm:pt>
    <dgm:pt modelId="{5F457AC7-803B-4170-AEB2-81B63558CFDC}" type="pres">
      <dgm:prSet presAssocID="{F69CF235-35A6-44EE-B7D1-10B8CD39007A}" presName="parentLeftMargin" presStyleLbl="node1" presStyleIdx="0" presStyleCnt="3"/>
      <dgm:spPr/>
    </dgm:pt>
    <dgm:pt modelId="{5A016849-B0E2-47AE-B760-6F0310261970}" type="pres">
      <dgm:prSet presAssocID="{F69CF235-35A6-44EE-B7D1-10B8CD39007A}" presName="parentText" presStyleLbl="node1" presStyleIdx="1" presStyleCnt="3" custScaleX="128445" custScaleY="60976">
        <dgm:presLayoutVars>
          <dgm:chMax val="0"/>
          <dgm:bulletEnabled val="1"/>
        </dgm:presLayoutVars>
      </dgm:prSet>
      <dgm:spPr/>
    </dgm:pt>
    <dgm:pt modelId="{260B4B16-BEA5-4B7F-9D91-53C8BB5476EF}" type="pres">
      <dgm:prSet presAssocID="{F69CF235-35A6-44EE-B7D1-10B8CD39007A}" presName="negativeSpace" presStyleCnt="0"/>
      <dgm:spPr/>
    </dgm:pt>
    <dgm:pt modelId="{C57A0FF2-A50B-4E72-AD8A-66C3333ADD2E}" type="pres">
      <dgm:prSet presAssocID="{F69CF235-35A6-44EE-B7D1-10B8CD39007A}" presName="childText" presStyleLbl="conFgAcc1" presStyleIdx="1" presStyleCnt="3">
        <dgm:presLayoutVars>
          <dgm:bulletEnabled val="1"/>
        </dgm:presLayoutVars>
      </dgm:prSet>
      <dgm:spPr/>
    </dgm:pt>
    <dgm:pt modelId="{E09F3C5E-DB49-4E37-AE5F-01FE0D79EE46}" type="pres">
      <dgm:prSet presAssocID="{CBABB3AD-C510-49A8-AA43-20184A03D591}" presName="spaceBetweenRectangles" presStyleCnt="0"/>
      <dgm:spPr/>
    </dgm:pt>
    <dgm:pt modelId="{9A5F62B7-F984-4D49-B8ED-1F47651755C0}" type="pres">
      <dgm:prSet presAssocID="{99C0799B-8704-4A40-B873-2DF686C2FE08}" presName="parentLin" presStyleCnt="0"/>
      <dgm:spPr/>
    </dgm:pt>
    <dgm:pt modelId="{43C47A04-E586-4510-9E82-B8E6BFFB34BB}" type="pres">
      <dgm:prSet presAssocID="{99C0799B-8704-4A40-B873-2DF686C2FE08}" presName="parentLeftMargin" presStyleLbl="node1" presStyleIdx="1" presStyleCnt="3"/>
      <dgm:spPr/>
    </dgm:pt>
    <dgm:pt modelId="{74592DA8-C684-49EF-A2C4-2B3F0899F412}" type="pres">
      <dgm:prSet presAssocID="{99C0799B-8704-4A40-B873-2DF686C2FE08}" presName="parentText" presStyleLbl="node1" presStyleIdx="2" presStyleCnt="3" custScaleX="128445" custScaleY="72106">
        <dgm:presLayoutVars>
          <dgm:chMax val="0"/>
          <dgm:bulletEnabled val="1"/>
        </dgm:presLayoutVars>
      </dgm:prSet>
      <dgm:spPr/>
    </dgm:pt>
    <dgm:pt modelId="{3A3980D6-EC6B-4DFA-8688-D624269C95A7}" type="pres">
      <dgm:prSet presAssocID="{99C0799B-8704-4A40-B873-2DF686C2FE08}" presName="negativeSpace" presStyleCnt="0"/>
      <dgm:spPr/>
    </dgm:pt>
    <dgm:pt modelId="{0C76EB19-AC0D-448B-AC2F-16863E4E9DCB}" type="pres">
      <dgm:prSet presAssocID="{99C0799B-8704-4A40-B873-2DF686C2FE08}" presName="childText" presStyleLbl="conFgAcc1" presStyleIdx="2" presStyleCnt="3">
        <dgm:presLayoutVars>
          <dgm:bulletEnabled val="1"/>
        </dgm:presLayoutVars>
      </dgm:prSet>
      <dgm:spPr/>
    </dgm:pt>
  </dgm:ptLst>
  <dgm:cxnLst>
    <dgm:cxn modelId="{EF763406-4550-4FDC-AAC8-C3997560C40E}" type="presOf" srcId="{7659FD3D-5C55-41BB-B8D8-D997D183EC76}" destId="{061AA6A4-0B49-4F23-B9F4-F7D8C75BAF86}" srcOrd="0" destOrd="0" presId="urn:microsoft.com/office/officeart/2005/8/layout/list1"/>
    <dgm:cxn modelId="{BA68E020-737A-4284-9B6B-B00FAB9338B5}" srcId="{6DADF165-2CA5-43CA-AEC9-5883BEB2A088}" destId="{99C0799B-8704-4A40-B873-2DF686C2FE08}" srcOrd="2" destOrd="0" parTransId="{9A8967DE-BB1E-4AB2-BA92-005B7B6A8C0C}" sibTransId="{00775891-BC25-4E77-AC9D-5AC117B79161}"/>
    <dgm:cxn modelId="{EE9BB079-75EE-4130-A18C-66434919E321}" type="presOf" srcId="{99C0799B-8704-4A40-B873-2DF686C2FE08}" destId="{43C47A04-E586-4510-9E82-B8E6BFFB34BB}" srcOrd="0" destOrd="0" presId="urn:microsoft.com/office/officeart/2005/8/layout/list1"/>
    <dgm:cxn modelId="{AA5EC082-133A-495E-BEDC-0A46E42AAB03}" srcId="{6DADF165-2CA5-43CA-AEC9-5883BEB2A088}" destId="{7659FD3D-5C55-41BB-B8D8-D997D183EC76}" srcOrd="0" destOrd="0" parTransId="{AD62B5C0-D2CB-4D23-A7C3-C143AAAA424C}" sibTransId="{F2A356BB-3A83-403E-A85E-5AD8BF922CBC}"/>
    <dgm:cxn modelId="{677464C2-1AC5-4775-AD26-2BD50FEE3504}" type="presOf" srcId="{F69CF235-35A6-44EE-B7D1-10B8CD39007A}" destId="{5F457AC7-803B-4170-AEB2-81B63558CFDC}" srcOrd="0" destOrd="0" presId="urn:microsoft.com/office/officeart/2005/8/layout/list1"/>
    <dgm:cxn modelId="{77ACADC4-4393-45E7-B7E3-BB004D403711}" type="presOf" srcId="{6DADF165-2CA5-43CA-AEC9-5883BEB2A088}" destId="{7DCDCEC4-B242-40E6-90B4-F643F05B499F}" srcOrd="0" destOrd="0" presId="urn:microsoft.com/office/officeart/2005/8/layout/list1"/>
    <dgm:cxn modelId="{116ED2C9-D0E4-4432-8CAE-3FE382E1C905}" type="presOf" srcId="{7659FD3D-5C55-41BB-B8D8-D997D183EC76}" destId="{A0019ED2-5EDD-4CFC-9B46-F4DEE3F92855}" srcOrd="1" destOrd="0" presId="urn:microsoft.com/office/officeart/2005/8/layout/list1"/>
    <dgm:cxn modelId="{107246EE-EB6C-4267-AE74-31FED344DBDC}" type="presOf" srcId="{F69CF235-35A6-44EE-B7D1-10B8CD39007A}" destId="{5A016849-B0E2-47AE-B760-6F0310261970}" srcOrd="1" destOrd="0" presId="urn:microsoft.com/office/officeart/2005/8/layout/list1"/>
    <dgm:cxn modelId="{AD7E32F4-0543-48E9-BCE9-05B2BE46C9C2}" type="presOf" srcId="{99C0799B-8704-4A40-B873-2DF686C2FE08}" destId="{74592DA8-C684-49EF-A2C4-2B3F0899F412}" srcOrd="1" destOrd="0" presId="urn:microsoft.com/office/officeart/2005/8/layout/list1"/>
    <dgm:cxn modelId="{EDFBA3F9-FFA7-4AFA-8146-5C35EF2041A3}" srcId="{6DADF165-2CA5-43CA-AEC9-5883BEB2A088}" destId="{F69CF235-35A6-44EE-B7D1-10B8CD39007A}" srcOrd="1" destOrd="0" parTransId="{FD9A6FD4-C626-487B-94EB-F83A12C5C666}" sibTransId="{CBABB3AD-C510-49A8-AA43-20184A03D591}"/>
    <dgm:cxn modelId="{1B1E5919-C8BB-4ED9-9B5F-EC1B9B5E7557}" type="presParOf" srcId="{7DCDCEC4-B242-40E6-90B4-F643F05B499F}" destId="{B651BA60-4259-49C4-AD0A-AF3CC1A4AD10}" srcOrd="0" destOrd="0" presId="urn:microsoft.com/office/officeart/2005/8/layout/list1"/>
    <dgm:cxn modelId="{CF8D7CC4-37AA-4338-ACC9-C6F70D5F50E5}" type="presParOf" srcId="{B651BA60-4259-49C4-AD0A-AF3CC1A4AD10}" destId="{061AA6A4-0B49-4F23-B9F4-F7D8C75BAF86}" srcOrd="0" destOrd="0" presId="urn:microsoft.com/office/officeart/2005/8/layout/list1"/>
    <dgm:cxn modelId="{10710773-B17E-4A63-811D-7BADED6E2AFD}" type="presParOf" srcId="{B651BA60-4259-49C4-AD0A-AF3CC1A4AD10}" destId="{A0019ED2-5EDD-4CFC-9B46-F4DEE3F92855}" srcOrd="1" destOrd="0" presId="urn:microsoft.com/office/officeart/2005/8/layout/list1"/>
    <dgm:cxn modelId="{FEBADC42-0903-4903-9AA1-F8284A062786}" type="presParOf" srcId="{7DCDCEC4-B242-40E6-90B4-F643F05B499F}" destId="{07A17D4C-8EDB-466D-9ED3-61632C98C897}" srcOrd="1" destOrd="0" presId="urn:microsoft.com/office/officeart/2005/8/layout/list1"/>
    <dgm:cxn modelId="{5DE912B0-CF66-48F8-8C12-75F2A1C616E6}" type="presParOf" srcId="{7DCDCEC4-B242-40E6-90B4-F643F05B499F}" destId="{CFE18BD4-8860-45CC-9477-7D1523D2DEB9}" srcOrd="2" destOrd="0" presId="urn:microsoft.com/office/officeart/2005/8/layout/list1"/>
    <dgm:cxn modelId="{AC478D66-3765-4886-ADE5-4FB07F9BB73F}" type="presParOf" srcId="{7DCDCEC4-B242-40E6-90B4-F643F05B499F}" destId="{4EAC7345-97A6-436F-979A-5DC379D7DBEE}" srcOrd="3" destOrd="0" presId="urn:microsoft.com/office/officeart/2005/8/layout/list1"/>
    <dgm:cxn modelId="{05E0D709-70E4-419A-96D1-2643FCD80A3F}" type="presParOf" srcId="{7DCDCEC4-B242-40E6-90B4-F643F05B499F}" destId="{1E853B0E-BF33-4F31-B0C8-72BE3DDEAB33}" srcOrd="4" destOrd="0" presId="urn:microsoft.com/office/officeart/2005/8/layout/list1"/>
    <dgm:cxn modelId="{B71DB029-D889-46B5-9BC2-6316A9F21E72}" type="presParOf" srcId="{1E853B0E-BF33-4F31-B0C8-72BE3DDEAB33}" destId="{5F457AC7-803B-4170-AEB2-81B63558CFDC}" srcOrd="0" destOrd="0" presId="urn:microsoft.com/office/officeart/2005/8/layout/list1"/>
    <dgm:cxn modelId="{6AEA5868-1314-4F0A-8306-E1B95434C000}" type="presParOf" srcId="{1E853B0E-BF33-4F31-B0C8-72BE3DDEAB33}" destId="{5A016849-B0E2-47AE-B760-6F0310261970}" srcOrd="1" destOrd="0" presId="urn:microsoft.com/office/officeart/2005/8/layout/list1"/>
    <dgm:cxn modelId="{0B5E3AB0-52D7-44BD-8E14-AF71E8E0E313}" type="presParOf" srcId="{7DCDCEC4-B242-40E6-90B4-F643F05B499F}" destId="{260B4B16-BEA5-4B7F-9D91-53C8BB5476EF}" srcOrd="5" destOrd="0" presId="urn:microsoft.com/office/officeart/2005/8/layout/list1"/>
    <dgm:cxn modelId="{E4431020-7AB0-4FE5-9591-3BDA9ADE2A1A}" type="presParOf" srcId="{7DCDCEC4-B242-40E6-90B4-F643F05B499F}" destId="{C57A0FF2-A50B-4E72-AD8A-66C3333ADD2E}" srcOrd="6" destOrd="0" presId="urn:microsoft.com/office/officeart/2005/8/layout/list1"/>
    <dgm:cxn modelId="{AB838AA1-0B7A-4505-BCCA-13CCCB77E451}" type="presParOf" srcId="{7DCDCEC4-B242-40E6-90B4-F643F05B499F}" destId="{E09F3C5E-DB49-4E37-AE5F-01FE0D79EE46}" srcOrd="7" destOrd="0" presId="urn:microsoft.com/office/officeart/2005/8/layout/list1"/>
    <dgm:cxn modelId="{8ECDBBC0-B6C4-4A80-AAD2-D85FE1F405B9}" type="presParOf" srcId="{7DCDCEC4-B242-40E6-90B4-F643F05B499F}" destId="{9A5F62B7-F984-4D49-B8ED-1F47651755C0}" srcOrd="8" destOrd="0" presId="urn:microsoft.com/office/officeart/2005/8/layout/list1"/>
    <dgm:cxn modelId="{C5682DAF-DFF0-4084-A0BD-A9F66F5ADB0E}" type="presParOf" srcId="{9A5F62B7-F984-4D49-B8ED-1F47651755C0}" destId="{43C47A04-E586-4510-9E82-B8E6BFFB34BB}" srcOrd="0" destOrd="0" presId="urn:microsoft.com/office/officeart/2005/8/layout/list1"/>
    <dgm:cxn modelId="{35C1F3A3-DB7D-4CCA-8FAF-FDF7AA04D745}" type="presParOf" srcId="{9A5F62B7-F984-4D49-B8ED-1F47651755C0}" destId="{74592DA8-C684-49EF-A2C4-2B3F0899F412}" srcOrd="1" destOrd="0" presId="urn:microsoft.com/office/officeart/2005/8/layout/list1"/>
    <dgm:cxn modelId="{3EDD1AD8-3E7A-446A-AF1E-ADEF1CA0CC63}" type="presParOf" srcId="{7DCDCEC4-B242-40E6-90B4-F643F05B499F}" destId="{3A3980D6-EC6B-4DFA-8688-D624269C95A7}" srcOrd="9" destOrd="0" presId="urn:microsoft.com/office/officeart/2005/8/layout/list1"/>
    <dgm:cxn modelId="{B1751F57-1C08-41F6-97BE-66A7FEE70326}" type="presParOf" srcId="{7DCDCEC4-B242-40E6-90B4-F643F05B499F}" destId="{0C76EB19-AC0D-448B-AC2F-16863E4E9DC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38CBA1C-9E1C-4116-9BDD-C32786F8A0AC}" type="doc">
      <dgm:prSet loTypeId="urn:microsoft.com/office/officeart/2005/8/layout/vList2" loCatId="list" qsTypeId="urn:microsoft.com/office/officeart/2005/8/quickstyle/simple2" qsCatId="simple" csTypeId="urn:microsoft.com/office/officeart/2005/8/colors/colorful4" csCatId="colorful" phldr="1"/>
      <dgm:spPr/>
    </dgm:pt>
    <dgm:pt modelId="{98E97A1D-709D-454E-B43C-94E5771B708A}">
      <dgm:prSet phldrT="[文字]"/>
      <dgm:spPr/>
      <dgm:t>
        <a:bodyPr/>
        <a:lstStyle/>
        <a:p>
          <a:r>
            <a:rPr lang="en-US" altLang="zh-TW" b="1" dirty="0">
              <a:solidFill>
                <a:schemeClr val="bg1"/>
              </a:solidFill>
              <a:latin typeface="標楷體" panose="03000509000000000000" pitchFamily="65" charset="-120"/>
              <a:ea typeface="標楷體" panose="03000509000000000000" pitchFamily="65" charset="-120"/>
            </a:rPr>
            <a:t>1</a:t>
          </a:r>
          <a:r>
            <a:rPr lang="zh-TW" altLang="en-US" b="1" dirty="0">
              <a:solidFill>
                <a:schemeClr val="bg1"/>
              </a:solidFill>
              <a:latin typeface="標楷體" panose="03000509000000000000" pitchFamily="65" charset="-120"/>
              <a:ea typeface="標楷體" panose="03000509000000000000" pitchFamily="65" charset="-120"/>
            </a:rPr>
            <a:t>、主決議</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u="none" dirty="0">
              <a:solidFill>
                <a:schemeClr val="bg1"/>
              </a:solidFill>
              <a:latin typeface="標楷體" panose="03000509000000000000" pitchFamily="65" charset="-120"/>
              <a:ea typeface="標楷體" panose="03000509000000000000" pitchFamily="65" charset="-120"/>
            </a:rPr>
            <a:t>就歲入、歲出項目之金額，決定其增、刪之審議意見。</a:t>
          </a:r>
          <a:r>
            <a:rPr lang="zh-TW" altLang="en-US" b="1" u="sng" dirty="0">
              <a:solidFill>
                <a:srgbClr val="FF0000"/>
              </a:solidFill>
              <a:latin typeface="標楷體" panose="03000509000000000000" pitchFamily="65" charset="-120"/>
              <a:ea typeface="標楷體" panose="03000509000000000000" pitchFamily="65" charset="-120"/>
            </a:rPr>
            <a:t> </a:t>
          </a:r>
          <a:endParaRPr lang="zh-TW" altLang="en-US" b="1" dirty="0">
            <a:solidFill>
              <a:schemeClr val="bg1"/>
            </a:solidFill>
            <a:latin typeface="標楷體" panose="03000509000000000000" pitchFamily="65" charset="-120"/>
            <a:ea typeface="標楷體" panose="03000509000000000000" pitchFamily="65" charset="-120"/>
          </a:endParaRPr>
        </a:p>
      </dgm:t>
    </dgm:pt>
    <dgm:pt modelId="{5FE63822-7417-454D-AAB6-13C89A3C1FC9}" type="parTrans" cxnId="{38DABAD3-5233-4735-8330-87A124069531}">
      <dgm:prSet/>
      <dgm:spPr/>
      <dgm:t>
        <a:bodyPr/>
        <a:lstStyle/>
        <a:p>
          <a:endParaRPr lang="zh-TW" altLang="en-US" sz="3200" b="1">
            <a:latin typeface="標楷體" panose="03000509000000000000" pitchFamily="65" charset="-120"/>
            <a:ea typeface="標楷體" panose="03000509000000000000" pitchFamily="65" charset="-120"/>
          </a:endParaRPr>
        </a:p>
      </dgm:t>
    </dgm:pt>
    <dgm:pt modelId="{AD71B708-6BCC-4937-89E7-21C12240D9A3}" type="sibTrans" cxnId="{38DABAD3-5233-4735-8330-87A124069531}">
      <dgm:prSet/>
      <dgm:spPr/>
      <dgm:t>
        <a:bodyPr/>
        <a:lstStyle/>
        <a:p>
          <a:endParaRPr lang="zh-TW" altLang="en-US" b="1">
            <a:latin typeface="標楷體" panose="03000509000000000000" pitchFamily="65" charset="-120"/>
            <a:ea typeface="標楷體" panose="03000509000000000000" pitchFamily="65" charset="-120"/>
          </a:endParaRPr>
        </a:p>
      </dgm:t>
    </dgm:pt>
    <dgm:pt modelId="{09B7EECA-1CA4-40F2-8D20-877098FAEC5C}">
      <dgm:prSet phldrT="[文字]"/>
      <dgm:spPr/>
      <dgm:t>
        <a:bodyPr/>
        <a:lstStyle/>
        <a:p>
          <a:r>
            <a:rPr lang="en-US" altLang="zh-TW" b="1" dirty="0">
              <a:solidFill>
                <a:schemeClr val="bg1"/>
              </a:solidFill>
              <a:latin typeface="標楷體" panose="03000509000000000000" pitchFamily="65" charset="-120"/>
              <a:ea typeface="標楷體" panose="03000509000000000000" pitchFamily="65" charset="-120"/>
            </a:rPr>
            <a:t>2</a:t>
          </a:r>
          <a:r>
            <a:rPr lang="zh-TW" altLang="en-US" b="1" dirty="0">
              <a:solidFill>
                <a:schemeClr val="bg1"/>
              </a:solidFill>
              <a:latin typeface="標楷體" panose="03000509000000000000" pitchFamily="65" charset="-120"/>
              <a:ea typeface="標楷體" panose="03000509000000000000" pitchFamily="65" charset="-120"/>
            </a:rPr>
            <a:t>、附加條件或期限</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u="sng" dirty="0">
              <a:solidFill>
                <a:srgbClr val="FF0000"/>
              </a:solidFill>
              <a:latin typeface="標楷體" panose="03000509000000000000" pitchFamily="65" charset="-120"/>
              <a:ea typeface="標楷體" panose="03000509000000000000" pitchFamily="65" charset="-120"/>
            </a:rPr>
            <a:t>就預算之動支</a:t>
          </a:r>
          <a:r>
            <a:rPr lang="zh-TW" altLang="en-US" b="1" dirty="0">
              <a:solidFill>
                <a:schemeClr val="bg1"/>
              </a:solidFill>
              <a:latin typeface="標楷體" panose="03000509000000000000" pitchFamily="65" charset="-120"/>
              <a:ea typeface="標楷體" panose="03000509000000000000" pitchFamily="65" charset="-120"/>
            </a:rPr>
            <a:t>附以須</a:t>
          </a:r>
          <a:r>
            <a:rPr lang="zh-TW" altLang="en-US" b="1" u="sng" dirty="0">
              <a:solidFill>
                <a:srgbClr val="FF0000"/>
              </a:solidFill>
              <a:latin typeface="標楷體" panose="03000509000000000000" pitchFamily="65" charset="-120"/>
              <a:ea typeface="標楷體" panose="03000509000000000000" pitchFamily="65" charset="-120"/>
            </a:rPr>
            <a:t>一定條件成就</a:t>
          </a:r>
          <a:r>
            <a:rPr lang="zh-TW" altLang="en-US" b="1" dirty="0">
              <a:solidFill>
                <a:schemeClr val="bg1"/>
              </a:solidFill>
              <a:latin typeface="標楷體" panose="03000509000000000000" pitchFamily="65" charset="-120"/>
              <a:ea typeface="標楷體" panose="03000509000000000000" pitchFamily="65" charset="-120"/>
            </a:rPr>
            <a:t>或</a:t>
          </a:r>
          <a:r>
            <a:rPr lang="zh-TW" altLang="en-US" b="1" u="sng" dirty="0">
              <a:solidFill>
                <a:srgbClr val="FF0000"/>
              </a:solidFill>
              <a:latin typeface="標楷體" panose="03000509000000000000" pitchFamily="65" charset="-120"/>
              <a:ea typeface="標楷體" panose="03000509000000000000" pitchFamily="65" charset="-120"/>
            </a:rPr>
            <a:t>俟將來確定事實到來</a:t>
          </a:r>
          <a:r>
            <a:rPr lang="zh-TW" altLang="en-US" b="1" dirty="0">
              <a:solidFill>
                <a:schemeClr val="bg1"/>
              </a:solidFill>
              <a:latin typeface="標楷體" panose="03000509000000000000" pitchFamily="65" charset="-120"/>
              <a:ea typeface="標楷體" panose="03000509000000000000" pitchFamily="65" charset="-120"/>
            </a:rPr>
            <a:t>，始得執行。</a:t>
          </a:r>
        </a:p>
      </dgm:t>
    </dgm:pt>
    <dgm:pt modelId="{F29C0E38-BFE2-4270-B60F-514CEA30D0CF}" type="parTrans" cxnId="{5B48CFE8-F0C2-493C-B1E2-35B58BAF2E4E}">
      <dgm:prSet/>
      <dgm:spPr/>
      <dgm:t>
        <a:bodyPr/>
        <a:lstStyle/>
        <a:p>
          <a:endParaRPr lang="zh-TW" altLang="en-US" sz="3200" b="1">
            <a:latin typeface="標楷體" panose="03000509000000000000" pitchFamily="65" charset="-120"/>
            <a:ea typeface="標楷體" panose="03000509000000000000" pitchFamily="65" charset="-120"/>
          </a:endParaRPr>
        </a:p>
      </dgm:t>
    </dgm:pt>
    <dgm:pt modelId="{2A524653-6A7B-4320-804B-DEDB195076D1}" type="sibTrans" cxnId="{5B48CFE8-F0C2-493C-B1E2-35B58BAF2E4E}">
      <dgm:prSet/>
      <dgm:spPr/>
      <dgm:t>
        <a:bodyPr/>
        <a:lstStyle/>
        <a:p>
          <a:endParaRPr lang="zh-TW" altLang="en-US" b="1">
            <a:latin typeface="標楷體" panose="03000509000000000000" pitchFamily="65" charset="-120"/>
            <a:ea typeface="標楷體" panose="03000509000000000000" pitchFamily="65" charset="-120"/>
          </a:endParaRPr>
        </a:p>
      </dgm:t>
    </dgm:pt>
    <dgm:pt modelId="{2AF54E8E-2D21-4DBC-AFED-D8840871712C}">
      <dgm:prSet/>
      <dgm:spPr/>
      <dgm:t>
        <a:bodyPr/>
        <a:lstStyle/>
        <a:p>
          <a:r>
            <a:rPr lang="en-US" altLang="zh-TW" b="1" dirty="0">
              <a:solidFill>
                <a:schemeClr val="bg1"/>
              </a:solidFill>
              <a:latin typeface="標楷體" panose="03000509000000000000" pitchFamily="65" charset="-120"/>
              <a:ea typeface="標楷體" panose="03000509000000000000" pitchFamily="65" charset="-120"/>
            </a:rPr>
            <a:t>3</a:t>
          </a:r>
          <a:r>
            <a:rPr lang="zh-TW" altLang="en-US" b="1" dirty="0">
              <a:solidFill>
                <a:schemeClr val="bg1"/>
              </a:solidFill>
              <a:latin typeface="標楷體" panose="03000509000000000000" pitchFamily="65" charset="-120"/>
              <a:ea typeface="標楷體" panose="03000509000000000000" pitchFamily="65" charset="-120"/>
            </a:rPr>
            <a:t>、附帶決議</a:t>
          </a:r>
          <a:r>
            <a:rPr lang="en-US" altLang="zh-TW" b="1" dirty="0">
              <a:solidFill>
                <a:schemeClr val="bg1"/>
              </a:solidFill>
              <a:latin typeface="標楷體" panose="03000509000000000000" pitchFamily="65" charset="-120"/>
              <a:ea typeface="標楷體" panose="03000509000000000000" pitchFamily="65" charset="-120"/>
            </a:rPr>
            <a:t>-</a:t>
          </a:r>
          <a:r>
            <a:rPr lang="zh-TW" altLang="zh-TW" b="1" dirty="0">
              <a:solidFill>
                <a:schemeClr val="bg1"/>
              </a:solidFill>
              <a:latin typeface="標楷體" panose="03000509000000000000" pitchFamily="65" charset="-120"/>
              <a:ea typeface="標楷體" panose="03000509000000000000" pitchFamily="65" charset="-120"/>
            </a:rPr>
            <a:t>議會在所通過之各筆預算本身之外，</a:t>
          </a:r>
          <a:r>
            <a:rPr lang="zh-TW" altLang="zh-TW" b="1" u="sng" dirty="0">
              <a:solidFill>
                <a:srgbClr val="FF0000"/>
              </a:solidFill>
              <a:latin typeface="標楷體" panose="03000509000000000000" pitchFamily="65" charset="-120"/>
              <a:ea typeface="標楷體" panose="03000509000000000000" pitchFamily="65" charset="-120"/>
            </a:rPr>
            <a:t>另外對於特定縣政業務之執行，</a:t>
          </a:r>
          <a:r>
            <a:rPr lang="zh-TW" altLang="zh-TW" b="1" u="sng" dirty="0">
              <a:solidFill>
                <a:srgbClr val="FF0000"/>
              </a:solidFill>
              <a:highlight>
                <a:srgbClr val="FFFF00"/>
              </a:highlight>
              <a:latin typeface="標楷體" panose="03000509000000000000" pitchFamily="65" charset="-120"/>
              <a:ea typeface="標楷體" panose="03000509000000000000" pitchFamily="65" charset="-120"/>
            </a:rPr>
            <a:t>提出要求或建議</a:t>
          </a:r>
          <a:r>
            <a:rPr lang="zh-TW" altLang="zh-TW" b="1"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endParaRPr>
        </a:p>
      </dgm:t>
    </dgm:pt>
    <dgm:pt modelId="{5BBE8CA5-7237-4C92-939C-992D4E2AED71}" type="parTrans" cxnId="{BB8F9A4E-4FC5-421B-9E21-198E639324D9}">
      <dgm:prSet/>
      <dgm:spPr/>
      <dgm:t>
        <a:bodyPr/>
        <a:lstStyle/>
        <a:p>
          <a:endParaRPr lang="zh-TW" altLang="en-US"/>
        </a:p>
      </dgm:t>
    </dgm:pt>
    <dgm:pt modelId="{FE63E9AF-C40A-4412-94D1-E9C293023658}" type="sibTrans" cxnId="{BB8F9A4E-4FC5-421B-9E21-198E639324D9}">
      <dgm:prSet/>
      <dgm:spPr/>
      <dgm:t>
        <a:bodyPr/>
        <a:lstStyle/>
        <a:p>
          <a:endParaRPr lang="zh-TW" altLang="en-US"/>
        </a:p>
      </dgm:t>
    </dgm:pt>
    <dgm:pt modelId="{295DD066-8C8D-4646-A95D-AF9722A98F4E}" type="pres">
      <dgm:prSet presAssocID="{638CBA1C-9E1C-4116-9BDD-C32786F8A0AC}" presName="linear" presStyleCnt="0">
        <dgm:presLayoutVars>
          <dgm:animLvl val="lvl"/>
          <dgm:resizeHandles val="exact"/>
        </dgm:presLayoutVars>
      </dgm:prSet>
      <dgm:spPr/>
    </dgm:pt>
    <dgm:pt modelId="{B7190ACE-7162-4CC0-9549-C502CC8A92CF}" type="pres">
      <dgm:prSet presAssocID="{98E97A1D-709D-454E-B43C-94E5771B708A}" presName="parentText" presStyleLbl="node1" presStyleIdx="0" presStyleCnt="3">
        <dgm:presLayoutVars>
          <dgm:chMax val="0"/>
          <dgm:bulletEnabled val="1"/>
        </dgm:presLayoutVars>
      </dgm:prSet>
      <dgm:spPr/>
    </dgm:pt>
    <dgm:pt modelId="{68C5263D-F284-4708-BF43-013D6BA9B9C1}" type="pres">
      <dgm:prSet presAssocID="{AD71B708-6BCC-4937-89E7-21C12240D9A3}" presName="spacer" presStyleCnt="0"/>
      <dgm:spPr/>
    </dgm:pt>
    <dgm:pt modelId="{772469D1-6BCC-4513-8AB1-65868B232F92}" type="pres">
      <dgm:prSet presAssocID="{09B7EECA-1CA4-40F2-8D20-877098FAEC5C}" presName="parentText" presStyleLbl="node1" presStyleIdx="1" presStyleCnt="3">
        <dgm:presLayoutVars>
          <dgm:chMax val="0"/>
          <dgm:bulletEnabled val="1"/>
        </dgm:presLayoutVars>
      </dgm:prSet>
      <dgm:spPr/>
    </dgm:pt>
    <dgm:pt modelId="{AE477694-458C-4D8C-8377-4D9153D98935}" type="pres">
      <dgm:prSet presAssocID="{2A524653-6A7B-4320-804B-DEDB195076D1}" presName="spacer" presStyleCnt="0"/>
      <dgm:spPr/>
    </dgm:pt>
    <dgm:pt modelId="{A9393FE2-3569-4397-A7F1-5795A85A65E0}" type="pres">
      <dgm:prSet presAssocID="{2AF54E8E-2D21-4DBC-AFED-D8840871712C}" presName="parentText" presStyleLbl="node1" presStyleIdx="2" presStyleCnt="3">
        <dgm:presLayoutVars>
          <dgm:chMax val="0"/>
          <dgm:bulletEnabled val="1"/>
        </dgm:presLayoutVars>
      </dgm:prSet>
      <dgm:spPr/>
    </dgm:pt>
  </dgm:ptLst>
  <dgm:cxnLst>
    <dgm:cxn modelId="{039F0531-8949-466A-B482-B8540D8175CC}" type="presOf" srcId="{98E97A1D-709D-454E-B43C-94E5771B708A}" destId="{B7190ACE-7162-4CC0-9549-C502CC8A92CF}" srcOrd="0" destOrd="0" presId="urn:microsoft.com/office/officeart/2005/8/layout/vList2"/>
    <dgm:cxn modelId="{333F6042-BC2C-4798-938A-CB2326FED0B9}" type="presOf" srcId="{2AF54E8E-2D21-4DBC-AFED-D8840871712C}" destId="{A9393FE2-3569-4397-A7F1-5795A85A65E0}" srcOrd="0" destOrd="0" presId="urn:microsoft.com/office/officeart/2005/8/layout/vList2"/>
    <dgm:cxn modelId="{BB8F9A4E-4FC5-421B-9E21-198E639324D9}" srcId="{638CBA1C-9E1C-4116-9BDD-C32786F8A0AC}" destId="{2AF54E8E-2D21-4DBC-AFED-D8840871712C}" srcOrd="2" destOrd="0" parTransId="{5BBE8CA5-7237-4C92-939C-992D4E2AED71}" sibTransId="{FE63E9AF-C40A-4412-94D1-E9C293023658}"/>
    <dgm:cxn modelId="{E8BC5575-01FE-4272-B2DB-54B786F81EBE}" type="presOf" srcId="{09B7EECA-1CA4-40F2-8D20-877098FAEC5C}" destId="{772469D1-6BCC-4513-8AB1-65868B232F92}" srcOrd="0" destOrd="0" presId="urn:microsoft.com/office/officeart/2005/8/layout/vList2"/>
    <dgm:cxn modelId="{38DABAD3-5233-4735-8330-87A124069531}" srcId="{638CBA1C-9E1C-4116-9BDD-C32786F8A0AC}" destId="{98E97A1D-709D-454E-B43C-94E5771B708A}" srcOrd="0" destOrd="0" parTransId="{5FE63822-7417-454D-AAB6-13C89A3C1FC9}" sibTransId="{AD71B708-6BCC-4937-89E7-21C12240D9A3}"/>
    <dgm:cxn modelId="{3AAEF0D9-4911-4C72-AF8C-9591857F77B6}" type="presOf" srcId="{638CBA1C-9E1C-4116-9BDD-C32786F8A0AC}" destId="{295DD066-8C8D-4646-A95D-AF9722A98F4E}" srcOrd="0" destOrd="0" presId="urn:microsoft.com/office/officeart/2005/8/layout/vList2"/>
    <dgm:cxn modelId="{5B48CFE8-F0C2-493C-B1E2-35B58BAF2E4E}" srcId="{638CBA1C-9E1C-4116-9BDD-C32786F8A0AC}" destId="{09B7EECA-1CA4-40F2-8D20-877098FAEC5C}" srcOrd="1" destOrd="0" parTransId="{F29C0E38-BFE2-4270-B60F-514CEA30D0CF}" sibTransId="{2A524653-6A7B-4320-804B-DEDB195076D1}"/>
    <dgm:cxn modelId="{96C94949-FB67-413B-A16E-68798563A9D9}" type="presParOf" srcId="{295DD066-8C8D-4646-A95D-AF9722A98F4E}" destId="{B7190ACE-7162-4CC0-9549-C502CC8A92CF}" srcOrd="0" destOrd="0" presId="urn:microsoft.com/office/officeart/2005/8/layout/vList2"/>
    <dgm:cxn modelId="{3DC737ED-761D-40C1-B512-428A4D671E12}" type="presParOf" srcId="{295DD066-8C8D-4646-A95D-AF9722A98F4E}" destId="{68C5263D-F284-4708-BF43-013D6BA9B9C1}" srcOrd="1" destOrd="0" presId="urn:microsoft.com/office/officeart/2005/8/layout/vList2"/>
    <dgm:cxn modelId="{75FBBF3A-A098-43B2-B0C5-3F960017945D}" type="presParOf" srcId="{295DD066-8C8D-4646-A95D-AF9722A98F4E}" destId="{772469D1-6BCC-4513-8AB1-65868B232F92}" srcOrd="2" destOrd="0" presId="urn:microsoft.com/office/officeart/2005/8/layout/vList2"/>
    <dgm:cxn modelId="{4D8FD903-0923-496D-B9CE-1F4D4F5255C0}" type="presParOf" srcId="{295DD066-8C8D-4646-A95D-AF9722A98F4E}" destId="{AE477694-458C-4D8C-8377-4D9153D98935}" srcOrd="3" destOrd="0" presId="urn:microsoft.com/office/officeart/2005/8/layout/vList2"/>
    <dgm:cxn modelId="{65C608B8-34A6-4A2A-B785-951964739624}" type="presParOf" srcId="{295DD066-8C8D-4646-A95D-AF9722A98F4E}" destId="{A9393FE2-3569-4397-A7F1-5795A85A65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B920682-FCC0-42AB-9100-25BBCBFEA2E3}"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zh-TW" altLang="en-US"/>
        </a:p>
      </dgm:t>
    </dgm:pt>
    <dgm:pt modelId="{2A4E9932-3EE1-4B32-82FF-B9576E1C3118}">
      <dgm:prSet phldrT="[文字]" custT="1"/>
      <dgm:spPr/>
      <dgm:t>
        <a:bodyPr/>
        <a:lstStyle/>
        <a:p>
          <a:r>
            <a:rPr lang="en-US" altLang="zh-TW" sz="2400" b="1" dirty="0">
              <a:solidFill>
                <a:schemeClr val="bg1"/>
              </a:solidFill>
              <a:latin typeface="標楷體" panose="03000509000000000000" pitchFamily="65" charset="-120"/>
              <a:ea typeface="標楷體" panose="03000509000000000000" pitchFamily="65" charset="-120"/>
            </a:rPr>
            <a:t>1.</a:t>
          </a:r>
          <a:r>
            <a:rPr lang="zh-TW" altLang="en-US" sz="2400" b="1" dirty="0">
              <a:solidFill>
                <a:schemeClr val="bg1"/>
              </a:solidFill>
              <a:latin typeface="標楷體" panose="03000509000000000000" pitchFamily="65" charset="-120"/>
              <a:ea typeface="標楷體" panose="03000509000000000000" pitchFamily="65" charset="-120"/>
            </a:rPr>
            <a:t>預算法第</a:t>
          </a:r>
          <a:r>
            <a:rPr lang="en-US" altLang="zh-TW" sz="2400" b="1" dirty="0">
              <a:solidFill>
                <a:schemeClr val="bg1"/>
              </a:solidFill>
              <a:latin typeface="標楷體" panose="03000509000000000000" pitchFamily="65" charset="-120"/>
              <a:ea typeface="標楷體" panose="03000509000000000000" pitchFamily="65" charset="-120"/>
            </a:rPr>
            <a:t>49</a:t>
          </a:r>
          <a:r>
            <a:rPr lang="zh-TW" altLang="en-US" sz="2400" b="1" dirty="0">
              <a:solidFill>
                <a:schemeClr val="bg1"/>
              </a:solidFill>
              <a:latin typeface="標楷體" panose="03000509000000000000" pitchFamily="65" charset="-120"/>
              <a:ea typeface="標楷體" panose="03000509000000000000" pitchFamily="65" charset="-120"/>
            </a:rPr>
            <a:t>條</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主決議</a:t>
          </a:r>
          <a:endParaRPr lang="zh-TW" altLang="en-US" sz="2400" b="1" dirty="0">
            <a:solidFill>
              <a:schemeClr val="bg1"/>
            </a:solidFill>
          </a:endParaRPr>
        </a:p>
      </dgm:t>
    </dgm:pt>
    <dgm:pt modelId="{1472804F-352F-4094-B112-8449E3D86842}" type="parTrans" cxnId="{4BEB0C71-F2BE-47CD-94E8-BBA33B834C84}">
      <dgm:prSet/>
      <dgm:spPr/>
      <dgm:t>
        <a:bodyPr/>
        <a:lstStyle/>
        <a:p>
          <a:endParaRPr lang="zh-TW" altLang="en-US" sz="2000"/>
        </a:p>
      </dgm:t>
    </dgm:pt>
    <dgm:pt modelId="{446D0BD1-D38F-46F1-8612-BE955E9242C6}" type="sibTrans" cxnId="{4BEB0C71-F2BE-47CD-94E8-BBA33B834C84}">
      <dgm:prSet/>
      <dgm:spPr/>
      <dgm:t>
        <a:bodyPr/>
        <a:lstStyle/>
        <a:p>
          <a:endParaRPr lang="zh-TW" altLang="en-US" sz="2000"/>
        </a:p>
      </dgm:t>
    </dgm:pt>
    <dgm:pt modelId="{918B9A60-BB3E-44F6-AB2D-A6F9CC4C0ED4}">
      <dgm:prSet phldrT="[文字]" custT="1"/>
      <dgm:spPr/>
      <dgm:t>
        <a:bodyPr/>
        <a:lstStyle/>
        <a:p>
          <a:pPr algn="just"/>
          <a:r>
            <a:rPr lang="zh-TW" altLang="en-US" sz="2000" dirty="0">
              <a:latin typeface="標楷體" panose="03000509000000000000" pitchFamily="65" charset="-120"/>
              <a:ea typeface="標楷體" panose="03000509000000000000" pitchFamily="65" charset="-120"/>
            </a:rPr>
            <a:t>預算案之審議，應注重</a:t>
          </a:r>
          <a:r>
            <a:rPr lang="zh-TW" altLang="en-US" sz="2000" b="1" u="sng" dirty="0">
              <a:latin typeface="標楷體" panose="03000509000000000000" pitchFamily="65" charset="-120"/>
              <a:ea typeface="標楷體" panose="03000509000000000000" pitchFamily="65" charset="-120"/>
            </a:rPr>
            <a:t>歲出規模、預算餘絀、計畫績效、優先順序</a:t>
          </a:r>
          <a:r>
            <a:rPr lang="zh-TW" altLang="en-US" sz="2000" dirty="0">
              <a:latin typeface="標楷體" panose="03000509000000000000" pitchFamily="65" charset="-120"/>
              <a:ea typeface="標楷體" panose="03000509000000000000" pitchFamily="65" charset="-120"/>
            </a:rPr>
            <a:t>，其中歲入</a:t>
          </a:r>
          <a:r>
            <a:rPr lang="en-US" altLang="zh-TW" sz="2000"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審議時應</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就來源別決定之</a:t>
          </a:r>
          <a:r>
            <a:rPr lang="en-US" altLang="zh-TW" sz="2000" b="1" u="sng" dirty="0">
              <a:latin typeface="標楷體" panose="03000509000000000000" pitchFamily="65" charset="-120"/>
              <a:ea typeface="標楷體" panose="03000509000000000000" pitchFamily="65" charset="-120"/>
            </a:rPr>
            <a:t>(</a:t>
          </a:r>
          <a:r>
            <a:rPr lang="zh-TW" altLang="en-US" sz="2000" b="1" u="sng" dirty="0">
              <a:latin typeface="標楷體" panose="03000509000000000000" pitchFamily="65" charset="-120"/>
              <a:ea typeface="標楷體" panose="03000509000000000000" pitchFamily="65" charset="-120"/>
            </a:rPr>
            <a:t>稅課收入、罰款及賠償收入</a:t>
          </a:r>
          <a:r>
            <a:rPr lang="en-US" altLang="zh-TW" sz="2000" b="1" u="sng" dirty="0">
              <a:latin typeface="標楷體" panose="03000509000000000000" pitchFamily="65" charset="-120"/>
              <a:ea typeface="標楷體" panose="03000509000000000000" pitchFamily="65" charset="-120"/>
            </a:rPr>
            <a:t>…</a:t>
          </a:r>
          <a:r>
            <a:rPr lang="zh-TW" altLang="en-US" sz="2000" b="1" u="sng" dirty="0">
              <a:latin typeface="標楷體" panose="03000509000000000000" pitchFamily="65" charset="-120"/>
              <a:ea typeface="標楷體" panose="03000509000000000000" pitchFamily="65" charset="-120"/>
            </a:rPr>
            <a:t>等</a:t>
          </a:r>
          <a:r>
            <a:rPr lang="en-US" altLang="zh-TW" sz="2000" b="1" u="sng"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；歲出</a:t>
          </a:r>
          <a:r>
            <a:rPr lang="en-US" altLang="zh-TW" sz="2000"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審議時應</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就機關別、政事別及基金別決定之</a:t>
          </a:r>
          <a:r>
            <a:rPr lang="zh-TW" altLang="en-US" sz="2000" b="1" u="sng" dirty="0">
              <a:latin typeface="標楷體" panose="03000509000000000000" pitchFamily="65" charset="-120"/>
              <a:ea typeface="標楷體" panose="03000509000000000000" pitchFamily="65" charset="-120"/>
            </a:rPr>
            <a:t>。</a:t>
          </a:r>
          <a:endParaRPr lang="zh-TW" altLang="en-US" sz="2000" u="sng" dirty="0"/>
        </a:p>
      </dgm:t>
    </dgm:pt>
    <dgm:pt modelId="{44ED35A8-0699-4BEC-87D5-B2FDA34057D5}" type="parTrans" cxnId="{3AF82680-54B4-4226-BC57-75C89AB76E2A}">
      <dgm:prSet/>
      <dgm:spPr/>
      <dgm:t>
        <a:bodyPr/>
        <a:lstStyle/>
        <a:p>
          <a:endParaRPr lang="zh-TW" altLang="en-US" sz="2000"/>
        </a:p>
      </dgm:t>
    </dgm:pt>
    <dgm:pt modelId="{0D2172DB-E94E-4A41-BB37-4BADFCAF0185}" type="sibTrans" cxnId="{3AF82680-54B4-4226-BC57-75C89AB76E2A}">
      <dgm:prSet/>
      <dgm:spPr/>
      <dgm:t>
        <a:bodyPr/>
        <a:lstStyle/>
        <a:p>
          <a:endParaRPr lang="zh-TW" altLang="en-US" sz="2000"/>
        </a:p>
      </dgm:t>
    </dgm:pt>
    <dgm:pt modelId="{C8B2919F-20B0-4DF3-A0A2-0E885D26BA7C}">
      <dgm:prSet phldrT="[文字]" custT="1"/>
      <dgm:spPr/>
      <dgm:t>
        <a:bodyPr/>
        <a:lstStyle/>
        <a:p>
          <a:r>
            <a:rPr lang="en-US" altLang="zh-TW" sz="2400" b="1" dirty="0">
              <a:solidFill>
                <a:schemeClr val="bg1"/>
              </a:solidFill>
              <a:latin typeface="標楷體" panose="03000509000000000000" pitchFamily="65" charset="-120"/>
              <a:ea typeface="標楷體" panose="03000509000000000000" pitchFamily="65" charset="-120"/>
            </a:rPr>
            <a:t>2.</a:t>
          </a:r>
          <a:r>
            <a:rPr lang="zh-TW" altLang="en-US" sz="2400" b="1" dirty="0">
              <a:solidFill>
                <a:schemeClr val="bg1"/>
              </a:solidFill>
              <a:latin typeface="標楷體" panose="03000509000000000000" pitchFamily="65" charset="-120"/>
              <a:ea typeface="標楷體" panose="03000509000000000000" pitchFamily="65" charset="-120"/>
            </a:rPr>
            <a:t>地方制度法第</a:t>
          </a:r>
          <a:r>
            <a:rPr lang="en-US" altLang="zh-TW" sz="2400" b="1" dirty="0">
              <a:solidFill>
                <a:schemeClr val="bg1"/>
              </a:solidFill>
              <a:latin typeface="標楷體" panose="03000509000000000000" pitchFamily="65" charset="-120"/>
              <a:ea typeface="標楷體" panose="03000509000000000000" pitchFamily="65" charset="-120"/>
            </a:rPr>
            <a:t>41</a:t>
          </a:r>
          <a:r>
            <a:rPr lang="zh-TW" altLang="en-US" sz="2400" b="1" dirty="0">
              <a:solidFill>
                <a:schemeClr val="bg1"/>
              </a:solidFill>
              <a:latin typeface="標楷體" panose="03000509000000000000" pitchFamily="65" charset="-120"/>
              <a:ea typeface="標楷體" panose="03000509000000000000" pitchFamily="65" charset="-120"/>
            </a:rPr>
            <a:t>條第</a:t>
          </a:r>
          <a:r>
            <a:rPr lang="en-US" altLang="zh-TW" sz="2400" b="1" dirty="0">
              <a:solidFill>
                <a:schemeClr val="bg1"/>
              </a:solidFill>
              <a:latin typeface="標楷體" panose="03000509000000000000" pitchFamily="65" charset="-120"/>
              <a:ea typeface="標楷體" panose="03000509000000000000" pitchFamily="65" charset="-120"/>
            </a:rPr>
            <a:t>2</a:t>
          </a:r>
          <a:r>
            <a:rPr lang="zh-TW" altLang="en-US" sz="2400" b="1" dirty="0">
              <a:solidFill>
                <a:schemeClr val="bg1"/>
              </a:solidFill>
              <a:latin typeface="標楷體" panose="03000509000000000000" pitchFamily="65" charset="-120"/>
              <a:ea typeface="標楷體" panose="03000509000000000000" pitchFamily="65" charset="-120"/>
            </a:rPr>
            <a:t>項</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附加條件或期限 </a:t>
          </a:r>
          <a:endParaRPr lang="zh-TW" altLang="en-US" sz="2400" dirty="0">
            <a:solidFill>
              <a:schemeClr val="bg1"/>
            </a:solidFill>
          </a:endParaRPr>
        </a:p>
      </dgm:t>
    </dgm:pt>
    <dgm:pt modelId="{E4202FF1-D20E-47E2-BD84-BA221693DBBC}" type="parTrans" cxnId="{5BBC6E8A-080C-4959-A755-198D378106C2}">
      <dgm:prSet/>
      <dgm:spPr/>
      <dgm:t>
        <a:bodyPr/>
        <a:lstStyle/>
        <a:p>
          <a:endParaRPr lang="zh-TW" altLang="en-US" sz="2000"/>
        </a:p>
      </dgm:t>
    </dgm:pt>
    <dgm:pt modelId="{23883441-4229-4F9D-AC34-4B0D51F79DEE}" type="sibTrans" cxnId="{5BBC6E8A-080C-4959-A755-198D378106C2}">
      <dgm:prSet/>
      <dgm:spPr/>
      <dgm:t>
        <a:bodyPr/>
        <a:lstStyle/>
        <a:p>
          <a:endParaRPr lang="zh-TW" altLang="en-US" sz="2000"/>
        </a:p>
      </dgm:t>
    </dgm:pt>
    <dgm:pt modelId="{D5533B35-9744-4C0A-BD77-0988F3CA632C}">
      <dgm:prSet phldrT="[文字]" custT="1"/>
      <dgm:spPr/>
      <dgm:t>
        <a:bodyPr/>
        <a:lstStyle/>
        <a:p>
          <a:pPr algn="just"/>
          <a:r>
            <a:rPr lang="zh-TW" altLang="en-US" sz="2000" dirty="0">
              <a:latin typeface="標楷體" panose="03000509000000000000" pitchFamily="65" charset="-120"/>
              <a:ea typeface="標楷體" panose="03000509000000000000" pitchFamily="65" charset="-120"/>
            </a:rPr>
            <a:t>法定預算</a:t>
          </a:r>
          <a:r>
            <a:rPr lang="zh-TW" altLang="en-US" sz="2000" b="1" u="sng" dirty="0">
              <a:solidFill>
                <a:srgbClr val="FF0000"/>
              </a:solidFill>
              <a:latin typeface="標楷體" panose="03000509000000000000" pitchFamily="65" charset="-120"/>
              <a:ea typeface="標楷體" panose="03000509000000000000" pitchFamily="65" charset="-120"/>
            </a:rPr>
            <a:t>附加條件或期限者，</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從其所定</a:t>
          </a:r>
          <a:r>
            <a:rPr lang="zh-TW" altLang="en-US" sz="2000" u="sng" dirty="0">
              <a:latin typeface="標楷體" panose="03000509000000000000" pitchFamily="65" charset="-120"/>
              <a:ea typeface="標楷體" panose="03000509000000000000" pitchFamily="65" charset="-120"/>
            </a:rPr>
            <a:t>。</a:t>
          </a:r>
          <a:r>
            <a:rPr lang="zh-TW" altLang="en-US" sz="2000" b="0" u="none" dirty="0">
              <a:latin typeface="標楷體" panose="03000509000000000000" pitchFamily="65" charset="-120"/>
              <a:ea typeface="標楷體" panose="03000509000000000000" pitchFamily="65" charset="-120"/>
            </a:rPr>
            <a:t>但該條件或期限</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為法律、自治法規所不許者，不在此限。</a:t>
          </a:r>
          <a:endParaRPr lang="zh-TW" altLang="en-US" sz="2000" b="1" u="sng" dirty="0">
            <a:solidFill>
              <a:srgbClr val="FF0000"/>
            </a:solidFill>
            <a:highlight>
              <a:srgbClr val="FFFF00"/>
            </a:highlight>
          </a:endParaRPr>
        </a:p>
      </dgm:t>
    </dgm:pt>
    <dgm:pt modelId="{9AD87F35-5246-4343-903B-EBB260683F42}" type="parTrans" cxnId="{1F0C7978-D537-47F6-95B7-B40C44D5F70C}">
      <dgm:prSet/>
      <dgm:spPr/>
      <dgm:t>
        <a:bodyPr/>
        <a:lstStyle/>
        <a:p>
          <a:endParaRPr lang="zh-TW" altLang="en-US" sz="2000"/>
        </a:p>
      </dgm:t>
    </dgm:pt>
    <dgm:pt modelId="{D8199B46-9407-4F47-BBA3-D91EC0B565EC}" type="sibTrans" cxnId="{1F0C7978-D537-47F6-95B7-B40C44D5F70C}">
      <dgm:prSet/>
      <dgm:spPr/>
      <dgm:t>
        <a:bodyPr/>
        <a:lstStyle/>
        <a:p>
          <a:endParaRPr lang="zh-TW" altLang="en-US" sz="2000"/>
        </a:p>
      </dgm:t>
    </dgm:pt>
    <dgm:pt modelId="{6937B87C-D207-4A93-99D2-8D7A1F6C766D}">
      <dgm:prSet phldrT="[文字]" custT="1"/>
      <dgm:spPr/>
      <dgm:t>
        <a:bodyPr/>
        <a:lstStyle/>
        <a:p>
          <a:r>
            <a:rPr lang="en-US" altLang="zh-TW" sz="2400" b="1" dirty="0">
              <a:solidFill>
                <a:schemeClr val="bg1"/>
              </a:solidFill>
              <a:latin typeface="標楷體" panose="03000509000000000000" pitchFamily="65" charset="-120"/>
              <a:ea typeface="標楷體" panose="03000509000000000000" pitchFamily="65" charset="-120"/>
            </a:rPr>
            <a:t>3.</a:t>
          </a:r>
          <a:r>
            <a:rPr lang="zh-TW" altLang="en-US" sz="2400" b="1" dirty="0">
              <a:solidFill>
                <a:schemeClr val="bg1"/>
              </a:solidFill>
              <a:latin typeface="標楷體" panose="03000509000000000000" pitchFamily="65" charset="-120"/>
              <a:ea typeface="標楷體" panose="03000509000000000000" pitchFamily="65" charset="-120"/>
            </a:rPr>
            <a:t>地方制度法第</a:t>
          </a:r>
          <a:r>
            <a:rPr lang="en-US" altLang="zh-TW" sz="2400" b="1" dirty="0">
              <a:solidFill>
                <a:schemeClr val="bg1"/>
              </a:solidFill>
              <a:latin typeface="標楷體" panose="03000509000000000000" pitchFamily="65" charset="-120"/>
              <a:ea typeface="標楷體" panose="03000509000000000000" pitchFamily="65" charset="-120"/>
            </a:rPr>
            <a:t>41</a:t>
          </a:r>
          <a:r>
            <a:rPr lang="zh-TW" altLang="en-US" sz="2400" b="1" dirty="0">
              <a:solidFill>
                <a:schemeClr val="bg1"/>
              </a:solidFill>
              <a:latin typeface="標楷體" panose="03000509000000000000" pitchFamily="65" charset="-120"/>
              <a:ea typeface="標楷體" panose="03000509000000000000" pitchFamily="65" charset="-120"/>
            </a:rPr>
            <a:t>條第</a:t>
          </a:r>
          <a:r>
            <a:rPr lang="en-US" altLang="zh-TW" sz="2400" b="1" dirty="0">
              <a:solidFill>
                <a:schemeClr val="bg1"/>
              </a:solidFill>
              <a:latin typeface="標楷體" panose="03000509000000000000" pitchFamily="65" charset="-120"/>
              <a:ea typeface="標楷體" panose="03000509000000000000" pitchFamily="65" charset="-120"/>
            </a:rPr>
            <a:t>3</a:t>
          </a:r>
          <a:r>
            <a:rPr lang="zh-TW" altLang="en-US" sz="2400" b="1" dirty="0">
              <a:solidFill>
                <a:schemeClr val="bg1"/>
              </a:solidFill>
              <a:latin typeface="標楷體" panose="03000509000000000000" pitchFamily="65" charset="-120"/>
              <a:ea typeface="標楷體" panose="03000509000000000000" pitchFamily="65" charset="-120"/>
            </a:rPr>
            <a:t>項</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附帶決議</a:t>
          </a:r>
          <a:endParaRPr lang="zh-TW" altLang="en-US" sz="2400" b="1" dirty="0">
            <a:solidFill>
              <a:schemeClr val="bg1"/>
            </a:solidFill>
          </a:endParaRPr>
        </a:p>
      </dgm:t>
    </dgm:pt>
    <dgm:pt modelId="{D6D52F01-014E-4F05-84C0-AD78C1EC4E17}" type="parTrans" cxnId="{57C16E47-0DD2-4A74-A761-94B803F8AA37}">
      <dgm:prSet/>
      <dgm:spPr/>
      <dgm:t>
        <a:bodyPr/>
        <a:lstStyle/>
        <a:p>
          <a:endParaRPr lang="zh-TW" altLang="en-US" sz="2000"/>
        </a:p>
      </dgm:t>
    </dgm:pt>
    <dgm:pt modelId="{1119340C-ABE8-478B-A654-9CD086C66F5F}" type="sibTrans" cxnId="{57C16E47-0DD2-4A74-A761-94B803F8AA37}">
      <dgm:prSet/>
      <dgm:spPr/>
      <dgm:t>
        <a:bodyPr/>
        <a:lstStyle/>
        <a:p>
          <a:endParaRPr lang="zh-TW" altLang="en-US" sz="2000"/>
        </a:p>
      </dgm:t>
    </dgm:pt>
    <dgm:pt modelId="{0A10DDD4-0A32-4274-A41F-1B304A598452}">
      <dgm:prSet phldrT="[文字]" custT="1"/>
      <dgm:spPr/>
      <dgm:t>
        <a:bodyPr/>
        <a:lstStyle/>
        <a:p>
          <a:pPr algn="just"/>
          <a:r>
            <a:rPr lang="zh-TW" altLang="en-US" sz="2000" dirty="0">
              <a:latin typeface="標楷體" panose="03000509000000000000" pitchFamily="65" charset="-120"/>
              <a:ea typeface="標楷體" panose="03000509000000000000" pitchFamily="65" charset="-120"/>
            </a:rPr>
            <a:t>縣（市）議會、鄉（鎮、市）民代表會就預算案所為之</a:t>
          </a:r>
          <a:r>
            <a:rPr lang="zh-TW" altLang="en-US" sz="2000" b="1" u="sng" dirty="0">
              <a:solidFill>
                <a:srgbClr val="FF0000"/>
              </a:solidFill>
              <a:latin typeface="標楷體" panose="03000509000000000000" pitchFamily="65" charset="-120"/>
              <a:ea typeface="標楷體" panose="03000509000000000000" pitchFamily="65" charset="-120"/>
            </a:rPr>
            <a:t>附帶決議</a:t>
          </a:r>
          <a:r>
            <a:rPr lang="zh-TW" altLang="en-US" sz="2000" dirty="0">
              <a:latin typeface="標楷體" panose="03000509000000000000" pitchFamily="65" charset="-120"/>
              <a:ea typeface="標楷體" panose="03000509000000000000" pitchFamily="65" charset="-120"/>
            </a:rPr>
            <a:t>，應由縣（市）政府、鄉（鎮、市）公所</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參照法令辦理。</a:t>
          </a:r>
          <a:endParaRPr lang="zh-TW" altLang="en-US" sz="2000" dirty="0">
            <a:solidFill>
              <a:srgbClr val="FF0000"/>
            </a:solidFill>
            <a:highlight>
              <a:srgbClr val="FFFF00"/>
            </a:highlight>
          </a:endParaRPr>
        </a:p>
      </dgm:t>
    </dgm:pt>
    <dgm:pt modelId="{3F552FAF-96A4-4F4C-A4C2-CFC470AEEAC3}" type="parTrans" cxnId="{ECE2ADFB-793A-4B7B-BD2F-2286C9B79B53}">
      <dgm:prSet/>
      <dgm:spPr/>
      <dgm:t>
        <a:bodyPr/>
        <a:lstStyle/>
        <a:p>
          <a:endParaRPr lang="zh-TW" altLang="en-US" sz="2000"/>
        </a:p>
      </dgm:t>
    </dgm:pt>
    <dgm:pt modelId="{CE7758DA-1F4D-41FF-86D3-CD3FE69411CE}" type="sibTrans" cxnId="{ECE2ADFB-793A-4B7B-BD2F-2286C9B79B53}">
      <dgm:prSet/>
      <dgm:spPr/>
      <dgm:t>
        <a:bodyPr/>
        <a:lstStyle/>
        <a:p>
          <a:endParaRPr lang="zh-TW" altLang="en-US" sz="2000"/>
        </a:p>
      </dgm:t>
    </dgm:pt>
    <dgm:pt modelId="{7F92EAFE-37F8-4C4C-90A8-98A60C53835C}" type="pres">
      <dgm:prSet presAssocID="{EB920682-FCC0-42AB-9100-25BBCBFEA2E3}" presName="linear" presStyleCnt="0">
        <dgm:presLayoutVars>
          <dgm:dir/>
          <dgm:animLvl val="lvl"/>
          <dgm:resizeHandles val="exact"/>
        </dgm:presLayoutVars>
      </dgm:prSet>
      <dgm:spPr/>
    </dgm:pt>
    <dgm:pt modelId="{71530F31-F9BE-4D55-B75D-B94973552E7F}" type="pres">
      <dgm:prSet presAssocID="{2A4E9932-3EE1-4B32-82FF-B9576E1C3118}" presName="parentLin" presStyleCnt="0"/>
      <dgm:spPr/>
    </dgm:pt>
    <dgm:pt modelId="{887069CB-DE8B-4AB4-8AC5-7F4F0317F354}" type="pres">
      <dgm:prSet presAssocID="{2A4E9932-3EE1-4B32-82FF-B9576E1C3118}" presName="parentLeftMargin" presStyleLbl="node1" presStyleIdx="0" presStyleCnt="3"/>
      <dgm:spPr/>
    </dgm:pt>
    <dgm:pt modelId="{2D26C103-C518-437A-809A-E9B94031E7AC}" type="pres">
      <dgm:prSet presAssocID="{2A4E9932-3EE1-4B32-82FF-B9576E1C3118}" presName="parentText" presStyleLbl="node1" presStyleIdx="0" presStyleCnt="3" custScaleY="304446">
        <dgm:presLayoutVars>
          <dgm:chMax val="0"/>
          <dgm:bulletEnabled val="1"/>
        </dgm:presLayoutVars>
      </dgm:prSet>
      <dgm:spPr/>
    </dgm:pt>
    <dgm:pt modelId="{8B43C802-28B9-4857-A469-E11E7ED260F8}" type="pres">
      <dgm:prSet presAssocID="{2A4E9932-3EE1-4B32-82FF-B9576E1C3118}" presName="negativeSpace" presStyleCnt="0"/>
      <dgm:spPr/>
    </dgm:pt>
    <dgm:pt modelId="{9428BAEF-322B-45A0-B68E-92924262BACC}" type="pres">
      <dgm:prSet presAssocID="{2A4E9932-3EE1-4B32-82FF-B9576E1C3118}" presName="childText" presStyleLbl="conFgAcc1" presStyleIdx="0" presStyleCnt="3">
        <dgm:presLayoutVars>
          <dgm:bulletEnabled val="1"/>
        </dgm:presLayoutVars>
      </dgm:prSet>
      <dgm:spPr/>
    </dgm:pt>
    <dgm:pt modelId="{C285584F-7E9C-4E4B-B4F0-08064667AECF}" type="pres">
      <dgm:prSet presAssocID="{446D0BD1-D38F-46F1-8612-BE955E9242C6}" presName="spaceBetweenRectangles" presStyleCnt="0"/>
      <dgm:spPr/>
    </dgm:pt>
    <dgm:pt modelId="{0AC41248-1960-4C2F-A8A4-3155281BCD82}" type="pres">
      <dgm:prSet presAssocID="{C8B2919F-20B0-4DF3-A0A2-0E885D26BA7C}" presName="parentLin" presStyleCnt="0"/>
      <dgm:spPr/>
    </dgm:pt>
    <dgm:pt modelId="{30AD9D82-3DC9-44BB-934F-B121B5C507FE}" type="pres">
      <dgm:prSet presAssocID="{C8B2919F-20B0-4DF3-A0A2-0E885D26BA7C}" presName="parentLeftMargin" presStyleLbl="node1" presStyleIdx="0" presStyleCnt="3"/>
      <dgm:spPr/>
    </dgm:pt>
    <dgm:pt modelId="{007249CC-34CA-40EC-AFF9-82EB8094F039}" type="pres">
      <dgm:prSet presAssocID="{C8B2919F-20B0-4DF3-A0A2-0E885D26BA7C}" presName="parentText" presStyleLbl="node1" presStyleIdx="1" presStyleCnt="3" custScaleY="304446">
        <dgm:presLayoutVars>
          <dgm:chMax val="0"/>
          <dgm:bulletEnabled val="1"/>
        </dgm:presLayoutVars>
      </dgm:prSet>
      <dgm:spPr/>
    </dgm:pt>
    <dgm:pt modelId="{C3F0CF21-A320-4D62-9AA0-A8A47F98642B}" type="pres">
      <dgm:prSet presAssocID="{C8B2919F-20B0-4DF3-A0A2-0E885D26BA7C}" presName="negativeSpace" presStyleCnt="0"/>
      <dgm:spPr/>
    </dgm:pt>
    <dgm:pt modelId="{A39869EF-FF38-4B93-A3BF-0B4D2DA25305}" type="pres">
      <dgm:prSet presAssocID="{C8B2919F-20B0-4DF3-A0A2-0E885D26BA7C}" presName="childText" presStyleLbl="conFgAcc1" presStyleIdx="1" presStyleCnt="3">
        <dgm:presLayoutVars>
          <dgm:bulletEnabled val="1"/>
        </dgm:presLayoutVars>
      </dgm:prSet>
      <dgm:spPr/>
    </dgm:pt>
    <dgm:pt modelId="{DA8B29E0-58BF-4DB9-8D77-51D4D4F0B230}" type="pres">
      <dgm:prSet presAssocID="{23883441-4229-4F9D-AC34-4B0D51F79DEE}" presName="spaceBetweenRectangles" presStyleCnt="0"/>
      <dgm:spPr/>
    </dgm:pt>
    <dgm:pt modelId="{B127CF21-BFCB-4863-878F-83A278BFD278}" type="pres">
      <dgm:prSet presAssocID="{6937B87C-D207-4A93-99D2-8D7A1F6C766D}" presName="parentLin" presStyleCnt="0"/>
      <dgm:spPr/>
    </dgm:pt>
    <dgm:pt modelId="{4A7A1EDE-FCDF-4FAD-8B8D-7F0C00DFB5CC}" type="pres">
      <dgm:prSet presAssocID="{6937B87C-D207-4A93-99D2-8D7A1F6C766D}" presName="parentLeftMargin" presStyleLbl="node1" presStyleIdx="1" presStyleCnt="3"/>
      <dgm:spPr/>
    </dgm:pt>
    <dgm:pt modelId="{2A1AC54C-8A3E-4C00-AAF1-6A156217F045}" type="pres">
      <dgm:prSet presAssocID="{6937B87C-D207-4A93-99D2-8D7A1F6C766D}" presName="parentText" presStyleLbl="node1" presStyleIdx="2" presStyleCnt="3" custScaleY="304446">
        <dgm:presLayoutVars>
          <dgm:chMax val="0"/>
          <dgm:bulletEnabled val="1"/>
        </dgm:presLayoutVars>
      </dgm:prSet>
      <dgm:spPr/>
    </dgm:pt>
    <dgm:pt modelId="{1AFA2663-DBF6-4011-A77F-1AC4613DCCD5}" type="pres">
      <dgm:prSet presAssocID="{6937B87C-D207-4A93-99D2-8D7A1F6C766D}" presName="negativeSpace" presStyleCnt="0"/>
      <dgm:spPr/>
    </dgm:pt>
    <dgm:pt modelId="{79BE4EDA-B037-46B2-B3DA-0F539C03C8AE}" type="pres">
      <dgm:prSet presAssocID="{6937B87C-D207-4A93-99D2-8D7A1F6C766D}" presName="childText" presStyleLbl="conFgAcc1" presStyleIdx="2" presStyleCnt="3">
        <dgm:presLayoutVars>
          <dgm:bulletEnabled val="1"/>
        </dgm:presLayoutVars>
      </dgm:prSet>
      <dgm:spPr/>
    </dgm:pt>
  </dgm:ptLst>
  <dgm:cxnLst>
    <dgm:cxn modelId="{07110328-F470-4789-9E19-641C1532D559}" type="presOf" srcId="{918B9A60-BB3E-44F6-AB2D-A6F9CC4C0ED4}" destId="{9428BAEF-322B-45A0-B68E-92924262BACC}" srcOrd="0" destOrd="0" presId="urn:microsoft.com/office/officeart/2005/8/layout/list1"/>
    <dgm:cxn modelId="{57C16E47-0DD2-4A74-A761-94B803F8AA37}" srcId="{EB920682-FCC0-42AB-9100-25BBCBFEA2E3}" destId="{6937B87C-D207-4A93-99D2-8D7A1F6C766D}" srcOrd="2" destOrd="0" parTransId="{D6D52F01-014E-4F05-84C0-AD78C1EC4E17}" sibTransId="{1119340C-ABE8-478B-A654-9CD086C66F5F}"/>
    <dgm:cxn modelId="{66EEE26E-B607-4A5D-B517-98659DCA6A0A}" type="presOf" srcId="{0A10DDD4-0A32-4274-A41F-1B304A598452}" destId="{79BE4EDA-B037-46B2-B3DA-0F539C03C8AE}" srcOrd="0" destOrd="0" presId="urn:microsoft.com/office/officeart/2005/8/layout/list1"/>
    <dgm:cxn modelId="{BA7CF050-8641-48AD-B298-A81EED4ADBC3}" type="presOf" srcId="{EB920682-FCC0-42AB-9100-25BBCBFEA2E3}" destId="{7F92EAFE-37F8-4C4C-90A8-98A60C53835C}" srcOrd="0" destOrd="0" presId="urn:microsoft.com/office/officeart/2005/8/layout/list1"/>
    <dgm:cxn modelId="{4BEB0C71-F2BE-47CD-94E8-BBA33B834C84}" srcId="{EB920682-FCC0-42AB-9100-25BBCBFEA2E3}" destId="{2A4E9932-3EE1-4B32-82FF-B9576E1C3118}" srcOrd="0" destOrd="0" parTransId="{1472804F-352F-4094-B112-8449E3D86842}" sibTransId="{446D0BD1-D38F-46F1-8612-BE955E9242C6}"/>
    <dgm:cxn modelId="{FFA28E74-A3C4-45CA-AE7E-94B2B3C999CB}" type="presOf" srcId="{2A4E9932-3EE1-4B32-82FF-B9576E1C3118}" destId="{887069CB-DE8B-4AB4-8AC5-7F4F0317F354}" srcOrd="0" destOrd="0" presId="urn:microsoft.com/office/officeart/2005/8/layout/list1"/>
    <dgm:cxn modelId="{1F0C7978-D537-47F6-95B7-B40C44D5F70C}" srcId="{C8B2919F-20B0-4DF3-A0A2-0E885D26BA7C}" destId="{D5533B35-9744-4C0A-BD77-0988F3CA632C}" srcOrd="0" destOrd="0" parTransId="{9AD87F35-5246-4343-903B-EBB260683F42}" sibTransId="{D8199B46-9407-4F47-BBA3-D91EC0B565EC}"/>
    <dgm:cxn modelId="{3AF82680-54B4-4226-BC57-75C89AB76E2A}" srcId="{2A4E9932-3EE1-4B32-82FF-B9576E1C3118}" destId="{918B9A60-BB3E-44F6-AB2D-A6F9CC4C0ED4}" srcOrd="0" destOrd="0" parTransId="{44ED35A8-0699-4BEC-87D5-B2FDA34057D5}" sibTransId="{0D2172DB-E94E-4A41-BB37-4BADFCAF0185}"/>
    <dgm:cxn modelId="{5BBC6E8A-080C-4959-A755-198D378106C2}" srcId="{EB920682-FCC0-42AB-9100-25BBCBFEA2E3}" destId="{C8B2919F-20B0-4DF3-A0A2-0E885D26BA7C}" srcOrd="1" destOrd="0" parTransId="{E4202FF1-D20E-47E2-BD84-BA221693DBBC}" sibTransId="{23883441-4229-4F9D-AC34-4B0D51F79DEE}"/>
    <dgm:cxn modelId="{BBEC6A91-34EC-42B5-8643-818E9976366E}" type="presOf" srcId="{6937B87C-D207-4A93-99D2-8D7A1F6C766D}" destId="{4A7A1EDE-FCDF-4FAD-8B8D-7F0C00DFB5CC}" srcOrd="0" destOrd="0" presId="urn:microsoft.com/office/officeart/2005/8/layout/list1"/>
    <dgm:cxn modelId="{C559A9A5-7BDF-40D9-B78A-5AC7D7C69082}" type="presOf" srcId="{C8B2919F-20B0-4DF3-A0A2-0E885D26BA7C}" destId="{007249CC-34CA-40EC-AFF9-82EB8094F039}" srcOrd="1" destOrd="0" presId="urn:microsoft.com/office/officeart/2005/8/layout/list1"/>
    <dgm:cxn modelId="{D39C11BE-845E-40EA-89CC-2052D4E019F4}" type="presOf" srcId="{D5533B35-9744-4C0A-BD77-0988F3CA632C}" destId="{A39869EF-FF38-4B93-A3BF-0B4D2DA25305}" srcOrd="0" destOrd="0" presId="urn:microsoft.com/office/officeart/2005/8/layout/list1"/>
    <dgm:cxn modelId="{B088A8D4-7515-4E2D-8026-E50C59539704}" type="presOf" srcId="{2A4E9932-3EE1-4B32-82FF-B9576E1C3118}" destId="{2D26C103-C518-437A-809A-E9B94031E7AC}" srcOrd="1" destOrd="0" presId="urn:microsoft.com/office/officeart/2005/8/layout/list1"/>
    <dgm:cxn modelId="{602E49D8-1AFD-451D-BC2F-D0AD3797B4A6}" type="presOf" srcId="{6937B87C-D207-4A93-99D2-8D7A1F6C766D}" destId="{2A1AC54C-8A3E-4C00-AAF1-6A156217F045}" srcOrd="1" destOrd="0" presId="urn:microsoft.com/office/officeart/2005/8/layout/list1"/>
    <dgm:cxn modelId="{723A15E8-F4E7-4E60-8AEE-DB08C6915E4F}" type="presOf" srcId="{C8B2919F-20B0-4DF3-A0A2-0E885D26BA7C}" destId="{30AD9D82-3DC9-44BB-934F-B121B5C507FE}" srcOrd="0" destOrd="0" presId="urn:microsoft.com/office/officeart/2005/8/layout/list1"/>
    <dgm:cxn modelId="{ECE2ADFB-793A-4B7B-BD2F-2286C9B79B53}" srcId="{6937B87C-D207-4A93-99D2-8D7A1F6C766D}" destId="{0A10DDD4-0A32-4274-A41F-1B304A598452}" srcOrd="0" destOrd="0" parTransId="{3F552FAF-96A4-4F4C-A4C2-CFC470AEEAC3}" sibTransId="{CE7758DA-1F4D-41FF-86D3-CD3FE69411CE}"/>
    <dgm:cxn modelId="{0C2D993C-CC89-4F34-A34B-6EC4585792A9}" type="presParOf" srcId="{7F92EAFE-37F8-4C4C-90A8-98A60C53835C}" destId="{71530F31-F9BE-4D55-B75D-B94973552E7F}" srcOrd="0" destOrd="0" presId="urn:microsoft.com/office/officeart/2005/8/layout/list1"/>
    <dgm:cxn modelId="{491A3E8A-83EC-40AF-8A69-636639ED80B7}" type="presParOf" srcId="{71530F31-F9BE-4D55-B75D-B94973552E7F}" destId="{887069CB-DE8B-4AB4-8AC5-7F4F0317F354}" srcOrd="0" destOrd="0" presId="urn:microsoft.com/office/officeart/2005/8/layout/list1"/>
    <dgm:cxn modelId="{EA35DE2F-0B88-4626-974F-53D6088BDC86}" type="presParOf" srcId="{71530F31-F9BE-4D55-B75D-B94973552E7F}" destId="{2D26C103-C518-437A-809A-E9B94031E7AC}" srcOrd="1" destOrd="0" presId="urn:microsoft.com/office/officeart/2005/8/layout/list1"/>
    <dgm:cxn modelId="{A7385C60-9198-4818-88B3-7D76D604F2E6}" type="presParOf" srcId="{7F92EAFE-37F8-4C4C-90A8-98A60C53835C}" destId="{8B43C802-28B9-4857-A469-E11E7ED260F8}" srcOrd="1" destOrd="0" presId="urn:microsoft.com/office/officeart/2005/8/layout/list1"/>
    <dgm:cxn modelId="{DE7900F0-63C3-482E-9234-E64836207A89}" type="presParOf" srcId="{7F92EAFE-37F8-4C4C-90A8-98A60C53835C}" destId="{9428BAEF-322B-45A0-B68E-92924262BACC}" srcOrd="2" destOrd="0" presId="urn:microsoft.com/office/officeart/2005/8/layout/list1"/>
    <dgm:cxn modelId="{8170BD95-0589-4A47-805D-E2DD14826CBD}" type="presParOf" srcId="{7F92EAFE-37F8-4C4C-90A8-98A60C53835C}" destId="{C285584F-7E9C-4E4B-B4F0-08064667AECF}" srcOrd="3" destOrd="0" presId="urn:microsoft.com/office/officeart/2005/8/layout/list1"/>
    <dgm:cxn modelId="{7A54EC58-D481-40A2-BA6A-0D16053AC66B}" type="presParOf" srcId="{7F92EAFE-37F8-4C4C-90A8-98A60C53835C}" destId="{0AC41248-1960-4C2F-A8A4-3155281BCD82}" srcOrd="4" destOrd="0" presId="urn:microsoft.com/office/officeart/2005/8/layout/list1"/>
    <dgm:cxn modelId="{88CDDCD2-DED6-42E5-BCC0-4CEE8E815E1C}" type="presParOf" srcId="{0AC41248-1960-4C2F-A8A4-3155281BCD82}" destId="{30AD9D82-3DC9-44BB-934F-B121B5C507FE}" srcOrd="0" destOrd="0" presId="urn:microsoft.com/office/officeart/2005/8/layout/list1"/>
    <dgm:cxn modelId="{CC2BCE24-2FA0-45DC-814B-1E1E150F06A1}" type="presParOf" srcId="{0AC41248-1960-4C2F-A8A4-3155281BCD82}" destId="{007249CC-34CA-40EC-AFF9-82EB8094F039}" srcOrd="1" destOrd="0" presId="urn:microsoft.com/office/officeart/2005/8/layout/list1"/>
    <dgm:cxn modelId="{D35C8591-8F78-40D0-8C32-6CDE7E900515}" type="presParOf" srcId="{7F92EAFE-37F8-4C4C-90A8-98A60C53835C}" destId="{C3F0CF21-A320-4D62-9AA0-A8A47F98642B}" srcOrd="5" destOrd="0" presId="urn:microsoft.com/office/officeart/2005/8/layout/list1"/>
    <dgm:cxn modelId="{B62170C5-2E5A-4EC9-962A-40DC2210F728}" type="presParOf" srcId="{7F92EAFE-37F8-4C4C-90A8-98A60C53835C}" destId="{A39869EF-FF38-4B93-A3BF-0B4D2DA25305}" srcOrd="6" destOrd="0" presId="urn:microsoft.com/office/officeart/2005/8/layout/list1"/>
    <dgm:cxn modelId="{3D7A3CF7-7E9D-4D5B-BF95-ECEE876AACF0}" type="presParOf" srcId="{7F92EAFE-37F8-4C4C-90A8-98A60C53835C}" destId="{DA8B29E0-58BF-4DB9-8D77-51D4D4F0B230}" srcOrd="7" destOrd="0" presId="urn:microsoft.com/office/officeart/2005/8/layout/list1"/>
    <dgm:cxn modelId="{A1989D42-D454-4E40-BAAA-0DF11CFA759D}" type="presParOf" srcId="{7F92EAFE-37F8-4C4C-90A8-98A60C53835C}" destId="{B127CF21-BFCB-4863-878F-83A278BFD278}" srcOrd="8" destOrd="0" presId="urn:microsoft.com/office/officeart/2005/8/layout/list1"/>
    <dgm:cxn modelId="{0E19E567-00E8-4C5F-BAC3-D48C1F1C49CF}" type="presParOf" srcId="{B127CF21-BFCB-4863-878F-83A278BFD278}" destId="{4A7A1EDE-FCDF-4FAD-8B8D-7F0C00DFB5CC}" srcOrd="0" destOrd="0" presId="urn:microsoft.com/office/officeart/2005/8/layout/list1"/>
    <dgm:cxn modelId="{0B6D1449-269B-4A06-A98D-CAA6F6ECFBFF}" type="presParOf" srcId="{B127CF21-BFCB-4863-878F-83A278BFD278}" destId="{2A1AC54C-8A3E-4C00-AAF1-6A156217F045}" srcOrd="1" destOrd="0" presId="urn:microsoft.com/office/officeart/2005/8/layout/list1"/>
    <dgm:cxn modelId="{EBA0064D-3047-4DE2-8C4D-6BEB8473433A}" type="presParOf" srcId="{7F92EAFE-37F8-4C4C-90A8-98A60C53835C}" destId="{1AFA2663-DBF6-4011-A77F-1AC4613DCCD5}" srcOrd="9" destOrd="0" presId="urn:microsoft.com/office/officeart/2005/8/layout/list1"/>
    <dgm:cxn modelId="{2E9664F3-5F4B-49A6-AC45-472013AA4FBD}" type="presParOf" srcId="{7F92EAFE-37F8-4C4C-90A8-98A60C53835C}" destId="{79BE4EDA-B037-46B2-B3DA-0F539C03C8A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預算法第</a:t>
          </a:r>
          <a:r>
            <a:rPr lang="en-US" altLang="en-US" sz="3200" b="1" dirty="0">
              <a:solidFill>
                <a:schemeClr val="bg1"/>
              </a:solidFill>
              <a:latin typeface="標楷體" panose="03000509000000000000" pitchFamily="65" charset="-120"/>
              <a:ea typeface="標楷體" panose="03000509000000000000" pitchFamily="65" charset="-120"/>
            </a:rPr>
            <a:t>54</a:t>
          </a:r>
          <a:r>
            <a:rPr lang="zh-TW" altLang="en-US" sz="3200" b="1" dirty="0">
              <a:solidFill>
                <a:schemeClr val="bg1"/>
              </a:solidFill>
              <a:latin typeface="標楷體" panose="03000509000000000000" pitchFamily="65" charset="-120"/>
              <a:ea typeface="標楷體" panose="03000509000000000000" pitchFamily="65" charset="-120"/>
            </a:rPr>
            <a:t>條、地方制度法第</a:t>
          </a:r>
          <a:r>
            <a:rPr lang="en-US" altLang="en-US" sz="3200" b="1" dirty="0">
              <a:solidFill>
                <a:schemeClr val="bg1"/>
              </a:solidFill>
              <a:latin typeface="標楷體" panose="03000509000000000000" pitchFamily="65" charset="-120"/>
              <a:ea typeface="標楷體" panose="03000509000000000000" pitchFamily="65" charset="-120"/>
            </a:rPr>
            <a:t>40</a:t>
          </a:r>
          <a:r>
            <a:rPr lang="zh-TW" altLang="en-US" sz="3200" b="1" dirty="0">
              <a:solidFill>
                <a:schemeClr val="bg1"/>
              </a:solidFill>
              <a:latin typeface="標楷體" panose="03000509000000000000" pitchFamily="65" charset="-120"/>
              <a:ea typeface="標楷體" panose="03000509000000000000" pitchFamily="65" charset="-120"/>
            </a:rPr>
            <a:t>條第</a:t>
          </a:r>
          <a:r>
            <a:rPr lang="en-US" altLang="en-US" sz="3200" b="1" dirty="0">
              <a:solidFill>
                <a:schemeClr val="bg1"/>
              </a:solidFill>
              <a:latin typeface="標楷體" panose="03000509000000000000" pitchFamily="65" charset="-120"/>
              <a:ea typeface="標楷體" panose="03000509000000000000" pitchFamily="65" charset="-120"/>
            </a:rPr>
            <a:t>3</a:t>
          </a:r>
          <a:r>
            <a:rPr lang="zh-TW" altLang="en-US" sz="3200" b="1" dirty="0">
              <a:solidFill>
                <a:schemeClr val="bg1"/>
              </a:solidFill>
              <a:latin typeface="標楷體" panose="03000509000000000000" pitchFamily="65" charset="-120"/>
              <a:ea typeface="標楷體" panose="03000509000000000000" pitchFamily="65" charset="-120"/>
            </a:rPr>
            <a:t>項規定</a:t>
          </a:r>
        </a:p>
      </dgm:t>
    </dgm:pt>
    <dgm:pt modelId="{A222A513-020E-4177-896C-0088FF5C1FF5}" type="par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pPr algn="just"/>
          <a:r>
            <a:rPr lang="zh-TW" altLang="en-US" sz="3200" b="1" u="sng" dirty="0">
              <a:solidFill>
                <a:srgbClr val="FF0000"/>
              </a:solidFill>
              <a:latin typeface="標楷體" panose="03000509000000000000" pitchFamily="65" charset="-120"/>
              <a:ea typeface="標楷體" panose="03000509000000000000" pitchFamily="65" charset="-120"/>
            </a:rPr>
            <a:t>收入</a:t>
          </a:r>
          <a:r>
            <a:rPr lang="zh-TW" altLang="en-US" sz="3200" b="1" dirty="0">
              <a:latin typeface="標楷體" panose="03000509000000000000" pitchFamily="65" charset="-120"/>
              <a:ea typeface="標楷體" panose="03000509000000000000" pitchFamily="65" charset="-120"/>
            </a:rPr>
            <a:t>依上年度標準及實際發生數</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覈實收入</a:t>
          </a:r>
          <a:r>
            <a:rPr lang="zh-TW" altLang="en-US" sz="3200" b="1" dirty="0">
              <a:latin typeface="標楷體" panose="03000509000000000000" pitchFamily="65" charset="-120"/>
              <a:ea typeface="標楷體" panose="03000509000000000000" pitchFamily="65" charset="-120"/>
            </a:rPr>
            <a:t>。</a:t>
          </a:r>
        </a:p>
      </dgm:t>
    </dgm:pt>
    <dgm:pt modelId="{1095DB7A-CD2B-4446-B0BD-E371A73F431E}" type="par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00FC9DD4-C2FE-470E-95A0-02BE5D0D4115}">
      <dgm:prSet phldrT="[文字]" custT="1"/>
      <dgm:spPr/>
      <dgm:t>
        <a:bodyPr/>
        <a:lstStyle/>
        <a:p>
          <a:pPr algn="just"/>
          <a:r>
            <a:rPr lang="zh-TW" altLang="en-US" sz="3200" b="1" u="sng" dirty="0">
              <a:solidFill>
                <a:srgbClr val="FF0000"/>
              </a:solidFill>
              <a:latin typeface="標楷體" panose="03000509000000000000" pitchFamily="65" charset="-120"/>
              <a:ea typeface="標楷體" panose="03000509000000000000" pitchFamily="65" charset="-120"/>
            </a:rPr>
            <a:t>法定義務</a:t>
          </a:r>
          <a:r>
            <a:rPr lang="zh-TW" altLang="en-US" sz="3200" b="1" dirty="0">
              <a:solidFill>
                <a:schemeClr val="bg1"/>
              </a:solidFill>
              <a:latin typeface="標楷體" panose="03000509000000000000" pitchFamily="65" charset="-120"/>
              <a:ea typeface="標楷體" panose="03000509000000000000" pitchFamily="65" charset="-120"/>
            </a:rPr>
            <a:t>支出</a:t>
          </a:r>
          <a:r>
            <a:rPr lang="zh-TW" altLang="en-US" sz="3200" b="1" u="none" dirty="0">
              <a:solidFill>
                <a:srgbClr val="FF0000"/>
              </a:solidFill>
              <a:highlight>
                <a:srgbClr val="FFFF00"/>
              </a:highlight>
              <a:latin typeface="標楷體" panose="03000509000000000000" pitchFamily="65" charset="-120"/>
              <a:ea typeface="標楷體" panose="03000509000000000000" pitchFamily="65" charset="-120"/>
            </a:rPr>
            <a:t>覈實動支</a:t>
          </a:r>
          <a:r>
            <a:rPr lang="zh-TW" altLang="en-US" sz="3200" b="1" dirty="0">
              <a:latin typeface="標楷體" panose="03000509000000000000" pitchFamily="65" charset="-120"/>
              <a:ea typeface="標楷體" panose="03000509000000000000" pitchFamily="65" charset="-120"/>
            </a:rPr>
            <a:t>。</a:t>
          </a:r>
        </a:p>
      </dgm:t>
    </dgm:pt>
    <dgm:pt modelId="{8AE1DBC6-8BC2-4581-96C1-151C7A22EFF4}" type="parTrans" cxnId="{06985722-6941-440A-9737-360C5B5C75FD}">
      <dgm:prSet/>
      <dgm:spPr/>
      <dgm:t>
        <a:bodyPr/>
        <a:lstStyle/>
        <a:p>
          <a:endParaRPr lang="en-US"/>
        </a:p>
      </dgm:t>
    </dgm:pt>
    <dgm:pt modelId="{121D543D-6EEF-46A8-843A-4FFCF322ECB9}" type="sibTrans" cxnId="{06985722-6941-440A-9737-360C5B5C75FD}">
      <dgm:prSet/>
      <dgm:spPr/>
      <dgm:t>
        <a:bodyPr/>
        <a:lstStyle/>
        <a:p>
          <a:endParaRPr lang="en-US"/>
        </a:p>
      </dgm:t>
    </dgm:pt>
    <dgm:pt modelId="{180790FC-307D-4786-9140-ADE5B3CF23CA}">
      <dgm:prSet phldrT="[文字]" custT="1"/>
      <dgm:spPr/>
      <dgm:t>
        <a:bodyPr/>
        <a:lstStyle/>
        <a:p>
          <a:pPr algn="just"/>
          <a:r>
            <a:rPr lang="zh-TW" altLang="en-US" sz="3200" b="1" u="sng" dirty="0">
              <a:solidFill>
                <a:srgbClr val="FF0000"/>
              </a:solidFill>
              <a:latin typeface="標楷體" panose="03000509000000000000" pitchFamily="65" charset="-120"/>
              <a:ea typeface="標楷體" panose="03000509000000000000" pitchFamily="65" charset="-120"/>
            </a:rPr>
            <a:t>經常性經費及延續性計畫</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得於上年度執行數範圍內動支。</a:t>
          </a:r>
          <a:r>
            <a:rPr lang="zh-TW" altLang="en-US" sz="3200" b="1" dirty="0">
              <a:solidFill>
                <a:srgbClr val="FF0000"/>
              </a:solidFill>
              <a:latin typeface="標楷體" panose="03000509000000000000" pitchFamily="65" charset="-120"/>
              <a:ea typeface="標楷體" panose="03000509000000000000" pitchFamily="65" charset="-120"/>
            </a:rPr>
            <a:t> </a:t>
          </a:r>
        </a:p>
      </dgm:t>
    </dgm:pt>
    <dgm:pt modelId="{7C5EBD75-FDC9-423F-A260-AA05AE103CC1}" type="parTrans" cxnId="{ADC8C7F3-3731-49D7-8EC2-038B6BE483D7}">
      <dgm:prSet/>
      <dgm:spPr/>
      <dgm:t>
        <a:bodyPr/>
        <a:lstStyle/>
        <a:p>
          <a:endParaRPr lang="en-US"/>
        </a:p>
      </dgm:t>
    </dgm:pt>
    <dgm:pt modelId="{83FAF50D-89E3-46E4-B8DA-37739C188992}" type="sibTrans" cxnId="{ADC8C7F3-3731-49D7-8EC2-038B6BE483D7}">
      <dgm:prSet/>
      <dgm:spPr/>
      <dgm:t>
        <a:bodyPr/>
        <a:lstStyle/>
        <a:p>
          <a:endParaRPr lang="en-US"/>
        </a:p>
      </dgm:t>
    </dgm:pt>
    <dgm:pt modelId="{750BC8B0-A16B-45F6-843D-A32FE3085B37}">
      <dgm:prSet custT="1"/>
      <dgm:spPr/>
      <dgm:t>
        <a:bodyPr/>
        <a:lstStyle/>
        <a:p>
          <a:pPr algn="just"/>
          <a:r>
            <a:rPr lang="zh-TW" altLang="en-US" sz="3200" b="1" u="sng" dirty="0">
              <a:solidFill>
                <a:srgbClr val="FF0000"/>
              </a:solidFill>
              <a:latin typeface="標楷體" panose="03000509000000000000" pitchFamily="65" charset="-120"/>
              <a:ea typeface="標楷體" panose="03000509000000000000" pitchFamily="65" charset="-120"/>
            </a:rPr>
            <a:t>新興資本支出及新增計畫</a:t>
          </a:r>
          <a:r>
            <a:rPr lang="zh-TW" altLang="en-US" sz="3200" b="1" dirty="0">
              <a:latin typeface="標楷體" panose="03000509000000000000" pitchFamily="65" charset="-120"/>
              <a:ea typeface="標楷體" panose="03000509000000000000" pitchFamily="65" charset="-120"/>
            </a:rPr>
            <a:t>，須</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俟預算完成審議程序後始得動支</a:t>
          </a:r>
          <a:r>
            <a:rPr lang="zh-TW" altLang="en-US" sz="3200" b="1" dirty="0">
              <a:latin typeface="標楷體" panose="03000509000000000000" pitchFamily="65" charset="-120"/>
              <a:ea typeface="標楷體" panose="03000509000000000000" pitchFamily="65" charset="-120"/>
            </a:rPr>
            <a:t>。</a:t>
          </a:r>
          <a:endParaRPr lang="en-US" altLang="en-US" sz="3200" b="1" dirty="0">
            <a:latin typeface="標楷體" panose="03000509000000000000" pitchFamily="65" charset="-120"/>
            <a:ea typeface="標楷體" panose="03000509000000000000" pitchFamily="65" charset="-120"/>
          </a:endParaRPr>
        </a:p>
      </dgm:t>
    </dgm:pt>
    <dgm:pt modelId="{42C572F1-2980-43FC-A08A-F2DB4A40DD82}" type="parTrans" cxnId="{08420D2C-B521-473C-A434-D578F86A8EF1}">
      <dgm:prSet/>
      <dgm:spPr/>
      <dgm:t>
        <a:bodyPr/>
        <a:lstStyle/>
        <a:p>
          <a:endParaRPr lang="en-US"/>
        </a:p>
      </dgm:t>
    </dgm:pt>
    <dgm:pt modelId="{C7E93F14-DDB1-4221-B8C4-4DA19E7223B3}" type="sibTrans" cxnId="{08420D2C-B521-473C-A434-D578F86A8EF1}">
      <dgm:prSet/>
      <dgm:spPr/>
      <dgm:t>
        <a:bodyPr/>
        <a:lstStyle/>
        <a:p>
          <a:endParaRPr lang="en-US"/>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20337" custScaleY="65157" custLinFactNeighborX="2818" custLinFactNeighborY="-36308">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dgm:presLayoutVars>
          <dgm:bulletEnabled val="1"/>
        </dgm:presLayoutVars>
      </dgm:prSet>
      <dgm:spPr/>
    </dgm:pt>
  </dgm:ptLst>
  <dgm:cxnLst>
    <dgm:cxn modelId="{06985722-6941-440A-9737-360C5B5C75FD}" srcId="{A1DC40CD-3F3F-4E09-BD14-794584DE1A6A}" destId="{00FC9DD4-C2FE-470E-95A0-02BE5D0D4115}" srcOrd="1" destOrd="0" parTransId="{8AE1DBC6-8BC2-4581-96C1-151C7A22EFF4}" sibTransId="{121D543D-6EEF-46A8-843A-4FFCF322ECB9}"/>
    <dgm:cxn modelId="{C4AEA028-EB91-482E-B0A2-A3E632727FC4}" srcId="{A1DC40CD-3F3F-4E09-BD14-794584DE1A6A}" destId="{7D70E021-1781-41FC-BFA1-19596973750E}" srcOrd="0" destOrd="0" parTransId="{1095DB7A-CD2B-4446-B0BD-E371A73F431E}" sibTransId="{E561F397-A50E-42B8-B641-E7594B7F2070}"/>
    <dgm:cxn modelId="{08420D2C-B521-473C-A434-D578F86A8EF1}" srcId="{A1DC40CD-3F3F-4E09-BD14-794584DE1A6A}" destId="{750BC8B0-A16B-45F6-843D-A32FE3085B37}" srcOrd="3" destOrd="0" parTransId="{42C572F1-2980-43FC-A08A-F2DB4A40DD82}" sibTransId="{C7E93F14-DDB1-4221-B8C4-4DA19E7223B3}"/>
    <dgm:cxn modelId="{D9D99832-E3B5-4CEA-B81C-E14767445371}" srcId="{336EA752-93CF-439C-91D7-78D746A458D4}" destId="{A1DC40CD-3F3F-4E09-BD14-794584DE1A6A}" srcOrd="0" destOrd="0" parTransId="{A222A513-020E-4177-896C-0088FF5C1FF5}" sibTransId="{08C23FCC-67EA-4CB9-BE9D-9ED985F5F14A}"/>
    <dgm:cxn modelId="{6C860D53-F7C2-49B0-8625-279109FF6F38}" type="presOf" srcId="{7D70E021-1781-41FC-BFA1-19596973750E}" destId="{D707D6D4-3A75-4358-82FA-7DB4E163E531}" srcOrd="0" destOrd="0" presId="urn:microsoft.com/office/officeart/2005/8/layout/list1"/>
    <dgm:cxn modelId="{6BA7BA81-064E-46B1-A3FC-B8CBC9189A96}" type="presOf" srcId="{750BC8B0-A16B-45F6-843D-A32FE3085B37}" destId="{D707D6D4-3A75-4358-82FA-7DB4E163E531}" srcOrd="0" destOrd="3" presId="urn:microsoft.com/office/officeart/2005/8/layout/list1"/>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7126C5DB-3EE5-487D-B9D1-240D0036A76A}" type="presOf" srcId="{00FC9DD4-C2FE-470E-95A0-02BE5D0D4115}" destId="{D707D6D4-3A75-4358-82FA-7DB4E163E531}" srcOrd="0" destOrd="1" presId="urn:microsoft.com/office/officeart/2005/8/layout/list1"/>
    <dgm:cxn modelId="{96CDA9E2-F95F-4614-9EE8-6D139359C158}" type="presOf" srcId="{A1DC40CD-3F3F-4E09-BD14-794584DE1A6A}" destId="{686A801A-4F6D-46AB-9A95-B48D5A5FEC46}" srcOrd="1" destOrd="0" presId="urn:microsoft.com/office/officeart/2005/8/layout/list1"/>
    <dgm:cxn modelId="{ADC8C7F3-3731-49D7-8EC2-038B6BE483D7}" srcId="{A1DC40CD-3F3F-4E09-BD14-794584DE1A6A}" destId="{180790FC-307D-4786-9140-ADE5B3CF23CA}" srcOrd="2" destOrd="0" parTransId="{7C5EBD75-FDC9-423F-A260-AA05AE103CC1}" sibTransId="{83FAF50D-89E3-46E4-B8DA-37739C188992}"/>
    <dgm:cxn modelId="{D5F1CAF3-27C9-4E63-9237-3F5F664DB50A}" type="presOf" srcId="{180790FC-307D-4786-9140-ADE5B3CF23CA}" destId="{D707D6D4-3A75-4358-82FA-7DB4E163E531}" srcOrd="0" destOrd="2"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中央政府</a:t>
          </a:r>
          <a:r>
            <a:rPr lang="zh-TW" altLang="en-US" sz="3000" b="1" dirty="0">
              <a:solidFill>
                <a:schemeClr val="bg1"/>
              </a:solidFill>
              <a:latin typeface="標楷體" panose="03000509000000000000" pitchFamily="65" charset="-120"/>
              <a:ea typeface="標楷體" panose="03000509000000000000" pitchFamily="65" charset="-120"/>
            </a:rPr>
            <a:t>總預算案未能依限完成時之執行補充規定</a:t>
          </a:r>
        </a:p>
      </dgm:t>
    </dgm:pt>
    <dgm:pt modelId="{A222A513-020E-4177-896C-0088FF5C1FF5}" type="par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pPr algn="just"/>
          <a:r>
            <a:rPr lang="zh-TW" altLang="en-US" sz="2800" b="1" dirty="0">
              <a:solidFill>
                <a:schemeClr val="bg1"/>
              </a:solidFill>
              <a:latin typeface="標楷體" panose="03000509000000000000" pitchFamily="65" charset="-120"/>
              <a:ea typeface="標楷體" panose="03000509000000000000" pitchFamily="65" charset="-120"/>
            </a:rPr>
            <a:t>賦稅、規費及實施管制所發生之收入等</a:t>
          </a:r>
          <a:r>
            <a:rPr lang="zh-TW" altLang="en-US" sz="2800" b="1" dirty="0">
              <a:solidFill>
                <a:srgbClr val="FF0000"/>
              </a:solidFill>
              <a:latin typeface="標楷體" panose="03000509000000000000" pitchFamily="65" charset="-120"/>
              <a:ea typeface="標楷體" panose="03000509000000000000" pitchFamily="65" charset="-120"/>
            </a:rPr>
            <a:t>強制性收入，法律另有規定，依其規定辦理。</a:t>
          </a:r>
        </a:p>
      </dgm:t>
    </dgm:pt>
    <dgm:pt modelId="{1095DB7A-CD2B-4446-B0BD-E371A73F431E}" type="par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25F5884A-1FA1-43F3-B4AF-8ABE5E3164BB}">
      <dgm:prSet phldrT="[文字]" custT="1"/>
      <dgm:spPr/>
      <dgm:t>
        <a:bodyPr/>
        <a:lstStyle/>
        <a:p>
          <a:pPr algn="just"/>
          <a:r>
            <a:rPr lang="zh-TW" altLang="en-US" sz="2800" b="1" u="none" dirty="0">
              <a:solidFill>
                <a:srgbClr val="FF0000"/>
              </a:solidFill>
              <a:latin typeface="標楷體" panose="03000509000000000000" pitchFamily="65" charset="-120"/>
              <a:ea typeface="標楷體" panose="03000509000000000000" pitchFamily="65" charset="-120"/>
            </a:rPr>
            <a:t>新興支出：</a:t>
          </a:r>
          <a:r>
            <a:rPr lang="zh-TW" altLang="en-US" sz="2800" b="1" u="none" dirty="0">
              <a:solidFill>
                <a:srgbClr val="FF0000"/>
              </a:solidFill>
              <a:highlight>
                <a:srgbClr val="FFFF00"/>
              </a:highlight>
              <a:latin typeface="標楷體" panose="03000509000000000000" pitchFamily="65" charset="-120"/>
              <a:ea typeface="標楷體" panose="03000509000000000000" pitchFamily="65" charset="-120"/>
            </a:rPr>
            <a:t>個別資本</a:t>
          </a:r>
          <a:r>
            <a:rPr lang="zh-TW" altLang="en-US" sz="2800" b="1" dirty="0">
              <a:latin typeface="標楷體" panose="03000509000000000000" pitchFamily="65" charset="-120"/>
              <a:ea typeface="標楷體" panose="03000509000000000000" pitchFamily="65" charset="-120"/>
            </a:rPr>
            <a:t>支出計畫</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當年度起開始編列</a:t>
          </a:r>
          <a:r>
            <a:rPr lang="zh-TW" altLang="en-US" sz="2800" b="1" dirty="0">
              <a:latin typeface="標楷體" panose="03000509000000000000" pitchFamily="65" charset="-120"/>
              <a:ea typeface="標楷體" panose="03000509000000000000" pitchFamily="65" charset="-120"/>
            </a:rPr>
            <a:t>預算辦理者。</a:t>
          </a:r>
          <a:endParaRPr lang="zh-TW" altLang="en-US" sz="2800" b="1" u="sng" dirty="0">
            <a:solidFill>
              <a:srgbClr val="FF0000"/>
            </a:solidFill>
            <a:latin typeface="標楷體" panose="03000509000000000000" pitchFamily="65" charset="-120"/>
            <a:ea typeface="標楷體" panose="03000509000000000000" pitchFamily="65" charset="-120"/>
          </a:endParaRPr>
        </a:p>
      </dgm:t>
    </dgm:pt>
    <dgm:pt modelId="{B19746AB-EABD-41CF-85C5-400D3140A471}" type="parTrans" cxnId="{64E21558-43DC-4146-935D-1135E3D6069E}">
      <dgm:prSet/>
      <dgm:spPr/>
      <dgm:t>
        <a:bodyPr/>
        <a:lstStyle/>
        <a:p>
          <a:endParaRPr lang="en-US"/>
        </a:p>
      </dgm:t>
    </dgm:pt>
    <dgm:pt modelId="{1B026DCA-F4BD-423F-9C2C-B4D5AB2DEC66}" type="sibTrans" cxnId="{64E21558-43DC-4146-935D-1135E3D6069E}">
      <dgm:prSet/>
      <dgm:spPr/>
      <dgm:t>
        <a:bodyPr/>
        <a:lstStyle/>
        <a:p>
          <a:endParaRPr lang="en-US"/>
        </a:p>
      </dgm:t>
    </dgm:pt>
    <dgm:pt modelId="{BD0AE147-548A-4227-815A-DFE71AC79494}">
      <dgm:prSet phldrT="[文字]" custT="1"/>
      <dgm:spPr/>
      <dgm:t>
        <a:bodyPr/>
        <a:lstStyle/>
        <a:p>
          <a:pPr algn="just"/>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非屬新興之延續性資本支出計畫</a:t>
          </a:r>
          <a:r>
            <a:rPr lang="zh-TW" altLang="en-US" sz="2800" b="1" dirty="0">
              <a:latin typeface="標楷體" panose="03000509000000000000" pitchFamily="65" charset="-120"/>
              <a:ea typeface="標楷體" panose="03000509000000000000" pitchFamily="65" charset="-120"/>
            </a:rPr>
            <a:t>，當年度可執行數仍應在</a:t>
          </a:r>
          <a:r>
            <a:rPr lang="zh-TW" altLang="en-US" sz="2800" b="1" u="sng" dirty="0">
              <a:solidFill>
                <a:srgbClr val="FF0000"/>
              </a:solidFill>
              <a:latin typeface="標楷體" panose="03000509000000000000" pitchFamily="65" charset="-120"/>
              <a:ea typeface="標楷體" panose="03000509000000000000" pitchFamily="65" charset="-120"/>
            </a:rPr>
            <a:t>上年度預算執行數</a:t>
          </a:r>
          <a:r>
            <a:rPr lang="zh-TW" altLang="en-US" sz="2800" b="1" dirty="0">
              <a:solidFill>
                <a:srgbClr val="FF0000"/>
              </a:solidFill>
              <a:latin typeface="標楷體" panose="03000509000000000000" pitchFamily="65" charset="-120"/>
              <a:ea typeface="標楷體" panose="03000509000000000000" pitchFamily="65" charset="-120"/>
            </a:rPr>
            <a:t>或</a:t>
          </a:r>
          <a:r>
            <a:rPr lang="zh-TW" altLang="en-US" sz="2800" b="1" u="sng" dirty="0">
              <a:solidFill>
                <a:srgbClr val="FF0000"/>
              </a:solidFill>
              <a:latin typeface="標楷體" panose="03000509000000000000" pitchFamily="65" charset="-120"/>
              <a:ea typeface="標楷體" panose="03000509000000000000" pitchFamily="65" charset="-120"/>
            </a:rPr>
            <a:t>當年度預算編列數</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較低者</a:t>
          </a:r>
          <a:r>
            <a:rPr lang="zh-TW" altLang="en-US" sz="2800" b="1" dirty="0">
              <a:solidFill>
                <a:srgbClr val="FF0000"/>
              </a:solidFill>
              <a:latin typeface="標楷體" panose="03000509000000000000" pitchFamily="65" charset="-120"/>
              <a:ea typeface="標楷體" panose="03000509000000000000" pitchFamily="65" charset="-120"/>
            </a:rPr>
            <a:t>之範圍內，配合工程進度覈實支用，惟依合約規定必需支付者不在此限</a:t>
          </a:r>
          <a:r>
            <a:rPr lang="zh-TW" altLang="en-US" sz="2800" b="1" dirty="0">
              <a:latin typeface="標楷體" panose="03000509000000000000" pitchFamily="65" charset="-120"/>
              <a:ea typeface="標楷體" panose="03000509000000000000" pitchFamily="65" charset="-120"/>
            </a:rPr>
            <a:t>。</a:t>
          </a:r>
        </a:p>
      </dgm:t>
    </dgm:pt>
    <dgm:pt modelId="{DB4A50FC-9B84-4A3B-9832-0140C9E562C1}" type="parTrans" cxnId="{F3A559C8-180A-4755-A692-75F06D0706E8}">
      <dgm:prSet/>
      <dgm:spPr/>
      <dgm:t>
        <a:bodyPr/>
        <a:lstStyle/>
        <a:p>
          <a:endParaRPr lang="en-US"/>
        </a:p>
      </dgm:t>
    </dgm:pt>
    <dgm:pt modelId="{A5349BCA-076D-430D-9A82-606C38C472AB}" type="sibTrans" cxnId="{F3A559C8-180A-4755-A692-75F06D0706E8}">
      <dgm:prSet/>
      <dgm:spPr/>
      <dgm:t>
        <a:bodyPr/>
        <a:lstStyle/>
        <a:p>
          <a:endParaRPr lang="en-US"/>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26262" custScaleY="65157" custLinFactNeighborX="2818" custLinFactNeighborY="-36308">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dgm:presLayoutVars>
          <dgm:bulletEnabled val="1"/>
        </dgm:presLayoutVars>
      </dgm:prSet>
      <dgm:spPr/>
    </dgm:pt>
  </dgm:ptLst>
  <dgm:cxnLst>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6C860D53-F7C2-49B0-8625-279109FF6F38}" type="presOf" srcId="{7D70E021-1781-41FC-BFA1-19596973750E}" destId="{D707D6D4-3A75-4358-82FA-7DB4E163E531}" srcOrd="0" destOrd="0" presId="urn:microsoft.com/office/officeart/2005/8/layout/list1"/>
    <dgm:cxn modelId="{BC69C077-745E-42AA-B0A4-4B036AC0BF6E}" type="presOf" srcId="{25F5884A-1FA1-43F3-B4AF-8ABE5E3164BB}" destId="{D707D6D4-3A75-4358-82FA-7DB4E163E531}" srcOrd="0" destOrd="1" presId="urn:microsoft.com/office/officeart/2005/8/layout/list1"/>
    <dgm:cxn modelId="{64E21558-43DC-4146-935D-1135E3D6069E}" srcId="{A1DC40CD-3F3F-4E09-BD14-794584DE1A6A}" destId="{25F5884A-1FA1-43F3-B4AF-8ABE5E3164BB}" srcOrd="1" destOrd="0" parTransId="{B19746AB-EABD-41CF-85C5-400D3140A471}" sibTransId="{1B026DCA-F4BD-423F-9C2C-B4D5AB2DEC66}"/>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F3A559C8-180A-4755-A692-75F06D0706E8}" srcId="{A1DC40CD-3F3F-4E09-BD14-794584DE1A6A}" destId="{BD0AE147-548A-4227-815A-DFE71AC79494}" srcOrd="2" destOrd="0" parTransId="{DB4A50FC-9B84-4A3B-9832-0140C9E562C1}" sibTransId="{A5349BCA-076D-430D-9A82-606C38C472AB}"/>
    <dgm:cxn modelId="{96CDA9E2-F95F-4614-9EE8-6D139359C158}" type="presOf" srcId="{A1DC40CD-3F3F-4E09-BD14-794584DE1A6A}" destId="{686A801A-4F6D-46AB-9A95-B48D5A5FEC46}" srcOrd="1" destOrd="0" presId="urn:microsoft.com/office/officeart/2005/8/layout/list1"/>
    <dgm:cxn modelId="{F9C56AFE-B3D2-43EB-8B54-F7618CDD74C5}" type="presOf" srcId="{BD0AE147-548A-4227-815A-DFE71AC79494}" destId="{D707D6D4-3A75-4358-82FA-7DB4E163E531}" srcOrd="0" destOrd="2"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中央政府總預算案未能依限完成時之執行補充規定</a:t>
          </a:r>
        </a:p>
      </dgm:t>
    </dgm:pt>
    <dgm:pt modelId="{A222A513-020E-4177-896C-0088FF5C1FF5}" type="parTrans" cxnId="{D9D99832-E3B5-4CEA-B81C-E14767445371}">
      <dgm:prSet/>
      <dgm:spPr/>
      <dgm:t>
        <a:bodyPr/>
        <a:lstStyle/>
        <a:p>
          <a:endParaRPr lang="zh-TW" altLang="en-US" sz="32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32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pPr algn="just"/>
          <a:r>
            <a:rPr lang="zh-TW" altLang="en-US" sz="3200" b="1" dirty="0">
              <a:solidFill>
                <a:schemeClr val="bg1"/>
              </a:solidFill>
              <a:latin typeface="標楷體" panose="03000509000000000000" pitchFamily="65" charset="-120"/>
              <a:ea typeface="標楷體" panose="03000509000000000000" pitchFamily="65" charset="-120"/>
            </a:rPr>
            <a:t>履行其他</a:t>
          </a:r>
          <a:r>
            <a:rPr lang="zh-TW" altLang="en-US" sz="3200" b="1" dirty="0">
              <a:solidFill>
                <a:srgbClr val="FF0000"/>
              </a:solidFill>
              <a:latin typeface="標楷體" panose="03000509000000000000" pitchFamily="65" charset="-120"/>
              <a:ea typeface="標楷體" panose="03000509000000000000" pitchFamily="65" charset="-120"/>
            </a:rPr>
            <a:t>法定義務之支出</a:t>
          </a:r>
          <a:r>
            <a:rPr lang="zh-TW" altLang="en-US" sz="3200" b="1" dirty="0">
              <a:solidFill>
                <a:schemeClr val="bg1"/>
              </a:solidFill>
              <a:latin typeface="標楷體" panose="03000509000000000000" pitchFamily="65" charset="-120"/>
              <a:ea typeface="標楷體" panose="03000509000000000000" pitchFamily="65" charset="-120"/>
            </a:rPr>
            <a:t>，需為</a:t>
          </a:r>
          <a:r>
            <a:rPr lang="en-US" altLang="zh-TW" sz="3200" b="1" dirty="0">
              <a:solidFill>
                <a:schemeClr val="bg1"/>
              </a:solidFill>
              <a:latin typeface="標楷體" panose="03000509000000000000" pitchFamily="65" charset="-120"/>
              <a:ea typeface="標楷體" panose="03000509000000000000" pitchFamily="65" charset="-120"/>
            </a:rPr>
            <a:t>:</a:t>
          </a:r>
          <a:endParaRPr lang="zh-TW" altLang="en-US" sz="3200" b="1" dirty="0">
            <a:solidFill>
              <a:srgbClr val="FF0000"/>
            </a:solidFill>
            <a:latin typeface="標楷體" panose="03000509000000000000" pitchFamily="65" charset="-120"/>
            <a:ea typeface="標楷體" panose="03000509000000000000" pitchFamily="65" charset="-120"/>
          </a:endParaRPr>
        </a:p>
      </dgm:t>
    </dgm:pt>
    <dgm:pt modelId="{1095DB7A-CD2B-4446-B0BD-E371A73F431E}" type="parTrans" cxnId="{C4AEA028-EB91-482E-B0A2-A3E632727FC4}">
      <dgm:prSet/>
      <dgm:spPr/>
      <dgm:t>
        <a:bodyPr/>
        <a:lstStyle/>
        <a:p>
          <a:endParaRPr lang="zh-TW" altLang="en-US" sz="32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3200">
            <a:latin typeface="標楷體" panose="03000509000000000000" pitchFamily="65" charset="-120"/>
            <a:ea typeface="標楷體" panose="03000509000000000000" pitchFamily="65" charset="-120"/>
          </a:endParaRPr>
        </a:p>
      </dgm:t>
    </dgm:pt>
    <dgm:pt modelId="{69C422DD-34D2-4011-A224-A9DAA5404FD1}">
      <dgm:prSet phldrT="[文字]" custT="1"/>
      <dgm:spPr/>
      <dgm:t>
        <a:bodyPr/>
        <a:lstStyle/>
        <a:p>
          <a:pPr algn="just"/>
          <a:r>
            <a:rPr lang="en-US" altLang="en-US" sz="3200" b="1" dirty="0">
              <a:solidFill>
                <a:schemeClr val="bg1">
                  <a:lumMod val="95000"/>
                  <a:lumOff val="5000"/>
                </a:schemeClr>
              </a:solidFill>
              <a:latin typeface="標楷體" panose="03000509000000000000" pitchFamily="65" charset="-120"/>
              <a:ea typeface="標楷體" panose="03000509000000000000" pitchFamily="65" charset="-120"/>
            </a:rPr>
            <a:t>1.</a:t>
          </a:r>
          <a:r>
            <a:rPr lang="zh-TW" altLang="en-US" sz="3200" b="1" u="sng" dirty="0">
              <a:solidFill>
                <a:srgbClr val="FF0000"/>
              </a:solidFill>
              <a:latin typeface="標楷體" panose="03000509000000000000" pitchFamily="65" charset="-120"/>
              <a:ea typeface="標楷體" panose="03000509000000000000" pitchFamily="65" charset="-120"/>
            </a:rPr>
            <a:t>法律明文規定政府應負擔之經費</a:t>
          </a:r>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（如各類保險法規定政府應負擔之保費及虧損彌補）。</a:t>
          </a:r>
        </a:p>
      </dgm:t>
    </dgm:pt>
    <dgm:pt modelId="{98A8DEBA-D248-441A-BABC-662D8909C278}" type="parTrans" cxnId="{FFF86E82-775D-47F8-83FC-18E4521023B8}">
      <dgm:prSet/>
      <dgm:spPr/>
      <dgm:t>
        <a:bodyPr/>
        <a:lstStyle/>
        <a:p>
          <a:endParaRPr lang="en-US" sz="3200"/>
        </a:p>
      </dgm:t>
    </dgm:pt>
    <dgm:pt modelId="{766A6E03-159A-4B3B-84D2-4B5974657A91}" type="sibTrans" cxnId="{FFF86E82-775D-47F8-83FC-18E4521023B8}">
      <dgm:prSet/>
      <dgm:spPr/>
      <dgm:t>
        <a:bodyPr/>
        <a:lstStyle/>
        <a:p>
          <a:endParaRPr lang="en-US" sz="3200"/>
        </a:p>
      </dgm:t>
    </dgm:pt>
    <dgm:pt modelId="{D7AA6E13-C6B5-4E47-9661-F5D4F791E5F5}">
      <dgm:prSet phldrT="[文字]" custT="1"/>
      <dgm:spPr/>
      <dgm:t>
        <a:bodyPr/>
        <a:lstStyle/>
        <a:p>
          <a:pPr algn="just"/>
          <a:r>
            <a:rPr lang="en-US" altLang="en-US" sz="3200" b="1" dirty="0">
              <a:solidFill>
                <a:schemeClr val="bg1">
                  <a:lumMod val="95000"/>
                  <a:lumOff val="5000"/>
                </a:schemeClr>
              </a:solidFill>
              <a:latin typeface="標楷體" panose="03000509000000000000" pitchFamily="65" charset="-120"/>
              <a:ea typeface="標楷體" panose="03000509000000000000" pitchFamily="65" charset="-120"/>
            </a:rPr>
            <a:t>2.</a:t>
          </a:r>
          <a:r>
            <a:rPr lang="zh-TW" altLang="en-US" sz="3200" b="1" u="sng" dirty="0">
              <a:solidFill>
                <a:srgbClr val="FF0000"/>
              </a:solidFill>
              <a:latin typeface="標楷體" panose="03000509000000000000" pitchFamily="65" charset="-120"/>
              <a:ea typeface="標楷體" panose="03000509000000000000" pitchFamily="65" charset="-120"/>
            </a:rPr>
            <a:t>法律明文規定政府應辦事項</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且已發生權責</a:t>
          </a:r>
          <a:r>
            <a:rPr lang="zh-TW" altLang="en-US" sz="3200" b="1" dirty="0">
              <a:solidFill>
                <a:srgbClr val="FF0000"/>
              </a:solidFill>
              <a:latin typeface="標楷體" panose="03000509000000000000" pitchFamily="65" charset="-120"/>
              <a:ea typeface="標楷體" panose="03000509000000000000" pitchFamily="65" charset="-120"/>
            </a:rPr>
            <a:t>之支出</a:t>
          </a:r>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（如依替代役實施條例</a:t>
          </a:r>
          <a:r>
            <a:rPr lang="zh-TW" altLang="en-US" sz="3200" b="1" u="sng"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已起徵</a:t>
          </a:r>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之役男所需薪餉及主、副食費等支出）。</a:t>
          </a:r>
        </a:p>
      </dgm:t>
    </dgm:pt>
    <dgm:pt modelId="{78DAE8FB-B56E-4713-943D-21F02A9F3986}" type="parTrans" cxnId="{B202AE38-B692-4F72-9DF3-6ACB46C3471C}">
      <dgm:prSet/>
      <dgm:spPr/>
      <dgm:t>
        <a:bodyPr/>
        <a:lstStyle/>
        <a:p>
          <a:endParaRPr lang="zh-TW" altLang="en-US" sz="3200"/>
        </a:p>
      </dgm:t>
    </dgm:pt>
    <dgm:pt modelId="{5B18191D-4839-49BC-92FF-9D5756E0A4DE}" type="sibTrans" cxnId="{B202AE38-B692-4F72-9DF3-6ACB46C3471C}">
      <dgm:prSet/>
      <dgm:spPr/>
      <dgm:t>
        <a:bodyPr/>
        <a:lstStyle/>
        <a:p>
          <a:endParaRPr lang="zh-TW" altLang="en-US" sz="3200"/>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26262" custScaleY="65157" custLinFactNeighborX="2818" custLinFactNeighborY="-36308">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custLinFactNeighborX="911" custLinFactNeighborY="5348">
        <dgm:presLayoutVars>
          <dgm:bulletEnabled val="1"/>
        </dgm:presLayoutVars>
      </dgm:prSet>
      <dgm:spPr/>
    </dgm:pt>
  </dgm:ptLst>
  <dgm:cxnLst>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B202AE38-B692-4F72-9DF3-6ACB46C3471C}" srcId="{A1DC40CD-3F3F-4E09-BD14-794584DE1A6A}" destId="{D7AA6E13-C6B5-4E47-9661-F5D4F791E5F5}" srcOrd="2" destOrd="0" parTransId="{78DAE8FB-B56E-4713-943D-21F02A9F3986}" sibTransId="{5B18191D-4839-49BC-92FF-9D5756E0A4DE}"/>
    <dgm:cxn modelId="{A3B30F6C-86E8-40B6-9C5B-D9E76FA31FB9}" type="presOf" srcId="{69C422DD-34D2-4011-A224-A9DAA5404FD1}" destId="{D707D6D4-3A75-4358-82FA-7DB4E163E531}" srcOrd="0" destOrd="1" presId="urn:microsoft.com/office/officeart/2005/8/layout/list1"/>
    <dgm:cxn modelId="{6C860D53-F7C2-49B0-8625-279109FF6F38}" type="presOf" srcId="{7D70E021-1781-41FC-BFA1-19596973750E}" destId="{D707D6D4-3A75-4358-82FA-7DB4E163E531}" srcOrd="0" destOrd="0" presId="urn:microsoft.com/office/officeart/2005/8/layout/list1"/>
    <dgm:cxn modelId="{FFF86E82-775D-47F8-83FC-18E4521023B8}" srcId="{A1DC40CD-3F3F-4E09-BD14-794584DE1A6A}" destId="{69C422DD-34D2-4011-A224-A9DAA5404FD1}" srcOrd="1" destOrd="0" parTransId="{98A8DEBA-D248-441A-BABC-662D8909C278}" sibTransId="{766A6E03-159A-4B3B-84D2-4B5974657A91}"/>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FB749DDD-104A-4E32-B510-4F982EA72BC8}" type="presOf" srcId="{D7AA6E13-C6B5-4E47-9661-F5D4F791E5F5}" destId="{D707D6D4-3A75-4358-82FA-7DB4E163E531}" srcOrd="0" destOrd="2" presId="urn:microsoft.com/office/officeart/2005/8/layout/list1"/>
    <dgm:cxn modelId="{96CDA9E2-F95F-4614-9EE8-6D139359C158}" type="presOf" srcId="{A1DC40CD-3F3F-4E09-BD14-794584DE1A6A}" destId="{686A801A-4F6D-46AB-9A95-B48D5A5FEC46}" srcOrd="1" destOrd="0"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中央政府總預算案未能依限完成時之執行補充規定</a:t>
          </a:r>
        </a:p>
      </dgm:t>
    </dgm:pt>
    <dgm:pt modelId="{A222A513-020E-4177-896C-0088FF5C1FF5}" type="parTrans" cxnId="{D9D99832-E3B5-4CEA-B81C-E14767445371}">
      <dgm:prSet/>
      <dgm:spPr/>
      <dgm:t>
        <a:bodyPr/>
        <a:lstStyle/>
        <a:p>
          <a:endParaRPr lang="zh-TW" altLang="en-US" sz="32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32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pPr algn="just"/>
          <a:r>
            <a:rPr lang="zh-TW" altLang="en-US" sz="3200" b="1" dirty="0">
              <a:solidFill>
                <a:schemeClr val="bg1"/>
              </a:solidFill>
              <a:latin typeface="標楷體" panose="03000509000000000000" pitchFamily="65" charset="-120"/>
              <a:ea typeface="標楷體" panose="03000509000000000000" pitchFamily="65" charset="-120"/>
            </a:rPr>
            <a:t>依有關</a:t>
          </a:r>
          <a:r>
            <a:rPr lang="zh-TW" altLang="en-US" sz="3200" b="1" dirty="0">
              <a:solidFill>
                <a:srgbClr val="FF0000"/>
              </a:solidFill>
              <a:latin typeface="標楷體" panose="03000509000000000000" pitchFamily="65" charset="-120"/>
              <a:ea typeface="標楷體" panose="03000509000000000000" pitchFamily="65" charset="-120"/>
            </a:rPr>
            <a:t>組織法律</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新設之機關</a:t>
          </a:r>
          <a:r>
            <a:rPr lang="zh-TW" altLang="en-US" sz="3200" b="1" dirty="0">
              <a:solidFill>
                <a:schemeClr val="bg1"/>
              </a:solidFill>
              <a:latin typeface="標楷體" panose="03000509000000000000" pitchFamily="65" charset="-120"/>
              <a:ea typeface="標楷體" panose="03000509000000000000" pitchFamily="65" charset="-120"/>
            </a:rPr>
            <a:t>，已依組織法並在預算員額範圍內晉用之人員所需</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人事費及基本業務維持費</a:t>
          </a:r>
          <a:r>
            <a:rPr lang="zh-TW" altLang="en-US" sz="3200" b="1" u="sng" dirty="0">
              <a:solidFill>
                <a:srgbClr val="FF0000"/>
              </a:solidFill>
              <a:latin typeface="標楷體" panose="03000509000000000000" pitchFamily="65" charset="-120"/>
              <a:ea typeface="標楷體" panose="03000509000000000000" pitchFamily="65" charset="-120"/>
            </a:rPr>
            <a:t>亦可</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覈實列支</a:t>
          </a:r>
          <a:r>
            <a:rPr lang="zh-TW" altLang="en-US" sz="3200" b="1" dirty="0">
              <a:solidFill>
                <a:schemeClr val="bg1"/>
              </a:solidFill>
              <a:latin typeface="標楷體" panose="03000509000000000000" pitchFamily="65" charset="-120"/>
              <a:ea typeface="標楷體" panose="03000509000000000000" pitchFamily="65" charset="-120"/>
            </a:rPr>
            <a:t>，</a:t>
          </a:r>
          <a:r>
            <a:rPr lang="zh-TW" altLang="en-US" sz="3200" b="1" u="sng" dirty="0">
              <a:solidFill>
                <a:srgbClr val="FF0000"/>
              </a:solidFill>
              <a:latin typeface="標楷體" panose="03000509000000000000" pitchFamily="65" charset="-120"/>
              <a:ea typeface="標楷體" panose="03000509000000000000" pitchFamily="65" charset="-120"/>
            </a:rPr>
            <a:t>新增政事項目及資本計畫</a:t>
          </a:r>
          <a:r>
            <a:rPr lang="zh-TW" altLang="en-US" sz="3200" b="1" dirty="0">
              <a:solidFill>
                <a:srgbClr val="FF0000"/>
              </a:solidFill>
              <a:latin typeface="標楷體" panose="03000509000000000000" pitchFamily="65" charset="-120"/>
              <a:ea typeface="標楷體" panose="03000509000000000000" pitchFamily="65" charset="-120"/>
            </a:rPr>
            <a:t>仍應俟預算完成法定程序後始得動支。</a:t>
          </a:r>
        </a:p>
      </dgm:t>
    </dgm:pt>
    <dgm:pt modelId="{1095DB7A-CD2B-4446-B0BD-E371A73F431E}" type="parTrans" cxnId="{C4AEA028-EB91-482E-B0A2-A3E632727FC4}">
      <dgm:prSet/>
      <dgm:spPr/>
      <dgm:t>
        <a:bodyPr/>
        <a:lstStyle/>
        <a:p>
          <a:endParaRPr lang="zh-TW" altLang="en-US" sz="32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3200">
            <a:latin typeface="標楷體" panose="03000509000000000000" pitchFamily="65" charset="-120"/>
            <a:ea typeface="標楷體" panose="03000509000000000000" pitchFamily="65" charset="-120"/>
          </a:endParaRPr>
        </a:p>
      </dgm:t>
    </dgm:pt>
    <dgm:pt modelId="{E9B36FEC-888D-4C20-82E3-14B1638C75F5}">
      <dgm:prSet phldrT="[文字]" custT="1"/>
      <dgm:spPr/>
      <dgm:t>
        <a:bodyPr/>
        <a:lstStyle/>
        <a:p>
          <a:pPr algn="just"/>
          <a:r>
            <a:rPr lang="zh-TW" altLang="en-US" sz="3200" b="1" dirty="0">
              <a:solidFill>
                <a:srgbClr val="FF0000"/>
              </a:solidFill>
              <a:latin typeface="標楷體" panose="03000509000000000000" pitchFamily="65" charset="-120"/>
              <a:ea typeface="標楷體" panose="03000509000000000000" pitchFamily="65" charset="-120"/>
            </a:rPr>
            <a:t>未依</a:t>
          </a:r>
          <a:r>
            <a:rPr lang="zh-TW" altLang="en-US" sz="3200" b="1" dirty="0">
              <a:solidFill>
                <a:schemeClr val="bg1"/>
              </a:solidFill>
              <a:latin typeface="標楷體" panose="03000509000000000000" pitchFamily="65" charset="-120"/>
              <a:ea typeface="標楷體" panose="03000509000000000000" pitchFamily="65" charset="-120"/>
            </a:rPr>
            <a:t>組織法律規定</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新設之籌備處</a:t>
          </a:r>
          <a:r>
            <a:rPr lang="zh-TW" altLang="en-US" sz="3200" b="1" u="sng" dirty="0">
              <a:solidFill>
                <a:srgbClr val="FF0000"/>
              </a:solidFill>
              <a:latin typeface="標楷體" panose="03000509000000000000" pitchFamily="65" charset="-120"/>
              <a:ea typeface="標楷體" panose="03000509000000000000" pitchFamily="65" charset="-120"/>
            </a:rPr>
            <a:t>，其人事費及業務等經費，應俟預算完成法定程序後始得動支。</a:t>
          </a:r>
        </a:p>
      </dgm:t>
    </dgm:pt>
    <dgm:pt modelId="{52C680C5-F052-4607-8C1F-0599FC8AF507}" type="parTrans" cxnId="{F6467338-A663-4030-AB76-132AB5A163CC}">
      <dgm:prSet/>
      <dgm:spPr/>
      <dgm:t>
        <a:bodyPr/>
        <a:lstStyle/>
        <a:p>
          <a:endParaRPr lang="zh-TW" altLang="en-US" sz="3200"/>
        </a:p>
      </dgm:t>
    </dgm:pt>
    <dgm:pt modelId="{8ED5D603-B637-4685-B78D-FAB1792E34CA}" type="sibTrans" cxnId="{F6467338-A663-4030-AB76-132AB5A163CC}">
      <dgm:prSet/>
      <dgm:spPr/>
      <dgm:t>
        <a:bodyPr/>
        <a:lstStyle/>
        <a:p>
          <a:endParaRPr lang="zh-TW" altLang="en-US" sz="3200"/>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26262" custScaleY="65157" custLinFactNeighborX="2818" custLinFactNeighborY="-36308">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dgm:presLayoutVars>
          <dgm:bulletEnabled val="1"/>
        </dgm:presLayoutVars>
      </dgm:prSet>
      <dgm:spPr/>
    </dgm:pt>
  </dgm:ptLst>
  <dgm:cxnLst>
    <dgm:cxn modelId="{D961DF0C-AD1C-442B-86CE-8DB8467CDFBA}" type="presOf" srcId="{E9B36FEC-888D-4C20-82E3-14B1638C75F5}" destId="{D707D6D4-3A75-4358-82FA-7DB4E163E531}" srcOrd="0" destOrd="1" presId="urn:microsoft.com/office/officeart/2005/8/layout/list1"/>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F6467338-A663-4030-AB76-132AB5A163CC}" srcId="{A1DC40CD-3F3F-4E09-BD14-794584DE1A6A}" destId="{E9B36FEC-888D-4C20-82E3-14B1638C75F5}" srcOrd="1" destOrd="0" parTransId="{52C680C5-F052-4607-8C1F-0599FC8AF507}" sibTransId="{8ED5D603-B637-4685-B78D-FAB1792E34CA}"/>
    <dgm:cxn modelId="{6C860D53-F7C2-49B0-8625-279109FF6F38}" type="presOf" srcId="{7D70E021-1781-41FC-BFA1-19596973750E}" destId="{D707D6D4-3A75-4358-82FA-7DB4E163E531}" srcOrd="0" destOrd="0" presId="urn:microsoft.com/office/officeart/2005/8/layout/list1"/>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96CDA9E2-F95F-4614-9EE8-6D139359C158}" type="presOf" srcId="{A1DC40CD-3F3F-4E09-BD14-794584DE1A6A}" destId="{686A801A-4F6D-46AB-9A95-B48D5A5FEC46}" srcOrd="1" destOrd="0"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出席費支給原則</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邀請本府暨所屬機關</a:t>
          </a:r>
          <a:r>
            <a:rPr lang="en-US" altLang="en-US"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構</a:t>
          </a:r>
          <a:r>
            <a:rPr lang="en-US" altLang="en-US"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學校人員以外之學者專家：</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原則以不逾</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2,000</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dirty="0">
              <a:solidFill>
                <a:schemeClr val="bg1"/>
              </a:solidFill>
              <a:latin typeface="標楷體" panose="03000509000000000000" pitchFamily="65" charset="-120"/>
              <a:ea typeface="標楷體" panose="03000509000000000000" pitchFamily="65" charset="-120"/>
            </a:rPr>
            <a:t>支給。</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AE4DCB8-B88E-4AA7-86E3-547D1BA96DE2}">
      <dgm:prSet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邀請</a:t>
          </a:r>
          <a:r>
            <a:rPr lang="zh-TW" altLang="en-US" sz="3200" b="1" dirty="0">
              <a:solidFill>
                <a:srgbClr val="FF0000"/>
              </a:solidFill>
              <a:latin typeface="標楷體" panose="03000509000000000000" pitchFamily="65" charset="-120"/>
              <a:ea typeface="標楷體" panose="03000509000000000000" pitchFamily="65" charset="-120"/>
            </a:rPr>
            <a:t>本府暨所屬機關</a:t>
          </a:r>
          <a:r>
            <a:rPr lang="en-US" altLang="en-US"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構</a:t>
          </a:r>
          <a:r>
            <a:rPr lang="en-US" altLang="en-US"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學校人員</a:t>
          </a:r>
          <a:r>
            <a:rPr lang="zh-TW" altLang="en-US" sz="3200" b="1" dirty="0">
              <a:solidFill>
                <a:schemeClr val="bg1"/>
              </a:solidFill>
              <a:latin typeface="標楷體" panose="03000509000000000000" pitchFamily="65" charset="-120"/>
              <a:ea typeface="標楷體" panose="03000509000000000000" pitchFamily="65" charset="-120"/>
            </a:rPr>
            <a:t>出席會議</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一律不支給出席費。</a:t>
          </a:r>
        </a:p>
      </dgm:t>
    </dgm:pt>
    <dgm:pt modelId="{4F59AEB4-72B0-43C4-8518-766CB7D85E53}" type="parTrans" cxnId="{8D3767DF-3455-4A44-8BA4-530CB5F86106}">
      <dgm:prSet/>
      <dgm:spPr/>
      <dgm:t>
        <a:bodyPr/>
        <a:lstStyle/>
        <a:p>
          <a:endParaRPr lang="zh-TW" altLang="en-US"/>
        </a:p>
      </dgm:t>
    </dgm:pt>
    <dgm:pt modelId="{056C990F-C87D-46D1-AEB1-CC2A80C96C59}" type="sibTrans" cxnId="{8D3767DF-3455-4A44-8BA4-530CB5F86106}">
      <dgm:prSet/>
      <dgm:spPr/>
      <dgm:t>
        <a:bodyPr/>
        <a:lstStyle/>
        <a:p>
          <a:endParaRPr lang="zh-TW" altLang="en-US"/>
        </a:p>
      </dgm:t>
    </dgm:pt>
    <dgm:pt modelId="{1FAFB3E0-3710-44C8-8984-D6A636C09514}">
      <dgm:prSet phldrT="[文字]" custT="1"/>
      <dgm:spPr/>
      <dgm:t>
        <a:bodyPr/>
        <a:lstStyle/>
        <a:p>
          <a:pPr algn="just">
            <a:lnSpc>
              <a:spcPts val="4200"/>
            </a:lnSpc>
            <a:spcAft>
              <a:spcPts val="0"/>
            </a:spcAft>
          </a:pP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特殊情事或會議時間冗長，經敘明具體事由簽奉核准者</a:t>
          </a:r>
          <a:r>
            <a:rPr lang="zh-TW" altLang="en-US" sz="3200" b="1" dirty="0">
              <a:solidFill>
                <a:srgbClr val="FF0000"/>
              </a:solidFill>
              <a:latin typeface="標楷體" panose="03000509000000000000" pitchFamily="65" charset="-120"/>
              <a:ea typeface="標楷體" panose="03000509000000000000" pitchFamily="65" charset="-120"/>
            </a:rPr>
            <a:t>，以及與會者係</a:t>
          </a:r>
          <a:r>
            <a:rPr lang="zh-TW" altLang="en-US" sz="3200" b="1" dirty="0">
              <a:solidFill>
                <a:srgbClr val="FF0000"/>
              </a:solidFill>
              <a:highlight>
                <a:srgbClr val="00FFFF"/>
              </a:highlight>
              <a:latin typeface="標楷體" panose="03000509000000000000" pitchFamily="65" charset="-120"/>
              <a:ea typeface="標楷體" panose="03000509000000000000" pitchFamily="65" charset="-120"/>
            </a:rPr>
            <a:t>自本縣以外地區來金者</a:t>
          </a:r>
          <a:r>
            <a:rPr lang="zh-TW" altLang="en-US" sz="3200" b="1" dirty="0">
              <a:solidFill>
                <a:schemeClr val="bg1"/>
              </a:solidFill>
              <a:latin typeface="標楷體" panose="03000509000000000000" pitchFamily="65" charset="-120"/>
              <a:ea typeface="標楷體" panose="03000509000000000000" pitchFamily="65" charset="-120"/>
            </a:rPr>
            <a:t>，得依「中央政府各機關學校出席費及稿費支給要點」所訂出席費上限支給。</a:t>
          </a:r>
        </a:p>
      </dgm:t>
    </dgm:pt>
    <dgm:pt modelId="{9EE36AA0-0654-4DEA-A68B-B29B3667872D}" type="parTrans" cxnId="{FACB4C1B-F6C8-483C-BBEF-9A6F328E24BD}">
      <dgm:prSet/>
      <dgm:spPr/>
    </dgm:pt>
    <dgm:pt modelId="{4D68C874-F00F-41A8-92F4-87A6DA181195}" type="sibTrans" cxnId="{FACB4C1B-F6C8-483C-BBEF-9A6F328E24BD}">
      <dgm:prSet/>
      <dgm:spPr/>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34990" custScaleY="92599" custLinFactNeighborX="-3573" custLinFactNeighborY="175">
        <dgm:presLayoutVars>
          <dgm:chMax val="1"/>
          <dgm:bulletEnabled val="1"/>
        </dgm:presLayoutVars>
      </dgm:prSet>
      <dgm:spPr/>
    </dgm:pt>
    <dgm:pt modelId="{C0748D46-8370-40A2-9EBC-A2B2A968265D}" type="pres">
      <dgm:prSet presAssocID="{D2138AE8-3158-475A-9DD4-33FA2DC20056}" presName="descendantText" presStyleLbl="alignAccFollowNode1" presStyleIdx="0" presStyleCnt="1" custScaleX="127144" custScaleY="113539" custLinFactNeighborX="-6505" custLinFactNeighborY="-461">
        <dgm:presLayoutVars>
          <dgm:bulletEnabled val="1"/>
        </dgm:presLayoutVars>
      </dgm:prSet>
      <dgm:spPr/>
    </dgm:pt>
  </dgm:ptLst>
  <dgm:cxnLst>
    <dgm:cxn modelId="{273A8307-EE51-4F9B-8A02-8B8AA077E95A}" type="presOf" srcId="{EAE4DCB8-B88E-4AA7-86E3-547D1BA96DE2}" destId="{C0748D46-8370-40A2-9EBC-A2B2A968265D}" srcOrd="0" destOrd="2" presId="urn:microsoft.com/office/officeart/2005/8/layout/vList5"/>
    <dgm:cxn modelId="{C8B83913-B786-4608-A888-A9251452E7BD}" type="presOf" srcId="{D2138AE8-3158-475A-9DD4-33FA2DC20056}" destId="{0560F428-62C9-4FDA-B87A-DE0812B58023}" srcOrd="0" destOrd="0"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FACB4C1B-F6C8-483C-BBEF-9A6F328E24BD}" srcId="{D2138AE8-3158-475A-9DD4-33FA2DC20056}" destId="{1FAFB3E0-3710-44C8-8984-D6A636C09514}" srcOrd="1" destOrd="0" parTransId="{9EE36AA0-0654-4DEA-A68B-B29B3667872D}" sibTransId="{4D68C874-F00F-41A8-92F4-87A6DA181195}"/>
    <dgm:cxn modelId="{F935BE34-B923-4730-86F4-8ED871EE2D29}" type="presOf" srcId="{AF9E938E-B4D8-41BC-A0FF-C1DAF012D996}" destId="{C0748D46-8370-40A2-9EBC-A2B2A968265D}" srcOrd="0" destOrd="0" presId="urn:microsoft.com/office/officeart/2005/8/layout/vList5"/>
    <dgm:cxn modelId="{7E652390-1967-4ECE-82E4-C1B73B3D5D8D}" type="presOf" srcId="{68EAE0F2-CE1C-411F-A9D0-003E370EDA6B}" destId="{D634A95E-8699-472E-9695-E5A0F5A15A58}" srcOrd="0" destOrd="0" presId="urn:microsoft.com/office/officeart/2005/8/layout/vList5"/>
    <dgm:cxn modelId="{309165C5-6931-4853-88A6-C7E39B6445A1}" type="presOf" srcId="{1FAFB3E0-3710-44C8-8984-D6A636C09514}" destId="{C0748D46-8370-40A2-9EBC-A2B2A968265D}" srcOrd="0" destOrd="1" presId="urn:microsoft.com/office/officeart/2005/8/layout/vList5"/>
    <dgm:cxn modelId="{8D3767DF-3455-4A44-8BA4-530CB5F86106}" srcId="{D2138AE8-3158-475A-9DD4-33FA2DC20056}" destId="{EAE4DCB8-B88E-4AA7-86E3-547D1BA96DE2}" srcOrd="2" destOrd="0" parTransId="{4F59AEB4-72B0-43C4-8518-766CB7D85E53}" sibTransId="{056C990F-C87D-46D1-AEB1-CC2A80C96C59}"/>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4C7972B1-B268-45CF-9C05-49D1B4F4F857}" type="presParOf" srcId="{647D9B47-35A2-467F-B1A8-CFB0D4532F52}" destId="{C0748D46-8370-40A2-9EBC-A2B2A96826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200" b="1" dirty="0">
              <a:solidFill>
                <a:schemeClr val="bg1"/>
              </a:solidFill>
              <a:latin typeface="標楷體" panose="03000509000000000000" pitchFamily="65" charset="-120"/>
              <a:ea typeface="標楷體" panose="03000509000000000000" pitchFamily="65" charset="-120"/>
            </a:rPr>
            <a:t>中央政府</a:t>
          </a:r>
          <a:r>
            <a:rPr lang="zh-TW" altLang="en-US" sz="3000" b="1" dirty="0">
              <a:solidFill>
                <a:schemeClr val="bg1"/>
              </a:solidFill>
              <a:latin typeface="標楷體" panose="03000509000000000000" pitchFamily="65" charset="-120"/>
              <a:ea typeface="標楷體" panose="03000509000000000000" pitchFamily="65" charset="-120"/>
            </a:rPr>
            <a:t>總預算案未能依限完成時之執行補充規定</a:t>
          </a:r>
        </a:p>
      </dgm:t>
    </dgm:pt>
    <dgm:pt modelId="{A222A513-020E-4177-896C-0088FF5C1FF5}" type="par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r>
            <a:rPr lang="zh-TW" altLang="en-US" sz="3200" b="1" dirty="0">
              <a:solidFill>
                <a:srgbClr val="FF0000"/>
              </a:solidFill>
              <a:latin typeface="標楷體" panose="03000509000000000000" pitchFamily="65" charset="-120"/>
              <a:ea typeface="標楷體" panose="03000509000000000000" pitchFamily="65" charset="-120"/>
            </a:rPr>
            <a:t>債務之舉借及還本支出</a:t>
          </a:r>
          <a:r>
            <a:rPr lang="zh-TW" altLang="en-US" sz="3200" b="1" dirty="0">
              <a:solidFill>
                <a:schemeClr val="bg1"/>
              </a:solidFill>
              <a:latin typeface="標楷體" panose="03000509000000000000" pitchFamily="65" charset="-120"/>
              <a:ea typeface="標楷體" panose="03000509000000000000" pitchFamily="65" charset="-120"/>
            </a:rPr>
            <a:t>，屬因應收支調度需要</a:t>
          </a:r>
          <a:r>
            <a:rPr lang="zh-TW" altLang="en-US" sz="3200" b="1" dirty="0">
              <a:latin typeface="標楷體" panose="03000509000000000000" pitchFamily="65" charset="-120"/>
              <a:ea typeface="標楷體" panose="03000509000000000000" pitchFamily="65" charset="-120"/>
            </a:rPr>
            <a:t>，可依實際需要</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覈實辦理</a:t>
          </a:r>
          <a:r>
            <a:rPr lang="zh-TW" altLang="en-US" sz="3200" b="1" dirty="0">
              <a:latin typeface="標楷體" panose="03000509000000000000" pitchFamily="65" charset="-120"/>
              <a:ea typeface="標楷體" panose="03000509000000000000" pitchFamily="65" charset="-120"/>
            </a:rPr>
            <a:t>。</a:t>
          </a:r>
        </a:p>
      </dgm:t>
    </dgm:pt>
    <dgm:pt modelId="{1095DB7A-CD2B-4446-B0BD-E371A73F431E}" type="par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49B5799F-E0E7-45A3-B774-42A244E10211}">
      <dgm:prSet phldrT="[文字]" custT="1"/>
      <dgm:spPr/>
      <dgm:t>
        <a:bodyPr/>
        <a:lstStyle/>
        <a:p>
          <a:r>
            <a:rPr lang="zh-TW" altLang="en-US" sz="3200" b="1" dirty="0">
              <a:solidFill>
                <a:srgbClr val="FF0000"/>
              </a:solidFill>
              <a:latin typeface="標楷體" panose="03000509000000000000" pitchFamily="65" charset="-120"/>
              <a:ea typeface="標楷體" panose="03000509000000000000" pitchFamily="65" charset="-120"/>
            </a:rPr>
            <a:t>第一、二預備金及災害準備金</a:t>
          </a:r>
          <a:r>
            <a:rPr lang="zh-TW" altLang="en-US" sz="3200" b="1" dirty="0">
              <a:latin typeface="標楷體" panose="03000509000000000000" pitchFamily="65" charset="-120"/>
              <a:ea typeface="標楷體" panose="03000509000000000000" pitchFamily="65" charset="-120"/>
            </a:rPr>
            <a:t>，應</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俟預算完成法定程序</a:t>
          </a:r>
          <a:r>
            <a:rPr lang="zh-TW" altLang="en-US" sz="3200" b="1" dirty="0">
              <a:latin typeface="標楷體" panose="03000509000000000000" pitchFamily="65" charset="-120"/>
              <a:ea typeface="標楷體" panose="03000509000000000000" pitchFamily="65" charset="-120"/>
            </a:rPr>
            <a:t>後始得動支。</a:t>
          </a:r>
        </a:p>
      </dgm:t>
    </dgm:pt>
    <dgm:pt modelId="{E272ACBF-4E63-45EC-90A0-520E32C5E1E0}" type="parTrans" cxnId="{87612C8C-426D-418D-AD46-F791EC159562}">
      <dgm:prSet/>
      <dgm:spPr/>
      <dgm:t>
        <a:bodyPr/>
        <a:lstStyle/>
        <a:p>
          <a:endParaRPr lang="en-US"/>
        </a:p>
      </dgm:t>
    </dgm:pt>
    <dgm:pt modelId="{24476533-1777-479D-B904-C45F5EBCD99C}" type="sibTrans" cxnId="{87612C8C-426D-418D-AD46-F791EC159562}">
      <dgm:prSet/>
      <dgm:spPr/>
      <dgm:t>
        <a:bodyPr/>
        <a:lstStyle/>
        <a:p>
          <a:endParaRPr lang="en-US"/>
        </a:p>
      </dgm:t>
    </dgm:pt>
    <dgm:pt modelId="{7C15AEEB-C4E7-4E15-9361-124A92EB2395}">
      <dgm:prSet phldrT="[文字]" custT="1"/>
      <dgm:spPr/>
      <dgm:t>
        <a:bodyPr/>
        <a:lstStyle/>
        <a:p>
          <a:r>
            <a:rPr lang="zh-TW" altLang="en-US" sz="3200" b="1" dirty="0">
              <a:latin typeface="標楷體" panose="03000509000000000000" pitchFamily="65" charset="-120"/>
              <a:ea typeface="標楷體" panose="03000509000000000000" pitchFamily="65" charset="-120"/>
            </a:rPr>
            <a:t>立法院</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民意機關</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在審議當年度預算中</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已初步刪減之項目不得動支</a:t>
          </a:r>
          <a:r>
            <a:rPr lang="zh-TW" altLang="en-US" sz="3200" b="1" u="sng" dirty="0">
              <a:solidFill>
                <a:srgbClr val="FF0000"/>
              </a:solidFill>
              <a:latin typeface="標楷體" panose="03000509000000000000" pitchFamily="65" charset="-120"/>
              <a:ea typeface="標楷體" panose="03000509000000000000" pitchFamily="65" charset="-120"/>
            </a:rPr>
            <a:t>，但履行法定義務支出之項目除外</a:t>
          </a:r>
          <a:r>
            <a:rPr lang="zh-TW" altLang="en-US" sz="3200" b="1" dirty="0">
              <a:solidFill>
                <a:srgbClr val="C00000"/>
              </a:solidFill>
              <a:latin typeface="標楷體" panose="03000509000000000000" pitchFamily="65" charset="-120"/>
              <a:ea typeface="標楷體" panose="03000509000000000000" pitchFamily="65" charset="-120"/>
            </a:rPr>
            <a:t>。</a:t>
          </a:r>
        </a:p>
      </dgm:t>
    </dgm:pt>
    <dgm:pt modelId="{3CC46483-71C4-43BB-906C-17800EEA8953}" type="parTrans" cxnId="{676246B3-93FC-4C02-9082-947B87DC53B9}">
      <dgm:prSet/>
      <dgm:spPr/>
      <dgm:t>
        <a:bodyPr/>
        <a:lstStyle/>
        <a:p>
          <a:endParaRPr lang="en-US"/>
        </a:p>
      </dgm:t>
    </dgm:pt>
    <dgm:pt modelId="{44F46065-77CF-4127-869F-DA3AE9A4C2C1}" type="sibTrans" cxnId="{676246B3-93FC-4C02-9082-947B87DC53B9}">
      <dgm:prSet/>
      <dgm:spPr/>
      <dgm:t>
        <a:bodyPr/>
        <a:lstStyle/>
        <a:p>
          <a:endParaRPr lang="en-US"/>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26262" custScaleY="65157" custLinFactNeighborX="2818" custLinFactNeighborY="-36308">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dgm:presLayoutVars>
          <dgm:bulletEnabled val="1"/>
        </dgm:presLayoutVars>
      </dgm:prSet>
      <dgm:spPr/>
    </dgm:pt>
  </dgm:ptLst>
  <dgm:cxnLst>
    <dgm:cxn modelId="{018CDA05-4F2A-4D00-B1E3-C71190D71D38}" type="presOf" srcId="{49B5799F-E0E7-45A3-B774-42A244E10211}" destId="{D707D6D4-3A75-4358-82FA-7DB4E163E531}" srcOrd="0" destOrd="1" presId="urn:microsoft.com/office/officeart/2005/8/layout/list1"/>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0F3D134F-F3BC-45AB-973A-39616F0053DF}" type="presOf" srcId="{7C15AEEB-C4E7-4E15-9361-124A92EB2395}" destId="{D707D6D4-3A75-4358-82FA-7DB4E163E531}" srcOrd="0" destOrd="2" presId="urn:microsoft.com/office/officeart/2005/8/layout/list1"/>
    <dgm:cxn modelId="{6C860D53-F7C2-49B0-8625-279109FF6F38}" type="presOf" srcId="{7D70E021-1781-41FC-BFA1-19596973750E}" destId="{D707D6D4-3A75-4358-82FA-7DB4E163E531}" srcOrd="0" destOrd="0" presId="urn:microsoft.com/office/officeart/2005/8/layout/list1"/>
    <dgm:cxn modelId="{87612C8C-426D-418D-AD46-F791EC159562}" srcId="{A1DC40CD-3F3F-4E09-BD14-794584DE1A6A}" destId="{49B5799F-E0E7-45A3-B774-42A244E10211}" srcOrd="1" destOrd="0" parTransId="{E272ACBF-4E63-45EC-90A0-520E32C5E1E0}" sibTransId="{24476533-1777-479D-B904-C45F5EBCD99C}"/>
    <dgm:cxn modelId="{5C07C0B0-D41B-4E5F-9C31-B7415913E4E0}" type="presOf" srcId="{336EA752-93CF-439C-91D7-78D746A458D4}" destId="{5D8474AC-A638-466B-8DB1-69C9C0BBAD02}" srcOrd="0" destOrd="0" presId="urn:microsoft.com/office/officeart/2005/8/layout/list1"/>
    <dgm:cxn modelId="{676246B3-93FC-4C02-9082-947B87DC53B9}" srcId="{A1DC40CD-3F3F-4E09-BD14-794584DE1A6A}" destId="{7C15AEEB-C4E7-4E15-9361-124A92EB2395}" srcOrd="2" destOrd="0" parTransId="{3CC46483-71C4-43BB-906C-17800EEA8953}" sibTransId="{44F46065-77CF-4127-869F-DA3AE9A4C2C1}"/>
    <dgm:cxn modelId="{EDD0F5B5-762B-4397-9DC4-C3BAB7BA820B}" type="presOf" srcId="{A1DC40CD-3F3F-4E09-BD14-794584DE1A6A}" destId="{A597D1A6-C592-4746-8199-443E12BF775C}" srcOrd="0" destOrd="0" presId="urn:microsoft.com/office/officeart/2005/8/layout/list1"/>
    <dgm:cxn modelId="{96CDA9E2-F95F-4614-9EE8-6D139359C158}" type="presOf" srcId="{A1DC40CD-3F3F-4E09-BD14-794584DE1A6A}" destId="{686A801A-4F6D-46AB-9A95-B48D5A5FEC46}" srcOrd="1" destOrd="0"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sz="2800" b="1" dirty="0">
              <a:solidFill>
                <a:schemeClr val="bg1"/>
              </a:solidFill>
              <a:latin typeface="標楷體" panose="03000509000000000000" pitchFamily="65" charset="-120"/>
              <a:ea typeface="標楷體" panose="03000509000000000000" pitchFamily="65" charset="-120"/>
            </a:rPr>
            <a:t>預算</a:t>
          </a:r>
          <a:r>
            <a:rPr lang="zh-TW" altLang="en-US" sz="2800" b="1" dirty="0">
              <a:solidFill>
                <a:schemeClr val="bg1"/>
              </a:solidFill>
              <a:latin typeface="標楷體" panose="03000509000000000000" pitchFamily="65" charset="-120"/>
              <a:ea typeface="標楷體" panose="03000509000000000000" pitchFamily="65" charset="-120"/>
            </a:rPr>
            <a:t>法</a:t>
          </a:r>
          <a:r>
            <a:rPr lang="en-US" sz="2800" b="1" dirty="0">
              <a:solidFill>
                <a:schemeClr val="bg1"/>
              </a:solidFill>
              <a:latin typeface="標楷體" panose="03000509000000000000" pitchFamily="65" charset="-120"/>
              <a:ea typeface="標楷體" panose="03000509000000000000" pitchFamily="65" charset="-120"/>
            </a:rPr>
            <a:t>§59</a:t>
          </a:r>
          <a:endParaRPr lang="zh-TW" altLang="en-US" sz="2800" b="1" dirty="0">
            <a:solidFill>
              <a:schemeClr val="bg1"/>
            </a:solidFill>
          </a:endParaRPr>
        </a:p>
      </dgm:t>
    </dgm:pt>
    <dgm:pt modelId="{9B901E31-1D40-4864-BD12-ED026F687C49}" type="parTrans" cxnId="{316865F9-0BD9-43ED-BCC8-B8AB3D786C7A}">
      <dgm:prSet/>
      <dgm:spPr/>
      <dgm:t>
        <a:bodyPr/>
        <a:lstStyle/>
        <a:p>
          <a:endParaRPr lang="zh-TW" altLang="en-US" sz="2400"/>
        </a:p>
      </dgm:t>
    </dgm:pt>
    <dgm:pt modelId="{C6FE0E1A-CAAE-48BD-A82A-1BB3E36DC601}" type="sibTrans" cxnId="{316865F9-0BD9-43ED-BCC8-B8AB3D786C7A}">
      <dgm:prSet/>
      <dgm:spPr/>
      <dgm:t>
        <a:bodyPr/>
        <a:lstStyle/>
        <a:p>
          <a:endParaRPr lang="zh-TW" altLang="en-US" sz="2400"/>
        </a:p>
      </dgm:t>
    </dgm:pt>
    <dgm:pt modelId="{AF9E938E-B4D8-41BC-A0FF-C1DAF012D996}">
      <dgm:prSet phldrT="[文字]" custT="1"/>
      <dgm:spPr/>
      <dgm:t>
        <a:bodyPr/>
        <a:lstStyle/>
        <a:p>
          <a:r>
            <a:rPr lang="zh-TW" altLang="en-US" sz="2400" b="1" dirty="0">
              <a:latin typeface="標楷體" panose="03000509000000000000" pitchFamily="65" charset="-120"/>
              <a:ea typeface="標楷體" panose="03000509000000000000" pitchFamily="65" charset="-120"/>
            </a:rPr>
            <a:t>各機關執行歲入分配預算，應按各月或各期實際收納數額考核之；</a:t>
          </a:r>
          <a:r>
            <a:rPr lang="zh-TW" altLang="en-US" sz="2400" b="1" u="sng" dirty="0">
              <a:solidFill>
                <a:srgbClr val="FF0000"/>
              </a:solidFill>
              <a:latin typeface="標楷體" panose="03000509000000000000" pitchFamily="65" charset="-120"/>
              <a:ea typeface="標楷體" panose="03000509000000000000" pitchFamily="65" charset="-120"/>
            </a:rPr>
            <a:t>其超收應</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一律解庫</a:t>
          </a:r>
          <a:r>
            <a:rPr lang="zh-TW" altLang="en-US" sz="2400" b="1" u="sng" dirty="0">
              <a:solidFill>
                <a:srgbClr val="FF0000"/>
              </a:solidFill>
              <a:latin typeface="標楷體" panose="03000509000000000000" pitchFamily="65" charset="-120"/>
              <a:ea typeface="標楷體" panose="03000509000000000000" pitchFamily="65" charset="-120"/>
            </a:rPr>
            <a:t>，</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不得逕行坐抵或挪移墊用</a:t>
          </a:r>
          <a:r>
            <a:rPr lang="zh-TW" altLang="en-US" sz="2400" b="1" dirty="0">
              <a:solidFill>
                <a:srgbClr val="FF0000"/>
              </a:solidFill>
              <a:latin typeface="標楷體" panose="03000509000000000000" pitchFamily="65" charset="-120"/>
              <a:ea typeface="標楷體" panose="03000509000000000000" pitchFamily="65" charset="-120"/>
            </a:rPr>
            <a:t>。</a:t>
          </a:r>
          <a:endParaRPr lang="zh-TW" altLang="en-US" sz="2400" b="1" dirty="0">
            <a:solidFill>
              <a:srgbClr val="FF0000"/>
            </a:solidFill>
          </a:endParaRPr>
        </a:p>
      </dgm:t>
    </dgm:pt>
    <dgm:pt modelId="{89EC2E0B-50E0-45D1-B0F5-E9BEF7AA7F6F}" type="parTrans" cxnId="{4579F818-7C8C-4C32-A5EB-6FAD1FEFF4A0}">
      <dgm:prSet/>
      <dgm:spPr/>
      <dgm:t>
        <a:bodyPr/>
        <a:lstStyle/>
        <a:p>
          <a:endParaRPr lang="zh-TW" altLang="en-US" sz="2400"/>
        </a:p>
      </dgm:t>
    </dgm:pt>
    <dgm:pt modelId="{E76A4CFC-AE69-4EE6-9587-0B6AEA351991}" type="sibTrans" cxnId="{4579F818-7C8C-4C32-A5EB-6FAD1FEFF4A0}">
      <dgm:prSet/>
      <dgm:spPr/>
      <dgm:t>
        <a:bodyPr/>
        <a:lstStyle/>
        <a:p>
          <a:endParaRPr lang="zh-TW" altLang="en-US" sz="2400"/>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dgm:presLayoutVars>
          <dgm:chMax val="1"/>
          <dgm:bulletEnabled val="1"/>
        </dgm:presLayoutVars>
      </dgm:prSet>
      <dgm:spPr/>
    </dgm:pt>
    <dgm:pt modelId="{0B377C0F-797F-463E-BA9F-7BA61C723BBC}" type="pres">
      <dgm:prSet presAssocID="{D2138AE8-3158-475A-9DD4-33FA2DC20056}" presName="descendantText" presStyleLbl="alignAccFollowNode1" presStyleIdx="0" presStyleCnt="1" custScaleX="235657" custScaleY="114618">
        <dgm:presLayoutVars>
          <dgm:bulletEnabled val="1"/>
        </dgm:presLayoutVars>
      </dgm:prSet>
      <dgm:spPr/>
    </dgm:pt>
  </dgm:ptLst>
  <dgm:cxnLst>
    <dgm:cxn modelId="{C8B83913-B786-4608-A888-A9251452E7BD}" type="presOf" srcId="{D2138AE8-3158-475A-9DD4-33FA2DC20056}" destId="{0560F428-62C9-4FDA-B87A-DE0812B58023}" srcOrd="0" destOrd="0"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7E652390-1967-4ECE-82E4-C1B73B3D5D8D}" type="presOf" srcId="{68EAE0F2-CE1C-411F-A9D0-003E370EDA6B}" destId="{D634A95E-8699-472E-9695-E5A0F5A15A58}" srcOrd="0" destOrd="0" presId="urn:microsoft.com/office/officeart/2005/8/layout/vList5"/>
    <dgm:cxn modelId="{83DB34BD-0E75-4848-A77A-0DF5E8AEEA82}" type="presOf" srcId="{AF9E938E-B4D8-41BC-A0FF-C1DAF012D996}" destId="{0B377C0F-797F-463E-BA9F-7BA61C723BBC}" srcOrd="0" destOrd="0" presId="urn:microsoft.com/office/officeart/2005/8/layout/vList5"/>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F7F3F4D2-DD7A-4E3D-AAEA-745714CF8C70}" type="presParOf" srcId="{647D9B47-35A2-467F-B1A8-CFB0D4532F52}" destId="{0B377C0F-797F-463E-BA9F-7BA61C723B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zh-TW" altLang="en-US"/>
        </a:p>
      </dgm:t>
    </dgm:pt>
    <dgm:pt modelId="{D2138AE8-3158-475A-9DD4-33FA2DC20056}">
      <dgm:prSet phldrT="[文字]" custT="1"/>
      <dgm:spPr/>
      <dgm:t>
        <a:bodyPr/>
        <a:lstStyle/>
        <a:p>
          <a:r>
            <a:rPr lang="zh-TW" sz="2800" b="1" dirty="0">
              <a:solidFill>
                <a:schemeClr val="bg1"/>
              </a:solidFill>
              <a:latin typeface="標楷體" panose="03000509000000000000" pitchFamily="65" charset="-120"/>
              <a:ea typeface="標楷體" panose="03000509000000000000" pitchFamily="65" charset="-120"/>
            </a:rPr>
            <a:t>各機關單位預算執行要點</a:t>
          </a:r>
          <a:r>
            <a:rPr lang="en-US" sz="2800" b="1" dirty="0">
              <a:solidFill>
                <a:schemeClr val="bg1"/>
              </a:solidFill>
              <a:latin typeface="標楷體" panose="03000509000000000000" pitchFamily="65" charset="-120"/>
              <a:ea typeface="標楷體" panose="03000509000000000000" pitchFamily="65" charset="-120"/>
            </a:rPr>
            <a:t>§1</a:t>
          </a:r>
          <a:r>
            <a:rPr lang="en-US" altLang="zh-TW" sz="2800" b="1" dirty="0">
              <a:solidFill>
                <a:schemeClr val="bg1"/>
              </a:solidFill>
              <a:latin typeface="標楷體" panose="03000509000000000000" pitchFamily="65" charset="-120"/>
              <a:ea typeface="標楷體" panose="03000509000000000000" pitchFamily="65" charset="-120"/>
            </a:rPr>
            <a:t>3</a:t>
          </a:r>
          <a:endParaRPr lang="zh-TW" altLang="en-US" sz="2800" b="1" dirty="0">
            <a:solidFill>
              <a:schemeClr val="bg1"/>
            </a:solidFill>
          </a:endParaRPr>
        </a:p>
      </dgm:t>
    </dgm:pt>
    <dgm:pt modelId="{9B901E31-1D40-4864-BD12-ED026F687C49}" type="parTrans" cxnId="{316865F9-0BD9-43ED-BCC8-B8AB3D786C7A}">
      <dgm:prSet/>
      <dgm:spPr/>
      <dgm:t>
        <a:bodyPr/>
        <a:lstStyle/>
        <a:p>
          <a:endParaRPr lang="zh-TW" altLang="en-US" sz="2400" b="1"/>
        </a:p>
      </dgm:t>
    </dgm:pt>
    <dgm:pt modelId="{C6FE0E1A-CAAE-48BD-A82A-1BB3E36DC601}" type="sibTrans" cxnId="{316865F9-0BD9-43ED-BCC8-B8AB3D786C7A}">
      <dgm:prSet/>
      <dgm:spPr/>
      <dgm:t>
        <a:bodyPr/>
        <a:lstStyle/>
        <a:p>
          <a:endParaRPr lang="zh-TW" altLang="en-US" sz="2400" b="1"/>
        </a:p>
      </dgm:t>
    </dgm:pt>
    <dgm:pt modelId="{AF9E938E-B4D8-41BC-A0FF-C1DAF012D996}">
      <dgm:prSet phldrT="[文字]" custT="1"/>
      <dgm:spPr/>
      <dgm:t>
        <a:bodyPr/>
        <a:lstStyle/>
        <a:p>
          <a:r>
            <a:rPr lang="zh-TW" altLang="en-US" sz="2400" b="1" dirty="0">
              <a:latin typeface="標楷體" panose="03000509000000000000" pitchFamily="65" charset="-120"/>
              <a:ea typeface="標楷體" panose="03000509000000000000" pitchFamily="65" charset="-120"/>
            </a:rPr>
            <a:t>應依法切實收納。</a:t>
          </a:r>
          <a:endParaRPr lang="zh-TW" altLang="en-US" sz="2400" b="1" dirty="0"/>
        </a:p>
      </dgm:t>
    </dgm:pt>
    <dgm:pt modelId="{89EC2E0B-50E0-45D1-B0F5-E9BEF7AA7F6F}" type="parTrans" cxnId="{4579F818-7C8C-4C32-A5EB-6FAD1FEFF4A0}">
      <dgm:prSet/>
      <dgm:spPr/>
      <dgm:t>
        <a:bodyPr/>
        <a:lstStyle/>
        <a:p>
          <a:endParaRPr lang="zh-TW" altLang="en-US" sz="2400" b="1"/>
        </a:p>
      </dgm:t>
    </dgm:pt>
    <dgm:pt modelId="{E76A4CFC-AE69-4EE6-9587-0B6AEA351991}" type="sibTrans" cxnId="{4579F818-7C8C-4C32-A5EB-6FAD1FEFF4A0}">
      <dgm:prSet/>
      <dgm:spPr/>
      <dgm:t>
        <a:bodyPr/>
        <a:lstStyle/>
        <a:p>
          <a:endParaRPr lang="zh-TW" altLang="en-US" sz="2400" b="1"/>
        </a:p>
      </dgm:t>
    </dgm:pt>
    <dgm:pt modelId="{6503D772-97BE-4C29-8171-D48054E2D03D}">
      <dgm:prSet phldrT="[文字]" custT="1"/>
      <dgm:spPr/>
      <dgm:t>
        <a:bodyPr/>
        <a:lstStyle/>
        <a:p>
          <a:r>
            <a:rPr lang="zh-TW" sz="2800" b="1" dirty="0">
              <a:solidFill>
                <a:schemeClr val="bg1"/>
              </a:solidFill>
              <a:latin typeface="標楷體" panose="03000509000000000000" pitchFamily="65" charset="-120"/>
              <a:ea typeface="標楷體" panose="03000509000000000000" pitchFamily="65" charset="-120"/>
            </a:rPr>
            <a:t>各機關單位預算執行要點</a:t>
          </a:r>
          <a:r>
            <a:rPr lang="en-US" sz="2800" b="1" dirty="0">
              <a:solidFill>
                <a:schemeClr val="bg1"/>
              </a:solidFill>
              <a:latin typeface="標楷體" panose="03000509000000000000" pitchFamily="65" charset="-120"/>
              <a:ea typeface="標楷體" panose="03000509000000000000" pitchFamily="65" charset="-120"/>
            </a:rPr>
            <a:t>§1</a:t>
          </a:r>
          <a:r>
            <a:rPr lang="en-US" altLang="zh-TW" sz="2800" b="1" dirty="0">
              <a:solidFill>
                <a:schemeClr val="bg1"/>
              </a:solidFill>
              <a:latin typeface="標楷體" panose="03000509000000000000" pitchFamily="65" charset="-120"/>
              <a:ea typeface="標楷體" panose="03000509000000000000" pitchFamily="65" charset="-120"/>
            </a:rPr>
            <a:t>4</a:t>
          </a:r>
          <a:endParaRPr lang="zh-TW" altLang="en-US" sz="2800" b="1" dirty="0">
            <a:solidFill>
              <a:schemeClr val="bg1"/>
            </a:solidFill>
          </a:endParaRPr>
        </a:p>
      </dgm:t>
    </dgm:pt>
    <dgm:pt modelId="{D223F6A3-8BC9-403D-AEE5-FB44D1E35FB1}" type="parTrans" cxnId="{5001AAE8-74CB-4A59-841D-42D2E73D5890}">
      <dgm:prSet/>
      <dgm:spPr/>
      <dgm:t>
        <a:bodyPr/>
        <a:lstStyle/>
        <a:p>
          <a:endParaRPr lang="zh-TW" altLang="en-US" sz="2400" b="1"/>
        </a:p>
      </dgm:t>
    </dgm:pt>
    <dgm:pt modelId="{57A19F17-6321-474B-8D05-AE34F7F9A52D}" type="sibTrans" cxnId="{5001AAE8-74CB-4A59-841D-42D2E73D5890}">
      <dgm:prSet/>
      <dgm:spPr/>
      <dgm:t>
        <a:bodyPr/>
        <a:lstStyle/>
        <a:p>
          <a:endParaRPr lang="zh-TW" altLang="en-US" sz="2400" b="1"/>
        </a:p>
      </dgm:t>
    </dgm:pt>
    <dgm:pt modelId="{522AD25F-7077-4ED6-AD09-091DE645BD5D}">
      <dgm:prSet phldrT="[文字]" custT="1"/>
      <dgm:spPr/>
      <dgm:t>
        <a:bodyPr/>
        <a:lstStyle/>
        <a:p>
          <a:r>
            <a:rPr lang="zh-TW" altLang="en-US" sz="2400" b="1" dirty="0">
              <a:latin typeface="標楷體" panose="03000509000000000000" pitchFamily="65" charset="-120"/>
              <a:ea typeface="標楷體" panose="03000509000000000000" pitchFamily="65" charset="-120"/>
            </a:rPr>
            <a:t>以</a:t>
          </a:r>
          <a:r>
            <a:rPr lang="zh-TW" altLang="en-US" sz="2400" b="1" u="sng" dirty="0">
              <a:solidFill>
                <a:srgbClr val="FF0000"/>
              </a:solidFill>
              <a:latin typeface="標楷體" panose="03000509000000000000" pitchFamily="65" charset="-120"/>
              <a:ea typeface="標楷體" panose="03000509000000000000" pitchFamily="65" charset="-120"/>
            </a:rPr>
            <a:t>特定收入</a:t>
          </a:r>
          <a:r>
            <a:rPr lang="zh-TW" altLang="en-US" sz="2400" b="1" dirty="0">
              <a:latin typeface="標楷體" panose="03000509000000000000" pitchFamily="65" charset="-120"/>
              <a:ea typeface="標楷體" panose="03000509000000000000" pitchFamily="65" charset="-120"/>
            </a:rPr>
            <a:t>為財源於預算內註明</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收支併列</a:t>
          </a:r>
          <a:r>
            <a:rPr lang="zh-TW" altLang="en-US" sz="2400" b="1" dirty="0">
              <a:latin typeface="標楷體" panose="03000509000000000000" pitchFamily="65" charset="-120"/>
              <a:ea typeface="標楷體" panose="03000509000000000000" pitchFamily="65" charset="-120"/>
            </a:rPr>
            <a:t>者，</a:t>
          </a:r>
          <a:r>
            <a:rPr lang="zh-TW" altLang="en-US" sz="2400" b="1" dirty="0">
              <a:solidFill>
                <a:srgbClr val="FF0000"/>
              </a:solidFill>
              <a:latin typeface="標楷體" panose="03000509000000000000" pitchFamily="65" charset="-120"/>
              <a:ea typeface="標楷體" panose="03000509000000000000" pitchFamily="65" charset="-120"/>
            </a:rPr>
            <a:t>其歲出預算之執行，</a:t>
          </a:r>
          <a:r>
            <a:rPr lang="zh-TW" altLang="en-US" sz="2400" b="1" u="sng" dirty="0">
              <a:solidFill>
                <a:srgbClr val="FF0000"/>
              </a:solidFill>
              <a:latin typeface="標楷體" panose="03000509000000000000" pitchFamily="65" charset="-120"/>
              <a:ea typeface="標楷體" panose="03000509000000000000" pitchFamily="65" charset="-120"/>
            </a:rPr>
            <a:t>應視歲入實收情形，嚴加控制。</a:t>
          </a:r>
          <a:endParaRPr lang="zh-TW" altLang="en-US" sz="2400" b="1" u="sng" dirty="0">
            <a:solidFill>
              <a:srgbClr val="FF0000"/>
            </a:solidFill>
          </a:endParaRPr>
        </a:p>
      </dgm:t>
    </dgm:pt>
    <dgm:pt modelId="{AFBDA7B3-270C-4609-8E5A-ACBBC3611041}" type="parTrans" cxnId="{52475F29-5C1D-4E7D-9487-3C38A7A3FC24}">
      <dgm:prSet/>
      <dgm:spPr/>
      <dgm:t>
        <a:bodyPr/>
        <a:lstStyle/>
        <a:p>
          <a:endParaRPr lang="zh-TW" altLang="en-US" sz="2400" b="1"/>
        </a:p>
      </dgm:t>
    </dgm:pt>
    <dgm:pt modelId="{639D1598-AA15-48DF-816D-6B1981C31A0C}" type="sibTrans" cxnId="{52475F29-5C1D-4E7D-9487-3C38A7A3FC24}">
      <dgm:prSet/>
      <dgm:spPr/>
      <dgm:t>
        <a:bodyPr/>
        <a:lstStyle/>
        <a:p>
          <a:endParaRPr lang="zh-TW" altLang="en-US" sz="2400" b="1"/>
        </a:p>
      </dgm:t>
    </dgm:pt>
    <dgm:pt modelId="{46F810F8-EFB4-4C5A-A30A-7E77BBF16423}">
      <dgm:prSet phldrT="[文字]" custT="1"/>
      <dgm:spPr/>
      <dgm:t>
        <a:bodyPr/>
        <a:lstStyle/>
        <a:p>
          <a:r>
            <a:rPr lang="zh-TW" altLang="en-US" sz="2400" b="1" u="sng" dirty="0">
              <a:solidFill>
                <a:srgbClr val="FF0000"/>
              </a:solidFill>
              <a:latin typeface="標楷體" panose="03000509000000000000" pitchFamily="65" charset="-120"/>
              <a:ea typeface="標楷體" panose="03000509000000000000" pitchFamily="65" charset="-120"/>
            </a:rPr>
            <a:t>該特定收入</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如有超收，除准核外，不得超支</a:t>
          </a:r>
          <a:r>
            <a:rPr lang="zh-TW" altLang="en-US" sz="2400" b="1" u="sng" dirty="0">
              <a:solidFill>
                <a:srgbClr val="FF0000"/>
              </a:solidFill>
              <a:latin typeface="標楷體" panose="03000509000000000000" pitchFamily="65" charset="-120"/>
              <a:ea typeface="標楷體" panose="03000509000000000000" pitchFamily="65" charset="-120"/>
            </a:rPr>
            <a:t>；若有</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短收</a:t>
          </a:r>
          <a:r>
            <a:rPr lang="zh-TW" altLang="en-US" sz="2400" b="1" u="sng" dirty="0">
              <a:solidFill>
                <a:srgbClr val="FF0000"/>
              </a:solidFill>
              <a:latin typeface="標楷體" panose="03000509000000000000" pitchFamily="65" charset="-120"/>
              <a:ea typeface="標楷體" panose="03000509000000000000" pitchFamily="65" charset="-120"/>
            </a:rPr>
            <a:t>，其支出</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以已實現之收入數為限</a:t>
          </a:r>
          <a:r>
            <a:rPr lang="zh-TW" altLang="en-US" sz="2400" b="1" u="sng" dirty="0">
              <a:solidFill>
                <a:srgbClr val="FF0000"/>
              </a:solidFill>
              <a:latin typeface="標楷體" panose="03000509000000000000" pitchFamily="65" charset="-120"/>
              <a:ea typeface="標楷體" panose="03000509000000000000" pitchFamily="65" charset="-120"/>
            </a:rPr>
            <a:t>。</a:t>
          </a:r>
          <a:endParaRPr lang="zh-TW" altLang="en-US" sz="2400" b="1" dirty="0">
            <a:solidFill>
              <a:srgbClr val="FF0000"/>
            </a:solidFill>
          </a:endParaRPr>
        </a:p>
      </dgm:t>
    </dgm:pt>
    <dgm:pt modelId="{AA092548-DA79-4019-A4E3-226E121777FE}" type="parTrans" cxnId="{C68B079A-DD91-424D-8961-5F40B011FE6E}">
      <dgm:prSet/>
      <dgm:spPr/>
      <dgm:t>
        <a:bodyPr/>
        <a:lstStyle/>
        <a:p>
          <a:endParaRPr lang="zh-TW" altLang="en-US" sz="2400" b="1"/>
        </a:p>
      </dgm:t>
    </dgm:pt>
    <dgm:pt modelId="{CEE5091C-0C39-4194-B606-ED1C7930148A}" type="sibTrans" cxnId="{C68B079A-DD91-424D-8961-5F40B011FE6E}">
      <dgm:prSet/>
      <dgm:spPr/>
      <dgm:t>
        <a:bodyPr/>
        <a:lstStyle/>
        <a:p>
          <a:endParaRPr lang="zh-TW" altLang="en-US" sz="2400" b="1"/>
        </a:p>
      </dgm:t>
    </dgm:pt>
    <dgm:pt modelId="{12B8E259-C27F-4712-9659-D935FD702004}">
      <dgm:prSet phldrT="[文字]" custT="1"/>
      <dgm:spPr/>
      <dgm:t>
        <a:bodyPr/>
        <a:lstStyle/>
        <a:p>
          <a:r>
            <a:rPr lang="zh-TW" altLang="en-US" sz="2400" b="1" dirty="0">
              <a:latin typeface="標楷體" panose="03000509000000000000" pitchFamily="65" charset="-120"/>
              <a:ea typeface="標楷體" panose="03000509000000000000" pitchFamily="65" charset="-120"/>
            </a:rPr>
            <a:t>有出售公有財產者，</a:t>
          </a:r>
          <a:r>
            <a:rPr lang="zh-TW" altLang="en-US" sz="2400" b="1" u="sng" dirty="0">
              <a:latin typeface="標楷體" panose="03000509000000000000" pitchFamily="65" charset="-120"/>
              <a:ea typeface="標楷體" panose="03000509000000000000" pitchFamily="65" charset="-120"/>
            </a:rPr>
            <a:t>如市價高於預算，應依市價出售。</a:t>
          </a:r>
          <a:endParaRPr lang="zh-TW" altLang="en-US" sz="2400" b="1" u="sng" dirty="0"/>
        </a:p>
      </dgm:t>
    </dgm:pt>
    <dgm:pt modelId="{19183EB2-7169-4C3E-A36C-EC7711C130E1}" type="parTrans" cxnId="{DDD7DBE4-0547-4A08-8CD7-58F2F1B8680F}">
      <dgm:prSet/>
      <dgm:spPr/>
      <dgm:t>
        <a:bodyPr/>
        <a:lstStyle/>
        <a:p>
          <a:endParaRPr lang="zh-TW" altLang="en-US" sz="2400" b="1"/>
        </a:p>
      </dgm:t>
    </dgm:pt>
    <dgm:pt modelId="{B1DF9E91-2C8E-403E-B78C-278E906D344C}" type="sibTrans" cxnId="{DDD7DBE4-0547-4A08-8CD7-58F2F1B8680F}">
      <dgm:prSet/>
      <dgm:spPr/>
      <dgm:t>
        <a:bodyPr/>
        <a:lstStyle/>
        <a:p>
          <a:endParaRPr lang="zh-TW" altLang="en-US" sz="2400" b="1"/>
        </a:p>
      </dgm:t>
    </dgm:pt>
    <dgm:pt modelId="{56529FDB-516E-4675-B887-67A84DED167F}">
      <dgm:prSet phldrT="[文字]" custT="1"/>
      <dgm:spPr/>
      <dgm:t>
        <a:bodyPr/>
        <a:lstStyle/>
        <a:p>
          <a:r>
            <a:rPr lang="zh-TW" altLang="en-US" sz="2400" b="1" u="sng" dirty="0">
              <a:solidFill>
                <a:srgbClr val="FF0000"/>
              </a:solidFill>
              <a:latin typeface="標楷體" panose="03000509000000000000" pitchFamily="65" charset="-120"/>
              <a:ea typeface="標楷體" panose="03000509000000000000" pitchFamily="65" charset="-120"/>
            </a:rPr>
            <a:t>預算內之超收及預算外之收入應</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一律解庫，不得逕行坐抵或挪移墊用</a:t>
          </a:r>
          <a:r>
            <a:rPr lang="zh-TW" altLang="en-US" sz="2400" b="1" u="sng" dirty="0">
              <a:solidFill>
                <a:srgbClr val="FF0000"/>
              </a:solidFill>
              <a:latin typeface="標楷體" panose="03000509000000000000" pitchFamily="65" charset="-120"/>
              <a:ea typeface="標楷體" panose="03000509000000000000" pitchFamily="65" charset="-120"/>
            </a:rPr>
            <a:t>。</a:t>
          </a:r>
          <a:endParaRPr lang="zh-TW" altLang="en-US" sz="2400" b="1" dirty="0">
            <a:solidFill>
              <a:srgbClr val="FF0000"/>
            </a:solidFill>
          </a:endParaRPr>
        </a:p>
      </dgm:t>
    </dgm:pt>
    <dgm:pt modelId="{14B7CE97-633B-453E-B3C3-F39B7BCB31C1}" type="parTrans" cxnId="{BC79FC25-CB32-41B6-B676-313891722E36}">
      <dgm:prSet/>
      <dgm:spPr/>
      <dgm:t>
        <a:bodyPr/>
        <a:lstStyle/>
        <a:p>
          <a:endParaRPr lang="zh-TW" altLang="en-US" sz="2400" b="1"/>
        </a:p>
      </dgm:t>
    </dgm:pt>
    <dgm:pt modelId="{7EB9FF4A-3946-4B9A-948B-C60AA0DA30AD}" type="sibTrans" cxnId="{BC79FC25-CB32-41B6-B676-313891722E36}">
      <dgm:prSet/>
      <dgm:spPr/>
      <dgm:t>
        <a:bodyPr/>
        <a:lstStyle/>
        <a:p>
          <a:endParaRPr lang="zh-TW" altLang="en-US" sz="2400" b="1"/>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2">
        <dgm:presLayoutVars>
          <dgm:chMax val="1"/>
          <dgm:bulletEnabled val="1"/>
        </dgm:presLayoutVars>
      </dgm:prSet>
      <dgm:spPr/>
    </dgm:pt>
    <dgm:pt modelId="{0B377C0F-797F-463E-BA9F-7BA61C723BBC}" type="pres">
      <dgm:prSet presAssocID="{D2138AE8-3158-475A-9DD4-33FA2DC20056}" presName="descendantText" presStyleLbl="alignAccFollowNode1" presStyleIdx="0" presStyleCnt="2" custScaleX="235657" custScaleY="127532">
        <dgm:presLayoutVars>
          <dgm:bulletEnabled val="1"/>
        </dgm:presLayoutVars>
      </dgm:prSet>
      <dgm:spPr/>
    </dgm:pt>
    <dgm:pt modelId="{B2F70AB7-D306-47E8-8085-61629B42E2C7}" type="pres">
      <dgm:prSet presAssocID="{C6FE0E1A-CAAE-48BD-A82A-1BB3E36DC601}" presName="sp" presStyleCnt="0"/>
      <dgm:spPr/>
    </dgm:pt>
    <dgm:pt modelId="{F886E1B0-0D18-4DF8-A6F9-1C859C1B30B4}" type="pres">
      <dgm:prSet presAssocID="{6503D772-97BE-4C29-8171-D48054E2D03D}" presName="linNode" presStyleCnt="0"/>
      <dgm:spPr/>
    </dgm:pt>
    <dgm:pt modelId="{259D0E3A-8093-425C-84F8-F8A2D7F1E9BA}" type="pres">
      <dgm:prSet presAssocID="{6503D772-97BE-4C29-8171-D48054E2D03D}" presName="parentText" presStyleLbl="node1" presStyleIdx="1" presStyleCnt="2" custScaleX="54646">
        <dgm:presLayoutVars>
          <dgm:chMax val="1"/>
          <dgm:bulletEnabled val="1"/>
        </dgm:presLayoutVars>
      </dgm:prSet>
      <dgm:spPr/>
    </dgm:pt>
    <dgm:pt modelId="{231C2671-EFBB-4668-8616-8B1925B3BED9}" type="pres">
      <dgm:prSet presAssocID="{6503D772-97BE-4C29-8171-D48054E2D03D}" presName="descendantText" presStyleLbl="alignAccFollowNode1" presStyleIdx="1" presStyleCnt="2" custScaleX="124399" custScaleY="117912">
        <dgm:presLayoutVars>
          <dgm:bulletEnabled val="1"/>
        </dgm:presLayoutVars>
      </dgm:prSet>
      <dgm:spPr/>
    </dgm:pt>
  </dgm:ptLst>
  <dgm:cxnLst>
    <dgm:cxn modelId="{A3FFBA0D-CAB1-4E7E-AA78-8F157CF1BBFC}" type="presOf" srcId="{522AD25F-7077-4ED6-AD09-091DE645BD5D}" destId="{231C2671-EFBB-4668-8616-8B1925B3BED9}" srcOrd="0" destOrd="0" presId="urn:microsoft.com/office/officeart/2005/8/layout/vList5"/>
    <dgm:cxn modelId="{C8B83913-B786-4608-A888-A9251452E7BD}" type="presOf" srcId="{D2138AE8-3158-475A-9DD4-33FA2DC20056}" destId="{0560F428-62C9-4FDA-B87A-DE0812B58023}" srcOrd="0" destOrd="0"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BC79FC25-CB32-41B6-B676-313891722E36}" srcId="{D2138AE8-3158-475A-9DD4-33FA2DC20056}" destId="{56529FDB-516E-4675-B887-67A84DED167F}" srcOrd="2" destOrd="0" parTransId="{14B7CE97-633B-453E-B3C3-F39B7BCB31C1}" sibTransId="{7EB9FF4A-3946-4B9A-948B-C60AA0DA30AD}"/>
    <dgm:cxn modelId="{52475F29-5C1D-4E7D-9487-3C38A7A3FC24}" srcId="{6503D772-97BE-4C29-8171-D48054E2D03D}" destId="{522AD25F-7077-4ED6-AD09-091DE645BD5D}" srcOrd="0" destOrd="0" parTransId="{AFBDA7B3-270C-4609-8E5A-ACBBC3611041}" sibTransId="{639D1598-AA15-48DF-816D-6B1981C31A0C}"/>
    <dgm:cxn modelId="{421D556F-EC4D-4219-8592-F10F0D381504}" type="presOf" srcId="{12B8E259-C27F-4712-9659-D935FD702004}" destId="{0B377C0F-797F-463E-BA9F-7BA61C723BBC}" srcOrd="0" destOrd="1" presId="urn:microsoft.com/office/officeart/2005/8/layout/vList5"/>
    <dgm:cxn modelId="{A1D96182-75A4-4FA0-8FB9-AC4C12035D27}" type="presOf" srcId="{46F810F8-EFB4-4C5A-A30A-7E77BBF16423}" destId="{231C2671-EFBB-4668-8616-8B1925B3BED9}" srcOrd="0" destOrd="1" presId="urn:microsoft.com/office/officeart/2005/8/layout/vList5"/>
    <dgm:cxn modelId="{20C37686-56F3-4888-93FD-B2FCF10C5494}" type="presOf" srcId="{6503D772-97BE-4C29-8171-D48054E2D03D}" destId="{259D0E3A-8093-425C-84F8-F8A2D7F1E9BA}" srcOrd="0" destOrd="0" presId="urn:microsoft.com/office/officeart/2005/8/layout/vList5"/>
    <dgm:cxn modelId="{79A0378E-2F30-4F98-9AAD-6504F6050557}" type="presOf" srcId="{56529FDB-516E-4675-B887-67A84DED167F}" destId="{0B377C0F-797F-463E-BA9F-7BA61C723BBC}" srcOrd="0" destOrd="2" presId="urn:microsoft.com/office/officeart/2005/8/layout/vList5"/>
    <dgm:cxn modelId="{7E652390-1967-4ECE-82E4-C1B73B3D5D8D}" type="presOf" srcId="{68EAE0F2-CE1C-411F-A9D0-003E370EDA6B}" destId="{D634A95E-8699-472E-9695-E5A0F5A15A58}" srcOrd="0" destOrd="0" presId="urn:microsoft.com/office/officeart/2005/8/layout/vList5"/>
    <dgm:cxn modelId="{C68B079A-DD91-424D-8961-5F40B011FE6E}" srcId="{6503D772-97BE-4C29-8171-D48054E2D03D}" destId="{46F810F8-EFB4-4C5A-A30A-7E77BBF16423}" srcOrd="1" destOrd="0" parTransId="{AA092548-DA79-4019-A4E3-226E121777FE}" sibTransId="{CEE5091C-0C39-4194-B606-ED1C7930148A}"/>
    <dgm:cxn modelId="{83DB34BD-0E75-4848-A77A-0DF5E8AEEA82}" type="presOf" srcId="{AF9E938E-B4D8-41BC-A0FF-C1DAF012D996}" destId="{0B377C0F-797F-463E-BA9F-7BA61C723BBC}" srcOrd="0" destOrd="0" presId="urn:microsoft.com/office/officeart/2005/8/layout/vList5"/>
    <dgm:cxn modelId="{DDD7DBE4-0547-4A08-8CD7-58F2F1B8680F}" srcId="{D2138AE8-3158-475A-9DD4-33FA2DC20056}" destId="{12B8E259-C27F-4712-9659-D935FD702004}" srcOrd="1" destOrd="0" parTransId="{19183EB2-7169-4C3E-A36C-EC7711C130E1}" sibTransId="{B1DF9E91-2C8E-403E-B78C-278E906D344C}"/>
    <dgm:cxn modelId="{5001AAE8-74CB-4A59-841D-42D2E73D5890}" srcId="{68EAE0F2-CE1C-411F-A9D0-003E370EDA6B}" destId="{6503D772-97BE-4C29-8171-D48054E2D03D}" srcOrd="1" destOrd="0" parTransId="{D223F6A3-8BC9-403D-AEE5-FB44D1E35FB1}" sibTransId="{57A19F17-6321-474B-8D05-AE34F7F9A52D}"/>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F7F3F4D2-DD7A-4E3D-AAEA-745714CF8C70}" type="presParOf" srcId="{647D9B47-35A2-467F-B1A8-CFB0D4532F52}" destId="{0B377C0F-797F-463E-BA9F-7BA61C723BBC}" srcOrd="1" destOrd="0" presId="urn:microsoft.com/office/officeart/2005/8/layout/vList5"/>
    <dgm:cxn modelId="{DECE7C82-790A-42A6-B89E-CD9E57D21870}" type="presParOf" srcId="{D634A95E-8699-472E-9695-E5A0F5A15A58}" destId="{B2F70AB7-D306-47E8-8085-61629B42E2C7}" srcOrd="1" destOrd="0" presId="urn:microsoft.com/office/officeart/2005/8/layout/vList5"/>
    <dgm:cxn modelId="{5BE838C4-BABA-44EE-8646-B6374CA30613}" type="presParOf" srcId="{D634A95E-8699-472E-9695-E5A0F5A15A58}" destId="{F886E1B0-0D18-4DF8-A6F9-1C859C1B30B4}" srcOrd="2" destOrd="0" presId="urn:microsoft.com/office/officeart/2005/8/layout/vList5"/>
    <dgm:cxn modelId="{3F6B092E-2FB1-43CD-9EFD-8E15B095CD1E}" type="presParOf" srcId="{F886E1B0-0D18-4DF8-A6F9-1C859C1B30B4}" destId="{259D0E3A-8093-425C-84F8-F8A2D7F1E9BA}" srcOrd="0" destOrd="0" presId="urn:microsoft.com/office/officeart/2005/8/layout/vList5"/>
    <dgm:cxn modelId="{CBC60562-1A01-4566-886D-F047CB0ADD0A}" type="presParOf" srcId="{F886E1B0-0D18-4DF8-A6F9-1C859C1B30B4}" destId="{231C2671-EFBB-4668-8616-8B1925B3BED9}"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D8F587C-E743-45A3-9CE7-4B548D866C1D}"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zh-TW" altLang="en-US"/>
        </a:p>
      </dgm:t>
    </dgm:pt>
    <dgm:pt modelId="{24CB6A0D-1E15-425B-AD85-1C4D92E4B9F2}">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科目流用</a:t>
          </a:r>
        </a:p>
      </dgm:t>
    </dgm:pt>
    <dgm:pt modelId="{619A241A-6C22-4AE1-AA36-A2258C45B3FE}" type="parTrans" cxnId="{9045CFA2-5E54-41C5-AEAE-36740730255C}">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2124A6CB-341B-445A-8AA7-FA8E8666CBD8}" type="sibTrans" cxnId="{9045CFA2-5E54-41C5-AEAE-36740730255C}">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BC01B2A0-2328-429F-9299-DF407269001F}">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動支預備金及災害準備金</a:t>
          </a:r>
        </a:p>
      </dgm:t>
    </dgm:pt>
    <dgm:pt modelId="{05628A9A-A0E5-49BD-AEE7-BA2D1C0D5395}" type="parTrans" cxnId="{95B8A62B-BB31-4D5C-B7DB-5EAEC4EBA7C6}">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4B3384CC-B8CF-4D6F-942F-983642551FF6}" type="sibTrans" cxnId="{95B8A62B-BB31-4D5C-B7DB-5EAEC4EBA7C6}">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70B0EE4E-080A-4F0D-90FB-674F5ED5DC0E}">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動支統籌支撥科目</a:t>
          </a:r>
        </a:p>
      </dgm:t>
    </dgm:pt>
    <dgm:pt modelId="{F4083201-6117-4BEB-A58B-DA6F60E3689A}" type="parTrans" cxnId="{10210505-AAAA-41C0-96A8-870A301C0237}">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300E01EB-0CA7-48F4-8DF9-4F8BC344C967}" type="sibTrans" cxnId="{10210505-AAAA-41C0-96A8-870A301C0237}">
      <dgm:prSet/>
      <dgm:spPr/>
      <dgm:t>
        <a:bodyPr/>
        <a:lstStyle/>
        <a:p>
          <a:endParaRPr lang="zh-TW" altLang="en-US" sz="3600" b="1">
            <a:solidFill>
              <a:schemeClr val="bg1"/>
            </a:solidFill>
            <a:latin typeface="標楷體" panose="03000509000000000000" pitchFamily="65" charset="-120"/>
            <a:ea typeface="標楷體" panose="03000509000000000000" pitchFamily="65" charset="-120"/>
          </a:endParaRPr>
        </a:p>
      </dgm:t>
    </dgm:pt>
    <dgm:pt modelId="{AC26ACE5-F03F-454A-A539-8CC2885B0023}">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墊付</a:t>
          </a:r>
        </a:p>
      </dgm:t>
    </dgm:pt>
    <dgm:pt modelId="{1868FC9A-EB3A-4AEB-9107-E0A6E213C3EA}" type="parTrans" cxnId="{A8CB52D4-FA7E-4AAC-8C48-F2F8772DD7B0}">
      <dgm:prSet/>
      <dgm:spPr/>
      <dgm:t>
        <a:bodyPr/>
        <a:lstStyle/>
        <a:p>
          <a:endParaRPr lang="en-US">
            <a:solidFill>
              <a:schemeClr val="bg1"/>
            </a:solidFill>
          </a:endParaRPr>
        </a:p>
      </dgm:t>
    </dgm:pt>
    <dgm:pt modelId="{743FA3ED-8240-484D-B736-4E2B3B136D3D}" type="sibTrans" cxnId="{A8CB52D4-FA7E-4AAC-8C48-F2F8772DD7B0}">
      <dgm:prSet/>
      <dgm:spPr/>
      <dgm:t>
        <a:bodyPr/>
        <a:lstStyle/>
        <a:p>
          <a:endParaRPr lang="en-US">
            <a:solidFill>
              <a:schemeClr val="bg1"/>
            </a:solidFill>
          </a:endParaRPr>
        </a:p>
      </dgm:t>
    </dgm:pt>
    <dgm:pt modelId="{E8346A49-D2AF-49AD-9B12-5C5F61EF552C}">
      <dgm:prSet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修改分配預算</a:t>
          </a:r>
        </a:p>
      </dgm:t>
    </dgm:pt>
    <dgm:pt modelId="{BDEA73CE-FAA6-411D-8710-B549038A322C}" type="parTrans" cxnId="{0196CEF3-E165-4ED5-9512-0A6B881DEB4E}">
      <dgm:prSet/>
      <dgm:spPr/>
      <dgm:t>
        <a:bodyPr/>
        <a:lstStyle/>
        <a:p>
          <a:endParaRPr lang="zh-TW" altLang="en-US">
            <a:solidFill>
              <a:schemeClr val="bg1"/>
            </a:solidFill>
          </a:endParaRPr>
        </a:p>
      </dgm:t>
    </dgm:pt>
    <dgm:pt modelId="{C5AAC980-3F31-4AF8-9C28-30884104A942}" type="sibTrans" cxnId="{0196CEF3-E165-4ED5-9512-0A6B881DEB4E}">
      <dgm:prSet/>
      <dgm:spPr/>
      <dgm:t>
        <a:bodyPr/>
        <a:lstStyle/>
        <a:p>
          <a:endParaRPr lang="zh-TW" altLang="en-US">
            <a:solidFill>
              <a:schemeClr val="bg1"/>
            </a:solidFill>
          </a:endParaRPr>
        </a:p>
      </dgm:t>
    </dgm:pt>
    <dgm:pt modelId="{90CBE03D-7F65-4C29-B933-5F8A2EE93174}">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勻支</a:t>
          </a:r>
        </a:p>
      </dgm:t>
    </dgm:pt>
    <dgm:pt modelId="{24C55E95-A17B-4700-ADC8-E9C77D4743C2}" type="parTrans" cxnId="{BA200A3C-C354-4C52-9D91-0594C77459B8}">
      <dgm:prSet/>
      <dgm:spPr/>
      <dgm:t>
        <a:bodyPr/>
        <a:lstStyle/>
        <a:p>
          <a:endParaRPr lang="zh-TW" altLang="en-US">
            <a:solidFill>
              <a:schemeClr val="bg1"/>
            </a:solidFill>
          </a:endParaRPr>
        </a:p>
      </dgm:t>
    </dgm:pt>
    <dgm:pt modelId="{1AE70B26-A00F-4FF3-989D-461827AC4219}" type="sibTrans" cxnId="{BA200A3C-C354-4C52-9D91-0594C77459B8}">
      <dgm:prSet/>
      <dgm:spPr/>
      <dgm:t>
        <a:bodyPr/>
        <a:lstStyle/>
        <a:p>
          <a:endParaRPr lang="zh-TW" altLang="en-US">
            <a:solidFill>
              <a:schemeClr val="bg1"/>
            </a:solidFill>
          </a:endParaRPr>
        </a:p>
      </dgm:t>
    </dgm:pt>
    <dgm:pt modelId="{B784175D-2B0D-42F1-A0F5-9CAAB3D81C7A}" type="pres">
      <dgm:prSet presAssocID="{9D8F587C-E743-45A3-9CE7-4B548D866C1D}" presName="Name0" presStyleCnt="0">
        <dgm:presLayoutVars>
          <dgm:chMax val="7"/>
          <dgm:chPref val="7"/>
          <dgm:dir/>
        </dgm:presLayoutVars>
      </dgm:prSet>
      <dgm:spPr/>
    </dgm:pt>
    <dgm:pt modelId="{3A6557BF-1427-4CFB-9667-622C10316E1B}" type="pres">
      <dgm:prSet presAssocID="{9D8F587C-E743-45A3-9CE7-4B548D866C1D}" presName="Name1" presStyleCnt="0"/>
      <dgm:spPr/>
    </dgm:pt>
    <dgm:pt modelId="{1ED64F44-1319-4D10-99A9-A88009EF9A1A}" type="pres">
      <dgm:prSet presAssocID="{9D8F587C-E743-45A3-9CE7-4B548D866C1D}" presName="cycle" presStyleCnt="0"/>
      <dgm:spPr/>
    </dgm:pt>
    <dgm:pt modelId="{419037D5-2201-41BB-AC81-62B73D3640CF}" type="pres">
      <dgm:prSet presAssocID="{9D8F587C-E743-45A3-9CE7-4B548D866C1D}" presName="srcNode" presStyleLbl="node1" presStyleIdx="0" presStyleCnt="6"/>
      <dgm:spPr/>
    </dgm:pt>
    <dgm:pt modelId="{23E56579-E978-4992-944E-190355F01A86}" type="pres">
      <dgm:prSet presAssocID="{9D8F587C-E743-45A3-9CE7-4B548D866C1D}" presName="conn" presStyleLbl="parChTrans1D2" presStyleIdx="0" presStyleCnt="1"/>
      <dgm:spPr/>
    </dgm:pt>
    <dgm:pt modelId="{B8F07A44-EB02-4A77-B25B-71B9A830A41C}" type="pres">
      <dgm:prSet presAssocID="{9D8F587C-E743-45A3-9CE7-4B548D866C1D}" presName="extraNode" presStyleLbl="node1" presStyleIdx="0" presStyleCnt="6"/>
      <dgm:spPr/>
    </dgm:pt>
    <dgm:pt modelId="{145941F3-DF66-4CCA-8F41-4CB822727BFF}" type="pres">
      <dgm:prSet presAssocID="{9D8F587C-E743-45A3-9CE7-4B548D866C1D}" presName="dstNode" presStyleLbl="node1" presStyleIdx="0" presStyleCnt="6"/>
      <dgm:spPr/>
    </dgm:pt>
    <dgm:pt modelId="{8E5D5441-D7AF-436C-BB4F-D667945FBCC3}" type="pres">
      <dgm:prSet presAssocID="{90CBE03D-7F65-4C29-B933-5F8A2EE93174}" presName="text_1" presStyleLbl="node1" presStyleIdx="0" presStyleCnt="6">
        <dgm:presLayoutVars>
          <dgm:bulletEnabled val="1"/>
        </dgm:presLayoutVars>
      </dgm:prSet>
      <dgm:spPr/>
    </dgm:pt>
    <dgm:pt modelId="{623908B9-9E80-448D-9818-93132A84BAB8}" type="pres">
      <dgm:prSet presAssocID="{90CBE03D-7F65-4C29-B933-5F8A2EE93174}" presName="accent_1" presStyleCnt="0"/>
      <dgm:spPr/>
    </dgm:pt>
    <dgm:pt modelId="{9D55E46D-458D-4DD5-ADA1-E6865AAEF55F}" type="pres">
      <dgm:prSet presAssocID="{90CBE03D-7F65-4C29-B933-5F8A2EE93174}" presName="accentRepeatNode" presStyleLbl="solidFgAcc1" presStyleIdx="0" presStyleCnt="6"/>
      <dgm:spPr/>
    </dgm:pt>
    <dgm:pt modelId="{FF9CCD64-665A-4C7C-8CAA-29D00539017B}" type="pres">
      <dgm:prSet presAssocID="{24CB6A0D-1E15-425B-AD85-1C4D92E4B9F2}" presName="text_2" presStyleLbl="node1" presStyleIdx="1" presStyleCnt="6">
        <dgm:presLayoutVars>
          <dgm:bulletEnabled val="1"/>
        </dgm:presLayoutVars>
      </dgm:prSet>
      <dgm:spPr/>
    </dgm:pt>
    <dgm:pt modelId="{BD5D965F-8FF0-48E1-823E-3DBDB3A13F0C}" type="pres">
      <dgm:prSet presAssocID="{24CB6A0D-1E15-425B-AD85-1C4D92E4B9F2}" presName="accent_2" presStyleCnt="0"/>
      <dgm:spPr/>
    </dgm:pt>
    <dgm:pt modelId="{55CCA278-10E3-4CFC-AE0C-1B1DB77135E5}" type="pres">
      <dgm:prSet presAssocID="{24CB6A0D-1E15-425B-AD85-1C4D92E4B9F2}" presName="accentRepeatNode" presStyleLbl="solidFgAcc1" presStyleIdx="1" presStyleCnt="6"/>
      <dgm:spPr/>
    </dgm:pt>
    <dgm:pt modelId="{5C639A21-9C5A-4E38-BA5B-4AA15BF38A77}" type="pres">
      <dgm:prSet presAssocID="{E8346A49-D2AF-49AD-9B12-5C5F61EF552C}" presName="text_3" presStyleLbl="node1" presStyleIdx="2" presStyleCnt="6">
        <dgm:presLayoutVars>
          <dgm:bulletEnabled val="1"/>
        </dgm:presLayoutVars>
      </dgm:prSet>
      <dgm:spPr/>
    </dgm:pt>
    <dgm:pt modelId="{21EFFC99-05D6-4F53-BDC3-74B40052BA8F}" type="pres">
      <dgm:prSet presAssocID="{E8346A49-D2AF-49AD-9B12-5C5F61EF552C}" presName="accent_3" presStyleCnt="0"/>
      <dgm:spPr/>
    </dgm:pt>
    <dgm:pt modelId="{AD902801-7642-477A-9713-96E4EDDFE25B}" type="pres">
      <dgm:prSet presAssocID="{E8346A49-D2AF-49AD-9B12-5C5F61EF552C}" presName="accentRepeatNode" presStyleLbl="solidFgAcc1" presStyleIdx="2" presStyleCnt="6"/>
      <dgm:spPr/>
    </dgm:pt>
    <dgm:pt modelId="{3D28DF4C-0B58-4560-892D-FC44C8415544}" type="pres">
      <dgm:prSet presAssocID="{BC01B2A0-2328-429F-9299-DF407269001F}" presName="text_4" presStyleLbl="node1" presStyleIdx="3" presStyleCnt="6">
        <dgm:presLayoutVars>
          <dgm:bulletEnabled val="1"/>
        </dgm:presLayoutVars>
      </dgm:prSet>
      <dgm:spPr/>
    </dgm:pt>
    <dgm:pt modelId="{39F97484-2276-4A74-9679-8D8A6EB8BE98}" type="pres">
      <dgm:prSet presAssocID="{BC01B2A0-2328-429F-9299-DF407269001F}" presName="accent_4" presStyleCnt="0"/>
      <dgm:spPr/>
    </dgm:pt>
    <dgm:pt modelId="{BCD54D91-C47B-4590-A5F4-ECBD221147C7}" type="pres">
      <dgm:prSet presAssocID="{BC01B2A0-2328-429F-9299-DF407269001F}" presName="accentRepeatNode" presStyleLbl="solidFgAcc1" presStyleIdx="3" presStyleCnt="6"/>
      <dgm:spPr/>
    </dgm:pt>
    <dgm:pt modelId="{C4CEB0B7-341C-4AA6-BACB-CA0F253550B3}" type="pres">
      <dgm:prSet presAssocID="{70B0EE4E-080A-4F0D-90FB-674F5ED5DC0E}" presName="text_5" presStyleLbl="node1" presStyleIdx="4" presStyleCnt="6">
        <dgm:presLayoutVars>
          <dgm:bulletEnabled val="1"/>
        </dgm:presLayoutVars>
      </dgm:prSet>
      <dgm:spPr/>
    </dgm:pt>
    <dgm:pt modelId="{895C9816-772A-441D-8357-FFF6E2FBFD48}" type="pres">
      <dgm:prSet presAssocID="{70B0EE4E-080A-4F0D-90FB-674F5ED5DC0E}" presName="accent_5" presStyleCnt="0"/>
      <dgm:spPr/>
    </dgm:pt>
    <dgm:pt modelId="{03E7C7F5-5B38-49E9-AA2D-0C38001D499E}" type="pres">
      <dgm:prSet presAssocID="{70B0EE4E-080A-4F0D-90FB-674F5ED5DC0E}" presName="accentRepeatNode" presStyleLbl="solidFgAcc1" presStyleIdx="4" presStyleCnt="6"/>
      <dgm:spPr/>
    </dgm:pt>
    <dgm:pt modelId="{379A69BC-2BF8-493D-B948-A7B9D512B5BE}" type="pres">
      <dgm:prSet presAssocID="{AC26ACE5-F03F-454A-A539-8CC2885B0023}" presName="text_6" presStyleLbl="node1" presStyleIdx="5" presStyleCnt="6">
        <dgm:presLayoutVars>
          <dgm:bulletEnabled val="1"/>
        </dgm:presLayoutVars>
      </dgm:prSet>
      <dgm:spPr/>
    </dgm:pt>
    <dgm:pt modelId="{8B8A9368-B5A8-40D6-B5AC-2A39158FB069}" type="pres">
      <dgm:prSet presAssocID="{AC26ACE5-F03F-454A-A539-8CC2885B0023}" presName="accent_6" presStyleCnt="0"/>
      <dgm:spPr/>
    </dgm:pt>
    <dgm:pt modelId="{BAA57E12-A97A-4D1D-8423-08EBACEB6DB9}" type="pres">
      <dgm:prSet presAssocID="{AC26ACE5-F03F-454A-A539-8CC2885B0023}" presName="accentRepeatNode" presStyleLbl="solidFgAcc1" presStyleIdx="5" presStyleCnt="6"/>
      <dgm:spPr/>
    </dgm:pt>
  </dgm:ptLst>
  <dgm:cxnLst>
    <dgm:cxn modelId="{10210505-AAAA-41C0-96A8-870A301C0237}" srcId="{9D8F587C-E743-45A3-9CE7-4B548D866C1D}" destId="{70B0EE4E-080A-4F0D-90FB-674F5ED5DC0E}" srcOrd="4" destOrd="0" parTransId="{F4083201-6117-4BEB-A58B-DA6F60E3689A}" sibTransId="{300E01EB-0CA7-48F4-8DF9-4F8BC344C967}"/>
    <dgm:cxn modelId="{A3BB0520-CCF5-4A2C-85DD-282EF7DFCF82}" type="presOf" srcId="{E8346A49-D2AF-49AD-9B12-5C5F61EF552C}" destId="{5C639A21-9C5A-4E38-BA5B-4AA15BF38A77}" srcOrd="0" destOrd="0" presId="urn:microsoft.com/office/officeart/2008/layout/VerticalCurvedList"/>
    <dgm:cxn modelId="{95B8A62B-BB31-4D5C-B7DB-5EAEC4EBA7C6}" srcId="{9D8F587C-E743-45A3-9CE7-4B548D866C1D}" destId="{BC01B2A0-2328-429F-9299-DF407269001F}" srcOrd="3" destOrd="0" parTransId="{05628A9A-A0E5-49BD-AEE7-BA2D1C0D5395}" sibTransId="{4B3384CC-B8CF-4D6F-942F-983642551FF6}"/>
    <dgm:cxn modelId="{BA200A3C-C354-4C52-9D91-0594C77459B8}" srcId="{9D8F587C-E743-45A3-9CE7-4B548D866C1D}" destId="{90CBE03D-7F65-4C29-B933-5F8A2EE93174}" srcOrd="0" destOrd="0" parTransId="{24C55E95-A17B-4700-ADC8-E9C77D4743C2}" sibTransId="{1AE70B26-A00F-4FF3-989D-461827AC4219}"/>
    <dgm:cxn modelId="{E832713E-E896-4873-BD66-15ED91AEBC3F}" type="presOf" srcId="{BC01B2A0-2328-429F-9299-DF407269001F}" destId="{3D28DF4C-0B58-4560-892D-FC44C8415544}" srcOrd="0" destOrd="0" presId="urn:microsoft.com/office/officeart/2008/layout/VerticalCurvedList"/>
    <dgm:cxn modelId="{2C5DA663-E04C-4800-BCF4-81650E82EA9F}" type="presOf" srcId="{24CB6A0D-1E15-425B-AD85-1C4D92E4B9F2}" destId="{FF9CCD64-665A-4C7C-8CAA-29D00539017B}" srcOrd="0" destOrd="0" presId="urn:microsoft.com/office/officeart/2008/layout/VerticalCurvedList"/>
    <dgm:cxn modelId="{C3B7A684-EA3F-4DBF-80DC-5A6AAF515802}" type="presOf" srcId="{70B0EE4E-080A-4F0D-90FB-674F5ED5DC0E}" destId="{C4CEB0B7-341C-4AA6-BACB-CA0F253550B3}" srcOrd="0" destOrd="0" presId="urn:microsoft.com/office/officeart/2008/layout/VerticalCurvedList"/>
    <dgm:cxn modelId="{320F8293-7666-45FC-855D-9A133FCC74EA}" type="presOf" srcId="{AC26ACE5-F03F-454A-A539-8CC2885B0023}" destId="{379A69BC-2BF8-493D-B948-A7B9D512B5BE}" srcOrd="0" destOrd="0" presId="urn:microsoft.com/office/officeart/2008/layout/VerticalCurvedList"/>
    <dgm:cxn modelId="{9045CFA2-5E54-41C5-AEAE-36740730255C}" srcId="{9D8F587C-E743-45A3-9CE7-4B548D866C1D}" destId="{24CB6A0D-1E15-425B-AD85-1C4D92E4B9F2}" srcOrd="1" destOrd="0" parTransId="{619A241A-6C22-4AE1-AA36-A2258C45B3FE}" sibTransId="{2124A6CB-341B-445A-8AA7-FA8E8666CBD8}"/>
    <dgm:cxn modelId="{2F1226BE-DE19-4406-8479-29FFD518408A}" type="presOf" srcId="{1AE70B26-A00F-4FF3-989D-461827AC4219}" destId="{23E56579-E978-4992-944E-190355F01A86}" srcOrd="0" destOrd="0" presId="urn:microsoft.com/office/officeart/2008/layout/VerticalCurvedList"/>
    <dgm:cxn modelId="{A42BA6BF-3C15-4398-A6A0-EE3F5E685A1A}" type="presOf" srcId="{90CBE03D-7F65-4C29-B933-5F8A2EE93174}" destId="{8E5D5441-D7AF-436C-BB4F-D667945FBCC3}" srcOrd="0" destOrd="0" presId="urn:microsoft.com/office/officeart/2008/layout/VerticalCurvedList"/>
    <dgm:cxn modelId="{A8CB52D4-FA7E-4AAC-8C48-F2F8772DD7B0}" srcId="{9D8F587C-E743-45A3-9CE7-4B548D866C1D}" destId="{AC26ACE5-F03F-454A-A539-8CC2885B0023}" srcOrd="5" destOrd="0" parTransId="{1868FC9A-EB3A-4AEB-9107-E0A6E213C3EA}" sibTransId="{743FA3ED-8240-484D-B736-4E2B3B136D3D}"/>
    <dgm:cxn modelId="{0196CEF3-E165-4ED5-9512-0A6B881DEB4E}" srcId="{9D8F587C-E743-45A3-9CE7-4B548D866C1D}" destId="{E8346A49-D2AF-49AD-9B12-5C5F61EF552C}" srcOrd="2" destOrd="0" parTransId="{BDEA73CE-FAA6-411D-8710-B549038A322C}" sibTransId="{C5AAC980-3F31-4AF8-9C28-30884104A942}"/>
    <dgm:cxn modelId="{2B6C1CF9-B809-4FB6-B3F8-9BBDE1C434CA}" type="presOf" srcId="{9D8F587C-E743-45A3-9CE7-4B548D866C1D}" destId="{B784175D-2B0D-42F1-A0F5-9CAAB3D81C7A}" srcOrd="0" destOrd="0" presId="urn:microsoft.com/office/officeart/2008/layout/VerticalCurvedList"/>
    <dgm:cxn modelId="{53D9D42B-03B4-4876-B6A5-261FECE04023}" type="presParOf" srcId="{B784175D-2B0D-42F1-A0F5-9CAAB3D81C7A}" destId="{3A6557BF-1427-4CFB-9667-622C10316E1B}" srcOrd="0" destOrd="0" presId="urn:microsoft.com/office/officeart/2008/layout/VerticalCurvedList"/>
    <dgm:cxn modelId="{116CD93E-A7E2-492C-A219-E7E988FDFFCC}" type="presParOf" srcId="{3A6557BF-1427-4CFB-9667-622C10316E1B}" destId="{1ED64F44-1319-4D10-99A9-A88009EF9A1A}" srcOrd="0" destOrd="0" presId="urn:microsoft.com/office/officeart/2008/layout/VerticalCurvedList"/>
    <dgm:cxn modelId="{682C4E13-0D91-48FD-B9B4-9325F028DACC}" type="presParOf" srcId="{1ED64F44-1319-4D10-99A9-A88009EF9A1A}" destId="{419037D5-2201-41BB-AC81-62B73D3640CF}" srcOrd="0" destOrd="0" presId="urn:microsoft.com/office/officeart/2008/layout/VerticalCurvedList"/>
    <dgm:cxn modelId="{2F5F1BE1-54E1-46E8-926B-1060C8220536}" type="presParOf" srcId="{1ED64F44-1319-4D10-99A9-A88009EF9A1A}" destId="{23E56579-E978-4992-944E-190355F01A86}" srcOrd="1" destOrd="0" presId="urn:microsoft.com/office/officeart/2008/layout/VerticalCurvedList"/>
    <dgm:cxn modelId="{990718B7-2369-4BC8-A8CA-DFE2C014A35B}" type="presParOf" srcId="{1ED64F44-1319-4D10-99A9-A88009EF9A1A}" destId="{B8F07A44-EB02-4A77-B25B-71B9A830A41C}" srcOrd="2" destOrd="0" presId="urn:microsoft.com/office/officeart/2008/layout/VerticalCurvedList"/>
    <dgm:cxn modelId="{DD72A1A9-771E-40AF-A124-447840B9C2A3}" type="presParOf" srcId="{1ED64F44-1319-4D10-99A9-A88009EF9A1A}" destId="{145941F3-DF66-4CCA-8F41-4CB822727BFF}" srcOrd="3" destOrd="0" presId="urn:microsoft.com/office/officeart/2008/layout/VerticalCurvedList"/>
    <dgm:cxn modelId="{75A312B8-BAAE-4FEC-BFD6-15BB962E53EC}" type="presParOf" srcId="{3A6557BF-1427-4CFB-9667-622C10316E1B}" destId="{8E5D5441-D7AF-436C-BB4F-D667945FBCC3}" srcOrd="1" destOrd="0" presId="urn:microsoft.com/office/officeart/2008/layout/VerticalCurvedList"/>
    <dgm:cxn modelId="{9B03516A-DD5A-469E-990F-B7998E990F16}" type="presParOf" srcId="{3A6557BF-1427-4CFB-9667-622C10316E1B}" destId="{623908B9-9E80-448D-9818-93132A84BAB8}" srcOrd="2" destOrd="0" presId="urn:microsoft.com/office/officeart/2008/layout/VerticalCurvedList"/>
    <dgm:cxn modelId="{978CC3A1-D05D-4791-AE99-F145172AA6DF}" type="presParOf" srcId="{623908B9-9E80-448D-9818-93132A84BAB8}" destId="{9D55E46D-458D-4DD5-ADA1-E6865AAEF55F}" srcOrd="0" destOrd="0" presId="urn:microsoft.com/office/officeart/2008/layout/VerticalCurvedList"/>
    <dgm:cxn modelId="{A63C4BD0-0D18-43C3-BD9E-7CD31FF26D24}" type="presParOf" srcId="{3A6557BF-1427-4CFB-9667-622C10316E1B}" destId="{FF9CCD64-665A-4C7C-8CAA-29D00539017B}" srcOrd="3" destOrd="0" presId="urn:microsoft.com/office/officeart/2008/layout/VerticalCurvedList"/>
    <dgm:cxn modelId="{DB47D1A7-8B50-4302-8BFE-0ECEFACCEA0C}" type="presParOf" srcId="{3A6557BF-1427-4CFB-9667-622C10316E1B}" destId="{BD5D965F-8FF0-48E1-823E-3DBDB3A13F0C}" srcOrd="4" destOrd="0" presId="urn:microsoft.com/office/officeart/2008/layout/VerticalCurvedList"/>
    <dgm:cxn modelId="{36319096-38BC-45F5-B396-86A18C22D416}" type="presParOf" srcId="{BD5D965F-8FF0-48E1-823E-3DBDB3A13F0C}" destId="{55CCA278-10E3-4CFC-AE0C-1B1DB77135E5}" srcOrd="0" destOrd="0" presId="urn:microsoft.com/office/officeart/2008/layout/VerticalCurvedList"/>
    <dgm:cxn modelId="{8D35DE12-06D1-4101-B61B-D3624A1E70E1}" type="presParOf" srcId="{3A6557BF-1427-4CFB-9667-622C10316E1B}" destId="{5C639A21-9C5A-4E38-BA5B-4AA15BF38A77}" srcOrd="5" destOrd="0" presId="urn:microsoft.com/office/officeart/2008/layout/VerticalCurvedList"/>
    <dgm:cxn modelId="{41F9BEA1-9C12-425B-B391-990D1003C588}" type="presParOf" srcId="{3A6557BF-1427-4CFB-9667-622C10316E1B}" destId="{21EFFC99-05D6-4F53-BDC3-74B40052BA8F}" srcOrd="6" destOrd="0" presId="urn:microsoft.com/office/officeart/2008/layout/VerticalCurvedList"/>
    <dgm:cxn modelId="{99F68548-3F93-4E36-BD6F-F9BAB3B0B3F1}" type="presParOf" srcId="{21EFFC99-05D6-4F53-BDC3-74B40052BA8F}" destId="{AD902801-7642-477A-9713-96E4EDDFE25B}" srcOrd="0" destOrd="0" presId="urn:microsoft.com/office/officeart/2008/layout/VerticalCurvedList"/>
    <dgm:cxn modelId="{C83E3C43-0723-4612-BE61-A6AA5682CD22}" type="presParOf" srcId="{3A6557BF-1427-4CFB-9667-622C10316E1B}" destId="{3D28DF4C-0B58-4560-892D-FC44C8415544}" srcOrd="7" destOrd="0" presId="urn:microsoft.com/office/officeart/2008/layout/VerticalCurvedList"/>
    <dgm:cxn modelId="{659028BE-261A-415F-B391-A6597D5301F5}" type="presParOf" srcId="{3A6557BF-1427-4CFB-9667-622C10316E1B}" destId="{39F97484-2276-4A74-9679-8D8A6EB8BE98}" srcOrd="8" destOrd="0" presId="urn:microsoft.com/office/officeart/2008/layout/VerticalCurvedList"/>
    <dgm:cxn modelId="{F10D17FF-4564-4C5D-94F7-74E8169C4D82}" type="presParOf" srcId="{39F97484-2276-4A74-9679-8D8A6EB8BE98}" destId="{BCD54D91-C47B-4590-A5F4-ECBD221147C7}" srcOrd="0" destOrd="0" presId="urn:microsoft.com/office/officeart/2008/layout/VerticalCurvedList"/>
    <dgm:cxn modelId="{8D36B64D-75CE-4085-8ABA-5B4BD701FB07}" type="presParOf" srcId="{3A6557BF-1427-4CFB-9667-622C10316E1B}" destId="{C4CEB0B7-341C-4AA6-BACB-CA0F253550B3}" srcOrd="9" destOrd="0" presId="urn:microsoft.com/office/officeart/2008/layout/VerticalCurvedList"/>
    <dgm:cxn modelId="{07ABB2A7-F479-4D77-A6C4-F45F75CAF0A5}" type="presParOf" srcId="{3A6557BF-1427-4CFB-9667-622C10316E1B}" destId="{895C9816-772A-441D-8357-FFF6E2FBFD48}" srcOrd="10" destOrd="0" presId="urn:microsoft.com/office/officeart/2008/layout/VerticalCurvedList"/>
    <dgm:cxn modelId="{2D933510-DBBB-431C-BDA5-CD498B1A4ACD}" type="presParOf" srcId="{895C9816-772A-441D-8357-FFF6E2FBFD48}" destId="{03E7C7F5-5B38-49E9-AA2D-0C38001D499E}" srcOrd="0" destOrd="0" presId="urn:microsoft.com/office/officeart/2008/layout/VerticalCurvedList"/>
    <dgm:cxn modelId="{FEBE95ED-3D43-49B2-9DB5-45C55469E092}" type="presParOf" srcId="{3A6557BF-1427-4CFB-9667-622C10316E1B}" destId="{379A69BC-2BF8-493D-B948-A7B9D512B5BE}" srcOrd="11" destOrd="0" presId="urn:microsoft.com/office/officeart/2008/layout/VerticalCurvedList"/>
    <dgm:cxn modelId="{1B83159B-1B54-48F3-8244-428D6515BD00}" type="presParOf" srcId="{3A6557BF-1427-4CFB-9667-622C10316E1B}" destId="{8B8A9368-B5A8-40D6-B5AC-2A39158FB069}" srcOrd="12" destOrd="0" presId="urn:microsoft.com/office/officeart/2008/layout/VerticalCurvedList"/>
    <dgm:cxn modelId="{91CAA3C4-399B-4FF9-B530-B3EDA3D8D850}" type="presParOf" srcId="{8B8A9368-B5A8-40D6-B5AC-2A39158FB069}" destId="{BAA57E12-A97A-4D1D-8423-08EBACEB6DB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7C6BCB3-4D4E-4B9E-B7D7-915BE2C26840}"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zh-TW" altLang="en-US"/>
        </a:p>
      </dgm:t>
    </dgm:pt>
    <dgm:pt modelId="{953116C5-3964-46C7-A823-B8A21CCD8375}">
      <dgm:prSet phldrT="[文字]" custT="1"/>
      <dgm:spPr/>
      <dgm:t>
        <a:bodyPr/>
        <a:lstStyle/>
        <a:p>
          <a:r>
            <a:rPr lang="zh-TW" altLang="en-US" sz="3200" b="1" dirty="0">
              <a:latin typeface="標楷體" panose="03000509000000000000" pitchFamily="65" charset="-120"/>
              <a:ea typeface="標楷體" panose="03000509000000000000" pitchFamily="65" charset="-120"/>
            </a:rPr>
            <a:t>款</a:t>
          </a:r>
        </a:p>
      </dgm:t>
    </dgm:pt>
    <dgm:pt modelId="{0E3078D2-3017-414B-B5C4-27E84C974CBD}" type="parTrans" cxnId="{4B53B767-4075-4306-88B2-69741ABEE946}">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D633B912-783C-4B83-BD0A-BCFF1B9F77A8}" type="sibTrans" cxnId="{4B53B767-4075-4306-88B2-69741ABEE946}">
      <dgm:prSet custT="1"/>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957A4971-C5F6-4659-8B1C-86B7C25AB33E}">
      <dgm:prSet phldrT="[文字]" custT="1"/>
      <dgm:spPr/>
      <dgm:t>
        <a:bodyPr/>
        <a:lstStyle/>
        <a:p>
          <a:r>
            <a:rPr lang="zh-TW" altLang="en-US" sz="2800" b="1" dirty="0">
              <a:latin typeface="標楷體" panose="03000509000000000000" pitchFamily="65" charset="-120"/>
              <a:ea typeface="標楷體" panose="03000509000000000000" pitchFamily="65" charset="-120"/>
            </a:rPr>
            <a:t>主管機關</a:t>
          </a:r>
        </a:p>
      </dgm:t>
    </dgm:pt>
    <dgm:pt modelId="{FFA869DA-076A-433B-997B-09322D68BE03}" type="parTrans" cxnId="{4F686CC3-8BFF-4E96-B495-1EB505DE1778}">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A43945EC-589F-4AFE-AB10-1D7206133131}" type="sibTrans" cxnId="{4F686CC3-8BFF-4E96-B495-1EB505DE1778}">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3F13153B-7DC1-4086-A9C2-E5257710A90A}">
      <dgm:prSet phldrT="[文字]" custT="1"/>
      <dgm:spPr/>
      <dgm:t>
        <a:bodyPr/>
        <a:lstStyle/>
        <a:p>
          <a:r>
            <a:rPr lang="zh-TW" altLang="en-US" sz="3200" b="1">
              <a:latin typeface="標楷體" panose="03000509000000000000" pitchFamily="65" charset="-120"/>
              <a:ea typeface="標楷體" panose="03000509000000000000" pitchFamily="65" charset="-120"/>
            </a:rPr>
            <a:t>項</a:t>
          </a:r>
          <a:endParaRPr lang="zh-TW" altLang="en-US" sz="3200" b="1" dirty="0">
            <a:latin typeface="標楷體" panose="03000509000000000000" pitchFamily="65" charset="-120"/>
            <a:ea typeface="標楷體" panose="03000509000000000000" pitchFamily="65" charset="-120"/>
          </a:endParaRPr>
        </a:p>
      </dgm:t>
    </dgm:pt>
    <dgm:pt modelId="{9E6EAF3C-BACC-4CA9-A37F-98D2D225DB68}" type="parTrans" cxnId="{57E90EA4-5AEF-4E69-B80D-5CCBFCC5D31A}">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C713C3CA-A3CD-4D47-9787-FD8E03FBF33B}" type="sibTrans" cxnId="{57E90EA4-5AEF-4E69-B80D-5CCBFCC5D31A}">
      <dgm:prSet custT="1"/>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C224CB9E-89AF-4F9E-B00D-E1B02676C61E}">
      <dgm:prSet phldrT="[文字]" custT="1"/>
      <dgm:spPr/>
      <dgm:t>
        <a:bodyPr/>
        <a:lstStyle/>
        <a:p>
          <a:r>
            <a:rPr lang="zh-TW" altLang="en-US" sz="2800" b="1">
              <a:latin typeface="標楷體" panose="03000509000000000000" pitchFamily="65" charset="-120"/>
              <a:ea typeface="標楷體" panose="03000509000000000000" pitchFamily="65" charset="-120"/>
            </a:rPr>
            <a:t>各級機關</a:t>
          </a:r>
          <a:endParaRPr lang="zh-TW" altLang="en-US" sz="2800" b="1" dirty="0">
            <a:latin typeface="標楷體" panose="03000509000000000000" pitchFamily="65" charset="-120"/>
            <a:ea typeface="標楷體" panose="03000509000000000000" pitchFamily="65" charset="-120"/>
          </a:endParaRPr>
        </a:p>
      </dgm:t>
    </dgm:pt>
    <dgm:pt modelId="{064891C7-C0B8-4135-A826-2408F6636FF7}" type="parTrans" cxnId="{9DB8D6DA-0F76-43B0-8791-892588EFEE50}">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E5939D5D-F637-4ADA-8FD5-346AC3B91FBC}" type="sibTrans" cxnId="{9DB8D6DA-0F76-43B0-8791-892588EFEE50}">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DAE18819-432A-4BCA-8222-A32B7DB87018}">
      <dgm:prSet phldrT="[文字]" custT="1"/>
      <dgm:spPr/>
      <dgm:t>
        <a:bodyPr/>
        <a:lstStyle/>
        <a:p>
          <a:r>
            <a:rPr lang="zh-TW" altLang="en-US" sz="3200" b="1">
              <a:latin typeface="標楷體" panose="03000509000000000000" pitchFamily="65" charset="-120"/>
              <a:ea typeface="標楷體" panose="03000509000000000000" pitchFamily="65" charset="-120"/>
            </a:rPr>
            <a:t>目</a:t>
          </a:r>
          <a:endParaRPr lang="zh-TW" altLang="en-US" sz="3200" b="1" dirty="0">
            <a:latin typeface="標楷體" panose="03000509000000000000" pitchFamily="65" charset="-120"/>
            <a:ea typeface="標楷體" panose="03000509000000000000" pitchFamily="65" charset="-120"/>
          </a:endParaRPr>
        </a:p>
      </dgm:t>
    </dgm:pt>
    <dgm:pt modelId="{BA47CFD1-3876-4720-927F-4C5952112AF0}" type="parTrans" cxnId="{5A714A2A-EB17-4CA7-8032-16F52AF115AF}">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3C1300C6-E1D4-4D57-9B65-8F3FC8F4F804}" type="sibTrans" cxnId="{5A714A2A-EB17-4CA7-8032-16F52AF115AF}">
      <dgm:prSet custT="1"/>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0C573795-1D8A-4392-9BCE-C4E69407E513}">
      <dgm:prSet phldrT="[文字]" custT="1"/>
      <dgm:spPr/>
      <dgm:t>
        <a:bodyPr/>
        <a:lstStyle/>
        <a:p>
          <a:r>
            <a:rPr lang="zh-TW" altLang="en-US" sz="2800" b="1">
              <a:latin typeface="標楷體" panose="03000509000000000000" pitchFamily="65" charset="-120"/>
              <a:ea typeface="標楷體" panose="03000509000000000000" pitchFamily="65" charset="-120"/>
            </a:rPr>
            <a:t>業務計畫</a:t>
          </a:r>
          <a:endParaRPr lang="zh-TW" altLang="en-US" sz="2800" b="1" dirty="0">
            <a:latin typeface="標楷體" panose="03000509000000000000" pitchFamily="65" charset="-120"/>
            <a:ea typeface="標楷體" panose="03000509000000000000" pitchFamily="65" charset="-120"/>
          </a:endParaRPr>
        </a:p>
      </dgm:t>
    </dgm:pt>
    <dgm:pt modelId="{D44C49EA-E7FF-474E-A77B-F8A649E44C56}" type="parTrans" cxnId="{5D3C4156-001E-4ACB-8C08-EEED8B8A735F}">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DEE08D12-8694-401A-93DB-03E87A84B837}" type="sibTrans" cxnId="{5D3C4156-001E-4ACB-8C08-EEED8B8A735F}">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BF4CAA69-0D20-41F2-9668-C47854E432C4}">
      <dgm:prSet phldrT="[文字]" custT="1"/>
      <dgm:spPr/>
      <dgm:t>
        <a:bodyPr/>
        <a:lstStyle/>
        <a:p>
          <a:r>
            <a:rPr lang="zh-TW" altLang="en-US" sz="3200" b="1">
              <a:latin typeface="標楷體" panose="03000509000000000000" pitchFamily="65" charset="-120"/>
              <a:ea typeface="標楷體" panose="03000509000000000000" pitchFamily="65" charset="-120"/>
            </a:rPr>
            <a:t>節</a:t>
          </a:r>
          <a:endParaRPr lang="zh-TW" altLang="en-US" sz="3200" b="1" dirty="0">
            <a:latin typeface="標楷體" panose="03000509000000000000" pitchFamily="65" charset="-120"/>
            <a:ea typeface="標楷體" panose="03000509000000000000" pitchFamily="65" charset="-120"/>
          </a:endParaRPr>
        </a:p>
      </dgm:t>
    </dgm:pt>
    <dgm:pt modelId="{7468ACA1-F077-441A-AF8B-5D9BB56C0418}" type="parTrans" cxnId="{8F25B171-2A62-42DC-8D04-23BDE603D98E}">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2B34FA8E-EC9D-48DF-A6E2-5A35D71F561F}" type="sibTrans" cxnId="{8F25B171-2A62-42DC-8D04-23BDE603D98E}">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80C96B00-B362-49C4-AFE9-9ACC8A2C0179}">
      <dgm:prSet phldrT="[文字]" custT="1"/>
      <dgm:spPr/>
      <dgm:t>
        <a:bodyPr/>
        <a:lstStyle/>
        <a:p>
          <a:r>
            <a:rPr lang="zh-TW" altLang="en-US" sz="2800" b="1">
              <a:latin typeface="標楷體" panose="03000509000000000000" pitchFamily="65" charset="-120"/>
              <a:ea typeface="標楷體" panose="03000509000000000000" pitchFamily="65" charset="-120"/>
            </a:rPr>
            <a:t>工作計畫</a:t>
          </a:r>
          <a:endParaRPr lang="zh-TW" altLang="en-US" sz="2800" b="1" dirty="0">
            <a:latin typeface="標楷體" panose="03000509000000000000" pitchFamily="65" charset="-120"/>
            <a:ea typeface="標楷體" panose="03000509000000000000" pitchFamily="65" charset="-120"/>
          </a:endParaRPr>
        </a:p>
      </dgm:t>
    </dgm:pt>
    <dgm:pt modelId="{C616A378-74BF-4093-81FA-511B18364A61}" type="parTrans" cxnId="{28C8F39D-7996-44D2-9EFF-63C68D4ECD98}">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C23C74D9-6B53-4953-90F4-DC69A7B9C52F}" type="sibTrans" cxnId="{28C8F39D-7996-44D2-9EFF-63C68D4ECD98}">
      <dgm:prSet/>
      <dgm:spPr/>
      <dgm:t>
        <a:bodyPr/>
        <a:lstStyle/>
        <a:p>
          <a:endParaRPr lang="zh-TW" altLang="en-US" sz="2000">
            <a:solidFill>
              <a:schemeClr val="bg1">
                <a:lumMod val="95000"/>
                <a:lumOff val="5000"/>
              </a:schemeClr>
            </a:solidFill>
            <a:latin typeface="標楷體" panose="03000509000000000000" pitchFamily="65" charset="-120"/>
            <a:ea typeface="標楷體" panose="03000509000000000000" pitchFamily="65" charset="-120"/>
          </a:endParaRPr>
        </a:p>
      </dgm:t>
    </dgm:pt>
    <dgm:pt modelId="{9F9446A1-6BFA-4319-A243-E751EAA7DA30}" type="pres">
      <dgm:prSet presAssocID="{F7C6BCB3-4D4E-4B9E-B7D7-915BE2C26840}" presName="Name0" presStyleCnt="0">
        <dgm:presLayoutVars>
          <dgm:dir/>
          <dgm:resizeHandles val="exact"/>
        </dgm:presLayoutVars>
      </dgm:prSet>
      <dgm:spPr/>
    </dgm:pt>
    <dgm:pt modelId="{C8BFE946-3DE2-4FFD-B205-55E54F686A07}" type="pres">
      <dgm:prSet presAssocID="{953116C5-3964-46C7-A823-B8A21CCD8375}" presName="node" presStyleLbl="node1" presStyleIdx="0" presStyleCnt="4">
        <dgm:presLayoutVars>
          <dgm:bulletEnabled val="1"/>
        </dgm:presLayoutVars>
      </dgm:prSet>
      <dgm:spPr/>
    </dgm:pt>
    <dgm:pt modelId="{DD3C3E6E-F196-45B6-92BB-A1C068162A08}" type="pres">
      <dgm:prSet presAssocID="{D633B912-783C-4B83-BD0A-BCFF1B9F77A8}" presName="sibTrans" presStyleLbl="sibTrans2D1" presStyleIdx="0" presStyleCnt="3"/>
      <dgm:spPr/>
    </dgm:pt>
    <dgm:pt modelId="{4C9F21A8-9351-4E2D-AFAE-C7FF222C33D5}" type="pres">
      <dgm:prSet presAssocID="{D633B912-783C-4B83-BD0A-BCFF1B9F77A8}" presName="connectorText" presStyleLbl="sibTrans2D1" presStyleIdx="0" presStyleCnt="3"/>
      <dgm:spPr/>
    </dgm:pt>
    <dgm:pt modelId="{58455E43-FBBC-430F-A90B-B994ACF4A25B}" type="pres">
      <dgm:prSet presAssocID="{3F13153B-7DC1-4086-A9C2-E5257710A90A}" presName="node" presStyleLbl="node1" presStyleIdx="1" presStyleCnt="4">
        <dgm:presLayoutVars>
          <dgm:bulletEnabled val="1"/>
        </dgm:presLayoutVars>
      </dgm:prSet>
      <dgm:spPr/>
    </dgm:pt>
    <dgm:pt modelId="{9E621457-F15B-42B6-B90B-D9CC5EFDADF8}" type="pres">
      <dgm:prSet presAssocID="{C713C3CA-A3CD-4D47-9787-FD8E03FBF33B}" presName="sibTrans" presStyleLbl="sibTrans2D1" presStyleIdx="1" presStyleCnt="3"/>
      <dgm:spPr/>
    </dgm:pt>
    <dgm:pt modelId="{C3B41689-AF72-43EA-9E8D-DBDE2DDD0A39}" type="pres">
      <dgm:prSet presAssocID="{C713C3CA-A3CD-4D47-9787-FD8E03FBF33B}" presName="connectorText" presStyleLbl="sibTrans2D1" presStyleIdx="1" presStyleCnt="3"/>
      <dgm:spPr/>
    </dgm:pt>
    <dgm:pt modelId="{CC15584B-6C29-4593-8270-56341FD1DC14}" type="pres">
      <dgm:prSet presAssocID="{DAE18819-432A-4BCA-8222-A32B7DB87018}" presName="node" presStyleLbl="node1" presStyleIdx="2" presStyleCnt="4">
        <dgm:presLayoutVars>
          <dgm:bulletEnabled val="1"/>
        </dgm:presLayoutVars>
      </dgm:prSet>
      <dgm:spPr/>
    </dgm:pt>
    <dgm:pt modelId="{D7FECA65-7304-4DED-8DBF-3EB59D0CE1B5}" type="pres">
      <dgm:prSet presAssocID="{3C1300C6-E1D4-4D57-9B65-8F3FC8F4F804}" presName="sibTrans" presStyleLbl="sibTrans2D1" presStyleIdx="2" presStyleCnt="3"/>
      <dgm:spPr/>
    </dgm:pt>
    <dgm:pt modelId="{79C6D709-6243-4199-B905-444AEADCD879}" type="pres">
      <dgm:prSet presAssocID="{3C1300C6-E1D4-4D57-9B65-8F3FC8F4F804}" presName="connectorText" presStyleLbl="sibTrans2D1" presStyleIdx="2" presStyleCnt="3"/>
      <dgm:spPr/>
    </dgm:pt>
    <dgm:pt modelId="{9A3E7465-3AA3-47E7-B92D-00B5461207F7}" type="pres">
      <dgm:prSet presAssocID="{BF4CAA69-0D20-41F2-9668-C47854E432C4}" presName="node" presStyleLbl="node1" presStyleIdx="3" presStyleCnt="4">
        <dgm:presLayoutVars>
          <dgm:bulletEnabled val="1"/>
        </dgm:presLayoutVars>
      </dgm:prSet>
      <dgm:spPr/>
    </dgm:pt>
  </dgm:ptLst>
  <dgm:cxnLst>
    <dgm:cxn modelId="{6B232600-AE5F-4210-9501-31FD0B6E304B}" type="presOf" srcId="{D633B912-783C-4B83-BD0A-BCFF1B9F77A8}" destId="{4C9F21A8-9351-4E2D-AFAE-C7FF222C33D5}" srcOrd="1" destOrd="0" presId="urn:microsoft.com/office/officeart/2005/8/layout/process1"/>
    <dgm:cxn modelId="{34284203-E5F9-4DEE-BCBA-D43D583D8029}" type="presOf" srcId="{0C573795-1D8A-4392-9BCE-C4E69407E513}" destId="{CC15584B-6C29-4593-8270-56341FD1DC14}" srcOrd="0" destOrd="1" presId="urn:microsoft.com/office/officeart/2005/8/layout/process1"/>
    <dgm:cxn modelId="{5A714A2A-EB17-4CA7-8032-16F52AF115AF}" srcId="{F7C6BCB3-4D4E-4B9E-B7D7-915BE2C26840}" destId="{DAE18819-432A-4BCA-8222-A32B7DB87018}" srcOrd="2" destOrd="0" parTransId="{BA47CFD1-3876-4720-927F-4C5952112AF0}" sibTransId="{3C1300C6-E1D4-4D57-9B65-8F3FC8F4F804}"/>
    <dgm:cxn modelId="{3972552B-4455-42B3-88AF-E79F1FB3FEDD}" type="presOf" srcId="{DAE18819-432A-4BCA-8222-A32B7DB87018}" destId="{CC15584B-6C29-4593-8270-56341FD1DC14}" srcOrd="0" destOrd="0" presId="urn:microsoft.com/office/officeart/2005/8/layout/process1"/>
    <dgm:cxn modelId="{4B53B767-4075-4306-88B2-69741ABEE946}" srcId="{F7C6BCB3-4D4E-4B9E-B7D7-915BE2C26840}" destId="{953116C5-3964-46C7-A823-B8A21CCD8375}" srcOrd="0" destOrd="0" parTransId="{0E3078D2-3017-414B-B5C4-27E84C974CBD}" sibTransId="{D633B912-783C-4B83-BD0A-BCFF1B9F77A8}"/>
    <dgm:cxn modelId="{8F25B171-2A62-42DC-8D04-23BDE603D98E}" srcId="{F7C6BCB3-4D4E-4B9E-B7D7-915BE2C26840}" destId="{BF4CAA69-0D20-41F2-9668-C47854E432C4}" srcOrd="3" destOrd="0" parTransId="{7468ACA1-F077-441A-AF8B-5D9BB56C0418}" sibTransId="{2B34FA8E-EC9D-48DF-A6E2-5A35D71F561F}"/>
    <dgm:cxn modelId="{9E30F272-535D-4EDD-8F3D-C40DDF979E4B}" type="presOf" srcId="{D633B912-783C-4B83-BD0A-BCFF1B9F77A8}" destId="{DD3C3E6E-F196-45B6-92BB-A1C068162A08}" srcOrd="0" destOrd="0" presId="urn:microsoft.com/office/officeart/2005/8/layout/process1"/>
    <dgm:cxn modelId="{5D3C4156-001E-4ACB-8C08-EEED8B8A735F}" srcId="{DAE18819-432A-4BCA-8222-A32B7DB87018}" destId="{0C573795-1D8A-4392-9BCE-C4E69407E513}" srcOrd="0" destOrd="0" parTransId="{D44C49EA-E7FF-474E-A77B-F8A649E44C56}" sibTransId="{DEE08D12-8694-401A-93DB-03E87A84B837}"/>
    <dgm:cxn modelId="{0594467A-E244-47EA-9324-230BAEDC973F}" type="presOf" srcId="{C713C3CA-A3CD-4D47-9787-FD8E03FBF33B}" destId="{9E621457-F15B-42B6-B90B-D9CC5EFDADF8}" srcOrd="0" destOrd="0" presId="urn:microsoft.com/office/officeart/2005/8/layout/process1"/>
    <dgm:cxn modelId="{4ECA887A-84BF-4550-B0B6-9DBE62206C37}" type="presOf" srcId="{C224CB9E-89AF-4F9E-B00D-E1B02676C61E}" destId="{58455E43-FBBC-430F-A90B-B994ACF4A25B}" srcOrd="0" destOrd="1" presId="urn:microsoft.com/office/officeart/2005/8/layout/process1"/>
    <dgm:cxn modelId="{7A0DB98C-EEE3-4E38-8976-843F522D4FD1}" type="presOf" srcId="{3C1300C6-E1D4-4D57-9B65-8F3FC8F4F804}" destId="{79C6D709-6243-4199-B905-444AEADCD879}" srcOrd="1" destOrd="0" presId="urn:microsoft.com/office/officeart/2005/8/layout/process1"/>
    <dgm:cxn modelId="{17A39D8E-9025-4E88-9011-0607F4C40E87}" type="presOf" srcId="{953116C5-3964-46C7-A823-B8A21CCD8375}" destId="{C8BFE946-3DE2-4FFD-B205-55E54F686A07}" srcOrd="0" destOrd="0" presId="urn:microsoft.com/office/officeart/2005/8/layout/process1"/>
    <dgm:cxn modelId="{83BE6299-98F4-4177-B01D-E37AAF32BD87}" type="presOf" srcId="{C713C3CA-A3CD-4D47-9787-FD8E03FBF33B}" destId="{C3B41689-AF72-43EA-9E8D-DBDE2DDD0A39}" srcOrd="1" destOrd="0" presId="urn:microsoft.com/office/officeart/2005/8/layout/process1"/>
    <dgm:cxn modelId="{28C8F39D-7996-44D2-9EFF-63C68D4ECD98}" srcId="{BF4CAA69-0D20-41F2-9668-C47854E432C4}" destId="{80C96B00-B362-49C4-AFE9-9ACC8A2C0179}" srcOrd="0" destOrd="0" parTransId="{C616A378-74BF-4093-81FA-511B18364A61}" sibTransId="{C23C74D9-6B53-4953-90F4-DC69A7B9C52F}"/>
    <dgm:cxn modelId="{4784FAA0-7DD0-44DF-9E52-853471599ABF}" type="presOf" srcId="{3C1300C6-E1D4-4D57-9B65-8F3FC8F4F804}" destId="{D7FECA65-7304-4DED-8DBF-3EB59D0CE1B5}" srcOrd="0" destOrd="0" presId="urn:microsoft.com/office/officeart/2005/8/layout/process1"/>
    <dgm:cxn modelId="{57E90EA4-5AEF-4E69-B80D-5CCBFCC5D31A}" srcId="{F7C6BCB3-4D4E-4B9E-B7D7-915BE2C26840}" destId="{3F13153B-7DC1-4086-A9C2-E5257710A90A}" srcOrd="1" destOrd="0" parTransId="{9E6EAF3C-BACC-4CA9-A37F-98D2D225DB68}" sibTransId="{C713C3CA-A3CD-4D47-9787-FD8E03FBF33B}"/>
    <dgm:cxn modelId="{EE9F3DA5-3E38-45A6-AADD-48EC5DBB8252}" type="presOf" srcId="{957A4971-C5F6-4659-8B1C-86B7C25AB33E}" destId="{C8BFE946-3DE2-4FFD-B205-55E54F686A07}" srcOrd="0" destOrd="1" presId="urn:microsoft.com/office/officeart/2005/8/layout/process1"/>
    <dgm:cxn modelId="{4F686CC3-8BFF-4E96-B495-1EB505DE1778}" srcId="{953116C5-3964-46C7-A823-B8A21CCD8375}" destId="{957A4971-C5F6-4659-8B1C-86B7C25AB33E}" srcOrd="0" destOrd="0" parTransId="{FFA869DA-076A-433B-997B-09322D68BE03}" sibTransId="{A43945EC-589F-4AFE-AB10-1D7206133131}"/>
    <dgm:cxn modelId="{9DB8D6DA-0F76-43B0-8791-892588EFEE50}" srcId="{3F13153B-7DC1-4086-A9C2-E5257710A90A}" destId="{C224CB9E-89AF-4F9E-B00D-E1B02676C61E}" srcOrd="0" destOrd="0" parTransId="{064891C7-C0B8-4135-A826-2408F6636FF7}" sibTransId="{E5939D5D-F637-4ADA-8FD5-346AC3B91FBC}"/>
    <dgm:cxn modelId="{5DC1C9EB-4DF2-4D26-8ACC-17B817FAB985}" type="presOf" srcId="{80C96B00-B362-49C4-AFE9-9ACC8A2C0179}" destId="{9A3E7465-3AA3-47E7-B92D-00B5461207F7}" srcOrd="0" destOrd="1" presId="urn:microsoft.com/office/officeart/2005/8/layout/process1"/>
    <dgm:cxn modelId="{D2DD4CF4-59C0-4341-940D-48387514F65D}" type="presOf" srcId="{BF4CAA69-0D20-41F2-9668-C47854E432C4}" destId="{9A3E7465-3AA3-47E7-B92D-00B5461207F7}" srcOrd="0" destOrd="0" presId="urn:microsoft.com/office/officeart/2005/8/layout/process1"/>
    <dgm:cxn modelId="{EE6372F5-90D2-4D7E-A5E6-61AF8E91D468}" type="presOf" srcId="{3F13153B-7DC1-4086-A9C2-E5257710A90A}" destId="{58455E43-FBBC-430F-A90B-B994ACF4A25B}" srcOrd="0" destOrd="0" presId="urn:microsoft.com/office/officeart/2005/8/layout/process1"/>
    <dgm:cxn modelId="{363F36FA-E4D6-4619-BCA6-ADFF4702C1A9}" type="presOf" srcId="{F7C6BCB3-4D4E-4B9E-B7D7-915BE2C26840}" destId="{9F9446A1-6BFA-4319-A243-E751EAA7DA30}" srcOrd="0" destOrd="0" presId="urn:microsoft.com/office/officeart/2005/8/layout/process1"/>
    <dgm:cxn modelId="{032FD8F1-B3EC-4207-8815-D247998BF3E4}" type="presParOf" srcId="{9F9446A1-6BFA-4319-A243-E751EAA7DA30}" destId="{C8BFE946-3DE2-4FFD-B205-55E54F686A07}" srcOrd="0" destOrd="0" presId="urn:microsoft.com/office/officeart/2005/8/layout/process1"/>
    <dgm:cxn modelId="{D670F3C9-2FDC-47F8-88B0-38C9E5795254}" type="presParOf" srcId="{9F9446A1-6BFA-4319-A243-E751EAA7DA30}" destId="{DD3C3E6E-F196-45B6-92BB-A1C068162A08}" srcOrd="1" destOrd="0" presId="urn:microsoft.com/office/officeart/2005/8/layout/process1"/>
    <dgm:cxn modelId="{18404B11-38EC-4F41-AC75-36DCAC4F3F47}" type="presParOf" srcId="{DD3C3E6E-F196-45B6-92BB-A1C068162A08}" destId="{4C9F21A8-9351-4E2D-AFAE-C7FF222C33D5}" srcOrd="0" destOrd="0" presId="urn:microsoft.com/office/officeart/2005/8/layout/process1"/>
    <dgm:cxn modelId="{AFDCFFCB-D807-4160-A948-B5C847A94238}" type="presParOf" srcId="{9F9446A1-6BFA-4319-A243-E751EAA7DA30}" destId="{58455E43-FBBC-430F-A90B-B994ACF4A25B}" srcOrd="2" destOrd="0" presId="urn:microsoft.com/office/officeart/2005/8/layout/process1"/>
    <dgm:cxn modelId="{1E72C789-7C29-43B6-9276-B96D0634022C}" type="presParOf" srcId="{9F9446A1-6BFA-4319-A243-E751EAA7DA30}" destId="{9E621457-F15B-42B6-B90B-D9CC5EFDADF8}" srcOrd="3" destOrd="0" presId="urn:microsoft.com/office/officeart/2005/8/layout/process1"/>
    <dgm:cxn modelId="{95BE35D7-0E96-4638-932A-012FB3DBE0DB}" type="presParOf" srcId="{9E621457-F15B-42B6-B90B-D9CC5EFDADF8}" destId="{C3B41689-AF72-43EA-9E8D-DBDE2DDD0A39}" srcOrd="0" destOrd="0" presId="urn:microsoft.com/office/officeart/2005/8/layout/process1"/>
    <dgm:cxn modelId="{AFDA0754-C1A2-4909-A4A2-8953ECE16302}" type="presParOf" srcId="{9F9446A1-6BFA-4319-A243-E751EAA7DA30}" destId="{CC15584B-6C29-4593-8270-56341FD1DC14}" srcOrd="4" destOrd="0" presId="urn:microsoft.com/office/officeart/2005/8/layout/process1"/>
    <dgm:cxn modelId="{2FABD29B-5F2E-49E3-B501-10E996CBC92E}" type="presParOf" srcId="{9F9446A1-6BFA-4319-A243-E751EAA7DA30}" destId="{D7FECA65-7304-4DED-8DBF-3EB59D0CE1B5}" srcOrd="5" destOrd="0" presId="urn:microsoft.com/office/officeart/2005/8/layout/process1"/>
    <dgm:cxn modelId="{2E907DA0-0A25-494F-A8F7-A92FA541DB06}" type="presParOf" srcId="{D7FECA65-7304-4DED-8DBF-3EB59D0CE1B5}" destId="{79C6D709-6243-4199-B905-444AEADCD879}" srcOrd="0" destOrd="0" presId="urn:microsoft.com/office/officeart/2005/8/layout/process1"/>
    <dgm:cxn modelId="{79F44A85-9FA0-4141-ADE6-E80FA3D27440}" type="presParOf" srcId="{9F9446A1-6BFA-4319-A243-E751EAA7DA30}" destId="{9A3E7465-3AA3-47E7-B92D-00B5461207F7}"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066F5E8-3F78-4816-B437-B4059C6ACCB4}" type="doc">
      <dgm:prSet loTypeId="urn:microsoft.com/office/officeart/2008/layout/HorizontalMultiLevelHierarchy" loCatId="hierarchy" qsTypeId="urn:microsoft.com/office/officeart/2005/8/quickstyle/simple2" qsCatId="simple" csTypeId="urn:microsoft.com/office/officeart/2005/8/colors/colorful4" csCatId="colorful" phldr="1"/>
      <dgm:spPr/>
      <dgm:t>
        <a:bodyPr/>
        <a:lstStyle/>
        <a:p>
          <a:endParaRPr lang="en-US"/>
        </a:p>
      </dgm:t>
    </dgm:pt>
    <dgm:pt modelId="{4BD24FD4-EA32-418E-A74A-0CFFE15C0BBA}">
      <dgm:prSet phldrT="[文字]" custT="1"/>
      <dgm:spPr/>
      <dgm:t>
        <a:bodyPr vert="vert"/>
        <a:lstStyle/>
        <a:p>
          <a:r>
            <a:rPr lang="zh-TW" altLang="en-US" sz="2800" dirty="0">
              <a:solidFill>
                <a:schemeClr val="bg1"/>
              </a:solidFill>
              <a:latin typeface="DFKai-SB" panose="03000509000000000000" pitchFamily="65" charset="-120"/>
              <a:ea typeface="DFKai-SB" panose="03000509000000000000" pitchFamily="65" charset="-120"/>
            </a:rPr>
            <a:t>一級用途別科目</a:t>
          </a:r>
          <a:endParaRPr lang="en-US" sz="2800" dirty="0">
            <a:solidFill>
              <a:schemeClr val="bg1"/>
            </a:solidFill>
            <a:latin typeface="DFKai-SB" panose="03000509000000000000" pitchFamily="65" charset="-120"/>
            <a:ea typeface="DFKai-SB" panose="03000509000000000000" pitchFamily="65" charset="-120"/>
          </a:endParaRPr>
        </a:p>
      </dgm:t>
    </dgm:pt>
    <dgm:pt modelId="{A06A402D-A127-4E90-89F5-0F872EA6311E}" type="parTrans" cxnId="{AE96BA59-9199-488F-BF58-627382AEA1EE}">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B3E28B37-6395-4DEC-A63F-D6B2A9625CD9}" type="sibTrans" cxnId="{AE96BA59-9199-488F-BF58-627382AEA1EE}">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9FD4C534-8E48-4708-AE6B-6A8826AFAB1D}">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人事費</a:t>
          </a:r>
          <a:endParaRPr lang="en-US" sz="2800" dirty="0">
            <a:solidFill>
              <a:schemeClr val="bg1"/>
            </a:solidFill>
            <a:latin typeface="DFKai-SB" panose="03000509000000000000" pitchFamily="65" charset="-120"/>
            <a:ea typeface="DFKai-SB" panose="03000509000000000000" pitchFamily="65" charset="-120"/>
          </a:endParaRPr>
        </a:p>
      </dgm:t>
    </dgm:pt>
    <dgm:pt modelId="{163F5A92-78D6-4F15-841F-52F3021CCEF2}" type="parTrans" cxnId="{4AAB0807-ECE2-4799-909F-7DF9FBC3C414}">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0AFF823A-A054-4928-9D08-E68246554987}" type="sibTrans" cxnId="{4AAB0807-ECE2-4799-909F-7DF9FBC3C414}">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B752E775-31E7-4410-9D46-3407543C8FDC}">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業務費</a:t>
          </a:r>
          <a:endParaRPr lang="en-US" sz="2800" dirty="0">
            <a:solidFill>
              <a:schemeClr val="bg1"/>
            </a:solidFill>
            <a:latin typeface="DFKai-SB" panose="03000509000000000000" pitchFamily="65" charset="-120"/>
            <a:ea typeface="DFKai-SB" panose="03000509000000000000" pitchFamily="65" charset="-120"/>
          </a:endParaRPr>
        </a:p>
      </dgm:t>
    </dgm:pt>
    <dgm:pt modelId="{8C606F0A-1353-4B08-8602-4BBFC58202DF}" type="parTrans" cxnId="{765D9913-CEC7-4C00-80B6-82AABD0DC14C}">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AA1BCAE1-3869-452F-B20F-DD7DEFC4E263}" type="sibTrans" cxnId="{765D9913-CEC7-4C00-80B6-82AABD0DC14C}">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B768FCFC-0AA5-4A20-8FA3-990BBD9712AD}">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設備及投資</a:t>
          </a:r>
          <a:endParaRPr lang="en-US" sz="2800" dirty="0">
            <a:solidFill>
              <a:schemeClr val="bg1"/>
            </a:solidFill>
            <a:latin typeface="DFKai-SB" panose="03000509000000000000" pitchFamily="65" charset="-120"/>
            <a:ea typeface="DFKai-SB" panose="03000509000000000000" pitchFamily="65" charset="-120"/>
          </a:endParaRPr>
        </a:p>
      </dgm:t>
    </dgm:pt>
    <dgm:pt modelId="{C094A8EA-C252-4BFB-9DC7-90A99AB241FF}" type="parTrans" cxnId="{84928F47-843E-4ABA-BEC0-04CEAB811994}">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E53B5D9C-3F5D-4514-B57C-0223D4A29474}" type="sibTrans" cxnId="{84928F47-843E-4ABA-BEC0-04CEAB811994}">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7ADB96EE-48FD-4204-BD01-24A97EF6F607}">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債務費</a:t>
          </a:r>
          <a:endParaRPr lang="en-US" sz="2800" dirty="0">
            <a:solidFill>
              <a:schemeClr val="bg1"/>
            </a:solidFill>
            <a:latin typeface="DFKai-SB" panose="03000509000000000000" pitchFamily="65" charset="-120"/>
            <a:ea typeface="DFKai-SB" panose="03000509000000000000" pitchFamily="65" charset="-120"/>
          </a:endParaRPr>
        </a:p>
      </dgm:t>
    </dgm:pt>
    <dgm:pt modelId="{CB6678AC-231B-4550-8E22-D3F4E4D366E0}" type="parTrans" cxnId="{BB5D4AC2-AC2C-43D3-95CE-EEF2EEDCE3FB}">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907CA1EA-D7F7-4D05-8F83-BD5046345196}" type="sibTrans" cxnId="{BB5D4AC2-AC2C-43D3-95CE-EEF2EEDCE3FB}">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1A4946CC-BD58-41EC-AF71-40621B2A2C83}">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獎補助費</a:t>
          </a:r>
          <a:endParaRPr lang="en-US" sz="2800" dirty="0">
            <a:solidFill>
              <a:schemeClr val="bg1"/>
            </a:solidFill>
            <a:latin typeface="DFKai-SB" panose="03000509000000000000" pitchFamily="65" charset="-120"/>
            <a:ea typeface="DFKai-SB" panose="03000509000000000000" pitchFamily="65" charset="-120"/>
          </a:endParaRPr>
        </a:p>
      </dgm:t>
    </dgm:pt>
    <dgm:pt modelId="{EC00F16D-F08C-4E8F-AFFA-EF15E891062D}" type="parTrans" cxnId="{E04DF380-2E96-437D-B61B-163827248F9C}">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EE338865-7C5B-4650-97CE-0AD59749E2BB}" type="sibTrans" cxnId="{E04DF380-2E96-437D-B61B-163827248F9C}">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E657472D-7625-4A49-9924-076FC6236D62}">
      <dgm:prSet phldrT="[文字]" custT="1"/>
      <dgm:spPr/>
      <dgm:t>
        <a:bodyPr/>
        <a:lstStyle/>
        <a:p>
          <a:r>
            <a:rPr lang="zh-TW" altLang="en-US" sz="2800" dirty="0">
              <a:solidFill>
                <a:schemeClr val="bg1"/>
              </a:solidFill>
              <a:latin typeface="DFKai-SB" panose="03000509000000000000" pitchFamily="65" charset="-120"/>
              <a:ea typeface="DFKai-SB" panose="03000509000000000000" pitchFamily="65" charset="-120"/>
            </a:rPr>
            <a:t>預備金</a:t>
          </a:r>
          <a:endParaRPr lang="en-US" sz="2800" dirty="0">
            <a:solidFill>
              <a:schemeClr val="bg1"/>
            </a:solidFill>
            <a:latin typeface="DFKai-SB" panose="03000509000000000000" pitchFamily="65" charset="-120"/>
            <a:ea typeface="DFKai-SB" panose="03000509000000000000" pitchFamily="65" charset="-120"/>
          </a:endParaRPr>
        </a:p>
      </dgm:t>
    </dgm:pt>
    <dgm:pt modelId="{F3A91A69-A15F-4788-8ABE-FD4ADB9C1562}" type="parTrans" cxnId="{9BB93C70-1072-45D2-A980-8118AB42D8F6}">
      <dgm:prSet custT="1"/>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3F81EA0B-674E-4C86-A9A3-E61AA86B4257}" type="sibTrans" cxnId="{9BB93C70-1072-45D2-A980-8118AB42D8F6}">
      <dgm:prSet/>
      <dgm:spPr/>
      <dgm:t>
        <a:bodyPr/>
        <a:lstStyle/>
        <a:p>
          <a:endParaRPr lang="en-US" sz="2800">
            <a:solidFill>
              <a:schemeClr val="tx2">
                <a:lumMod val="10000"/>
              </a:schemeClr>
            </a:solidFill>
            <a:latin typeface="DFKai-SB" panose="03000509000000000000" pitchFamily="65" charset="-120"/>
            <a:ea typeface="DFKai-SB" panose="03000509000000000000" pitchFamily="65" charset="-120"/>
          </a:endParaRPr>
        </a:p>
      </dgm:t>
    </dgm:pt>
    <dgm:pt modelId="{3EC175AB-BECD-4708-9BA2-8E7692C276BA}" type="pres">
      <dgm:prSet presAssocID="{4066F5E8-3F78-4816-B437-B4059C6ACCB4}" presName="Name0" presStyleCnt="0">
        <dgm:presLayoutVars>
          <dgm:chPref val="1"/>
          <dgm:dir/>
          <dgm:animOne val="branch"/>
          <dgm:animLvl val="lvl"/>
          <dgm:resizeHandles val="exact"/>
        </dgm:presLayoutVars>
      </dgm:prSet>
      <dgm:spPr/>
    </dgm:pt>
    <dgm:pt modelId="{C67E8580-EC87-4AB0-B25D-7F3BD105B593}" type="pres">
      <dgm:prSet presAssocID="{4BD24FD4-EA32-418E-A74A-0CFFE15C0BBA}" presName="root1" presStyleCnt="0"/>
      <dgm:spPr/>
    </dgm:pt>
    <dgm:pt modelId="{DC25DCE5-117D-4D29-BEB7-91A9E4FF1E1E}" type="pres">
      <dgm:prSet presAssocID="{4BD24FD4-EA32-418E-A74A-0CFFE15C0BBA}" presName="LevelOneTextNode" presStyleLbl="node0" presStyleIdx="0" presStyleCnt="1" custScaleY="129479">
        <dgm:presLayoutVars>
          <dgm:chPref val="3"/>
        </dgm:presLayoutVars>
      </dgm:prSet>
      <dgm:spPr/>
    </dgm:pt>
    <dgm:pt modelId="{15442E15-79B3-4EB9-BDE3-D984A1CF0C56}" type="pres">
      <dgm:prSet presAssocID="{4BD24FD4-EA32-418E-A74A-0CFFE15C0BBA}" presName="level2hierChild" presStyleCnt="0"/>
      <dgm:spPr/>
    </dgm:pt>
    <dgm:pt modelId="{6C5A0314-4C00-4C50-AFCA-A086AAC67CE0}" type="pres">
      <dgm:prSet presAssocID="{163F5A92-78D6-4F15-841F-52F3021CCEF2}" presName="conn2-1" presStyleLbl="parChTrans1D2" presStyleIdx="0" presStyleCnt="6"/>
      <dgm:spPr/>
    </dgm:pt>
    <dgm:pt modelId="{8799A29B-0FB1-40FB-B1E0-B147F21D1B0A}" type="pres">
      <dgm:prSet presAssocID="{163F5A92-78D6-4F15-841F-52F3021CCEF2}" presName="connTx" presStyleLbl="parChTrans1D2" presStyleIdx="0" presStyleCnt="6"/>
      <dgm:spPr/>
    </dgm:pt>
    <dgm:pt modelId="{51DA06BD-7C21-4D0D-8C90-0AC9CC6F21A0}" type="pres">
      <dgm:prSet presAssocID="{9FD4C534-8E48-4708-AE6B-6A8826AFAB1D}" presName="root2" presStyleCnt="0"/>
      <dgm:spPr/>
    </dgm:pt>
    <dgm:pt modelId="{9EC75F28-4A3B-4EC5-8A59-315D12683A89}" type="pres">
      <dgm:prSet presAssocID="{9FD4C534-8E48-4708-AE6B-6A8826AFAB1D}" presName="LevelTwoTextNode" presStyleLbl="node2" presStyleIdx="0" presStyleCnt="6" custScaleX="123164">
        <dgm:presLayoutVars>
          <dgm:chPref val="3"/>
        </dgm:presLayoutVars>
      </dgm:prSet>
      <dgm:spPr/>
    </dgm:pt>
    <dgm:pt modelId="{17C66E97-DCF7-47D0-99FA-25038B8B709F}" type="pres">
      <dgm:prSet presAssocID="{9FD4C534-8E48-4708-AE6B-6A8826AFAB1D}" presName="level3hierChild" presStyleCnt="0"/>
      <dgm:spPr/>
    </dgm:pt>
    <dgm:pt modelId="{4AB73790-F272-4F96-AAE6-76EC3276CF30}" type="pres">
      <dgm:prSet presAssocID="{8C606F0A-1353-4B08-8602-4BBFC58202DF}" presName="conn2-1" presStyleLbl="parChTrans1D2" presStyleIdx="1" presStyleCnt="6"/>
      <dgm:spPr/>
    </dgm:pt>
    <dgm:pt modelId="{195AE463-25B5-41B2-BDE2-81D871B809ED}" type="pres">
      <dgm:prSet presAssocID="{8C606F0A-1353-4B08-8602-4BBFC58202DF}" presName="connTx" presStyleLbl="parChTrans1D2" presStyleIdx="1" presStyleCnt="6"/>
      <dgm:spPr/>
    </dgm:pt>
    <dgm:pt modelId="{68B12FE0-43BD-4747-A753-AFB3A647B170}" type="pres">
      <dgm:prSet presAssocID="{B752E775-31E7-4410-9D46-3407543C8FDC}" presName="root2" presStyleCnt="0"/>
      <dgm:spPr/>
    </dgm:pt>
    <dgm:pt modelId="{2EC24B59-EFC2-4BD1-B7BF-7D8782F26F98}" type="pres">
      <dgm:prSet presAssocID="{B752E775-31E7-4410-9D46-3407543C8FDC}" presName="LevelTwoTextNode" presStyleLbl="node2" presStyleIdx="1" presStyleCnt="6" custScaleX="123164">
        <dgm:presLayoutVars>
          <dgm:chPref val="3"/>
        </dgm:presLayoutVars>
      </dgm:prSet>
      <dgm:spPr/>
    </dgm:pt>
    <dgm:pt modelId="{18F29C41-9873-4C3A-868E-F8D95F7A75DA}" type="pres">
      <dgm:prSet presAssocID="{B752E775-31E7-4410-9D46-3407543C8FDC}" presName="level3hierChild" presStyleCnt="0"/>
      <dgm:spPr/>
    </dgm:pt>
    <dgm:pt modelId="{F9CCC7AB-3C62-4139-B98E-0C064B2B0F2C}" type="pres">
      <dgm:prSet presAssocID="{C094A8EA-C252-4BFB-9DC7-90A99AB241FF}" presName="conn2-1" presStyleLbl="parChTrans1D2" presStyleIdx="2" presStyleCnt="6"/>
      <dgm:spPr/>
    </dgm:pt>
    <dgm:pt modelId="{FD6D84AA-295C-4CBF-B799-EB496AF079ED}" type="pres">
      <dgm:prSet presAssocID="{C094A8EA-C252-4BFB-9DC7-90A99AB241FF}" presName="connTx" presStyleLbl="parChTrans1D2" presStyleIdx="2" presStyleCnt="6"/>
      <dgm:spPr/>
    </dgm:pt>
    <dgm:pt modelId="{4882F442-91C2-4641-B806-EA0AE893D1F4}" type="pres">
      <dgm:prSet presAssocID="{B768FCFC-0AA5-4A20-8FA3-990BBD9712AD}" presName="root2" presStyleCnt="0"/>
      <dgm:spPr/>
    </dgm:pt>
    <dgm:pt modelId="{DB0F09A3-23C7-4BB7-B8E9-5DE7F1D8109D}" type="pres">
      <dgm:prSet presAssocID="{B768FCFC-0AA5-4A20-8FA3-990BBD9712AD}" presName="LevelTwoTextNode" presStyleLbl="node2" presStyleIdx="2" presStyleCnt="6" custScaleX="123164">
        <dgm:presLayoutVars>
          <dgm:chPref val="3"/>
        </dgm:presLayoutVars>
      </dgm:prSet>
      <dgm:spPr/>
    </dgm:pt>
    <dgm:pt modelId="{CBD5C2F2-06EE-4138-AB5E-9EAAD10D2B28}" type="pres">
      <dgm:prSet presAssocID="{B768FCFC-0AA5-4A20-8FA3-990BBD9712AD}" presName="level3hierChild" presStyleCnt="0"/>
      <dgm:spPr/>
    </dgm:pt>
    <dgm:pt modelId="{79A8130A-BD18-4D9D-B2C1-579A47835067}" type="pres">
      <dgm:prSet presAssocID="{EC00F16D-F08C-4E8F-AFFA-EF15E891062D}" presName="conn2-1" presStyleLbl="parChTrans1D2" presStyleIdx="3" presStyleCnt="6"/>
      <dgm:spPr/>
    </dgm:pt>
    <dgm:pt modelId="{C841D81C-ABED-43E9-8318-DFEF144C429E}" type="pres">
      <dgm:prSet presAssocID="{EC00F16D-F08C-4E8F-AFFA-EF15E891062D}" presName="connTx" presStyleLbl="parChTrans1D2" presStyleIdx="3" presStyleCnt="6"/>
      <dgm:spPr/>
    </dgm:pt>
    <dgm:pt modelId="{B9D9CD80-5475-4A05-BB3E-7C6A4A810DEA}" type="pres">
      <dgm:prSet presAssocID="{1A4946CC-BD58-41EC-AF71-40621B2A2C83}" presName="root2" presStyleCnt="0"/>
      <dgm:spPr/>
    </dgm:pt>
    <dgm:pt modelId="{7264068B-5970-491C-9469-CC2E31F2AE52}" type="pres">
      <dgm:prSet presAssocID="{1A4946CC-BD58-41EC-AF71-40621B2A2C83}" presName="LevelTwoTextNode" presStyleLbl="node2" presStyleIdx="3" presStyleCnt="6" custScaleX="123164">
        <dgm:presLayoutVars>
          <dgm:chPref val="3"/>
        </dgm:presLayoutVars>
      </dgm:prSet>
      <dgm:spPr/>
    </dgm:pt>
    <dgm:pt modelId="{34215E10-12E9-4DDA-9CB6-83BC639438C6}" type="pres">
      <dgm:prSet presAssocID="{1A4946CC-BD58-41EC-AF71-40621B2A2C83}" presName="level3hierChild" presStyleCnt="0"/>
      <dgm:spPr/>
    </dgm:pt>
    <dgm:pt modelId="{376A680B-6205-47EB-8EE9-9A62BA89DCE2}" type="pres">
      <dgm:prSet presAssocID="{CB6678AC-231B-4550-8E22-D3F4E4D366E0}" presName="conn2-1" presStyleLbl="parChTrans1D2" presStyleIdx="4" presStyleCnt="6"/>
      <dgm:spPr/>
    </dgm:pt>
    <dgm:pt modelId="{071BA870-F692-42A3-8281-6BA1DB355093}" type="pres">
      <dgm:prSet presAssocID="{CB6678AC-231B-4550-8E22-D3F4E4D366E0}" presName="connTx" presStyleLbl="parChTrans1D2" presStyleIdx="4" presStyleCnt="6"/>
      <dgm:spPr/>
    </dgm:pt>
    <dgm:pt modelId="{CEEA9A67-49AE-4CFC-B916-B5E6E4904C46}" type="pres">
      <dgm:prSet presAssocID="{7ADB96EE-48FD-4204-BD01-24A97EF6F607}" presName="root2" presStyleCnt="0"/>
      <dgm:spPr/>
    </dgm:pt>
    <dgm:pt modelId="{1921525E-6FA0-44C9-B88B-0F736888562E}" type="pres">
      <dgm:prSet presAssocID="{7ADB96EE-48FD-4204-BD01-24A97EF6F607}" presName="LevelTwoTextNode" presStyleLbl="node2" presStyleIdx="4" presStyleCnt="6" custScaleX="123164">
        <dgm:presLayoutVars>
          <dgm:chPref val="3"/>
        </dgm:presLayoutVars>
      </dgm:prSet>
      <dgm:spPr/>
    </dgm:pt>
    <dgm:pt modelId="{638A5441-3515-4B0F-BD41-C87B66BD1FF4}" type="pres">
      <dgm:prSet presAssocID="{7ADB96EE-48FD-4204-BD01-24A97EF6F607}" presName="level3hierChild" presStyleCnt="0"/>
      <dgm:spPr/>
    </dgm:pt>
    <dgm:pt modelId="{FB314C99-FDF1-4DED-B775-102FA86A1F3E}" type="pres">
      <dgm:prSet presAssocID="{F3A91A69-A15F-4788-8ABE-FD4ADB9C1562}" presName="conn2-1" presStyleLbl="parChTrans1D2" presStyleIdx="5" presStyleCnt="6"/>
      <dgm:spPr/>
    </dgm:pt>
    <dgm:pt modelId="{0283359D-3F1E-4227-B584-A91B3996F81E}" type="pres">
      <dgm:prSet presAssocID="{F3A91A69-A15F-4788-8ABE-FD4ADB9C1562}" presName="connTx" presStyleLbl="parChTrans1D2" presStyleIdx="5" presStyleCnt="6"/>
      <dgm:spPr/>
    </dgm:pt>
    <dgm:pt modelId="{EB3B68B0-A403-4DD9-8ADB-8A5BB991F9A9}" type="pres">
      <dgm:prSet presAssocID="{E657472D-7625-4A49-9924-076FC6236D62}" presName="root2" presStyleCnt="0"/>
      <dgm:spPr/>
    </dgm:pt>
    <dgm:pt modelId="{85EFBE4A-8FC9-440D-B582-482FDC6314C9}" type="pres">
      <dgm:prSet presAssocID="{E657472D-7625-4A49-9924-076FC6236D62}" presName="LevelTwoTextNode" presStyleLbl="node2" presStyleIdx="5" presStyleCnt="6" custScaleX="123164">
        <dgm:presLayoutVars>
          <dgm:chPref val="3"/>
        </dgm:presLayoutVars>
      </dgm:prSet>
      <dgm:spPr/>
    </dgm:pt>
    <dgm:pt modelId="{91C1EF26-950F-4A1B-A8DC-385A3BB91A10}" type="pres">
      <dgm:prSet presAssocID="{E657472D-7625-4A49-9924-076FC6236D62}" presName="level3hierChild" presStyleCnt="0"/>
      <dgm:spPr/>
    </dgm:pt>
  </dgm:ptLst>
  <dgm:cxnLst>
    <dgm:cxn modelId="{0EC67605-7DD4-4B74-9370-1A593ED127BE}" type="presOf" srcId="{C094A8EA-C252-4BFB-9DC7-90A99AB241FF}" destId="{F9CCC7AB-3C62-4139-B98E-0C064B2B0F2C}" srcOrd="0" destOrd="0" presId="urn:microsoft.com/office/officeart/2008/layout/HorizontalMultiLevelHierarchy"/>
    <dgm:cxn modelId="{4AAB0807-ECE2-4799-909F-7DF9FBC3C414}" srcId="{4BD24FD4-EA32-418E-A74A-0CFFE15C0BBA}" destId="{9FD4C534-8E48-4708-AE6B-6A8826AFAB1D}" srcOrd="0" destOrd="0" parTransId="{163F5A92-78D6-4F15-841F-52F3021CCEF2}" sibTransId="{0AFF823A-A054-4928-9D08-E68246554987}"/>
    <dgm:cxn modelId="{600A1B08-5C45-453C-9881-284D769C72ED}" type="presOf" srcId="{9FD4C534-8E48-4708-AE6B-6A8826AFAB1D}" destId="{9EC75F28-4A3B-4EC5-8A59-315D12683A89}" srcOrd="0" destOrd="0" presId="urn:microsoft.com/office/officeart/2008/layout/HorizontalMultiLevelHierarchy"/>
    <dgm:cxn modelId="{7BF24011-CB37-473F-ABCF-1C93BA519E6D}" type="presOf" srcId="{F3A91A69-A15F-4788-8ABE-FD4ADB9C1562}" destId="{0283359D-3F1E-4227-B584-A91B3996F81E}" srcOrd="1" destOrd="0" presId="urn:microsoft.com/office/officeart/2008/layout/HorizontalMultiLevelHierarchy"/>
    <dgm:cxn modelId="{765D9913-CEC7-4C00-80B6-82AABD0DC14C}" srcId="{4BD24FD4-EA32-418E-A74A-0CFFE15C0BBA}" destId="{B752E775-31E7-4410-9D46-3407543C8FDC}" srcOrd="1" destOrd="0" parTransId="{8C606F0A-1353-4B08-8602-4BBFC58202DF}" sibTransId="{AA1BCAE1-3869-452F-B20F-DD7DEFC4E263}"/>
    <dgm:cxn modelId="{C1E0C227-5054-4606-A08E-508F8BA1DFEA}" type="presOf" srcId="{163F5A92-78D6-4F15-841F-52F3021CCEF2}" destId="{6C5A0314-4C00-4C50-AFCA-A086AAC67CE0}" srcOrd="0" destOrd="0" presId="urn:microsoft.com/office/officeart/2008/layout/HorizontalMultiLevelHierarchy"/>
    <dgm:cxn modelId="{E6E80C28-D3DD-4198-8C48-BB31CA40BCA1}" type="presOf" srcId="{F3A91A69-A15F-4788-8ABE-FD4ADB9C1562}" destId="{FB314C99-FDF1-4DED-B775-102FA86A1F3E}" srcOrd="0" destOrd="0" presId="urn:microsoft.com/office/officeart/2008/layout/HorizontalMultiLevelHierarchy"/>
    <dgm:cxn modelId="{9F52C52E-96E7-4506-B979-DEF5FC2E560E}" type="presOf" srcId="{8C606F0A-1353-4B08-8602-4BBFC58202DF}" destId="{4AB73790-F272-4F96-AAE6-76EC3276CF30}" srcOrd="0" destOrd="0" presId="urn:microsoft.com/office/officeart/2008/layout/HorizontalMultiLevelHierarchy"/>
    <dgm:cxn modelId="{099CAB39-44DB-4176-ADC7-6E13E28E7498}" type="presOf" srcId="{163F5A92-78D6-4F15-841F-52F3021CCEF2}" destId="{8799A29B-0FB1-40FB-B1E0-B147F21D1B0A}" srcOrd="1" destOrd="0" presId="urn:microsoft.com/office/officeart/2008/layout/HorizontalMultiLevelHierarchy"/>
    <dgm:cxn modelId="{64F06D45-2524-4426-AE29-524741F6C986}" type="presOf" srcId="{CB6678AC-231B-4550-8E22-D3F4E4D366E0}" destId="{376A680B-6205-47EB-8EE9-9A62BA89DCE2}" srcOrd="0" destOrd="0" presId="urn:microsoft.com/office/officeart/2008/layout/HorizontalMultiLevelHierarchy"/>
    <dgm:cxn modelId="{84928F47-843E-4ABA-BEC0-04CEAB811994}" srcId="{4BD24FD4-EA32-418E-A74A-0CFFE15C0BBA}" destId="{B768FCFC-0AA5-4A20-8FA3-990BBD9712AD}" srcOrd="2" destOrd="0" parTransId="{C094A8EA-C252-4BFB-9DC7-90A99AB241FF}" sibTransId="{E53B5D9C-3F5D-4514-B57C-0223D4A29474}"/>
    <dgm:cxn modelId="{7FCC734A-E485-4C85-83AE-306A7A58BC41}" type="presOf" srcId="{EC00F16D-F08C-4E8F-AFFA-EF15E891062D}" destId="{C841D81C-ABED-43E9-8318-DFEF144C429E}" srcOrd="1" destOrd="0" presId="urn:microsoft.com/office/officeart/2008/layout/HorizontalMultiLevelHierarchy"/>
    <dgm:cxn modelId="{2E6CEA6D-D90D-4891-A9BA-1E706EABA42C}" type="presOf" srcId="{E657472D-7625-4A49-9924-076FC6236D62}" destId="{85EFBE4A-8FC9-440D-B582-482FDC6314C9}" srcOrd="0" destOrd="0" presId="urn:microsoft.com/office/officeart/2008/layout/HorizontalMultiLevelHierarchy"/>
    <dgm:cxn modelId="{9BB93C70-1072-45D2-A980-8118AB42D8F6}" srcId="{4BD24FD4-EA32-418E-A74A-0CFFE15C0BBA}" destId="{E657472D-7625-4A49-9924-076FC6236D62}" srcOrd="5" destOrd="0" parTransId="{F3A91A69-A15F-4788-8ABE-FD4ADB9C1562}" sibTransId="{3F81EA0B-674E-4C86-A9A3-E61AA86B4257}"/>
    <dgm:cxn modelId="{7F37C650-4EC5-4AF7-8D90-8DFF77879A23}" type="presOf" srcId="{CB6678AC-231B-4550-8E22-D3F4E4D366E0}" destId="{071BA870-F692-42A3-8281-6BA1DB355093}" srcOrd="1" destOrd="0" presId="urn:microsoft.com/office/officeart/2008/layout/HorizontalMultiLevelHierarchy"/>
    <dgm:cxn modelId="{F9DF3E53-2B8D-4DDF-BC2D-49A6D0DA184C}" type="presOf" srcId="{C094A8EA-C252-4BFB-9DC7-90A99AB241FF}" destId="{FD6D84AA-295C-4CBF-B799-EB496AF079ED}" srcOrd="1" destOrd="0" presId="urn:microsoft.com/office/officeart/2008/layout/HorizontalMultiLevelHierarchy"/>
    <dgm:cxn modelId="{AE96BA59-9199-488F-BF58-627382AEA1EE}" srcId="{4066F5E8-3F78-4816-B437-B4059C6ACCB4}" destId="{4BD24FD4-EA32-418E-A74A-0CFFE15C0BBA}" srcOrd="0" destOrd="0" parTransId="{A06A402D-A127-4E90-89F5-0F872EA6311E}" sibTransId="{B3E28B37-6395-4DEC-A63F-D6B2A9625CD9}"/>
    <dgm:cxn modelId="{7F0EC159-C8B3-4D3F-A427-1D5C4007BBF8}" type="presOf" srcId="{EC00F16D-F08C-4E8F-AFFA-EF15E891062D}" destId="{79A8130A-BD18-4D9D-B2C1-579A47835067}" srcOrd="0" destOrd="0" presId="urn:microsoft.com/office/officeart/2008/layout/HorizontalMultiLevelHierarchy"/>
    <dgm:cxn modelId="{E04DF380-2E96-437D-B61B-163827248F9C}" srcId="{4BD24FD4-EA32-418E-A74A-0CFFE15C0BBA}" destId="{1A4946CC-BD58-41EC-AF71-40621B2A2C83}" srcOrd="3" destOrd="0" parTransId="{EC00F16D-F08C-4E8F-AFFA-EF15E891062D}" sibTransId="{EE338865-7C5B-4650-97CE-0AD59749E2BB}"/>
    <dgm:cxn modelId="{F2D6AA86-7F77-4D82-9AA5-736F31267D4A}" type="presOf" srcId="{1A4946CC-BD58-41EC-AF71-40621B2A2C83}" destId="{7264068B-5970-491C-9469-CC2E31F2AE52}" srcOrd="0" destOrd="0" presId="urn:microsoft.com/office/officeart/2008/layout/HorizontalMultiLevelHierarchy"/>
    <dgm:cxn modelId="{3D110F9E-F134-47A8-BB7A-64B6B91AE1DA}" type="presOf" srcId="{B768FCFC-0AA5-4A20-8FA3-990BBD9712AD}" destId="{DB0F09A3-23C7-4BB7-B8E9-5DE7F1D8109D}" srcOrd="0" destOrd="0" presId="urn:microsoft.com/office/officeart/2008/layout/HorizontalMultiLevelHierarchy"/>
    <dgm:cxn modelId="{FD112BB1-81EF-4A3C-81E8-4C9948BE0F1D}" type="presOf" srcId="{4066F5E8-3F78-4816-B437-B4059C6ACCB4}" destId="{3EC175AB-BECD-4708-9BA2-8E7692C276BA}" srcOrd="0" destOrd="0" presId="urn:microsoft.com/office/officeart/2008/layout/HorizontalMultiLevelHierarchy"/>
    <dgm:cxn modelId="{45DAC1BF-B863-4D5E-A3F7-4E86C94DF50E}" type="presOf" srcId="{4BD24FD4-EA32-418E-A74A-0CFFE15C0BBA}" destId="{DC25DCE5-117D-4D29-BEB7-91A9E4FF1E1E}" srcOrd="0" destOrd="0" presId="urn:microsoft.com/office/officeart/2008/layout/HorizontalMultiLevelHierarchy"/>
    <dgm:cxn modelId="{BB5D4AC2-AC2C-43D3-95CE-EEF2EEDCE3FB}" srcId="{4BD24FD4-EA32-418E-A74A-0CFFE15C0BBA}" destId="{7ADB96EE-48FD-4204-BD01-24A97EF6F607}" srcOrd="4" destOrd="0" parTransId="{CB6678AC-231B-4550-8E22-D3F4E4D366E0}" sibTransId="{907CA1EA-D7F7-4D05-8F83-BD5046345196}"/>
    <dgm:cxn modelId="{8B179ED1-9162-4F24-BC6F-B1CB92C69FAD}" type="presOf" srcId="{7ADB96EE-48FD-4204-BD01-24A97EF6F607}" destId="{1921525E-6FA0-44C9-B88B-0F736888562E}" srcOrd="0" destOrd="0" presId="urn:microsoft.com/office/officeart/2008/layout/HorizontalMultiLevelHierarchy"/>
    <dgm:cxn modelId="{7B62CFEE-ADC4-491B-86C2-BF303710825B}" type="presOf" srcId="{8C606F0A-1353-4B08-8602-4BBFC58202DF}" destId="{195AE463-25B5-41B2-BDE2-81D871B809ED}" srcOrd="1" destOrd="0" presId="urn:microsoft.com/office/officeart/2008/layout/HorizontalMultiLevelHierarchy"/>
    <dgm:cxn modelId="{6D7F5AFB-392A-4829-ADB1-3905FDF961F3}" type="presOf" srcId="{B752E775-31E7-4410-9D46-3407543C8FDC}" destId="{2EC24B59-EFC2-4BD1-B7BF-7D8782F26F98}" srcOrd="0" destOrd="0" presId="urn:microsoft.com/office/officeart/2008/layout/HorizontalMultiLevelHierarchy"/>
    <dgm:cxn modelId="{6A5AAEEC-99AA-4ACC-9728-0388542E6B20}" type="presParOf" srcId="{3EC175AB-BECD-4708-9BA2-8E7692C276BA}" destId="{C67E8580-EC87-4AB0-B25D-7F3BD105B593}" srcOrd="0" destOrd="0" presId="urn:microsoft.com/office/officeart/2008/layout/HorizontalMultiLevelHierarchy"/>
    <dgm:cxn modelId="{7BD9E1DA-74A2-4A4A-A5A9-EF5947756FBF}" type="presParOf" srcId="{C67E8580-EC87-4AB0-B25D-7F3BD105B593}" destId="{DC25DCE5-117D-4D29-BEB7-91A9E4FF1E1E}" srcOrd="0" destOrd="0" presId="urn:microsoft.com/office/officeart/2008/layout/HorizontalMultiLevelHierarchy"/>
    <dgm:cxn modelId="{8A64EF39-F53F-40E5-8112-3AD6EEC7C035}" type="presParOf" srcId="{C67E8580-EC87-4AB0-B25D-7F3BD105B593}" destId="{15442E15-79B3-4EB9-BDE3-D984A1CF0C56}" srcOrd="1" destOrd="0" presId="urn:microsoft.com/office/officeart/2008/layout/HorizontalMultiLevelHierarchy"/>
    <dgm:cxn modelId="{41591311-66C6-4EAE-8A62-D17C2270D0B2}" type="presParOf" srcId="{15442E15-79B3-4EB9-BDE3-D984A1CF0C56}" destId="{6C5A0314-4C00-4C50-AFCA-A086AAC67CE0}" srcOrd="0" destOrd="0" presId="urn:microsoft.com/office/officeart/2008/layout/HorizontalMultiLevelHierarchy"/>
    <dgm:cxn modelId="{F5B6B214-18AD-46A4-BE26-6FB8A72CE1DB}" type="presParOf" srcId="{6C5A0314-4C00-4C50-AFCA-A086AAC67CE0}" destId="{8799A29B-0FB1-40FB-B1E0-B147F21D1B0A}" srcOrd="0" destOrd="0" presId="urn:microsoft.com/office/officeart/2008/layout/HorizontalMultiLevelHierarchy"/>
    <dgm:cxn modelId="{D9790F13-21C7-4218-B911-22950347A0D5}" type="presParOf" srcId="{15442E15-79B3-4EB9-BDE3-D984A1CF0C56}" destId="{51DA06BD-7C21-4D0D-8C90-0AC9CC6F21A0}" srcOrd="1" destOrd="0" presId="urn:microsoft.com/office/officeart/2008/layout/HorizontalMultiLevelHierarchy"/>
    <dgm:cxn modelId="{B8A783AA-F401-4A9C-A8AC-41E568652A5A}" type="presParOf" srcId="{51DA06BD-7C21-4D0D-8C90-0AC9CC6F21A0}" destId="{9EC75F28-4A3B-4EC5-8A59-315D12683A89}" srcOrd="0" destOrd="0" presId="urn:microsoft.com/office/officeart/2008/layout/HorizontalMultiLevelHierarchy"/>
    <dgm:cxn modelId="{6769E820-06BA-4C83-854F-794C5E9EB28A}" type="presParOf" srcId="{51DA06BD-7C21-4D0D-8C90-0AC9CC6F21A0}" destId="{17C66E97-DCF7-47D0-99FA-25038B8B709F}" srcOrd="1" destOrd="0" presId="urn:microsoft.com/office/officeart/2008/layout/HorizontalMultiLevelHierarchy"/>
    <dgm:cxn modelId="{E7CB8418-D150-4CF1-A822-B2150AFD2ABA}" type="presParOf" srcId="{15442E15-79B3-4EB9-BDE3-D984A1CF0C56}" destId="{4AB73790-F272-4F96-AAE6-76EC3276CF30}" srcOrd="2" destOrd="0" presId="urn:microsoft.com/office/officeart/2008/layout/HorizontalMultiLevelHierarchy"/>
    <dgm:cxn modelId="{3115E8D3-1745-4BA8-BD1E-CC2E9E5CA5AB}" type="presParOf" srcId="{4AB73790-F272-4F96-AAE6-76EC3276CF30}" destId="{195AE463-25B5-41B2-BDE2-81D871B809ED}" srcOrd="0" destOrd="0" presId="urn:microsoft.com/office/officeart/2008/layout/HorizontalMultiLevelHierarchy"/>
    <dgm:cxn modelId="{92DCDCF7-588E-4D4B-9519-A5D32F9D8FEF}" type="presParOf" srcId="{15442E15-79B3-4EB9-BDE3-D984A1CF0C56}" destId="{68B12FE0-43BD-4747-A753-AFB3A647B170}" srcOrd="3" destOrd="0" presId="urn:microsoft.com/office/officeart/2008/layout/HorizontalMultiLevelHierarchy"/>
    <dgm:cxn modelId="{4D6CB745-96B0-440E-B07D-D2143E6BC22E}" type="presParOf" srcId="{68B12FE0-43BD-4747-A753-AFB3A647B170}" destId="{2EC24B59-EFC2-4BD1-B7BF-7D8782F26F98}" srcOrd="0" destOrd="0" presId="urn:microsoft.com/office/officeart/2008/layout/HorizontalMultiLevelHierarchy"/>
    <dgm:cxn modelId="{2D3050A2-5AF4-440B-A4CE-4AEC178F22FE}" type="presParOf" srcId="{68B12FE0-43BD-4747-A753-AFB3A647B170}" destId="{18F29C41-9873-4C3A-868E-F8D95F7A75DA}" srcOrd="1" destOrd="0" presId="urn:microsoft.com/office/officeart/2008/layout/HorizontalMultiLevelHierarchy"/>
    <dgm:cxn modelId="{B5C1EB2E-9F6B-456B-8F99-FF6B97098550}" type="presParOf" srcId="{15442E15-79B3-4EB9-BDE3-D984A1CF0C56}" destId="{F9CCC7AB-3C62-4139-B98E-0C064B2B0F2C}" srcOrd="4" destOrd="0" presId="urn:microsoft.com/office/officeart/2008/layout/HorizontalMultiLevelHierarchy"/>
    <dgm:cxn modelId="{196C975B-1CC7-4CA7-AADB-6D5D50122DC1}" type="presParOf" srcId="{F9CCC7AB-3C62-4139-B98E-0C064B2B0F2C}" destId="{FD6D84AA-295C-4CBF-B799-EB496AF079ED}" srcOrd="0" destOrd="0" presId="urn:microsoft.com/office/officeart/2008/layout/HorizontalMultiLevelHierarchy"/>
    <dgm:cxn modelId="{A2639E3E-A4DC-418E-97FA-C8EE2692368D}" type="presParOf" srcId="{15442E15-79B3-4EB9-BDE3-D984A1CF0C56}" destId="{4882F442-91C2-4641-B806-EA0AE893D1F4}" srcOrd="5" destOrd="0" presId="urn:microsoft.com/office/officeart/2008/layout/HorizontalMultiLevelHierarchy"/>
    <dgm:cxn modelId="{96D563AA-7DDD-484E-9DF6-2E5FF4128D0D}" type="presParOf" srcId="{4882F442-91C2-4641-B806-EA0AE893D1F4}" destId="{DB0F09A3-23C7-4BB7-B8E9-5DE7F1D8109D}" srcOrd="0" destOrd="0" presId="urn:microsoft.com/office/officeart/2008/layout/HorizontalMultiLevelHierarchy"/>
    <dgm:cxn modelId="{073121BD-E06E-429C-B3D8-FD9E10077FEE}" type="presParOf" srcId="{4882F442-91C2-4641-B806-EA0AE893D1F4}" destId="{CBD5C2F2-06EE-4138-AB5E-9EAAD10D2B28}" srcOrd="1" destOrd="0" presId="urn:microsoft.com/office/officeart/2008/layout/HorizontalMultiLevelHierarchy"/>
    <dgm:cxn modelId="{5647493D-9F6A-4E1C-BEAF-349AFABD5688}" type="presParOf" srcId="{15442E15-79B3-4EB9-BDE3-D984A1CF0C56}" destId="{79A8130A-BD18-4D9D-B2C1-579A47835067}" srcOrd="6" destOrd="0" presId="urn:microsoft.com/office/officeart/2008/layout/HorizontalMultiLevelHierarchy"/>
    <dgm:cxn modelId="{96C1C7CF-57F5-4845-874E-B2D4F6F653C2}" type="presParOf" srcId="{79A8130A-BD18-4D9D-B2C1-579A47835067}" destId="{C841D81C-ABED-43E9-8318-DFEF144C429E}" srcOrd="0" destOrd="0" presId="urn:microsoft.com/office/officeart/2008/layout/HorizontalMultiLevelHierarchy"/>
    <dgm:cxn modelId="{DC9AF0D7-6111-4377-BCFC-F65FC56EF2E6}" type="presParOf" srcId="{15442E15-79B3-4EB9-BDE3-D984A1CF0C56}" destId="{B9D9CD80-5475-4A05-BB3E-7C6A4A810DEA}" srcOrd="7" destOrd="0" presId="urn:microsoft.com/office/officeart/2008/layout/HorizontalMultiLevelHierarchy"/>
    <dgm:cxn modelId="{425E43F9-B473-4DE7-A9F7-494CA65F3FC9}" type="presParOf" srcId="{B9D9CD80-5475-4A05-BB3E-7C6A4A810DEA}" destId="{7264068B-5970-491C-9469-CC2E31F2AE52}" srcOrd="0" destOrd="0" presId="urn:microsoft.com/office/officeart/2008/layout/HorizontalMultiLevelHierarchy"/>
    <dgm:cxn modelId="{DE57C5A9-8F48-4FD2-B5A2-C56D825C0DFA}" type="presParOf" srcId="{B9D9CD80-5475-4A05-BB3E-7C6A4A810DEA}" destId="{34215E10-12E9-4DDA-9CB6-83BC639438C6}" srcOrd="1" destOrd="0" presId="urn:microsoft.com/office/officeart/2008/layout/HorizontalMultiLevelHierarchy"/>
    <dgm:cxn modelId="{2EF66100-8E97-4A36-8EA9-66FA3F5BB9D1}" type="presParOf" srcId="{15442E15-79B3-4EB9-BDE3-D984A1CF0C56}" destId="{376A680B-6205-47EB-8EE9-9A62BA89DCE2}" srcOrd="8" destOrd="0" presId="urn:microsoft.com/office/officeart/2008/layout/HorizontalMultiLevelHierarchy"/>
    <dgm:cxn modelId="{3527FC3F-0CD3-432F-A4DC-CA078429F3A1}" type="presParOf" srcId="{376A680B-6205-47EB-8EE9-9A62BA89DCE2}" destId="{071BA870-F692-42A3-8281-6BA1DB355093}" srcOrd="0" destOrd="0" presId="urn:microsoft.com/office/officeart/2008/layout/HorizontalMultiLevelHierarchy"/>
    <dgm:cxn modelId="{993762EC-4046-4AA8-ABFA-B38DD1DB38F9}" type="presParOf" srcId="{15442E15-79B3-4EB9-BDE3-D984A1CF0C56}" destId="{CEEA9A67-49AE-4CFC-B916-B5E6E4904C46}" srcOrd="9" destOrd="0" presId="urn:microsoft.com/office/officeart/2008/layout/HorizontalMultiLevelHierarchy"/>
    <dgm:cxn modelId="{F163286F-B2B4-4FA0-927B-B9E54DFB2365}" type="presParOf" srcId="{CEEA9A67-49AE-4CFC-B916-B5E6E4904C46}" destId="{1921525E-6FA0-44C9-B88B-0F736888562E}" srcOrd="0" destOrd="0" presId="urn:microsoft.com/office/officeart/2008/layout/HorizontalMultiLevelHierarchy"/>
    <dgm:cxn modelId="{8F40D0A8-2F7A-4947-B1BE-28989F1B6236}" type="presParOf" srcId="{CEEA9A67-49AE-4CFC-B916-B5E6E4904C46}" destId="{638A5441-3515-4B0F-BD41-C87B66BD1FF4}" srcOrd="1" destOrd="0" presId="urn:microsoft.com/office/officeart/2008/layout/HorizontalMultiLevelHierarchy"/>
    <dgm:cxn modelId="{C7CA8D93-4DBC-417B-BAAC-C9378B15593C}" type="presParOf" srcId="{15442E15-79B3-4EB9-BDE3-D984A1CF0C56}" destId="{FB314C99-FDF1-4DED-B775-102FA86A1F3E}" srcOrd="10" destOrd="0" presId="urn:microsoft.com/office/officeart/2008/layout/HorizontalMultiLevelHierarchy"/>
    <dgm:cxn modelId="{4649D906-708D-43DF-9760-86B48521E534}" type="presParOf" srcId="{FB314C99-FDF1-4DED-B775-102FA86A1F3E}" destId="{0283359D-3F1E-4227-B584-A91B3996F81E}" srcOrd="0" destOrd="0" presId="urn:microsoft.com/office/officeart/2008/layout/HorizontalMultiLevelHierarchy"/>
    <dgm:cxn modelId="{EEFF058E-1BB7-430F-B8F3-3383D6734535}" type="presParOf" srcId="{15442E15-79B3-4EB9-BDE3-D984A1CF0C56}" destId="{EB3B68B0-A403-4DD9-8ADB-8A5BB991F9A9}" srcOrd="11" destOrd="0" presId="urn:microsoft.com/office/officeart/2008/layout/HorizontalMultiLevelHierarchy"/>
    <dgm:cxn modelId="{FAD8FA56-3FC7-45C9-9AE6-E7360453F23E}" type="presParOf" srcId="{EB3B68B0-A403-4DD9-8ADB-8A5BB991F9A9}" destId="{85EFBE4A-8FC9-440D-B582-482FDC6314C9}" srcOrd="0" destOrd="0" presId="urn:microsoft.com/office/officeart/2008/layout/HorizontalMultiLevelHierarchy"/>
    <dgm:cxn modelId="{07BDD1DA-6B98-4798-B8DC-7C02058633F2}" type="presParOf" srcId="{EB3B68B0-A403-4DD9-8ADB-8A5BB991F9A9}" destId="{91C1EF26-950F-4A1B-A8DC-385A3BB91A10}"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BC34310-2ADE-4481-AA4F-FB1DF6941C1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C3A49F0D-1BB5-4EC4-8C37-F89A68143971}">
      <dgm:prSet phldrT="[文字]" custT="1"/>
      <dgm:spPr/>
      <dgm:t>
        <a:bodyPr/>
        <a:lstStyle/>
        <a:p>
          <a:pPr algn="just"/>
          <a:r>
            <a:rPr lang="zh-TW" altLang="en-US" sz="2600" b="1" u="sng" dirty="0">
              <a:solidFill>
                <a:srgbClr val="FF0000"/>
              </a:solidFill>
              <a:latin typeface="標楷體" panose="03000509000000000000" pitchFamily="65" charset="-120"/>
              <a:ea typeface="標楷體" panose="03000509000000000000" pitchFamily="65" charset="-120"/>
            </a:rPr>
            <a:t>特別費及文康活動費</a:t>
          </a:r>
          <a:r>
            <a:rPr lang="zh-TW" altLang="en-US" sz="2600" b="1" dirty="0">
              <a:latin typeface="標楷體" panose="03000509000000000000" pitchFamily="65" charset="-120"/>
              <a:ea typeface="標楷體" panose="03000509000000000000" pitchFamily="65" charset="-120"/>
            </a:rPr>
            <a:t>應切實依行政院頒標準及支用規定核實辦理，</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不得超支</a:t>
          </a:r>
          <a:r>
            <a:rPr lang="zh-TW" altLang="en-US" sz="2600" b="1" dirty="0">
              <a:latin typeface="標楷體" panose="03000509000000000000" pitchFamily="65" charset="-120"/>
              <a:ea typeface="標楷體" panose="03000509000000000000" pitchFamily="65" charset="-120"/>
            </a:rPr>
            <a:t>。</a:t>
          </a:r>
          <a:r>
            <a:rPr lang="en-US" altLang="en-US"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依院頒各級政府機關特別費支用規定，</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不得移作其他用途</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年度終了未經使用部分，應即停止支用</a:t>
          </a:r>
          <a:r>
            <a:rPr lang="zh-TW" altLang="en-US" sz="2600" b="1" dirty="0">
              <a:latin typeface="標楷體" panose="03000509000000000000" pitchFamily="65" charset="-120"/>
              <a:ea typeface="標楷體" panose="03000509000000000000" pitchFamily="65" charset="-120"/>
            </a:rPr>
            <a:t>，並列作決算賸餘處理</a:t>
          </a:r>
          <a:r>
            <a:rPr lang="en-US" altLang="en-US" sz="2600" b="1" dirty="0">
              <a:latin typeface="標楷體" panose="03000509000000000000" pitchFamily="65" charset="-120"/>
              <a:ea typeface="標楷體" panose="03000509000000000000" pitchFamily="65" charset="-120"/>
            </a:rPr>
            <a:t>)</a:t>
          </a:r>
          <a:endParaRPr lang="zh-TW" altLang="en-US" sz="2600" b="1" dirty="0">
            <a:latin typeface="標楷體" panose="03000509000000000000" pitchFamily="65" charset="-120"/>
            <a:ea typeface="標楷體" panose="03000509000000000000" pitchFamily="65" charset="-120"/>
          </a:endParaRPr>
        </a:p>
      </dgm:t>
    </dgm:pt>
    <dgm:pt modelId="{90BB5B56-1072-45F7-9DC2-B13EBE072DE4}" type="parTrans" cxnId="{A6F49DFD-0DEE-452D-BF3B-1800AA4FF307}">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687F2636-FE9F-4CD8-B3D5-4467C3AF52F2}" type="sibTrans" cxnId="{A6F49DFD-0DEE-452D-BF3B-1800AA4FF307}">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82FB2190-1F59-43C9-B0E7-A9BE1C3C4110}">
      <dgm:prSet phldrT="[文字]" custT="1"/>
      <dgm:spPr/>
      <dgm:t>
        <a:bodyPr/>
        <a:lstStyle/>
        <a:p>
          <a:pPr>
            <a:lnSpc>
              <a:spcPts val="3800"/>
            </a:lnSpc>
            <a:spcAft>
              <a:spcPts val="0"/>
            </a:spcAft>
          </a:pPr>
          <a:r>
            <a:rPr lang="en-US" altLang="en-US" sz="3200" b="1" dirty="0">
              <a:solidFill>
                <a:schemeClr val="bg1"/>
              </a:solidFill>
              <a:latin typeface="標楷體" panose="03000509000000000000" pitchFamily="65" charset="-120"/>
              <a:ea typeface="標楷體" panose="03000509000000000000" pitchFamily="65" charset="-120"/>
            </a:rPr>
            <a:t>1.</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同一工作計畫</a:t>
          </a:r>
          <a:r>
            <a:rPr lang="zh-TW" altLang="en-US" sz="3200" b="1" dirty="0">
              <a:solidFill>
                <a:schemeClr val="bg1"/>
              </a:solidFill>
              <a:highlight>
                <a:srgbClr val="FFFF00"/>
              </a:highlight>
              <a:latin typeface="標楷體" panose="03000509000000000000" pitchFamily="65" charset="-120"/>
              <a:ea typeface="標楷體" panose="03000509000000000000" pitchFamily="65" charset="-120"/>
            </a:rPr>
            <a:t>之</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同一級用途別。</a:t>
          </a:r>
          <a:endParaRPr lang="en-US" altLang="zh-TW" sz="3200" b="1" u="sng" dirty="0">
            <a:solidFill>
              <a:srgbClr val="FF0000"/>
            </a:solidFill>
            <a:highlight>
              <a:srgbClr val="FFFF00"/>
            </a:highlight>
            <a:latin typeface="標楷體" panose="03000509000000000000" pitchFamily="65" charset="-120"/>
            <a:ea typeface="標楷體" panose="03000509000000000000" pitchFamily="65" charset="-120"/>
          </a:endParaRPr>
        </a:p>
        <a:p>
          <a:pPr>
            <a:lnSpc>
              <a:spcPts val="3800"/>
            </a:lnSpc>
            <a:spcAft>
              <a:spcPts val="0"/>
            </a:spcAft>
          </a:pPr>
          <a:r>
            <a:rPr lang="en-US" altLang="zh-TW" sz="3200" b="1" dirty="0">
              <a:solidFill>
                <a:schemeClr val="bg1"/>
              </a:solidFill>
              <a:latin typeface="標楷體" panose="03000509000000000000" pitchFamily="65" charset="-120"/>
              <a:ea typeface="標楷體" panose="03000509000000000000" pitchFamily="65" charset="-120"/>
            </a:rPr>
            <a:t>2.【</a:t>
          </a:r>
          <a:r>
            <a:rPr lang="zh-TW" altLang="zh-TW" sz="3200" b="1" dirty="0">
              <a:solidFill>
                <a:schemeClr val="bg1"/>
              </a:solidFill>
              <a:latin typeface="標楷體" panose="03000509000000000000" pitchFamily="65" charset="-120"/>
              <a:ea typeface="標楷體" panose="03000509000000000000" pitchFamily="65" charset="-120"/>
            </a:rPr>
            <a:t>限制</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zh-TW" sz="3200" b="1" dirty="0">
              <a:solidFill>
                <a:schemeClr val="bg1"/>
              </a:solidFill>
              <a:latin typeface="標楷體" panose="03000509000000000000" pitchFamily="65" charset="-120"/>
              <a:ea typeface="標楷體" panose="03000509000000000000" pitchFamily="65" charset="-120"/>
            </a:rPr>
            <a:t>：</a:t>
          </a:r>
        </a:p>
      </dgm:t>
    </dgm:pt>
    <dgm:pt modelId="{56A2F430-B188-46F5-8D19-3DF6D1A34273}" type="sibTrans" cxnId="{F2C38C91-0BC3-47C9-8070-95E0A004CC91}">
      <dgm:prSet/>
      <dgm:spPr/>
      <dgm:t>
        <a:bodyPr/>
        <a:lstStyle/>
        <a:p>
          <a:endParaRPr lang="zh-TW" altLang="en-US"/>
        </a:p>
      </dgm:t>
    </dgm:pt>
    <dgm:pt modelId="{53200887-595E-441E-A43A-C966456D1CB2}" type="parTrans" cxnId="{F2C38C91-0BC3-47C9-8070-95E0A004CC91}">
      <dgm:prSet/>
      <dgm:spPr/>
      <dgm:t>
        <a:bodyPr/>
        <a:lstStyle/>
        <a:p>
          <a:endParaRPr lang="zh-TW" altLang="en-US"/>
        </a:p>
      </dgm:t>
    </dgm:pt>
    <dgm:pt modelId="{78C6C661-1EF4-4D5D-B738-6675CC8B014C}">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依</a:t>
          </a:r>
          <a:r>
            <a:rPr lang="zh-TW" altLang="en-US" sz="2600" b="1" u="sng" dirty="0">
              <a:solidFill>
                <a:srgbClr val="FF0000"/>
              </a:solidFill>
              <a:latin typeface="標楷體" panose="03000509000000000000" pitchFamily="65" charset="-120"/>
              <a:ea typeface="標楷體" panose="03000509000000000000" pitchFamily="65" charset="-120"/>
            </a:rPr>
            <a:t>法律、契約編列之債務費</a:t>
          </a:r>
          <a:r>
            <a:rPr lang="zh-TW" altLang="en-US" sz="2600" b="1" u="sng" dirty="0">
              <a:latin typeface="標楷體" panose="03000509000000000000" pitchFamily="65" charset="-120"/>
              <a:ea typeface="標楷體" panose="03000509000000000000" pitchFamily="65" charset="-120"/>
            </a:rPr>
            <a:t>不得移作他用</a:t>
          </a:r>
          <a:r>
            <a:rPr lang="zh-TW" altLang="en-US" sz="2600" b="1" dirty="0">
              <a:latin typeface="標楷體" panose="03000509000000000000" pitchFamily="65" charset="-120"/>
              <a:ea typeface="標楷體" panose="03000509000000000000" pitchFamily="65" charset="-120"/>
            </a:rPr>
            <a:t>。</a:t>
          </a:r>
        </a:p>
      </dgm:t>
    </dgm:pt>
    <dgm:pt modelId="{FFCE96B4-F184-4F5D-A758-58EBDCAAAA80}" type="parTrans" cxnId="{CBA3FC33-B3AE-421D-81E6-75D73B33DE44}">
      <dgm:prSet/>
      <dgm:spPr/>
      <dgm:t>
        <a:bodyPr/>
        <a:lstStyle/>
        <a:p>
          <a:endParaRPr lang="zh-TW" altLang="en-US"/>
        </a:p>
      </dgm:t>
    </dgm:pt>
    <dgm:pt modelId="{B3CC3E1A-65C2-4B2D-A9D5-F46C341A0E2F}" type="sibTrans" cxnId="{CBA3FC33-B3AE-421D-81E6-75D73B33DE44}">
      <dgm:prSet/>
      <dgm:spPr/>
      <dgm:t>
        <a:bodyPr/>
        <a:lstStyle/>
        <a:p>
          <a:endParaRPr lang="zh-TW" altLang="en-US"/>
        </a:p>
      </dgm:t>
    </dgm:pt>
    <dgm:pt modelId="{E781A240-811E-4F26-9EE8-D43C645A1181}">
      <dgm:prSet phldrT="[文字]" custT="1"/>
      <dgm:spPr/>
      <dgm:t>
        <a:bodyPr/>
        <a:lstStyle/>
        <a:p>
          <a:pPr algn="just"/>
          <a:r>
            <a:rPr lang="zh-TW" altLang="en-US" sz="2600" b="1" dirty="0">
              <a:latin typeface="標楷體" panose="03000509000000000000" pitchFamily="65" charset="-120"/>
              <a:ea typeface="標楷體" panose="03000509000000000000" pitchFamily="65" charset="-120"/>
            </a:rPr>
            <a:t>汰換公務車輛時，</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購置新車之預算</a:t>
          </a:r>
          <a:r>
            <a:rPr lang="zh-TW" altLang="en-US" sz="2600" b="1" u="sng" dirty="0">
              <a:solidFill>
                <a:srgbClr val="FF0000"/>
              </a:solidFill>
              <a:latin typeface="標楷體" panose="03000509000000000000" pitchFamily="65" charset="-120"/>
              <a:ea typeface="標楷體" panose="03000509000000000000" pitchFamily="65" charset="-120"/>
            </a:rPr>
            <a:t>，應分配於舊車屆滿使用年限之當月份，</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不得提前</a:t>
          </a:r>
          <a:r>
            <a:rPr lang="zh-TW" altLang="en-US" sz="2600" b="1" dirty="0">
              <a:latin typeface="標楷體" panose="03000509000000000000" pitchFamily="65" charset="-120"/>
              <a:ea typeface="標楷體" panose="03000509000000000000" pitchFamily="65" charset="-120"/>
            </a:rPr>
            <a:t>，並應在每一車輛單價標準範圍內執行，</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不得流入、流出</a:t>
          </a:r>
          <a:r>
            <a:rPr lang="zh-TW" altLang="en-US" sz="2600" b="1" dirty="0">
              <a:latin typeface="標楷體" panose="03000509000000000000" pitchFamily="65" charset="-120"/>
              <a:ea typeface="標楷體" panose="03000509000000000000" pitchFamily="65" charset="-120"/>
            </a:rPr>
            <a:t>，</a:t>
          </a:r>
          <a:r>
            <a:rPr lang="en-US" altLang="zh-TW" sz="2600" b="1" dirty="0">
              <a:latin typeface="標楷體" panose="03000509000000000000" pitchFamily="65" charset="-120"/>
              <a:ea typeface="標楷體" panose="03000509000000000000" pitchFamily="65" charset="-120"/>
            </a:rPr>
            <a:t>……</a:t>
          </a:r>
          <a:endParaRPr lang="zh-TW" altLang="en-US" sz="2600" b="1" dirty="0">
            <a:latin typeface="標楷體" panose="03000509000000000000" pitchFamily="65" charset="-120"/>
            <a:ea typeface="標楷體" panose="03000509000000000000" pitchFamily="65" charset="-120"/>
          </a:endParaRPr>
        </a:p>
      </dgm:t>
    </dgm:pt>
    <dgm:pt modelId="{57D9150D-40D0-4FAC-8F7E-5FF545F8BB3A}" type="parTrans" cxnId="{392ED69C-F305-48BA-B74D-112892148AD8}">
      <dgm:prSet/>
      <dgm:spPr/>
      <dgm:t>
        <a:bodyPr/>
        <a:lstStyle/>
        <a:p>
          <a:endParaRPr lang="zh-TW" altLang="en-US"/>
        </a:p>
      </dgm:t>
    </dgm:pt>
    <dgm:pt modelId="{C0FF4C18-EA78-41B4-99FE-8CACB5E849E8}" type="sibTrans" cxnId="{392ED69C-F305-48BA-B74D-112892148AD8}">
      <dgm:prSet/>
      <dgm:spPr/>
      <dgm:t>
        <a:bodyPr/>
        <a:lstStyle/>
        <a:p>
          <a:endParaRPr lang="zh-TW" altLang="en-US"/>
        </a:p>
      </dgm:t>
    </dgm:pt>
    <dgm:pt modelId="{AAF35934-69A5-41BC-89B5-561BD0F5A6DE}" type="pres">
      <dgm:prSet presAssocID="{CBC34310-2ADE-4481-AA4F-FB1DF6941C18}" presName="linear" presStyleCnt="0">
        <dgm:presLayoutVars>
          <dgm:dir/>
          <dgm:animLvl val="lvl"/>
          <dgm:resizeHandles val="exact"/>
        </dgm:presLayoutVars>
      </dgm:prSet>
      <dgm:spPr/>
    </dgm:pt>
    <dgm:pt modelId="{F8363ECE-B53D-489D-9352-6FFCDC611616}" type="pres">
      <dgm:prSet presAssocID="{82FB2190-1F59-43C9-B0E7-A9BE1C3C4110}" presName="parentLin" presStyleCnt="0"/>
      <dgm:spPr/>
    </dgm:pt>
    <dgm:pt modelId="{D4E2FD38-B796-4706-AAEE-85D790937C21}" type="pres">
      <dgm:prSet presAssocID="{82FB2190-1F59-43C9-B0E7-A9BE1C3C4110}" presName="parentLeftMargin" presStyleLbl="node1" presStyleIdx="0" presStyleCnt="1"/>
      <dgm:spPr/>
    </dgm:pt>
    <dgm:pt modelId="{1890170B-3F22-481C-B531-00D6C8BF1C95}" type="pres">
      <dgm:prSet presAssocID="{82FB2190-1F59-43C9-B0E7-A9BE1C3C4110}" presName="parentText" presStyleLbl="node1" presStyleIdx="0" presStyleCnt="1" custScaleX="152557" custScaleY="70704" custLinFactNeighborX="-52335" custLinFactNeighborY="-17986">
        <dgm:presLayoutVars>
          <dgm:chMax val="0"/>
          <dgm:bulletEnabled val="1"/>
        </dgm:presLayoutVars>
      </dgm:prSet>
      <dgm:spPr/>
    </dgm:pt>
    <dgm:pt modelId="{07609F9A-076A-464C-A2EE-96A8C2C004B2}" type="pres">
      <dgm:prSet presAssocID="{82FB2190-1F59-43C9-B0E7-A9BE1C3C4110}" presName="negativeSpace" presStyleCnt="0"/>
      <dgm:spPr/>
    </dgm:pt>
    <dgm:pt modelId="{CCC8D439-65A3-4179-9DFA-BE3E980555F9}" type="pres">
      <dgm:prSet presAssocID="{82FB2190-1F59-43C9-B0E7-A9BE1C3C4110}" presName="childText" presStyleLbl="conFgAcc1" presStyleIdx="0" presStyleCnt="1" custScaleX="99146" custLinFactNeighborX="1368" custLinFactNeighborY="39682">
        <dgm:presLayoutVars>
          <dgm:bulletEnabled val="1"/>
        </dgm:presLayoutVars>
      </dgm:prSet>
      <dgm:spPr/>
    </dgm:pt>
  </dgm:ptLst>
  <dgm:cxnLst>
    <dgm:cxn modelId="{384EC532-01F6-4907-9566-B55755EBBCB3}" type="presOf" srcId="{82FB2190-1F59-43C9-B0E7-A9BE1C3C4110}" destId="{D4E2FD38-B796-4706-AAEE-85D790937C21}" srcOrd="0" destOrd="0" presId="urn:microsoft.com/office/officeart/2005/8/layout/list1"/>
    <dgm:cxn modelId="{CBA3FC33-B3AE-421D-81E6-75D73B33DE44}" srcId="{82FB2190-1F59-43C9-B0E7-A9BE1C3C4110}" destId="{78C6C661-1EF4-4D5D-B738-6675CC8B014C}" srcOrd="1" destOrd="0" parTransId="{FFCE96B4-F184-4F5D-A758-58EBDCAAAA80}" sibTransId="{B3CC3E1A-65C2-4B2D-A9D5-F46C341A0E2F}"/>
    <dgm:cxn modelId="{F322AB63-40FD-418A-901B-1C7460627FA2}" type="presOf" srcId="{CBC34310-2ADE-4481-AA4F-FB1DF6941C18}" destId="{AAF35934-69A5-41BC-89B5-561BD0F5A6DE}" srcOrd="0" destOrd="0" presId="urn:microsoft.com/office/officeart/2005/8/layout/list1"/>
    <dgm:cxn modelId="{F2C38C91-0BC3-47C9-8070-95E0A004CC91}" srcId="{CBC34310-2ADE-4481-AA4F-FB1DF6941C18}" destId="{82FB2190-1F59-43C9-B0E7-A9BE1C3C4110}" srcOrd="0" destOrd="0" parTransId="{53200887-595E-441E-A43A-C966456D1CB2}" sibTransId="{56A2F430-B188-46F5-8D19-3DF6D1A34273}"/>
    <dgm:cxn modelId="{392ED69C-F305-48BA-B74D-112892148AD8}" srcId="{82FB2190-1F59-43C9-B0E7-A9BE1C3C4110}" destId="{E781A240-811E-4F26-9EE8-D43C645A1181}" srcOrd="2" destOrd="0" parTransId="{57D9150D-40D0-4FAC-8F7E-5FF545F8BB3A}" sibTransId="{C0FF4C18-EA78-41B4-99FE-8CACB5E849E8}"/>
    <dgm:cxn modelId="{175001BF-0F7A-47FE-9BE1-5AA23E416F0A}" type="presOf" srcId="{82FB2190-1F59-43C9-B0E7-A9BE1C3C4110}" destId="{1890170B-3F22-481C-B531-00D6C8BF1C95}" srcOrd="1" destOrd="0" presId="urn:microsoft.com/office/officeart/2005/8/layout/list1"/>
    <dgm:cxn modelId="{5222B3DB-95D3-492F-9D83-74321C1E2970}" type="presOf" srcId="{C3A49F0D-1BB5-4EC4-8C37-F89A68143971}" destId="{CCC8D439-65A3-4179-9DFA-BE3E980555F9}" srcOrd="0" destOrd="0" presId="urn:microsoft.com/office/officeart/2005/8/layout/list1"/>
    <dgm:cxn modelId="{0AF599EE-D70A-48F9-9DC4-724A1AD160DD}" type="presOf" srcId="{E781A240-811E-4F26-9EE8-D43C645A1181}" destId="{CCC8D439-65A3-4179-9DFA-BE3E980555F9}" srcOrd="0" destOrd="2" presId="urn:microsoft.com/office/officeart/2005/8/layout/list1"/>
    <dgm:cxn modelId="{EC17E7F7-E74E-4F34-B2E8-7EC009392AF8}" type="presOf" srcId="{78C6C661-1EF4-4D5D-B738-6675CC8B014C}" destId="{CCC8D439-65A3-4179-9DFA-BE3E980555F9}" srcOrd="0" destOrd="1" presId="urn:microsoft.com/office/officeart/2005/8/layout/list1"/>
    <dgm:cxn modelId="{A6F49DFD-0DEE-452D-BF3B-1800AA4FF307}" srcId="{82FB2190-1F59-43C9-B0E7-A9BE1C3C4110}" destId="{C3A49F0D-1BB5-4EC4-8C37-F89A68143971}" srcOrd="0" destOrd="0" parTransId="{90BB5B56-1072-45F7-9DC2-B13EBE072DE4}" sibTransId="{687F2636-FE9F-4CD8-B3D5-4467C3AF52F2}"/>
    <dgm:cxn modelId="{6FC29ECD-4B23-45F0-AE28-3C485BD37C47}" type="presParOf" srcId="{AAF35934-69A5-41BC-89B5-561BD0F5A6DE}" destId="{F8363ECE-B53D-489D-9352-6FFCDC611616}" srcOrd="0" destOrd="0" presId="urn:microsoft.com/office/officeart/2005/8/layout/list1"/>
    <dgm:cxn modelId="{57D24A4F-BF65-421A-BDCF-727A3C27A1C1}" type="presParOf" srcId="{F8363ECE-B53D-489D-9352-6FFCDC611616}" destId="{D4E2FD38-B796-4706-AAEE-85D790937C21}" srcOrd="0" destOrd="0" presId="urn:microsoft.com/office/officeart/2005/8/layout/list1"/>
    <dgm:cxn modelId="{A6A1A6CF-0DB2-429B-98B7-EB4BBF53E16F}" type="presParOf" srcId="{F8363ECE-B53D-489D-9352-6FFCDC611616}" destId="{1890170B-3F22-481C-B531-00D6C8BF1C95}" srcOrd="1" destOrd="0" presId="urn:microsoft.com/office/officeart/2005/8/layout/list1"/>
    <dgm:cxn modelId="{55971D37-5B28-4872-A9E3-10C67F77DBB3}" type="presParOf" srcId="{AAF35934-69A5-41BC-89B5-561BD0F5A6DE}" destId="{07609F9A-076A-464C-A2EE-96A8C2C004B2}" srcOrd="1" destOrd="0" presId="urn:microsoft.com/office/officeart/2005/8/layout/list1"/>
    <dgm:cxn modelId="{8E8C5A3C-CCB1-4363-918F-2BFC61F20B38}" type="presParOf" srcId="{AAF35934-69A5-41BC-89B5-561BD0F5A6DE}" destId="{CCC8D439-65A3-4179-9DFA-BE3E980555F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1605342-285F-4794-A776-075DC1AA57C2}"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zh-TW" altLang="en-US"/>
        </a:p>
      </dgm:t>
    </dgm:pt>
    <dgm:pt modelId="{B4D50DB7-D848-42EA-82AC-F78D313FEEA0}">
      <dgm:prSet phldrT="[文字]"/>
      <dgm:spPr/>
      <dgm:t>
        <a:bodyPr/>
        <a:lstStyle/>
        <a:p>
          <a:r>
            <a:rPr lang="zh-TW" altLang="en-US" b="1" dirty="0">
              <a:solidFill>
                <a:schemeClr val="bg1"/>
              </a:solidFill>
              <a:latin typeface="標楷體" panose="03000509000000000000" pitchFamily="65" charset="-120"/>
              <a:ea typeface="標楷體" panose="03000509000000000000" pitchFamily="65" charset="-120"/>
            </a:rPr>
            <a:t>不得</a:t>
          </a:r>
        </a:p>
      </dgm:t>
    </dgm:pt>
    <dgm:pt modelId="{FB751BC7-09C7-4E47-BFA9-9C79248250F6}" type="parTrans" cxnId="{92A6EFC8-96B4-4626-9532-76B0913F1B1D}">
      <dgm:prSet/>
      <dgm:spPr/>
      <dgm:t>
        <a:bodyPr/>
        <a:lstStyle/>
        <a:p>
          <a:endParaRPr lang="zh-TW" altLang="en-US">
            <a:latin typeface="標楷體" panose="03000509000000000000" pitchFamily="65" charset="-120"/>
            <a:ea typeface="標楷體" panose="03000509000000000000" pitchFamily="65" charset="-120"/>
          </a:endParaRPr>
        </a:p>
      </dgm:t>
    </dgm:pt>
    <dgm:pt modelId="{A9E75F11-B0C4-4867-8BA2-8F7D31E8B1D4}" type="sibTrans" cxnId="{92A6EFC8-96B4-4626-9532-76B0913F1B1D}">
      <dgm:prSet/>
      <dgm:spPr/>
      <dgm:t>
        <a:bodyPr/>
        <a:lstStyle/>
        <a:p>
          <a:endParaRPr lang="zh-TW" altLang="en-US">
            <a:latin typeface="標楷體" panose="03000509000000000000" pitchFamily="65" charset="-120"/>
            <a:ea typeface="標楷體" panose="03000509000000000000" pitchFamily="65" charset="-120"/>
          </a:endParaRPr>
        </a:p>
      </dgm:t>
    </dgm:pt>
    <dgm:pt modelId="{9B74E3E1-2B31-4FE6-9B9D-E551C97E76BF}">
      <dgm:prSet phldrT="[文字]" custT="1"/>
      <dgm:spPr/>
      <dgm:t>
        <a:bodyPr/>
        <a:lstStyle/>
        <a:p>
          <a:pPr algn="just"/>
          <a:r>
            <a:rPr lang="zh-TW" altLang="en-US" sz="2800" b="1" u="sng" dirty="0">
              <a:solidFill>
                <a:srgbClr val="FF0000"/>
              </a:solidFill>
              <a:latin typeface="標楷體" panose="03000509000000000000" pitchFamily="65" charset="-120"/>
              <a:ea typeface="標楷體" panose="03000509000000000000" pitchFamily="65" charset="-120"/>
            </a:rPr>
            <a:t>下月或下期</a:t>
          </a:r>
          <a:r>
            <a:rPr lang="zh-TW" altLang="en-US" sz="2800" dirty="0">
              <a:latin typeface="標楷體" panose="03000509000000000000" pitchFamily="65" charset="-120"/>
              <a:ea typeface="標楷體" panose="03000509000000000000" pitchFamily="65" charset="-120"/>
            </a:rPr>
            <a:t>之經費</a:t>
          </a:r>
          <a:r>
            <a:rPr lang="zh-TW" altLang="en-US" sz="2800" b="1" u="sng" dirty="0">
              <a:solidFill>
                <a:srgbClr val="FF0000"/>
              </a:solidFill>
              <a:latin typeface="標楷體" panose="03000509000000000000" pitchFamily="65" charset="-120"/>
              <a:ea typeface="標楷體" panose="03000509000000000000" pitchFamily="65" charset="-120"/>
            </a:rPr>
            <a:t>不得提前支用</a:t>
          </a:r>
          <a:r>
            <a:rPr lang="zh-TW" altLang="en-US" sz="2800" dirty="0">
              <a:latin typeface="標楷體" panose="03000509000000000000" pitchFamily="65" charset="-120"/>
              <a:ea typeface="標楷體" panose="03000509000000000000" pitchFamily="65" charset="-120"/>
            </a:rPr>
            <a:t>（預算法第</a:t>
          </a:r>
          <a:r>
            <a:rPr lang="en-US" altLang="zh-TW" sz="2800" dirty="0">
              <a:latin typeface="標楷體" panose="03000509000000000000" pitchFamily="65" charset="-120"/>
              <a:ea typeface="標楷體" panose="03000509000000000000" pitchFamily="65" charset="-120"/>
            </a:rPr>
            <a:t>61</a:t>
          </a:r>
          <a:r>
            <a:rPr lang="zh-TW" altLang="en-US" sz="2800" dirty="0">
              <a:latin typeface="標楷體" panose="03000509000000000000" pitchFamily="65" charset="-120"/>
              <a:ea typeface="標楷體" panose="03000509000000000000" pitchFamily="65" charset="-120"/>
            </a:rPr>
            <a:t>）。</a:t>
          </a:r>
        </a:p>
      </dgm:t>
    </dgm:pt>
    <dgm:pt modelId="{9533B8F2-6488-4F58-AB55-12AD707EBF8E}" type="parTrans" cxnId="{5FEC16C2-8779-4090-8024-A1D094DB8D7D}">
      <dgm:prSet/>
      <dgm:spPr/>
      <dgm:t>
        <a:bodyPr/>
        <a:lstStyle/>
        <a:p>
          <a:endParaRPr lang="zh-TW" altLang="en-US">
            <a:latin typeface="標楷體" panose="03000509000000000000" pitchFamily="65" charset="-120"/>
            <a:ea typeface="標楷體" panose="03000509000000000000" pitchFamily="65" charset="-120"/>
          </a:endParaRPr>
        </a:p>
      </dgm:t>
    </dgm:pt>
    <dgm:pt modelId="{BE7CBCE6-6536-4A48-8812-D665B737068A}" type="sibTrans" cxnId="{5FEC16C2-8779-4090-8024-A1D094DB8D7D}">
      <dgm:prSet/>
      <dgm:spPr/>
      <dgm:t>
        <a:bodyPr/>
        <a:lstStyle/>
        <a:p>
          <a:endParaRPr lang="zh-TW" altLang="en-US">
            <a:latin typeface="標楷體" panose="03000509000000000000" pitchFamily="65" charset="-120"/>
            <a:ea typeface="標楷體" panose="03000509000000000000" pitchFamily="65" charset="-120"/>
          </a:endParaRPr>
        </a:p>
      </dgm:t>
    </dgm:pt>
    <dgm:pt modelId="{5D0E27B1-1354-4102-84C0-47FA108AEF1E}">
      <dgm:prSet phldrT="[文字]" custT="1"/>
      <dgm:spPr/>
      <dgm:t>
        <a:bodyPr/>
        <a:lstStyle/>
        <a:p>
          <a:pPr algn="just"/>
          <a:r>
            <a:rPr lang="zh-TW" altLang="en-US" sz="2800" dirty="0">
              <a:latin typeface="標楷體" panose="03000509000000000000" pitchFamily="65" charset="-120"/>
              <a:ea typeface="標楷體" panose="03000509000000000000" pitchFamily="65" charset="-120"/>
            </a:rPr>
            <a:t>總預算內</a:t>
          </a:r>
          <a:r>
            <a:rPr lang="zh-TW" altLang="en-US" sz="2800" b="1" u="sng" dirty="0">
              <a:solidFill>
                <a:srgbClr val="FF0000"/>
              </a:solidFill>
              <a:latin typeface="標楷體" panose="03000509000000000000" pitchFamily="65" charset="-120"/>
              <a:ea typeface="標楷體" panose="03000509000000000000" pitchFamily="65" charset="-120"/>
            </a:rPr>
            <a:t>各機關、各政事及計畫或業務科目間</a:t>
          </a:r>
          <a:r>
            <a:rPr lang="zh-TW" altLang="en-US" sz="2800" dirty="0">
              <a:latin typeface="標楷體" panose="03000509000000000000" pitchFamily="65" charset="-120"/>
              <a:ea typeface="標楷體" panose="03000509000000000000" pitchFamily="65" charset="-120"/>
            </a:rPr>
            <a:t>之經費，不得互相流用（預算法</a:t>
          </a:r>
          <a:r>
            <a:rPr 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62</a:t>
          </a:r>
          <a:r>
            <a:rPr lang="zh-TW" altLang="en-US" sz="2800" dirty="0">
              <a:latin typeface="標楷體" panose="03000509000000000000" pitchFamily="65" charset="-120"/>
              <a:ea typeface="標楷體" panose="03000509000000000000" pitchFamily="65" charset="-120"/>
            </a:rPr>
            <a:t>）。</a:t>
          </a:r>
        </a:p>
      </dgm:t>
    </dgm:pt>
    <dgm:pt modelId="{1CBCC553-3EFD-42CE-BBA7-0CB67F3C7642}" type="parTrans" cxnId="{CA7E118F-FC2F-4DA1-BF2F-6CB32A6147DA}">
      <dgm:prSet/>
      <dgm:spPr/>
      <dgm:t>
        <a:bodyPr/>
        <a:lstStyle/>
        <a:p>
          <a:endParaRPr lang="zh-TW" altLang="en-US">
            <a:latin typeface="標楷體" panose="03000509000000000000" pitchFamily="65" charset="-120"/>
            <a:ea typeface="標楷體" panose="03000509000000000000" pitchFamily="65" charset="-120"/>
          </a:endParaRPr>
        </a:p>
      </dgm:t>
    </dgm:pt>
    <dgm:pt modelId="{F3E3C87A-EF47-48E1-B14C-4F830169D823}" type="sibTrans" cxnId="{CA7E118F-FC2F-4DA1-BF2F-6CB32A6147DA}">
      <dgm:prSet/>
      <dgm:spPr/>
      <dgm:t>
        <a:bodyPr/>
        <a:lstStyle/>
        <a:p>
          <a:endParaRPr lang="zh-TW" altLang="en-US">
            <a:latin typeface="標楷體" panose="03000509000000000000" pitchFamily="65" charset="-120"/>
            <a:ea typeface="標楷體" panose="03000509000000000000" pitchFamily="65" charset="-120"/>
          </a:endParaRPr>
        </a:p>
      </dgm:t>
    </dgm:pt>
    <dgm:pt modelId="{ECF1F0A6-492A-47E7-9B90-1DEFE4EEA658}">
      <dgm:prSet phldrT="[文字]" custT="1"/>
      <dgm:spPr/>
      <dgm:t>
        <a:bodyPr/>
        <a:lstStyle/>
        <a:p>
          <a:pPr algn="just"/>
          <a:r>
            <a:rPr lang="zh-TW" altLang="en-US" sz="2800" b="1" u="sng" dirty="0">
              <a:solidFill>
                <a:srgbClr val="FF0000"/>
              </a:solidFill>
              <a:latin typeface="標楷體" panose="03000509000000000000" pitchFamily="65" charset="-120"/>
              <a:ea typeface="標楷體" panose="03000509000000000000" pitchFamily="65" charset="-120"/>
            </a:rPr>
            <a:t>人事費</a:t>
          </a:r>
          <a:r>
            <a:rPr lang="zh-TW" altLang="en-US" sz="2800" dirty="0">
              <a:latin typeface="標楷體" panose="03000509000000000000" pitchFamily="65" charset="-120"/>
              <a:ea typeface="標楷體" panose="03000509000000000000" pitchFamily="65" charset="-120"/>
            </a:rPr>
            <a:t>不得自其他用途別科目</a:t>
          </a:r>
          <a:r>
            <a:rPr lang="zh-TW" altLang="en-US" sz="2800" b="1" u="sng" dirty="0">
              <a:solidFill>
                <a:srgbClr val="FF0000"/>
              </a:solidFill>
              <a:latin typeface="標楷體" panose="03000509000000000000" pitchFamily="65" charset="-120"/>
              <a:ea typeface="標楷體" panose="03000509000000000000" pitchFamily="65" charset="-120"/>
            </a:rPr>
            <a:t>流入流出</a:t>
          </a:r>
          <a:r>
            <a:rPr lang="zh-TW" altLang="en-US" sz="2800" dirty="0">
              <a:latin typeface="標楷體" panose="03000509000000000000" pitchFamily="65" charset="-120"/>
              <a:ea typeface="標楷體" panose="03000509000000000000" pitchFamily="65" charset="-120"/>
            </a:rPr>
            <a:t>。</a:t>
          </a:r>
        </a:p>
      </dgm:t>
    </dgm:pt>
    <dgm:pt modelId="{1C60B44C-EC1B-49A4-B88E-4FED85E3FBB0}" type="parTrans" cxnId="{D5412735-ECBD-441F-90B4-304E3375B66E}">
      <dgm:prSet/>
      <dgm:spPr/>
      <dgm:t>
        <a:bodyPr/>
        <a:lstStyle/>
        <a:p>
          <a:endParaRPr lang="zh-TW" altLang="en-US">
            <a:latin typeface="標楷體" panose="03000509000000000000" pitchFamily="65" charset="-120"/>
            <a:ea typeface="標楷體" panose="03000509000000000000" pitchFamily="65" charset="-120"/>
          </a:endParaRPr>
        </a:p>
      </dgm:t>
    </dgm:pt>
    <dgm:pt modelId="{773FC8FC-1FC0-438F-A309-B5F44BD344BF}" type="sibTrans" cxnId="{D5412735-ECBD-441F-90B4-304E3375B66E}">
      <dgm:prSet/>
      <dgm:spPr/>
      <dgm:t>
        <a:bodyPr/>
        <a:lstStyle/>
        <a:p>
          <a:endParaRPr lang="zh-TW" altLang="en-US">
            <a:latin typeface="標楷體" panose="03000509000000000000" pitchFamily="65" charset="-120"/>
            <a:ea typeface="標楷體" panose="03000509000000000000" pitchFamily="65" charset="-120"/>
          </a:endParaRPr>
        </a:p>
      </dgm:t>
    </dgm:pt>
    <dgm:pt modelId="{71295B22-3FFA-460D-9842-5B9076B9422E}">
      <dgm:prSet phldrT="[文字]" custT="1"/>
      <dgm:spPr/>
      <dgm:t>
        <a:bodyPr/>
        <a:lstStyle/>
        <a:p>
          <a:pPr algn="just"/>
          <a:r>
            <a:rPr lang="zh-TW" altLang="en-US" sz="2800" dirty="0">
              <a:latin typeface="標楷體" panose="03000509000000000000" pitchFamily="65" charset="-120"/>
              <a:ea typeface="標楷體" panose="03000509000000000000" pitchFamily="65" charset="-120"/>
            </a:rPr>
            <a:t>資本門不得流用至經常門，經常門得流用至資本門。 </a:t>
          </a:r>
        </a:p>
      </dgm:t>
    </dgm:pt>
    <dgm:pt modelId="{9A472A5E-D6A6-42C0-B843-DF9A5F5C4C65}" type="parTrans" cxnId="{B55E3C94-BD65-4733-A6BD-EB23F6E0A638}">
      <dgm:prSet/>
      <dgm:spPr/>
      <dgm:t>
        <a:bodyPr/>
        <a:lstStyle/>
        <a:p>
          <a:endParaRPr lang="zh-TW" altLang="en-US">
            <a:latin typeface="標楷體" panose="03000509000000000000" pitchFamily="65" charset="-120"/>
            <a:ea typeface="標楷體" panose="03000509000000000000" pitchFamily="65" charset="-120"/>
          </a:endParaRPr>
        </a:p>
      </dgm:t>
    </dgm:pt>
    <dgm:pt modelId="{36DB7F5D-1596-4E14-99BA-28D8C5C10E33}" type="sibTrans" cxnId="{B55E3C94-BD65-4733-A6BD-EB23F6E0A638}">
      <dgm:prSet/>
      <dgm:spPr/>
      <dgm:t>
        <a:bodyPr/>
        <a:lstStyle/>
        <a:p>
          <a:endParaRPr lang="zh-TW" altLang="en-US">
            <a:latin typeface="標楷體" panose="03000509000000000000" pitchFamily="65" charset="-120"/>
            <a:ea typeface="標楷體" panose="03000509000000000000" pitchFamily="65" charset="-120"/>
          </a:endParaRPr>
        </a:p>
      </dgm:t>
    </dgm:pt>
    <dgm:pt modelId="{922FBE27-D198-483E-82AE-E924ABE98389}">
      <dgm:prSet phldrT="[文字]" custT="1"/>
      <dgm:spPr/>
      <dgm:t>
        <a:bodyPr/>
        <a:lstStyle/>
        <a:p>
          <a:pPr algn="just"/>
          <a:r>
            <a:rPr lang="zh-TW" altLang="en-US" sz="2800" dirty="0">
              <a:latin typeface="標楷體" panose="03000509000000000000" pitchFamily="65" charset="-120"/>
              <a:ea typeface="標楷體" panose="03000509000000000000" pitchFamily="65" charset="-120"/>
            </a:rPr>
            <a:t>經</a:t>
          </a:r>
          <a:r>
            <a:rPr lang="zh-TW" altLang="en-US" sz="2800" b="1" u="sng" dirty="0">
              <a:solidFill>
                <a:srgbClr val="FF0000"/>
              </a:solidFill>
              <a:latin typeface="標楷體" panose="03000509000000000000" pitchFamily="65" charset="-120"/>
              <a:ea typeface="標楷體" panose="03000509000000000000" pitchFamily="65" charset="-120"/>
            </a:rPr>
            <a:t>民意機關審議刪除或刪減</a:t>
          </a:r>
          <a:r>
            <a:rPr lang="zh-TW" altLang="en-US" sz="2800" dirty="0">
              <a:latin typeface="標楷體" panose="03000509000000000000" pitchFamily="65" charset="-120"/>
              <a:ea typeface="標楷體" panose="03000509000000000000" pitchFamily="65" charset="-120"/>
            </a:rPr>
            <a:t>之預算項目不得流用。</a:t>
          </a:r>
        </a:p>
      </dgm:t>
    </dgm:pt>
    <dgm:pt modelId="{F212BE42-B031-4DA5-997B-2187F8325AFD}" type="parTrans" cxnId="{3B3756CA-28A9-40D0-8A01-F126C3708517}">
      <dgm:prSet/>
      <dgm:spPr/>
      <dgm:t>
        <a:bodyPr/>
        <a:lstStyle/>
        <a:p>
          <a:endParaRPr lang="zh-TW" altLang="en-US">
            <a:latin typeface="標楷體" panose="03000509000000000000" pitchFamily="65" charset="-120"/>
            <a:ea typeface="標楷體" panose="03000509000000000000" pitchFamily="65" charset="-120"/>
          </a:endParaRPr>
        </a:p>
      </dgm:t>
    </dgm:pt>
    <dgm:pt modelId="{BDE54609-16E1-4ECA-ACDE-EE7620ED3741}" type="sibTrans" cxnId="{3B3756CA-28A9-40D0-8A01-F126C3708517}">
      <dgm:prSet/>
      <dgm:spPr/>
      <dgm:t>
        <a:bodyPr/>
        <a:lstStyle/>
        <a:p>
          <a:endParaRPr lang="zh-TW" altLang="en-US">
            <a:latin typeface="標楷體" panose="03000509000000000000" pitchFamily="65" charset="-120"/>
            <a:ea typeface="標楷體" panose="03000509000000000000" pitchFamily="65" charset="-120"/>
          </a:endParaRPr>
        </a:p>
      </dgm:t>
    </dgm:pt>
    <dgm:pt modelId="{74D87811-01EA-482A-9650-254AC50C5B71}" type="pres">
      <dgm:prSet presAssocID="{C1605342-285F-4794-A776-075DC1AA57C2}" presName="Name0" presStyleCnt="0">
        <dgm:presLayoutVars>
          <dgm:dir/>
          <dgm:animLvl val="lvl"/>
          <dgm:resizeHandles val="exact"/>
        </dgm:presLayoutVars>
      </dgm:prSet>
      <dgm:spPr/>
    </dgm:pt>
    <dgm:pt modelId="{1F924059-2551-450A-8E29-9F5374C824E9}" type="pres">
      <dgm:prSet presAssocID="{B4D50DB7-D848-42EA-82AC-F78D313FEEA0}" presName="linNode" presStyleCnt="0"/>
      <dgm:spPr/>
    </dgm:pt>
    <dgm:pt modelId="{45674808-8018-436E-9EBA-09BE3E18B820}" type="pres">
      <dgm:prSet presAssocID="{B4D50DB7-D848-42EA-82AC-F78D313FEEA0}" presName="parentText" presStyleLbl="node1" presStyleIdx="0" presStyleCnt="1" custScaleX="30184" custScaleY="71046">
        <dgm:presLayoutVars>
          <dgm:chMax val="1"/>
          <dgm:bulletEnabled val="1"/>
        </dgm:presLayoutVars>
      </dgm:prSet>
      <dgm:spPr/>
    </dgm:pt>
    <dgm:pt modelId="{1DA85F11-2878-481B-BDB8-3A9B6196A217}" type="pres">
      <dgm:prSet presAssocID="{B4D50DB7-D848-42EA-82AC-F78D313FEEA0}" presName="descendantText" presStyleLbl="alignAccFollowNode1" presStyleIdx="0" presStyleCnt="1" custScaleX="114198" custScaleY="89399" custLinFactNeighborX="585" custLinFactNeighborY="1685">
        <dgm:presLayoutVars>
          <dgm:bulletEnabled val="1"/>
        </dgm:presLayoutVars>
      </dgm:prSet>
      <dgm:spPr/>
    </dgm:pt>
  </dgm:ptLst>
  <dgm:cxnLst>
    <dgm:cxn modelId="{7C220C11-ECB3-431F-90DB-649BABD6F037}" type="presOf" srcId="{B4D50DB7-D848-42EA-82AC-F78D313FEEA0}" destId="{45674808-8018-436E-9EBA-09BE3E18B820}" srcOrd="0" destOrd="0" presId="urn:microsoft.com/office/officeart/2005/8/layout/vList5"/>
    <dgm:cxn modelId="{D5412735-ECBD-441F-90B4-304E3375B66E}" srcId="{B4D50DB7-D848-42EA-82AC-F78D313FEEA0}" destId="{ECF1F0A6-492A-47E7-9B90-1DEFE4EEA658}" srcOrd="2" destOrd="0" parTransId="{1C60B44C-EC1B-49A4-B88E-4FED85E3FBB0}" sibTransId="{773FC8FC-1FC0-438F-A309-B5F44BD344BF}"/>
    <dgm:cxn modelId="{A70CEC71-F041-4CFA-B6C1-C9B9389CA95F}" type="presOf" srcId="{ECF1F0A6-492A-47E7-9B90-1DEFE4EEA658}" destId="{1DA85F11-2878-481B-BDB8-3A9B6196A217}" srcOrd="0" destOrd="2" presId="urn:microsoft.com/office/officeart/2005/8/layout/vList5"/>
    <dgm:cxn modelId="{FFB27854-AFD1-4D7A-B555-635CDD3CA860}" type="presOf" srcId="{71295B22-3FFA-460D-9842-5B9076B9422E}" destId="{1DA85F11-2878-481B-BDB8-3A9B6196A217}" srcOrd="0" destOrd="3" presId="urn:microsoft.com/office/officeart/2005/8/layout/vList5"/>
    <dgm:cxn modelId="{36EC5A75-28B6-48DC-80ED-B02474E4B13E}" type="presOf" srcId="{922FBE27-D198-483E-82AE-E924ABE98389}" destId="{1DA85F11-2878-481B-BDB8-3A9B6196A217}" srcOrd="0" destOrd="4" presId="urn:microsoft.com/office/officeart/2005/8/layout/vList5"/>
    <dgm:cxn modelId="{CA7E118F-FC2F-4DA1-BF2F-6CB32A6147DA}" srcId="{B4D50DB7-D848-42EA-82AC-F78D313FEEA0}" destId="{5D0E27B1-1354-4102-84C0-47FA108AEF1E}" srcOrd="1" destOrd="0" parTransId="{1CBCC553-3EFD-42CE-BBA7-0CB67F3C7642}" sibTransId="{F3E3C87A-EF47-48E1-B14C-4F830169D823}"/>
    <dgm:cxn modelId="{B55E3C94-BD65-4733-A6BD-EB23F6E0A638}" srcId="{B4D50DB7-D848-42EA-82AC-F78D313FEEA0}" destId="{71295B22-3FFA-460D-9842-5B9076B9422E}" srcOrd="3" destOrd="0" parTransId="{9A472A5E-D6A6-42C0-B843-DF9A5F5C4C65}" sibTransId="{36DB7F5D-1596-4E14-99BA-28D8C5C10E33}"/>
    <dgm:cxn modelId="{F41C1FA6-9FE6-43F7-AD5E-344786E81C44}" type="presOf" srcId="{9B74E3E1-2B31-4FE6-9B9D-E551C97E76BF}" destId="{1DA85F11-2878-481B-BDB8-3A9B6196A217}" srcOrd="0" destOrd="0" presId="urn:microsoft.com/office/officeart/2005/8/layout/vList5"/>
    <dgm:cxn modelId="{E380B8B5-9D57-40A3-AF27-5B55AEDAA1CD}" type="presOf" srcId="{C1605342-285F-4794-A776-075DC1AA57C2}" destId="{74D87811-01EA-482A-9650-254AC50C5B71}" srcOrd="0" destOrd="0" presId="urn:microsoft.com/office/officeart/2005/8/layout/vList5"/>
    <dgm:cxn modelId="{5FEC16C2-8779-4090-8024-A1D094DB8D7D}" srcId="{B4D50DB7-D848-42EA-82AC-F78D313FEEA0}" destId="{9B74E3E1-2B31-4FE6-9B9D-E551C97E76BF}" srcOrd="0" destOrd="0" parTransId="{9533B8F2-6488-4F58-AB55-12AD707EBF8E}" sibTransId="{BE7CBCE6-6536-4A48-8812-D665B737068A}"/>
    <dgm:cxn modelId="{587331C6-9041-4E59-9B31-6C8C7D5B037F}" type="presOf" srcId="{5D0E27B1-1354-4102-84C0-47FA108AEF1E}" destId="{1DA85F11-2878-481B-BDB8-3A9B6196A217}" srcOrd="0" destOrd="1" presId="urn:microsoft.com/office/officeart/2005/8/layout/vList5"/>
    <dgm:cxn modelId="{92A6EFC8-96B4-4626-9532-76B0913F1B1D}" srcId="{C1605342-285F-4794-A776-075DC1AA57C2}" destId="{B4D50DB7-D848-42EA-82AC-F78D313FEEA0}" srcOrd="0" destOrd="0" parTransId="{FB751BC7-09C7-4E47-BFA9-9C79248250F6}" sibTransId="{A9E75F11-B0C4-4867-8BA2-8F7D31E8B1D4}"/>
    <dgm:cxn modelId="{3B3756CA-28A9-40D0-8A01-F126C3708517}" srcId="{B4D50DB7-D848-42EA-82AC-F78D313FEEA0}" destId="{922FBE27-D198-483E-82AE-E924ABE98389}" srcOrd="4" destOrd="0" parTransId="{F212BE42-B031-4DA5-997B-2187F8325AFD}" sibTransId="{BDE54609-16E1-4ECA-ACDE-EE7620ED3741}"/>
    <dgm:cxn modelId="{F9D780E0-4A56-4898-9A96-E1D77340883B}" type="presParOf" srcId="{74D87811-01EA-482A-9650-254AC50C5B71}" destId="{1F924059-2551-450A-8E29-9F5374C824E9}" srcOrd="0" destOrd="0" presId="urn:microsoft.com/office/officeart/2005/8/layout/vList5"/>
    <dgm:cxn modelId="{3A9F9014-BBC5-416B-975D-CE15427AD74A}" type="presParOf" srcId="{1F924059-2551-450A-8E29-9F5374C824E9}" destId="{45674808-8018-436E-9EBA-09BE3E18B820}" srcOrd="0" destOrd="0" presId="urn:microsoft.com/office/officeart/2005/8/layout/vList5"/>
    <dgm:cxn modelId="{61E4C978-C8BA-4AA5-BF8C-E576BB98C6FC}" type="presParOf" srcId="{1F924059-2551-450A-8E29-9F5374C824E9}" destId="{1DA85F11-2878-481B-BDB8-3A9B6196A21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1605342-285F-4794-A776-075DC1AA57C2}"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zh-TW" altLang="en-US"/>
        </a:p>
      </dgm:t>
    </dgm:pt>
    <dgm:pt modelId="{B4D50DB7-D848-42EA-82AC-F78D313FEEA0}">
      <dgm:prSet phldrT="[文字]" custT="1"/>
      <dgm:spPr/>
      <dgm:t>
        <a:bodyPr/>
        <a:lstStyle/>
        <a:p>
          <a:pPr algn="just"/>
          <a:r>
            <a:rPr lang="zh-TW" altLang="en-US" sz="3200" b="1" dirty="0">
              <a:solidFill>
                <a:schemeClr val="bg1"/>
              </a:solidFill>
              <a:latin typeface="標楷體" panose="03000509000000000000" pitchFamily="65" charset="-120"/>
              <a:ea typeface="標楷體" panose="03000509000000000000" pitchFamily="65" charset="-120"/>
            </a:rPr>
            <a:t>例外</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災害防救法</a:t>
          </a:r>
          <a:r>
            <a:rPr lang="en-US" sz="3200" b="1" dirty="0">
              <a:solidFill>
                <a:schemeClr val="bg1"/>
              </a:solidFill>
              <a:latin typeface="標楷體" panose="03000509000000000000" pitchFamily="65" charset="-120"/>
              <a:ea typeface="標楷體" panose="03000509000000000000" pitchFamily="65" charset="-120"/>
            </a:rPr>
            <a:t>§</a:t>
          </a:r>
          <a:r>
            <a:rPr lang="en-US" altLang="zh-TW" sz="3200" b="1" dirty="0">
              <a:solidFill>
                <a:schemeClr val="bg1"/>
              </a:solidFill>
              <a:latin typeface="標楷體" panose="03000509000000000000" pitchFamily="65" charset="-120"/>
              <a:ea typeface="標楷體" panose="03000509000000000000" pitchFamily="65" charset="-120"/>
            </a:rPr>
            <a:t>57</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FB751BC7-09C7-4E47-BFA9-9C79248250F6}" type="par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A9E75F11-B0C4-4867-8BA2-8F7D31E8B1D4}" type="sib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9B74E3E1-2B31-4FE6-9B9D-E551C97E76BF}">
      <dgm:prSet phldrT="[文字]"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實施本法災害防救之經費，由各級政府按本法所定應辦事項，依法編列預算。</a:t>
          </a:r>
        </a:p>
      </dgm:t>
    </dgm:pt>
    <dgm:pt modelId="{9533B8F2-6488-4F58-AB55-12AD707EBF8E}" type="par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BE7CBCE6-6536-4A48-8812-D665B737068A}" type="sib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87138E31-4E75-4D4F-922F-7B0D9538A83B}">
      <dgm:prSet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各級政府</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不受預算法</a:t>
          </a:r>
          <a:r>
            <a:rPr lang="en-US" altLang="zh-TW" sz="2000" b="1" u="sng" dirty="0">
              <a:solidFill>
                <a:srgbClr val="FF0000"/>
              </a:solidFill>
              <a:highlight>
                <a:srgbClr val="FFFF00"/>
              </a:highlight>
              <a:latin typeface="標楷體" panose="03000509000000000000" pitchFamily="65" charset="-120"/>
              <a:ea typeface="標楷體" panose="03000509000000000000" pitchFamily="65" charset="-120"/>
            </a:rPr>
            <a:t>§62</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及</a:t>
          </a:r>
          <a:r>
            <a:rPr lang="en-US" sz="2000" b="1" u="sng" dirty="0">
              <a:solidFill>
                <a:srgbClr val="FF0000"/>
              </a:solidFill>
              <a:highlight>
                <a:srgbClr val="FFFF00"/>
              </a:highlight>
              <a:latin typeface="標楷體" panose="03000509000000000000" pitchFamily="65" charset="-120"/>
              <a:ea typeface="標楷體" panose="03000509000000000000" pitchFamily="65" charset="-120"/>
            </a:rPr>
            <a:t>§</a:t>
          </a:r>
          <a:r>
            <a:rPr lang="en-US" altLang="zh-TW" sz="2000" b="1" u="sng" dirty="0">
              <a:solidFill>
                <a:srgbClr val="FF0000"/>
              </a:solidFill>
              <a:highlight>
                <a:srgbClr val="FFFF00"/>
              </a:highlight>
              <a:latin typeface="標楷體" panose="03000509000000000000" pitchFamily="65" charset="-120"/>
              <a:ea typeface="標楷體" panose="03000509000000000000" pitchFamily="65" charset="-120"/>
            </a:rPr>
            <a:t>63</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規定之限制</a:t>
          </a:r>
          <a:r>
            <a:rPr lang="zh-TW" altLang="en-US" sz="2000" b="1" u="sng" dirty="0">
              <a:solidFill>
                <a:srgbClr val="FF0000"/>
              </a:solidFill>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編列之</a:t>
          </a:r>
          <a:r>
            <a:rPr lang="zh-TW" altLang="en-US" sz="2000" b="1" u="sng" dirty="0">
              <a:latin typeface="標楷體" panose="03000509000000000000" pitchFamily="65" charset="-120"/>
              <a:ea typeface="標楷體" panose="03000509000000000000" pitchFamily="65" charset="-120"/>
            </a:rPr>
            <a:t>災害防救經費</a:t>
          </a:r>
          <a:r>
            <a:rPr lang="zh-TW" altLang="en-US" sz="2000" b="1" dirty="0">
              <a:latin typeface="標楷體" panose="03000509000000000000" pitchFamily="65" charset="-120"/>
              <a:ea typeface="標楷體" panose="03000509000000000000" pitchFamily="65" charset="-120"/>
            </a:rPr>
            <a:t>，如有</a:t>
          </a:r>
          <a:r>
            <a:rPr lang="zh-TW" altLang="en-US" sz="2000" b="1" dirty="0">
              <a:solidFill>
                <a:srgbClr val="FF0000"/>
              </a:solidFill>
              <a:latin typeface="標楷體" panose="03000509000000000000" pitchFamily="65" charset="-120"/>
              <a:ea typeface="標楷體" panose="03000509000000000000" pitchFamily="65" charset="-120"/>
            </a:rPr>
            <a:t>不敷支應</a:t>
          </a:r>
          <a:r>
            <a:rPr lang="zh-TW" altLang="en-US" sz="2000" b="1" u="sng" dirty="0">
              <a:solidFill>
                <a:srgbClr val="FF0000"/>
              </a:solidFill>
              <a:latin typeface="標楷體" panose="03000509000000000000" pitchFamily="65" charset="-120"/>
              <a:ea typeface="標楷體" panose="03000509000000000000" pitchFamily="65" charset="-120"/>
            </a:rPr>
            <a:t>災害發生時之應變措施及災後之復原重建所需</a:t>
          </a:r>
          <a:r>
            <a:rPr lang="zh-TW" altLang="en-US" sz="2000" b="1" dirty="0">
              <a:latin typeface="標楷體" panose="03000509000000000000" pitchFamily="65" charset="-120"/>
              <a:ea typeface="標楷體" panose="03000509000000000000" pitchFamily="65" charset="-120"/>
            </a:rPr>
            <a:t>，</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應視需要情形調整當年度收支移緩濟急支應。</a:t>
          </a:r>
          <a:endPar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C40D75B6-A03C-4834-9089-65B5DBAA884D}" type="parTrans" cxnId="{9F55479E-FC8A-46C3-B1E7-44750A499407}">
      <dgm:prSet/>
      <dgm:spPr/>
      <dgm:t>
        <a:bodyPr/>
        <a:lstStyle/>
        <a:p>
          <a:endParaRPr lang="zh-TW" altLang="en-US" sz="2800">
            <a:latin typeface="標楷體" panose="03000509000000000000" pitchFamily="65" charset="-120"/>
            <a:ea typeface="標楷體" panose="03000509000000000000" pitchFamily="65" charset="-120"/>
          </a:endParaRPr>
        </a:p>
      </dgm:t>
    </dgm:pt>
    <dgm:pt modelId="{2A2BBFA4-5DA4-44A6-9417-82C23C9E6ECB}" type="sibTrans" cxnId="{9F55479E-FC8A-46C3-B1E7-44750A499407}">
      <dgm:prSet/>
      <dgm:spPr/>
      <dgm:t>
        <a:bodyPr/>
        <a:lstStyle/>
        <a:p>
          <a:endParaRPr lang="zh-TW" altLang="en-US" sz="2800">
            <a:latin typeface="標楷體" panose="03000509000000000000" pitchFamily="65" charset="-120"/>
            <a:ea typeface="標楷體" panose="03000509000000000000" pitchFamily="65" charset="-120"/>
          </a:endParaRPr>
        </a:p>
      </dgm:t>
    </dgm:pt>
    <dgm:pt modelId="{2A73E2F6-C641-465B-9455-C8E202653F8B}" type="pres">
      <dgm:prSet presAssocID="{C1605342-285F-4794-A776-075DC1AA57C2}" presName="Name0" presStyleCnt="0">
        <dgm:presLayoutVars>
          <dgm:dir/>
          <dgm:animLvl val="lvl"/>
          <dgm:resizeHandles val="exact"/>
        </dgm:presLayoutVars>
      </dgm:prSet>
      <dgm:spPr/>
    </dgm:pt>
    <dgm:pt modelId="{8422CFA5-3426-4A10-AE9A-A4FCBF281254}" type="pres">
      <dgm:prSet presAssocID="{B4D50DB7-D848-42EA-82AC-F78D313FEEA0}" presName="linNode" presStyleCnt="0"/>
      <dgm:spPr/>
    </dgm:pt>
    <dgm:pt modelId="{A7D14494-C37F-4F12-A780-1F2C64C2C7E5}" type="pres">
      <dgm:prSet presAssocID="{B4D50DB7-D848-42EA-82AC-F78D313FEEA0}" presName="parentText" presStyleLbl="node1" presStyleIdx="0" presStyleCnt="1" custScaleX="47553">
        <dgm:presLayoutVars>
          <dgm:chMax val="1"/>
          <dgm:bulletEnabled val="1"/>
        </dgm:presLayoutVars>
      </dgm:prSet>
      <dgm:spPr/>
    </dgm:pt>
    <dgm:pt modelId="{2889F8A1-6A56-4E76-917C-70A9B6D2F296}" type="pres">
      <dgm:prSet presAssocID="{B4D50DB7-D848-42EA-82AC-F78D313FEEA0}" presName="descendantText" presStyleLbl="alignAccFollowNode1" presStyleIdx="0" presStyleCnt="1" custScaleX="128534" custScaleY="125000" custLinFactNeighborX="-143" custLinFactNeighborY="6356">
        <dgm:presLayoutVars>
          <dgm:bulletEnabled val="1"/>
        </dgm:presLayoutVars>
      </dgm:prSet>
      <dgm:spPr/>
    </dgm:pt>
  </dgm:ptLst>
  <dgm:cxnLst>
    <dgm:cxn modelId="{6ECD6509-4142-4BC4-B06E-2B1851B31B0B}" type="presOf" srcId="{87138E31-4E75-4D4F-922F-7B0D9538A83B}" destId="{2889F8A1-6A56-4E76-917C-70A9B6D2F296}" srcOrd="0" destOrd="1" presId="urn:microsoft.com/office/officeart/2005/8/layout/vList5"/>
    <dgm:cxn modelId="{1F7B685C-BFE5-463C-9AE6-4573D305191E}" type="presOf" srcId="{C1605342-285F-4794-A776-075DC1AA57C2}" destId="{2A73E2F6-C641-465B-9455-C8E202653F8B}" srcOrd="0" destOrd="0" presId="urn:microsoft.com/office/officeart/2005/8/layout/vList5"/>
    <dgm:cxn modelId="{45FA8B43-24E6-46DD-AA12-79866EB63167}" type="presOf" srcId="{B4D50DB7-D848-42EA-82AC-F78D313FEEA0}" destId="{A7D14494-C37F-4F12-A780-1F2C64C2C7E5}" srcOrd="0" destOrd="0" presId="urn:microsoft.com/office/officeart/2005/8/layout/vList5"/>
    <dgm:cxn modelId="{10D3B557-BD9D-4F96-AC78-66B6D34747B8}" type="presOf" srcId="{9B74E3E1-2B31-4FE6-9B9D-E551C97E76BF}" destId="{2889F8A1-6A56-4E76-917C-70A9B6D2F296}" srcOrd="0" destOrd="0" presId="urn:microsoft.com/office/officeart/2005/8/layout/vList5"/>
    <dgm:cxn modelId="{9F55479E-FC8A-46C3-B1E7-44750A499407}" srcId="{B4D50DB7-D848-42EA-82AC-F78D313FEEA0}" destId="{87138E31-4E75-4D4F-922F-7B0D9538A83B}" srcOrd="1" destOrd="0" parTransId="{C40D75B6-A03C-4834-9089-65B5DBAA884D}" sibTransId="{2A2BBFA4-5DA4-44A6-9417-82C23C9E6ECB}"/>
    <dgm:cxn modelId="{5FEC16C2-8779-4090-8024-A1D094DB8D7D}" srcId="{B4D50DB7-D848-42EA-82AC-F78D313FEEA0}" destId="{9B74E3E1-2B31-4FE6-9B9D-E551C97E76BF}" srcOrd="0" destOrd="0" parTransId="{9533B8F2-6488-4F58-AB55-12AD707EBF8E}" sibTransId="{BE7CBCE6-6536-4A48-8812-D665B737068A}"/>
    <dgm:cxn modelId="{92A6EFC8-96B4-4626-9532-76B0913F1B1D}" srcId="{C1605342-285F-4794-A776-075DC1AA57C2}" destId="{B4D50DB7-D848-42EA-82AC-F78D313FEEA0}" srcOrd="0" destOrd="0" parTransId="{FB751BC7-09C7-4E47-BFA9-9C79248250F6}" sibTransId="{A9E75F11-B0C4-4867-8BA2-8F7D31E8B1D4}"/>
    <dgm:cxn modelId="{FCB766F7-B0DF-4D4E-8EF4-98839808E9CD}" type="presParOf" srcId="{2A73E2F6-C641-465B-9455-C8E202653F8B}" destId="{8422CFA5-3426-4A10-AE9A-A4FCBF281254}" srcOrd="0" destOrd="0" presId="urn:microsoft.com/office/officeart/2005/8/layout/vList5"/>
    <dgm:cxn modelId="{4A8F075E-0F24-4A7E-B381-6029BB12755C}" type="presParOf" srcId="{8422CFA5-3426-4A10-AE9A-A4FCBF281254}" destId="{A7D14494-C37F-4F12-A780-1F2C64C2C7E5}" srcOrd="0" destOrd="0" presId="urn:microsoft.com/office/officeart/2005/8/layout/vList5"/>
    <dgm:cxn modelId="{4E9C1654-2F04-42C1-96FA-6036C3D39BA1}" type="presParOf" srcId="{8422CFA5-3426-4A10-AE9A-A4FCBF281254}" destId="{2889F8A1-6A56-4E76-917C-70A9B6D2F29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C1605342-285F-4794-A776-075DC1AA57C2}"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zh-TW" altLang="en-US"/>
        </a:p>
      </dgm:t>
    </dgm:pt>
    <dgm:pt modelId="{B4D50DB7-D848-42EA-82AC-F78D313FEEA0}">
      <dgm:prSet phldrT="[文字]" custT="1"/>
      <dgm:spPr/>
      <dgm:t>
        <a:bodyPr/>
        <a:lstStyle/>
        <a:p>
          <a:pPr algn="just"/>
          <a:r>
            <a:rPr lang="zh-TW" altLang="en-US" sz="3200" b="1" dirty="0">
              <a:solidFill>
                <a:schemeClr val="bg1"/>
              </a:solidFill>
              <a:latin typeface="標楷體" panose="03000509000000000000" pitchFamily="65" charset="-120"/>
              <a:ea typeface="標楷體" panose="03000509000000000000" pitchFamily="65" charset="-120"/>
            </a:rPr>
            <a:t>例外</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災害防救法施行細則</a:t>
          </a:r>
          <a:r>
            <a:rPr lang="en-US" sz="3200" b="1" dirty="0">
              <a:solidFill>
                <a:schemeClr val="bg1"/>
              </a:solidFill>
              <a:latin typeface="標楷體" panose="03000509000000000000" pitchFamily="65" charset="-120"/>
              <a:ea typeface="標楷體" panose="03000509000000000000" pitchFamily="65" charset="-120"/>
            </a:rPr>
            <a:t>§19</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FB751BC7-09C7-4E47-BFA9-9C79248250F6}" type="par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A9E75F11-B0C4-4867-8BA2-8F7D31E8B1D4}" type="sib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9B74E3E1-2B31-4FE6-9B9D-E551C97E76BF}">
      <dgm:prSet phldrT="[文字]"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各級政府</a:t>
          </a:r>
          <a:r>
            <a:rPr lang="zh-TW" altLang="en-US" sz="2000" b="1" dirty="0">
              <a:solidFill>
                <a:srgbClr val="FF0000"/>
              </a:solidFill>
              <a:latin typeface="標楷體" panose="03000509000000000000" pitchFamily="65" charset="-120"/>
              <a:ea typeface="標楷體" panose="03000509000000000000" pitchFamily="65" charset="-120"/>
            </a:rPr>
            <a:t>依本法</a:t>
          </a:r>
          <a:r>
            <a:rPr lang="zh-TW" altLang="en-US" sz="2000" b="1" u="sng" dirty="0">
              <a:solidFill>
                <a:srgbClr val="FF0000"/>
              </a:solidFill>
              <a:latin typeface="標楷體" panose="03000509000000000000" pitchFamily="65" charset="-120"/>
              <a:ea typeface="標楷體" panose="03000509000000000000" pitchFamily="65" charset="-120"/>
            </a:rPr>
            <a:t>第四十三</a:t>
          </a:r>
          <a:r>
            <a:rPr lang="zh-TW" altLang="en-US" sz="2000" b="1" dirty="0">
              <a:solidFill>
                <a:srgbClr val="FF0000"/>
              </a:solidFill>
              <a:latin typeface="標楷體" panose="03000509000000000000" pitchFamily="65" charset="-120"/>
              <a:ea typeface="標楷體" panose="03000509000000000000" pitchFamily="65" charset="-120"/>
            </a:rPr>
            <a:t>條第二項規定調整當年度收支移緩濟急</a:t>
          </a:r>
          <a:r>
            <a:rPr lang="zh-TW" altLang="en-US" sz="2000" b="1" dirty="0">
              <a:latin typeface="標楷體" panose="03000509000000000000" pitchFamily="65" charset="-120"/>
              <a:ea typeface="標楷體" panose="03000509000000000000" pitchFamily="65" charset="-120"/>
            </a:rPr>
            <a:t>，其辦理順序如下：</a:t>
          </a:r>
        </a:p>
      </dgm:t>
    </dgm:pt>
    <dgm:pt modelId="{9533B8F2-6488-4F58-AB55-12AD707EBF8E}" type="par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BE7CBCE6-6536-4A48-8812-D665B737068A}" type="sib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672190BA-1BAD-4021-A4AC-D811737C9204}">
      <dgm:prSet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一、由各機關原列與災害應變措施及災後復原重建等</a:t>
          </a:r>
          <a:r>
            <a:rPr lang="zh-TW" altLang="en-US" sz="2000" b="1" u="sng" dirty="0">
              <a:solidFill>
                <a:srgbClr val="FF0000"/>
              </a:solidFill>
              <a:latin typeface="標楷體" panose="03000509000000000000" pitchFamily="65" charset="-120"/>
              <a:ea typeface="標楷體" panose="03000509000000000000" pitchFamily="65" charset="-120"/>
            </a:rPr>
            <a:t>相關科目經費支應</a:t>
          </a:r>
          <a:r>
            <a:rPr lang="zh-TW" altLang="en-US" sz="2000" b="1" dirty="0">
              <a:latin typeface="標楷體" panose="03000509000000000000" pitchFamily="65" charset="-120"/>
              <a:ea typeface="標楷體" panose="03000509000000000000" pitchFamily="65" charset="-120"/>
            </a:rPr>
            <a:t>。</a:t>
          </a:r>
        </a:p>
      </dgm:t>
    </dgm:pt>
    <dgm:pt modelId="{0ADF1896-0CDC-4765-9411-9D228C3C0943}" type="parTrans" cxnId="{2E185C1A-276B-4683-A9A2-B364B5885D7C}">
      <dgm:prSet/>
      <dgm:spPr/>
      <dgm:t>
        <a:bodyPr/>
        <a:lstStyle/>
        <a:p>
          <a:endParaRPr lang="zh-TW" altLang="en-US"/>
        </a:p>
      </dgm:t>
    </dgm:pt>
    <dgm:pt modelId="{9C656113-9095-4886-9759-4499CBE4BC32}" type="sibTrans" cxnId="{2E185C1A-276B-4683-A9A2-B364B5885D7C}">
      <dgm:prSet/>
      <dgm:spPr/>
      <dgm:t>
        <a:bodyPr/>
        <a:lstStyle/>
        <a:p>
          <a:endParaRPr lang="zh-TW" altLang="en-US"/>
        </a:p>
      </dgm:t>
    </dgm:pt>
    <dgm:pt modelId="{49A1BA33-5E25-49B1-A076-6590CFFAB444}">
      <dgm:prSet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二、由各機關</a:t>
          </a:r>
          <a:r>
            <a:rPr lang="zh-TW" altLang="en-US" sz="2000" b="1" u="sng" dirty="0">
              <a:solidFill>
                <a:srgbClr val="FF0000"/>
              </a:solidFill>
              <a:latin typeface="標楷體" panose="03000509000000000000" pitchFamily="65" charset="-120"/>
              <a:ea typeface="標楷體" panose="03000509000000000000" pitchFamily="65" charset="-120"/>
            </a:rPr>
            <a:t>在原列預算範圍內檢討調整支應。</a:t>
          </a:r>
        </a:p>
      </dgm:t>
    </dgm:pt>
    <dgm:pt modelId="{41C80667-A381-4AA9-8B1C-C352B494CC0E}" type="parTrans" cxnId="{CEB8E40F-E9E4-4D38-88EB-C7BEC0B3847F}">
      <dgm:prSet/>
      <dgm:spPr/>
      <dgm:t>
        <a:bodyPr/>
        <a:lstStyle/>
        <a:p>
          <a:endParaRPr lang="zh-TW" altLang="en-US"/>
        </a:p>
      </dgm:t>
    </dgm:pt>
    <dgm:pt modelId="{ABB027A9-A160-4956-8EFD-5B8B38FCADDF}" type="sibTrans" cxnId="{CEB8E40F-E9E4-4D38-88EB-C7BEC0B3847F}">
      <dgm:prSet/>
      <dgm:spPr/>
      <dgm:t>
        <a:bodyPr/>
        <a:lstStyle/>
        <a:p>
          <a:endParaRPr lang="zh-TW" altLang="en-US"/>
        </a:p>
      </dgm:t>
    </dgm:pt>
    <dgm:pt modelId="{7B69CAFE-801A-4A29-B41C-64ACBC964826}">
      <dgm:prSet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三、由行政院或直轄市、縣（市）政府視需要情形</a:t>
          </a:r>
          <a:r>
            <a:rPr lang="zh-TW" altLang="en-US" sz="2000" b="1" u="sng" dirty="0">
              <a:solidFill>
                <a:srgbClr val="FF0000"/>
              </a:solidFill>
              <a:latin typeface="標楷體" panose="03000509000000000000" pitchFamily="65" charset="-120"/>
              <a:ea typeface="標楷體" panose="03000509000000000000" pitchFamily="65" charset="-120"/>
            </a:rPr>
            <a:t>在總預算機關間調整支應。</a:t>
          </a:r>
        </a:p>
      </dgm:t>
    </dgm:pt>
    <dgm:pt modelId="{FC8275D6-A0B7-4661-91EC-5C4211E9BEB7}" type="parTrans" cxnId="{9C3A07F5-7A65-4658-A7DE-F006879C1723}">
      <dgm:prSet/>
      <dgm:spPr/>
      <dgm:t>
        <a:bodyPr/>
        <a:lstStyle/>
        <a:p>
          <a:endParaRPr lang="zh-TW" altLang="en-US"/>
        </a:p>
      </dgm:t>
    </dgm:pt>
    <dgm:pt modelId="{3A7F9442-AD14-4B88-8BE1-95BADEB8BC91}" type="sibTrans" cxnId="{9C3A07F5-7A65-4658-A7DE-F006879C1723}">
      <dgm:prSet/>
      <dgm:spPr/>
      <dgm:t>
        <a:bodyPr/>
        <a:lstStyle/>
        <a:p>
          <a:endParaRPr lang="zh-TW" altLang="en-US"/>
        </a:p>
      </dgm:t>
    </dgm:pt>
    <dgm:pt modelId="{BA15217E-A57D-47A2-BE36-84920C6B97AE}">
      <dgm:prSet custT="1"/>
      <dgm:spPr/>
      <dgm:t>
        <a:bodyPr/>
        <a:lstStyle/>
        <a:p>
          <a:pPr>
            <a:lnSpc>
              <a:spcPct val="100000"/>
            </a:lnSpc>
          </a:pPr>
          <a:r>
            <a:rPr lang="zh-TW" altLang="en-US" sz="2000" b="1" dirty="0">
              <a:latin typeface="標楷體" panose="03000509000000000000" pitchFamily="65" charset="-120"/>
              <a:ea typeface="標楷體" panose="03000509000000000000" pitchFamily="65" charset="-120"/>
            </a:rPr>
            <a:t>前項第二款、第三款規定之調整，應由各機關</a:t>
          </a:r>
          <a:r>
            <a:rPr lang="zh-TW" altLang="en-US" sz="2000" b="1" u="sng" dirty="0">
              <a:solidFill>
                <a:srgbClr val="FF0000"/>
              </a:solidFill>
              <a:latin typeface="標楷體" panose="03000509000000000000" pitchFamily="65" charset="-120"/>
              <a:ea typeface="標楷體" panose="03000509000000000000" pitchFamily="65" charset="-120"/>
            </a:rPr>
            <a:t>循</a:t>
          </a:r>
          <a:r>
            <a:rPr lang="zh-TW" altLang="en-US" sz="2000" b="1" u="sng" dirty="0">
              <a:solidFill>
                <a:srgbClr val="FF0000"/>
              </a:solidFill>
              <a:highlight>
                <a:srgbClr val="FFFF00"/>
              </a:highlight>
              <a:latin typeface="標楷體" panose="03000509000000000000" pitchFamily="65" charset="-120"/>
              <a:ea typeface="標楷體" panose="03000509000000000000" pitchFamily="65" charset="-120"/>
            </a:rPr>
            <a:t>修改歲出分配預算</a:t>
          </a:r>
          <a:r>
            <a:rPr lang="zh-TW" altLang="en-US" sz="2000" b="1" u="sng" dirty="0">
              <a:solidFill>
                <a:srgbClr val="FF0000"/>
              </a:solidFill>
              <a:latin typeface="標楷體" panose="03000509000000000000" pitchFamily="65" charset="-120"/>
              <a:ea typeface="標楷體" panose="03000509000000000000" pitchFamily="65" charset="-120"/>
            </a:rPr>
            <a:t>規定程序辦理。</a:t>
          </a:r>
        </a:p>
      </dgm:t>
    </dgm:pt>
    <dgm:pt modelId="{0921A2A8-7FC1-4F82-8B52-17E61E21AF6E}" type="parTrans" cxnId="{C2685C19-BAD2-4E1C-9B7F-439DC144CBBA}">
      <dgm:prSet/>
      <dgm:spPr/>
      <dgm:t>
        <a:bodyPr/>
        <a:lstStyle/>
        <a:p>
          <a:endParaRPr lang="zh-TW" altLang="en-US"/>
        </a:p>
      </dgm:t>
    </dgm:pt>
    <dgm:pt modelId="{92D65C61-014D-44D8-AA68-538E8FE582EC}" type="sibTrans" cxnId="{C2685C19-BAD2-4E1C-9B7F-439DC144CBBA}">
      <dgm:prSet/>
      <dgm:spPr/>
      <dgm:t>
        <a:bodyPr/>
        <a:lstStyle/>
        <a:p>
          <a:endParaRPr lang="zh-TW" altLang="en-US"/>
        </a:p>
      </dgm:t>
    </dgm:pt>
    <dgm:pt modelId="{2A73E2F6-C641-465B-9455-C8E202653F8B}" type="pres">
      <dgm:prSet presAssocID="{C1605342-285F-4794-A776-075DC1AA57C2}" presName="Name0" presStyleCnt="0">
        <dgm:presLayoutVars>
          <dgm:dir/>
          <dgm:animLvl val="lvl"/>
          <dgm:resizeHandles val="exact"/>
        </dgm:presLayoutVars>
      </dgm:prSet>
      <dgm:spPr/>
    </dgm:pt>
    <dgm:pt modelId="{8422CFA5-3426-4A10-AE9A-A4FCBF281254}" type="pres">
      <dgm:prSet presAssocID="{B4D50DB7-D848-42EA-82AC-F78D313FEEA0}" presName="linNode" presStyleCnt="0"/>
      <dgm:spPr/>
    </dgm:pt>
    <dgm:pt modelId="{A7D14494-C37F-4F12-A780-1F2C64C2C7E5}" type="pres">
      <dgm:prSet presAssocID="{B4D50DB7-D848-42EA-82AC-F78D313FEEA0}" presName="parentText" presStyleLbl="node1" presStyleIdx="0" presStyleCnt="1" custScaleX="47181">
        <dgm:presLayoutVars>
          <dgm:chMax val="1"/>
          <dgm:bulletEnabled val="1"/>
        </dgm:presLayoutVars>
      </dgm:prSet>
      <dgm:spPr/>
    </dgm:pt>
    <dgm:pt modelId="{2889F8A1-6A56-4E76-917C-70A9B6D2F296}" type="pres">
      <dgm:prSet presAssocID="{B4D50DB7-D848-42EA-82AC-F78D313FEEA0}" presName="descendantText" presStyleLbl="alignAccFollowNode1" presStyleIdx="0" presStyleCnt="1" custScaleX="124182" custScaleY="125000" custLinFactNeighborX="-143" custLinFactNeighborY="6356">
        <dgm:presLayoutVars>
          <dgm:bulletEnabled val="1"/>
        </dgm:presLayoutVars>
      </dgm:prSet>
      <dgm:spPr/>
    </dgm:pt>
  </dgm:ptLst>
  <dgm:cxnLst>
    <dgm:cxn modelId="{CEB8E40F-E9E4-4D38-88EB-C7BEC0B3847F}" srcId="{B4D50DB7-D848-42EA-82AC-F78D313FEEA0}" destId="{49A1BA33-5E25-49B1-A076-6590CFFAB444}" srcOrd="2" destOrd="0" parTransId="{41C80667-A381-4AA9-8B1C-C352B494CC0E}" sibTransId="{ABB027A9-A160-4956-8EFD-5B8B38FCADDF}"/>
    <dgm:cxn modelId="{C2685C19-BAD2-4E1C-9B7F-439DC144CBBA}" srcId="{B4D50DB7-D848-42EA-82AC-F78D313FEEA0}" destId="{BA15217E-A57D-47A2-BE36-84920C6B97AE}" srcOrd="4" destOrd="0" parTransId="{0921A2A8-7FC1-4F82-8B52-17E61E21AF6E}" sibTransId="{92D65C61-014D-44D8-AA68-538E8FE582EC}"/>
    <dgm:cxn modelId="{2E185C1A-276B-4683-A9A2-B364B5885D7C}" srcId="{B4D50DB7-D848-42EA-82AC-F78D313FEEA0}" destId="{672190BA-1BAD-4021-A4AC-D811737C9204}" srcOrd="1" destOrd="0" parTransId="{0ADF1896-0CDC-4765-9411-9D228C3C0943}" sibTransId="{9C656113-9095-4886-9759-4499CBE4BC32}"/>
    <dgm:cxn modelId="{1F7B685C-BFE5-463C-9AE6-4573D305191E}" type="presOf" srcId="{C1605342-285F-4794-A776-075DC1AA57C2}" destId="{2A73E2F6-C641-465B-9455-C8E202653F8B}" srcOrd="0" destOrd="0" presId="urn:microsoft.com/office/officeart/2005/8/layout/vList5"/>
    <dgm:cxn modelId="{9FF26063-71D5-47E8-8BDB-2CA5A17202A2}" type="presOf" srcId="{7B69CAFE-801A-4A29-B41C-64ACBC964826}" destId="{2889F8A1-6A56-4E76-917C-70A9B6D2F296}" srcOrd="0" destOrd="3" presId="urn:microsoft.com/office/officeart/2005/8/layout/vList5"/>
    <dgm:cxn modelId="{45FA8B43-24E6-46DD-AA12-79866EB63167}" type="presOf" srcId="{B4D50DB7-D848-42EA-82AC-F78D313FEEA0}" destId="{A7D14494-C37F-4F12-A780-1F2C64C2C7E5}" srcOrd="0" destOrd="0" presId="urn:microsoft.com/office/officeart/2005/8/layout/vList5"/>
    <dgm:cxn modelId="{ADED1168-5EB9-4B54-A001-F4830D96060C}" type="presOf" srcId="{BA15217E-A57D-47A2-BE36-84920C6B97AE}" destId="{2889F8A1-6A56-4E76-917C-70A9B6D2F296}" srcOrd="0" destOrd="4" presId="urn:microsoft.com/office/officeart/2005/8/layout/vList5"/>
    <dgm:cxn modelId="{10D3B557-BD9D-4F96-AC78-66B6D34747B8}" type="presOf" srcId="{9B74E3E1-2B31-4FE6-9B9D-E551C97E76BF}" destId="{2889F8A1-6A56-4E76-917C-70A9B6D2F296}" srcOrd="0" destOrd="0" presId="urn:microsoft.com/office/officeart/2005/8/layout/vList5"/>
    <dgm:cxn modelId="{A76A6CBF-D3CB-49DE-9A6D-C7CBA3987259}" type="presOf" srcId="{672190BA-1BAD-4021-A4AC-D811737C9204}" destId="{2889F8A1-6A56-4E76-917C-70A9B6D2F296}" srcOrd="0" destOrd="1" presId="urn:microsoft.com/office/officeart/2005/8/layout/vList5"/>
    <dgm:cxn modelId="{5FEC16C2-8779-4090-8024-A1D094DB8D7D}" srcId="{B4D50DB7-D848-42EA-82AC-F78D313FEEA0}" destId="{9B74E3E1-2B31-4FE6-9B9D-E551C97E76BF}" srcOrd="0" destOrd="0" parTransId="{9533B8F2-6488-4F58-AB55-12AD707EBF8E}" sibTransId="{BE7CBCE6-6536-4A48-8812-D665B737068A}"/>
    <dgm:cxn modelId="{92A6EFC8-96B4-4626-9532-76B0913F1B1D}" srcId="{C1605342-285F-4794-A776-075DC1AA57C2}" destId="{B4D50DB7-D848-42EA-82AC-F78D313FEEA0}" srcOrd="0" destOrd="0" parTransId="{FB751BC7-09C7-4E47-BFA9-9C79248250F6}" sibTransId="{A9E75F11-B0C4-4867-8BA2-8F7D31E8B1D4}"/>
    <dgm:cxn modelId="{C89E89DC-511F-4003-9CB6-B036C3F4F1D1}" type="presOf" srcId="{49A1BA33-5E25-49B1-A076-6590CFFAB444}" destId="{2889F8A1-6A56-4E76-917C-70A9B6D2F296}" srcOrd="0" destOrd="2" presId="urn:microsoft.com/office/officeart/2005/8/layout/vList5"/>
    <dgm:cxn modelId="{9C3A07F5-7A65-4658-A7DE-F006879C1723}" srcId="{B4D50DB7-D848-42EA-82AC-F78D313FEEA0}" destId="{7B69CAFE-801A-4A29-B41C-64ACBC964826}" srcOrd="3" destOrd="0" parTransId="{FC8275D6-A0B7-4661-91EC-5C4211E9BEB7}" sibTransId="{3A7F9442-AD14-4B88-8BE1-95BADEB8BC91}"/>
    <dgm:cxn modelId="{FCB766F7-B0DF-4D4E-8EF4-98839808E9CD}" type="presParOf" srcId="{2A73E2F6-C641-465B-9455-C8E202653F8B}" destId="{8422CFA5-3426-4A10-AE9A-A4FCBF281254}" srcOrd="0" destOrd="0" presId="urn:microsoft.com/office/officeart/2005/8/layout/vList5"/>
    <dgm:cxn modelId="{4A8F075E-0F24-4A7E-B381-6029BB12755C}" type="presParOf" srcId="{8422CFA5-3426-4A10-AE9A-A4FCBF281254}" destId="{A7D14494-C37F-4F12-A780-1F2C64C2C7E5}" srcOrd="0" destOrd="0" presId="urn:microsoft.com/office/officeart/2005/8/layout/vList5"/>
    <dgm:cxn modelId="{4E9C1654-2F04-42C1-96FA-6036C3D39BA1}" type="presParOf" srcId="{8422CFA5-3426-4A10-AE9A-A4FCBF281254}" destId="{2889F8A1-6A56-4E76-917C-70A9B6D2F296}"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採購金額</a:t>
          </a:r>
          <a:r>
            <a:rPr lang="en-US" altLang="en-US" sz="3000" b="1" dirty="0">
              <a:solidFill>
                <a:srgbClr val="FF0000"/>
              </a:solidFill>
              <a:latin typeface="標楷體" panose="03000509000000000000" pitchFamily="65" charset="-120"/>
              <a:ea typeface="標楷體" panose="03000509000000000000" pitchFamily="65" charset="-120"/>
            </a:rPr>
            <a:t>10</a:t>
          </a:r>
          <a:r>
            <a:rPr lang="zh-TW" altLang="en-US" sz="3000" b="1" dirty="0">
              <a:solidFill>
                <a:srgbClr val="FF0000"/>
              </a:solidFill>
              <a:latin typeface="標楷體" panose="03000509000000000000" pitchFamily="65" charset="-120"/>
              <a:ea typeface="標楷體" panose="03000509000000000000" pitchFamily="65" charset="-120"/>
            </a:rPr>
            <a:t>萬元以上公告金額十分之一以下</a:t>
          </a:r>
          <a:r>
            <a:rPr lang="zh-TW" altLang="en-US" sz="3000" b="1" dirty="0">
              <a:solidFill>
                <a:schemeClr val="bg1"/>
              </a:solidFill>
              <a:latin typeface="標楷體" panose="03000509000000000000" pitchFamily="65" charset="-120"/>
              <a:ea typeface="標楷體" panose="03000509000000000000" pitchFamily="65" charset="-120"/>
            </a:rPr>
            <a:t>之採購案</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lnSpc>
              <a:spcPts val="4200"/>
            </a:lnSpc>
            <a:spcAft>
              <a:spcPts val="0"/>
            </a:spcAft>
          </a:pP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DD065E5A-73E3-4DB2-827A-3B04A48735B9}">
      <dgm:prSet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應於事先衡酌採購標的之品質、功能、履約地、商業條款、市場行情或使用效益等，</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確實進行</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3</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家廠商訪價並提出</a:t>
          </a:r>
          <a:r>
            <a:rPr lang="en-US" altLang="en-US" sz="3200" b="1" dirty="0">
              <a:solidFill>
                <a:srgbClr val="FF0000"/>
              </a:solidFill>
              <a:highlight>
                <a:srgbClr val="FFFF00"/>
              </a:highlight>
              <a:latin typeface="標楷體" panose="03000509000000000000" pitchFamily="65" charset="-120"/>
              <a:ea typeface="標楷體" panose="03000509000000000000" pitchFamily="65" charset="-120"/>
            </a:rPr>
            <a:t>3</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張報價或估價單。</a:t>
          </a:r>
        </a:p>
      </dgm:t>
    </dgm:pt>
    <dgm:pt modelId="{7E91616A-7F17-46E1-8352-2163355ED2BA}" type="parTrans" cxnId="{382F4917-85A9-4FAE-B965-A5016A26C0FA}">
      <dgm:prSet/>
      <dgm:spPr/>
      <dgm:t>
        <a:bodyPr/>
        <a:lstStyle/>
        <a:p>
          <a:endParaRPr lang="zh-TW" altLang="en-US"/>
        </a:p>
      </dgm:t>
    </dgm:pt>
    <dgm:pt modelId="{8FCF8AD6-2232-4B0E-9602-47306944B86B}" type="sibTrans" cxnId="{382F4917-85A9-4FAE-B965-A5016A26C0FA}">
      <dgm:prSet/>
      <dgm:spPr/>
      <dgm:t>
        <a:bodyPr/>
        <a:lstStyle/>
        <a:p>
          <a:endParaRPr lang="zh-TW" altLang="en-US"/>
        </a:p>
      </dgm:t>
    </dgm:pt>
    <dgm:pt modelId="{6EB2BC02-9DE1-4E6E-AB6E-D31AD39D8DFC}">
      <dgm:prSet custT="1"/>
      <dgm:spPr/>
      <dgm:t>
        <a:bodyPr/>
        <a:lstStyle/>
        <a:p>
          <a:pPr algn="just">
            <a:lnSpc>
              <a:spcPts val="4200"/>
            </a:lnSpc>
            <a:spcAft>
              <a:spcPts val="0"/>
            </a:spcAft>
          </a:pPr>
          <a:r>
            <a:rPr lang="zh-TW" altLang="en-US" sz="3200" b="1" dirty="0">
              <a:solidFill>
                <a:schemeClr val="bg1"/>
              </a:solidFill>
              <a:latin typeface="標楷體" panose="03000509000000000000" pitchFamily="65" charset="-120"/>
              <a:ea typeface="標楷體" panose="03000509000000000000" pitchFamily="65" charset="-120"/>
            </a:rPr>
            <a:t>簽報機關首長或其授權人員核准後辦理後續採購。</a:t>
          </a:r>
        </a:p>
      </dgm:t>
    </dgm:pt>
    <dgm:pt modelId="{2C00AE2C-A000-4C06-9FD8-71C4AC43DE4D}" type="parTrans" cxnId="{EB423E21-2245-4700-B0E3-3F0A6DA77721}">
      <dgm:prSet/>
      <dgm:spPr/>
    </dgm:pt>
    <dgm:pt modelId="{086410AD-B4D3-4354-ACFA-A4AA35FB91D6}" type="sibTrans" cxnId="{EB423E21-2245-4700-B0E3-3F0A6DA77721}">
      <dgm:prSet/>
      <dgm:spPr/>
    </dgm:pt>
    <dgm:pt modelId="{A450B963-7276-4CC0-9207-8F4E1051970C}">
      <dgm:prSet custT="1"/>
      <dgm:spPr/>
      <dgm:t>
        <a:bodyPr/>
        <a:lstStyle/>
        <a:p>
          <a:pPr algn="just">
            <a:lnSpc>
              <a:spcPts val="4200"/>
            </a:lnSpc>
            <a:spcAft>
              <a:spcPts val="0"/>
            </a:spcAft>
          </a:pPr>
          <a:r>
            <a:rPr lang="zh-TW" altLang="en-US" sz="3200" b="1" dirty="0">
              <a:solidFill>
                <a:srgbClr val="FF0000"/>
              </a:solidFill>
              <a:latin typeface="標楷體" panose="03000509000000000000" pitchFamily="65" charset="-120"/>
              <a:ea typeface="標楷體" panose="03000509000000000000" pitchFamily="65" charset="-120"/>
            </a:rPr>
            <a:t>勿洽</a:t>
          </a:r>
          <a:r>
            <a:rPr lang="en-US" altLang="en-US"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家廠商代為蒐集提供</a:t>
          </a:r>
          <a:r>
            <a:rPr lang="en-US" altLang="en-US" sz="3200" b="1" dirty="0">
              <a:solidFill>
                <a:srgbClr val="FF0000"/>
              </a:solidFill>
              <a:latin typeface="標楷體" panose="03000509000000000000" pitchFamily="65" charset="-120"/>
              <a:ea typeface="標楷體" panose="03000509000000000000" pitchFamily="65" charset="-120"/>
            </a:rPr>
            <a:t>3</a:t>
          </a:r>
          <a:r>
            <a:rPr lang="zh-TW" altLang="en-US" sz="3200" b="1" dirty="0">
              <a:solidFill>
                <a:srgbClr val="FF0000"/>
              </a:solidFill>
              <a:latin typeface="標楷體" panose="03000509000000000000" pitchFamily="65" charset="-120"/>
              <a:ea typeface="標楷體" panose="03000509000000000000" pitchFamily="65" charset="-120"/>
            </a:rPr>
            <a:t>家廠商之報價或估價單。</a:t>
          </a:r>
        </a:p>
      </dgm:t>
    </dgm:pt>
    <dgm:pt modelId="{1E4C38B8-56A6-40AF-8325-2966F9E248AD}" type="parTrans" cxnId="{ED7125DE-8BF7-40A8-BCDC-51748C7781FB}">
      <dgm:prSet/>
      <dgm:spPr/>
    </dgm:pt>
    <dgm:pt modelId="{0ECC3A56-20B8-4BCD-B867-CCB9DCCF6E04}" type="sibTrans" cxnId="{ED7125DE-8BF7-40A8-BCDC-51748C7781FB}">
      <dgm:prSet/>
      <dgm:spPr/>
    </dgm:pt>
    <dgm:pt modelId="{50EFC63F-5FA5-42D9-BD58-D8E42206A2EB}">
      <dgm:prSet custT="1"/>
      <dgm:spPr/>
      <dgm:t>
        <a:bodyPr/>
        <a:lstStyle/>
        <a:p>
          <a:pPr algn="just">
            <a:lnSpc>
              <a:spcPts val="4200"/>
            </a:lnSpc>
            <a:spcAft>
              <a:spcPts val="0"/>
            </a:spcAft>
          </a:pPr>
          <a:r>
            <a:rPr lang="zh-TW" altLang="en-US" sz="3200" b="1" dirty="0">
              <a:solidFill>
                <a:srgbClr val="FF0000"/>
              </a:solidFill>
              <a:latin typeface="標楷體" panose="03000509000000000000" pitchFamily="65" charset="-120"/>
              <a:ea typeface="標楷體" panose="03000509000000000000" pitchFamily="65" charset="-120"/>
            </a:rPr>
            <a:t>無法取得</a:t>
          </a:r>
          <a:r>
            <a:rPr lang="en-US" altLang="zh-TW" sz="3200" b="1" dirty="0">
              <a:solidFill>
                <a:srgbClr val="FF0000"/>
              </a:solidFill>
              <a:latin typeface="標楷體" panose="03000509000000000000" pitchFamily="65" charset="-120"/>
              <a:ea typeface="標楷體" panose="03000509000000000000" pitchFamily="65" charset="-120"/>
            </a:rPr>
            <a:t>3</a:t>
          </a:r>
          <a:r>
            <a:rPr lang="zh-TW" altLang="en-US" sz="3200" b="1" dirty="0">
              <a:solidFill>
                <a:srgbClr val="FF0000"/>
              </a:solidFill>
              <a:latin typeface="標楷體" panose="03000509000000000000" pitchFamily="65" charset="-120"/>
              <a:ea typeface="標楷體" panose="03000509000000000000" pitchFamily="65" charset="-120"/>
            </a:rPr>
            <a:t>家報價單者，應於簽中敍明理由。</a:t>
          </a:r>
        </a:p>
      </dgm:t>
    </dgm:pt>
    <dgm:pt modelId="{C6C504AF-DD62-4A48-A7C2-C22E858A557D}" type="parTrans" cxnId="{C308B77E-9CA0-4EA9-BA16-A28784B0D3B3}">
      <dgm:prSet/>
      <dgm:spPr/>
    </dgm:pt>
    <dgm:pt modelId="{E9588FD1-C702-42E3-8BA9-075396EF0DAD}" type="sibTrans" cxnId="{C308B77E-9CA0-4EA9-BA16-A28784B0D3B3}">
      <dgm:prSet/>
      <dgm:spPr/>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38744" custScaleY="92599" custLinFactNeighborX="-3573" custLinFactNeighborY="175">
        <dgm:presLayoutVars>
          <dgm:chMax val="1"/>
          <dgm:bulletEnabled val="1"/>
        </dgm:presLayoutVars>
      </dgm:prSet>
      <dgm:spPr/>
    </dgm:pt>
    <dgm:pt modelId="{C0748D46-8370-40A2-9EBC-A2B2A968265D}" type="pres">
      <dgm:prSet presAssocID="{D2138AE8-3158-475A-9DD4-33FA2DC20056}" presName="descendantText" presStyleLbl="alignAccFollowNode1" presStyleIdx="0" presStyleCnt="1" custScaleX="132984" custScaleY="113539" custLinFactNeighborX="-3355" custLinFactNeighborY="230">
        <dgm:presLayoutVars>
          <dgm:bulletEnabled val="1"/>
        </dgm:presLayoutVars>
      </dgm:prSet>
      <dgm:spPr/>
    </dgm:pt>
  </dgm:ptLst>
  <dgm:cxnLst>
    <dgm:cxn modelId="{42B8C500-77FD-40A8-9672-F198C582DB6F}" type="presOf" srcId="{A450B963-7276-4CC0-9207-8F4E1051970C}" destId="{C0748D46-8370-40A2-9EBC-A2B2A968265D}" srcOrd="0" destOrd="3" presId="urn:microsoft.com/office/officeart/2005/8/layout/vList5"/>
    <dgm:cxn modelId="{C8B83913-B786-4608-A888-A9251452E7BD}" type="presOf" srcId="{D2138AE8-3158-475A-9DD4-33FA2DC20056}" destId="{0560F428-62C9-4FDA-B87A-DE0812B58023}" srcOrd="0" destOrd="0" presId="urn:microsoft.com/office/officeart/2005/8/layout/vList5"/>
    <dgm:cxn modelId="{382F4917-85A9-4FAE-B965-A5016A26C0FA}" srcId="{D2138AE8-3158-475A-9DD4-33FA2DC20056}" destId="{DD065E5A-73E3-4DB2-827A-3B04A48735B9}" srcOrd="1" destOrd="0" parTransId="{7E91616A-7F17-46E1-8352-2163355ED2BA}" sibTransId="{8FCF8AD6-2232-4B0E-9602-47306944B86B}"/>
    <dgm:cxn modelId="{4579F818-7C8C-4C32-A5EB-6FAD1FEFF4A0}" srcId="{D2138AE8-3158-475A-9DD4-33FA2DC20056}" destId="{AF9E938E-B4D8-41BC-A0FF-C1DAF012D996}" srcOrd="0" destOrd="0" parTransId="{89EC2E0B-50E0-45D1-B0F5-E9BEF7AA7F6F}" sibTransId="{E76A4CFC-AE69-4EE6-9587-0B6AEA351991}"/>
    <dgm:cxn modelId="{EB423E21-2245-4700-B0E3-3F0A6DA77721}" srcId="{D2138AE8-3158-475A-9DD4-33FA2DC20056}" destId="{6EB2BC02-9DE1-4E6E-AB6E-D31AD39D8DFC}" srcOrd="2" destOrd="0" parTransId="{2C00AE2C-A000-4C06-9FD8-71C4AC43DE4D}" sibTransId="{086410AD-B4D3-4354-ACFA-A4AA35FB91D6}"/>
    <dgm:cxn modelId="{02E4A02D-D5A7-451F-80C0-28DE9B397174}" type="presOf" srcId="{6EB2BC02-9DE1-4E6E-AB6E-D31AD39D8DFC}" destId="{C0748D46-8370-40A2-9EBC-A2B2A968265D}" srcOrd="0" destOrd="2" presId="urn:microsoft.com/office/officeart/2005/8/layout/vList5"/>
    <dgm:cxn modelId="{F935BE34-B923-4730-86F4-8ED871EE2D29}" type="presOf" srcId="{AF9E938E-B4D8-41BC-A0FF-C1DAF012D996}" destId="{C0748D46-8370-40A2-9EBC-A2B2A968265D}" srcOrd="0" destOrd="0" presId="urn:microsoft.com/office/officeart/2005/8/layout/vList5"/>
    <dgm:cxn modelId="{38F4D636-9618-488D-A4BD-B797263BA37B}" type="presOf" srcId="{50EFC63F-5FA5-42D9-BD58-D8E42206A2EB}" destId="{C0748D46-8370-40A2-9EBC-A2B2A968265D}" srcOrd="0" destOrd="4" presId="urn:microsoft.com/office/officeart/2005/8/layout/vList5"/>
    <dgm:cxn modelId="{C308B77E-9CA0-4EA9-BA16-A28784B0D3B3}" srcId="{D2138AE8-3158-475A-9DD4-33FA2DC20056}" destId="{50EFC63F-5FA5-42D9-BD58-D8E42206A2EB}" srcOrd="4" destOrd="0" parTransId="{C6C504AF-DD62-4A48-A7C2-C22E858A557D}" sibTransId="{E9588FD1-C702-42E3-8BA9-075396EF0DAD}"/>
    <dgm:cxn modelId="{8506F07F-47F4-44F9-97AE-EAA4921583D5}" type="presOf" srcId="{DD065E5A-73E3-4DB2-827A-3B04A48735B9}" destId="{C0748D46-8370-40A2-9EBC-A2B2A968265D}" srcOrd="0" destOrd="1" presId="urn:microsoft.com/office/officeart/2005/8/layout/vList5"/>
    <dgm:cxn modelId="{7E652390-1967-4ECE-82E4-C1B73B3D5D8D}" type="presOf" srcId="{68EAE0F2-CE1C-411F-A9D0-003E370EDA6B}" destId="{D634A95E-8699-472E-9695-E5A0F5A15A58}" srcOrd="0" destOrd="0" presId="urn:microsoft.com/office/officeart/2005/8/layout/vList5"/>
    <dgm:cxn modelId="{ED7125DE-8BF7-40A8-BCDC-51748C7781FB}" srcId="{D2138AE8-3158-475A-9DD4-33FA2DC20056}" destId="{A450B963-7276-4CC0-9207-8F4E1051970C}" srcOrd="3" destOrd="0" parTransId="{1E4C38B8-56A6-40AF-8325-2966F9E248AD}" sibTransId="{0ECC3A56-20B8-4BCD-B867-CCB9DCCF6E04}"/>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4C7972B1-B268-45CF-9C05-49D1B4F4F857}" type="presParOf" srcId="{647D9B47-35A2-467F-B1A8-CFB0D4532F52}" destId="{C0748D46-8370-40A2-9EBC-A2B2A96826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1605342-285F-4794-A776-075DC1AA57C2}"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zh-TW" altLang="en-US"/>
        </a:p>
      </dgm:t>
    </dgm:pt>
    <dgm:pt modelId="{B4D50DB7-D848-42EA-82AC-F78D313FEEA0}">
      <dgm:prSet phldrT="[文字]" custT="1"/>
      <dgm:spPr/>
      <dgm:t>
        <a:bodyPr/>
        <a:lstStyle/>
        <a:p>
          <a:pPr marL="0" lvl="0" indent="0" algn="just" defTabSz="19558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cs typeface="+mn-cs"/>
            </a:rPr>
            <a:t>例外</a:t>
          </a:r>
          <a:r>
            <a:rPr lang="en-US" altLang="zh-TW" sz="3600" b="1" kern="1200" dirty="0">
              <a:solidFill>
                <a:schemeClr val="bg1"/>
              </a:solidFill>
              <a:latin typeface="標楷體" panose="03000509000000000000" pitchFamily="65" charset="-120"/>
              <a:ea typeface="標楷體" panose="03000509000000000000" pitchFamily="65" charset="-120"/>
              <a:cs typeface="+mn-cs"/>
            </a:rPr>
            <a:t>-</a:t>
          </a:r>
          <a:r>
            <a:rPr lang="zh-TW" sz="3600" b="1" kern="1200" dirty="0">
              <a:solidFill>
                <a:schemeClr val="bg1"/>
              </a:solidFill>
              <a:latin typeface="標楷體" panose="03000509000000000000" pitchFamily="65" charset="-120"/>
              <a:ea typeface="標楷體" panose="03000509000000000000" pitchFamily="65" charset="-120"/>
              <a:cs typeface="+mn-cs"/>
            </a:rPr>
            <a:t>（預算法</a:t>
          </a:r>
          <a:r>
            <a:rPr lang="en-US" altLang="zh-TW" sz="3600" b="1" kern="1200" dirty="0">
              <a:solidFill>
                <a:schemeClr val="bg1"/>
              </a:solidFill>
              <a:latin typeface="標楷體" panose="03000509000000000000" pitchFamily="65" charset="-120"/>
              <a:ea typeface="標楷體" panose="03000509000000000000" pitchFamily="65" charset="-120"/>
              <a:cs typeface="+mn-cs"/>
            </a:rPr>
            <a:t>§62</a:t>
          </a:r>
          <a:r>
            <a:rPr lang="zh-TW" altLang="en-US" sz="3600" b="1" kern="1200" dirty="0">
              <a:solidFill>
                <a:schemeClr val="bg1"/>
              </a:solidFill>
              <a:latin typeface="標楷體" panose="03000509000000000000" pitchFamily="65" charset="-120"/>
              <a:ea typeface="標楷體" panose="03000509000000000000" pitchFamily="65" charset="-120"/>
              <a:cs typeface="+mn-cs"/>
            </a:rPr>
            <a:t>、各機關</a:t>
          </a:r>
          <a:r>
            <a:rPr lang="zh-TW" altLang="zh-TW" sz="3600" b="1" kern="1200" dirty="0">
              <a:solidFill>
                <a:schemeClr val="bg1"/>
              </a:solidFill>
              <a:latin typeface="標楷體" panose="03000509000000000000" pitchFamily="65" charset="-120"/>
              <a:ea typeface="標楷體" panose="03000509000000000000" pitchFamily="65" charset="-120"/>
              <a:cs typeface="+mn-cs"/>
            </a:rPr>
            <a:t>單位預算執行要點</a:t>
          </a:r>
          <a:r>
            <a:rPr lang="en-US" altLang="zh-TW" sz="3600" b="1" kern="1200" dirty="0">
              <a:solidFill>
                <a:schemeClr val="bg1"/>
              </a:solidFill>
              <a:latin typeface="標楷體" panose="03000509000000000000" pitchFamily="65" charset="-120"/>
              <a:ea typeface="標楷體" panose="03000509000000000000" pitchFamily="65" charset="-120"/>
              <a:cs typeface="+mn-cs"/>
            </a:rPr>
            <a:t>§27</a:t>
          </a:r>
          <a:r>
            <a:rPr lang="zh-TW" sz="3600" b="1" kern="1200" dirty="0">
              <a:solidFill>
                <a:schemeClr val="bg1"/>
              </a:solidFill>
              <a:latin typeface="標楷體" panose="03000509000000000000" pitchFamily="65" charset="-120"/>
              <a:ea typeface="標楷體" panose="03000509000000000000" pitchFamily="65" charset="-120"/>
              <a:cs typeface="+mn-cs"/>
            </a:rPr>
            <a:t>）</a:t>
          </a:r>
          <a:endParaRPr lang="zh-TW" altLang="en-US" sz="3600" b="1" kern="1200" dirty="0">
            <a:solidFill>
              <a:schemeClr val="bg1"/>
            </a:solidFill>
            <a:latin typeface="標楷體" panose="03000509000000000000" pitchFamily="65" charset="-120"/>
            <a:ea typeface="標楷體" panose="03000509000000000000" pitchFamily="65" charset="-120"/>
            <a:cs typeface="+mn-cs"/>
          </a:endParaRPr>
        </a:p>
      </dgm:t>
    </dgm:pt>
    <dgm:pt modelId="{FB751BC7-09C7-4E47-BFA9-9C79248250F6}" type="par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A9E75F11-B0C4-4867-8BA2-8F7D31E8B1D4}" type="sibTrans" cxnId="{92A6EFC8-96B4-4626-9532-76B0913F1B1D}">
      <dgm:prSet/>
      <dgm:spPr/>
      <dgm:t>
        <a:bodyPr/>
        <a:lstStyle/>
        <a:p>
          <a:endParaRPr lang="zh-TW" altLang="en-US" sz="2800">
            <a:latin typeface="標楷體" panose="03000509000000000000" pitchFamily="65" charset="-120"/>
            <a:ea typeface="標楷體" panose="03000509000000000000" pitchFamily="65" charset="-120"/>
          </a:endParaRPr>
        </a:p>
      </dgm:t>
    </dgm:pt>
    <dgm:pt modelId="{9B74E3E1-2B31-4FE6-9B9D-E551C97E76BF}">
      <dgm:prSet phldrT="[文字]" custT="1"/>
      <dgm:spPr/>
      <dgm:t>
        <a:bodyPr/>
        <a:lstStyle/>
        <a:p>
          <a:pPr>
            <a:lnSpc>
              <a:spcPct val="120000"/>
            </a:lnSpc>
          </a:pPr>
          <a:r>
            <a:rPr lang="zh-TW" sz="2800" dirty="0">
              <a:latin typeface="標楷體" panose="03000509000000000000" pitchFamily="65" charset="-120"/>
              <a:ea typeface="標楷體" panose="03000509000000000000" pitchFamily="65" charset="-120"/>
            </a:rPr>
            <a:t>但法定由行政院</a:t>
          </a:r>
          <a:r>
            <a:rPr lang="zh-TW" altLang="en-US" sz="2800" dirty="0">
              <a:latin typeface="標楷體" panose="03000509000000000000" pitchFamily="65" charset="-120"/>
              <a:ea typeface="標楷體" panose="03000509000000000000" pitchFamily="65" charset="-120"/>
            </a:rPr>
            <a:t>、</a:t>
          </a:r>
          <a:r>
            <a:rPr lang="zh-TW" altLang="en-US" sz="2800" b="0" i="0" dirty="0">
              <a:latin typeface="標楷體" panose="03000509000000000000" pitchFamily="65" charset="-120"/>
              <a:ea typeface="標楷體" panose="03000509000000000000" pitchFamily="65" charset="-120"/>
            </a:rPr>
            <a:t>直轄市、縣（市）政府</a:t>
          </a:r>
          <a:r>
            <a:rPr lang="zh-TW" sz="2800" b="1" u="sng" dirty="0">
              <a:solidFill>
                <a:srgbClr val="FF0000"/>
              </a:solidFill>
              <a:latin typeface="標楷體" panose="03000509000000000000" pitchFamily="65" charset="-120"/>
              <a:ea typeface="標楷體" panose="03000509000000000000" pitchFamily="65" charset="-120"/>
            </a:rPr>
            <a:t>統籌支撥之科目及第一預備金</a:t>
          </a:r>
          <a:r>
            <a:rPr lang="zh-TW" sz="2800" dirty="0">
              <a:latin typeface="標楷體" panose="03000509000000000000" pitchFamily="65" charset="-120"/>
              <a:ea typeface="標楷體" panose="03000509000000000000" pitchFamily="65" charset="-120"/>
            </a:rPr>
            <a:t>，不在此限</a:t>
          </a:r>
          <a:r>
            <a:rPr lang="zh-TW" altLang="en-US" sz="2800" dirty="0">
              <a:latin typeface="標楷體" panose="03000509000000000000" pitchFamily="65" charset="-120"/>
              <a:ea typeface="標楷體" panose="03000509000000000000" pitchFamily="65" charset="-120"/>
            </a:rPr>
            <a:t>。</a:t>
          </a:r>
        </a:p>
      </dgm:t>
    </dgm:pt>
    <dgm:pt modelId="{9533B8F2-6488-4F58-AB55-12AD707EBF8E}" type="par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BE7CBCE6-6536-4A48-8812-D665B737068A}" type="sibTrans" cxnId="{5FEC16C2-8779-4090-8024-A1D094DB8D7D}">
      <dgm:prSet/>
      <dgm:spPr/>
      <dgm:t>
        <a:bodyPr/>
        <a:lstStyle/>
        <a:p>
          <a:endParaRPr lang="zh-TW" altLang="en-US" sz="2800">
            <a:latin typeface="標楷體" panose="03000509000000000000" pitchFamily="65" charset="-120"/>
            <a:ea typeface="標楷體" panose="03000509000000000000" pitchFamily="65" charset="-120"/>
          </a:endParaRPr>
        </a:p>
      </dgm:t>
    </dgm:pt>
    <dgm:pt modelId="{293A6604-4A00-471E-AB3B-604D7FACF726}">
      <dgm:prSet phldrT="[文字]" custT="1"/>
      <dgm:spPr/>
      <dgm:t>
        <a:bodyPr/>
        <a:lstStyle/>
        <a:p>
          <a:pPr>
            <a:lnSpc>
              <a:spcPct val="120000"/>
            </a:lnSpc>
          </a:pPr>
          <a:r>
            <a:rPr lang="zh-TW" sz="2800" b="1" dirty="0">
              <a:solidFill>
                <a:srgbClr val="FF0000"/>
              </a:solidFill>
              <a:latin typeface="標楷體" panose="03000509000000000000" pitchFamily="65" charset="-120"/>
              <a:ea typeface="標楷體" panose="03000509000000000000" pitchFamily="65" charset="-120"/>
            </a:rPr>
            <a:t>所謂「統籌科目」係指</a:t>
          </a:r>
          <a:r>
            <a:rPr lang="zh-TW" sz="2800" b="1" u="sng" dirty="0">
              <a:solidFill>
                <a:srgbClr val="FF0000"/>
              </a:solidFill>
              <a:highlight>
                <a:srgbClr val="FFFF00"/>
              </a:highlight>
              <a:latin typeface="標楷體" panose="03000509000000000000" pitchFamily="65" charset="-120"/>
              <a:ea typeface="標楷體" panose="03000509000000000000" pitchFamily="65" charset="-120"/>
            </a:rPr>
            <a:t>總預算中若干科目不作機關別之劃分</a:t>
          </a:r>
          <a:r>
            <a:rPr lang="zh-TW" sz="2800" dirty="0">
              <a:solidFill>
                <a:srgbClr val="FF0000"/>
              </a:solidFill>
              <a:latin typeface="標楷體" panose="03000509000000000000" pitchFamily="65" charset="-120"/>
              <a:ea typeface="標楷體" panose="03000509000000000000" pitchFamily="65" charset="-120"/>
            </a:rPr>
            <a:t>，</a:t>
          </a:r>
          <a:r>
            <a:rPr lang="zh-TW" sz="2800" dirty="0">
              <a:latin typeface="標楷體" panose="03000509000000000000" pitchFamily="65" charset="-120"/>
              <a:ea typeface="標楷體" panose="03000509000000000000" pitchFamily="65" charset="-120"/>
            </a:rPr>
            <a:t>而由立法授權行政或機關首長統籌核實支撥者，</a:t>
          </a:r>
          <a:r>
            <a:rPr lang="zh-TW" altLang="en-US" sz="2800" dirty="0">
              <a:latin typeface="標楷體" panose="03000509000000000000" pitchFamily="65" charset="-120"/>
              <a:ea typeface="標楷體" panose="03000509000000000000" pitchFamily="65" charset="-120"/>
            </a:rPr>
            <a:t>例</a:t>
          </a:r>
          <a:r>
            <a:rPr lang="zh-TW" sz="2800" dirty="0">
              <a:latin typeface="標楷體" panose="03000509000000000000" pitchFamily="65" charset="-120"/>
              <a:ea typeface="標楷體" panose="03000509000000000000" pitchFamily="65" charset="-120"/>
            </a:rPr>
            <a:t>如「調整軍公教人員</a:t>
          </a:r>
          <a:r>
            <a:rPr lang="zh-TW" sz="2800" dirty="0">
              <a:solidFill>
                <a:srgbClr val="FF0000"/>
              </a:solidFill>
              <a:latin typeface="標楷體" panose="03000509000000000000" pitchFamily="65" charset="-120"/>
              <a:ea typeface="標楷體" panose="03000509000000000000" pitchFamily="65" charset="-120"/>
            </a:rPr>
            <a:t>待遇準備</a:t>
          </a:r>
          <a:r>
            <a:rPr lang="zh-TW" sz="2800" dirty="0">
              <a:latin typeface="標楷體" panose="03000509000000000000" pitchFamily="65" charset="-120"/>
              <a:ea typeface="標楷體" panose="03000509000000000000" pitchFamily="65" charset="-120"/>
            </a:rPr>
            <a:t>」、「公教員工</a:t>
          </a:r>
          <a:r>
            <a:rPr lang="zh-TW" sz="2800" dirty="0">
              <a:solidFill>
                <a:srgbClr val="FF0000"/>
              </a:solidFill>
              <a:latin typeface="標楷體" panose="03000509000000000000" pitchFamily="65" charset="-120"/>
              <a:ea typeface="標楷體" panose="03000509000000000000" pitchFamily="65" charset="-120"/>
            </a:rPr>
            <a:t>資遣退職給付</a:t>
          </a:r>
          <a:r>
            <a:rPr lang="zh-TW" sz="2800" dirty="0">
              <a:latin typeface="標楷體" panose="03000509000000000000" pitchFamily="65" charset="-120"/>
              <a:ea typeface="標楷體" panose="03000509000000000000" pitchFamily="65" charset="-120"/>
            </a:rPr>
            <a:t>」、「公教人員</a:t>
          </a:r>
          <a:r>
            <a:rPr lang="zh-TW" sz="2800" dirty="0">
              <a:solidFill>
                <a:srgbClr val="FF0000"/>
              </a:solidFill>
              <a:latin typeface="標楷體" panose="03000509000000000000" pitchFamily="65" charset="-120"/>
              <a:ea typeface="標楷體" panose="03000509000000000000" pitchFamily="65" charset="-120"/>
            </a:rPr>
            <a:t>婚喪生育及子女教育補助</a:t>
          </a:r>
          <a:r>
            <a:rPr lang="zh-TW" sz="2800" dirty="0">
              <a:latin typeface="標楷體" panose="03000509000000000000" pitchFamily="65" charset="-120"/>
              <a:ea typeface="標楷體" panose="03000509000000000000" pitchFamily="65" charset="-120"/>
            </a:rPr>
            <a:t>」、「公務人員</a:t>
          </a:r>
          <a:r>
            <a:rPr lang="zh-TW" sz="2800" dirty="0">
              <a:solidFill>
                <a:srgbClr val="FF0000"/>
              </a:solidFill>
              <a:latin typeface="標楷體" panose="03000509000000000000" pitchFamily="65" charset="-120"/>
              <a:ea typeface="標楷體" panose="03000509000000000000" pitchFamily="65" charset="-120"/>
            </a:rPr>
            <a:t>退休撫卹給付</a:t>
          </a:r>
          <a:r>
            <a:rPr lang="zh-TW" sz="2800" dirty="0">
              <a:latin typeface="標楷體" panose="03000509000000000000" pitchFamily="65" charset="-120"/>
              <a:ea typeface="標楷體" panose="03000509000000000000" pitchFamily="65" charset="-120"/>
            </a:rPr>
            <a:t>」等</a:t>
          </a:r>
          <a:r>
            <a:rPr lang="zh-TW" altLang="en-US" sz="2800" dirty="0">
              <a:latin typeface="標楷體" panose="03000509000000000000" pitchFamily="65" charset="-120"/>
              <a:ea typeface="標楷體" panose="03000509000000000000" pitchFamily="65" charset="-120"/>
            </a:rPr>
            <a:t>。</a:t>
          </a:r>
        </a:p>
      </dgm:t>
    </dgm:pt>
    <dgm:pt modelId="{5D771B1A-D56C-4F47-A9D5-96EB02190381}" type="parTrans" cxnId="{1717EFFB-E788-49DC-9772-6E2FF6D056B7}">
      <dgm:prSet/>
      <dgm:spPr/>
      <dgm:t>
        <a:bodyPr/>
        <a:lstStyle/>
        <a:p>
          <a:endParaRPr lang="zh-TW" altLang="en-US">
            <a:latin typeface="標楷體" panose="03000509000000000000" pitchFamily="65" charset="-120"/>
            <a:ea typeface="標楷體" panose="03000509000000000000" pitchFamily="65" charset="-120"/>
          </a:endParaRPr>
        </a:p>
      </dgm:t>
    </dgm:pt>
    <dgm:pt modelId="{07E0ED62-7256-4C98-B628-0FAE0242697D}" type="sibTrans" cxnId="{1717EFFB-E788-49DC-9772-6E2FF6D056B7}">
      <dgm:prSet/>
      <dgm:spPr/>
      <dgm:t>
        <a:bodyPr/>
        <a:lstStyle/>
        <a:p>
          <a:endParaRPr lang="zh-TW" altLang="en-US">
            <a:latin typeface="標楷體" panose="03000509000000000000" pitchFamily="65" charset="-120"/>
            <a:ea typeface="標楷體" panose="03000509000000000000" pitchFamily="65" charset="-120"/>
          </a:endParaRPr>
        </a:p>
      </dgm:t>
    </dgm:pt>
    <dgm:pt modelId="{2A73E2F6-C641-465B-9455-C8E202653F8B}" type="pres">
      <dgm:prSet presAssocID="{C1605342-285F-4794-A776-075DC1AA57C2}" presName="Name0" presStyleCnt="0">
        <dgm:presLayoutVars>
          <dgm:dir/>
          <dgm:animLvl val="lvl"/>
          <dgm:resizeHandles val="exact"/>
        </dgm:presLayoutVars>
      </dgm:prSet>
      <dgm:spPr/>
    </dgm:pt>
    <dgm:pt modelId="{8422CFA5-3426-4A10-AE9A-A4FCBF281254}" type="pres">
      <dgm:prSet presAssocID="{B4D50DB7-D848-42EA-82AC-F78D313FEEA0}" presName="linNode" presStyleCnt="0"/>
      <dgm:spPr/>
    </dgm:pt>
    <dgm:pt modelId="{A7D14494-C37F-4F12-A780-1F2C64C2C7E5}" type="pres">
      <dgm:prSet presAssocID="{B4D50DB7-D848-42EA-82AC-F78D313FEEA0}" presName="parentText" presStyleLbl="node1" presStyleIdx="0" presStyleCnt="1" custScaleX="66190">
        <dgm:presLayoutVars>
          <dgm:chMax val="1"/>
          <dgm:bulletEnabled val="1"/>
        </dgm:presLayoutVars>
      </dgm:prSet>
      <dgm:spPr/>
    </dgm:pt>
    <dgm:pt modelId="{2889F8A1-6A56-4E76-917C-70A9B6D2F296}" type="pres">
      <dgm:prSet presAssocID="{B4D50DB7-D848-42EA-82AC-F78D313FEEA0}" presName="descendantText" presStyleLbl="alignAccFollowNode1" presStyleIdx="0" presStyleCnt="1" custScaleX="119729" custScaleY="125000" custLinFactNeighborX="2410" custLinFactNeighborY="809">
        <dgm:presLayoutVars>
          <dgm:bulletEnabled val="1"/>
        </dgm:presLayoutVars>
      </dgm:prSet>
      <dgm:spPr/>
    </dgm:pt>
  </dgm:ptLst>
  <dgm:cxnLst>
    <dgm:cxn modelId="{F31C6024-CC6F-4EAD-8754-77578CA78434}" type="presOf" srcId="{293A6604-4A00-471E-AB3B-604D7FACF726}" destId="{2889F8A1-6A56-4E76-917C-70A9B6D2F296}" srcOrd="0" destOrd="1" presId="urn:microsoft.com/office/officeart/2005/8/layout/vList5"/>
    <dgm:cxn modelId="{1F7B685C-BFE5-463C-9AE6-4573D305191E}" type="presOf" srcId="{C1605342-285F-4794-A776-075DC1AA57C2}" destId="{2A73E2F6-C641-465B-9455-C8E202653F8B}" srcOrd="0" destOrd="0" presId="urn:microsoft.com/office/officeart/2005/8/layout/vList5"/>
    <dgm:cxn modelId="{45FA8B43-24E6-46DD-AA12-79866EB63167}" type="presOf" srcId="{B4D50DB7-D848-42EA-82AC-F78D313FEEA0}" destId="{A7D14494-C37F-4F12-A780-1F2C64C2C7E5}" srcOrd="0" destOrd="0" presId="urn:microsoft.com/office/officeart/2005/8/layout/vList5"/>
    <dgm:cxn modelId="{10D3B557-BD9D-4F96-AC78-66B6D34747B8}" type="presOf" srcId="{9B74E3E1-2B31-4FE6-9B9D-E551C97E76BF}" destId="{2889F8A1-6A56-4E76-917C-70A9B6D2F296}" srcOrd="0" destOrd="0" presId="urn:microsoft.com/office/officeart/2005/8/layout/vList5"/>
    <dgm:cxn modelId="{5FEC16C2-8779-4090-8024-A1D094DB8D7D}" srcId="{B4D50DB7-D848-42EA-82AC-F78D313FEEA0}" destId="{9B74E3E1-2B31-4FE6-9B9D-E551C97E76BF}" srcOrd="0" destOrd="0" parTransId="{9533B8F2-6488-4F58-AB55-12AD707EBF8E}" sibTransId="{BE7CBCE6-6536-4A48-8812-D665B737068A}"/>
    <dgm:cxn modelId="{92A6EFC8-96B4-4626-9532-76B0913F1B1D}" srcId="{C1605342-285F-4794-A776-075DC1AA57C2}" destId="{B4D50DB7-D848-42EA-82AC-F78D313FEEA0}" srcOrd="0" destOrd="0" parTransId="{FB751BC7-09C7-4E47-BFA9-9C79248250F6}" sibTransId="{A9E75F11-B0C4-4867-8BA2-8F7D31E8B1D4}"/>
    <dgm:cxn modelId="{1717EFFB-E788-49DC-9772-6E2FF6D056B7}" srcId="{B4D50DB7-D848-42EA-82AC-F78D313FEEA0}" destId="{293A6604-4A00-471E-AB3B-604D7FACF726}" srcOrd="1" destOrd="0" parTransId="{5D771B1A-D56C-4F47-A9D5-96EB02190381}" sibTransId="{07E0ED62-7256-4C98-B628-0FAE0242697D}"/>
    <dgm:cxn modelId="{FCB766F7-B0DF-4D4E-8EF4-98839808E9CD}" type="presParOf" srcId="{2A73E2F6-C641-465B-9455-C8E202653F8B}" destId="{8422CFA5-3426-4A10-AE9A-A4FCBF281254}" srcOrd="0" destOrd="0" presId="urn:microsoft.com/office/officeart/2005/8/layout/vList5"/>
    <dgm:cxn modelId="{4A8F075E-0F24-4A7E-B381-6029BB12755C}" type="presParOf" srcId="{8422CFA5-3426-4A10-AE9A-A4FCBF281254}" destId="{A7D14494-C37F-4F12-A780-1F2C64C2C7E5}" srcOrd="0" destOrd="0" presId="urn:microsoft.com/office/officeart/2005/8/layout/vList5"/>
    <dgm:cxn modelId="{4E9C1654-2F04-42C1-96FA-6036C3D39BA1}" type="presParOf" srcId="{8422CFA5-3426-4A10-AE9A-A4FCBF281254}" destId="{2889F8A1-6A56-4E76-917C-70A9B6D2F29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BC34310-2ADE-4481-AA4F-FB1DF6941C1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C3A49F0D-1BB5-4EC4-8C37-F89A68143971}">
      <dgm:prSet phldrT="[文字]" custT="1"/>
      <dgm:spPr/>
      <dgm:t>
        <a:bodyPr/>
        <a:lstStyle/>
        <a:p>
          <a:r>
            <a:rPr lang="en-US" altLang="en-US" sz="3200" b="1" dirty="0">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歲入</a:t>
          </a:r>
          <a:r>
            <a:rPr lang="zh-TW" altLang="en-US" sz="3200" b="1" dirty="0">
              <a:latin typeface="標楷體" panose="03000509000000000000" pitchFamily="65" charset="-120"/>
              <a:ea typeface="標楷體" panose="03000509000000000000" pitchFamily="65" charset="-120"/>
            </a:rPr>
            <a:t>：</a:t>
          </a:r>
          <a:r>
            <a:rPr lang="zh-TW" altLang="en-US" sz="3200" b="1" u="sng" dirty="0">
              <a:solidFill>
                <a:srgbClr val="FF0000"/>
              </a:solidFill>
              <a:latin typeface="標楷體" panose="03000509000000000000" pitchFamily="65" charset="-120"/>
              <a:ea typeface="標楷體" panose="03000509000000000000" pitchFamily="65" charset="-120"/>
            </a:rPr>
            <a:t>除因追加</a:t>
          </a:r>
          <a:r>
            <a:rPr lang="en-US" altLang="en-US" sz="3200" b="1" u="sng" dirty="0">
              <a:solidFill>
                <a:srgbClr val="FF0000"/>
              </a:solidFill>
              <a:latin typeface="標楷體" panose="03000509000000000000" pitchFamily="65" charset="-120"/>
              <a:ea typeface="標楷體" panose="03000509000000000000" pitchFamily="65" charset="-120"/>
            </a:rPr>
            <a:t>(</a:t>
          </a:r>
          <a:r>
            <a:rPr lang="zh-TW" altLang="en-US" sz="3200" b="1" u="sng" dirty="0">
              <a:solidFill>
                <a:srgbClr val="FF0000"/>
              </a:solidFill>
              <a:latin typeface="標楷體" panose="03000509000000000000" pitchFamily="65" charset="-120"/>
              <a:ea typeface="標楷體" panose="03000509000000000000" pitchFamily="65" charset="-120"/>
            </a:rPr>
            <a:t>減</a:t>
          </a:r>
          <a:r>
            <a:rPr lang="en-US" altLang="en-US" sz="3200" b="1" u="sng" dirty="0">
              <a:solidFill>
                <a:srgbClr val="FF0000"/>
              </a:solidFill>
              <a:latin typeface="標楷體" panose="03000509000000000000" pitchFamily="65" charset="-120"/>
              <a:ea typeface="標楷體" panose="03000509000000000000" pitchFamily="65" charset="-120"/>
            </a:rPr>
            <a:t>)</a:t>
          </a:r>
          <a:r>
            <a:rPr lang="zh-TW" altLang="en-US" sz="3200" b="1" u="sng" dirty="0">
              <a:solidFill>
                <a:srgbClr val="FF0000"/>
              </a:solidFill>
              <a:latin typeface="標楷體" panose="03000509000000000000" pitchFamily="65" charset="-120"/>
              <a:ea typeface="標楷體" panose="03000509000000000000" pitchFamily="65" charset="-120"/>
            </a:rPr>
            <a:t>預算必須配合修改外</a:t>
          </a:r>
          <a:r>
            <a:rPr lang="zh-TW" altLang="en-US" sz="3200" b="1" dirty="0">
              <a:latin typeface="標楷體" panose="03000509000000000000" pitchFamily="65" charset="-120"/>
              <a:ea typeface="標楷體" panose="03000509000000000000" pitchFamily="65" charset="-120"/>
            </a:rPr>
            <a:t>，</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不得辦理分配預算修改。</a:t>
          </a:r>
        </a:p>
      </dgm:t>
    </dgm:pt>
    <dgm:pt modelId="{90BB5B56-1072-45F7-9DC2-B13EBE072DE4}" type="parTrans" cxnId="{A6F49DFD-0DEE-452D-BF3B-1800AA4FF307}">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687F2636-FE9F-4CD8-B3D5-4467C3AF52F2}" type="sibTrans" cxnId="{A6F49DFD-0DEE-452D-BF3B-1800AA4FF307}">
      <dgm:prSet/>
      <dgm:spPr/>
      <dgm:t>
        <a:bodyPr/>
        <a:lstStyle/>
        <a:p>
          <a:endParaRPr lang="zh-TW" altLang="en-US" sz="3200" b="1">
            <a:solidFill>
              <a:schemeClr val="bg1"/>
            </a:solidFill>
            <a:latin typeface="標楷體" panose="03000509000000000000" pitchFamily="65" charset="-120"/>
            <a:ea typeface="標楷體" panose="03000509000000000000" pitchFamily="65" charset="-120"/>
          </a:endParaRPr>
        </a:p>
      </dgm:t>
    </dgm:pt>
    <dgm:pt modelId="{AD09FFF3-9BEB-4FD7-AA63-C87347313F4F}">
      <dgm:prSet phldrT="[文字]" custT="1"/>
      <dgm:spPr/>
      <dgm:t>
        <a:bodyPr/>
        <a:lstStyle/>
        <a:p>
          <a:r>
            <a:rPr lang="en-US" altLang="en-US" sz="3200" b="1" dirty="0">
              <a:latin typeface="標楷體" panose="03000509000000000000" pitchFamily="65" charset="-120"/>
              <a:ea typeface="標楷體" panose="03000509000000000000" pitchFamily="65" charset="-120"/>
            </a:rPr>
            <a:t>(2)</a:t>
          </a:r>
          <a:r>
            <a:rPr lang="zh-TW" altLang="en-US" sz="3200" b="1" dirty="0">
              <a:latin typeface="標楷體" panose="03000509000000000000" pitchFamily="65" charset="-120"/>
              <a:ea typeface="標楷體" panose="03000509000000000000" pitchFamily="65" charset="-120"/>
            </a:rPr>
            <a:t>歲出：</a:t>
          </a:r>
          <a:r>
            <a:rPr lang="zh-TW" altLang="en-US" sz="3200" b="1" dirty="0">
              <a:solidFill>
                <a:srgbClr val="FF0000"/>
              </a:solidFill>
              <a:latin typeface="標楷體" panose="03000509000000000000" pitchFamily="65" charset="-120"/>
              <a:ea typeface="標楷體" panose="03000509000000000000" pitchFamily="65" charset="-120"/>
            </a:rPr>
            <a:t>①已過期間不得修改。②不得延後分配。</a:t>
          </a:r>
        </a:p>
      </dgm:t>
    </dgm:pt>
    <dgm:pt modelId="{06603109-FB7E-4A46-827E-3B23F6096B28}" type="parTrans" cxnId="{3A0FAC0D-A9E0-46A5-B5B6-03B21B34A032}">
      <dgm:prSet/>
      <dgm:spPr/>
      <dgm:t>
        <a:bodyPr/>
        <a:lstStyle/>
        <a:p>
          <a:endParaRPr lang="zh-TW" altLang="en-US"/>
        </a:p>
      </dgm:t>
    </dgm:pt>
    <dgm:pt modelId="{C04D63F3-B332-4B63-A51D-61E197A4EAD0}" type="sibTrans" cxnId="{3A0FAC0D-A9E0-46A5-B5B6-03B21B34A032}">
      <dgm:prSet/>
      <dgm:spPr/>
      <dgm:t>
        <a:bodyPr/>
        <a:lstStyle/>
        <a:p>
          <a:endParaRPr lang="zh-TW" altLang="en-US"/>
        </a:p>
      </dgm:t>
    </dgm:pt>
    <dgm:pt modelId="{82FB2190-1F59-43C9-B0E7-A9BE1C3C4110}">
      <dgm:prSet phldrT="[文字]" custT="1"/>
      <dgm:spPr/>
      <dgm:t>
        <a:bodyPr/>
        <a:lstStyle/>
        <a:p>
          <a:pPr>
            <a:lnSpc>
              <a:spcPts val="3800"/>
            </a:lnSpc>
            <a:spcAft>
              <a:spcPts val="0"/>
            </a:spcAft>
          </a:pPr>
          <a:r>
            <a:rPr lang="en-US" altLang="en-US" sz="3200" b="1" dirty="0">
              <a:solidFill>
                <a:schemeClr val="bg1"/>
              </a:solidFill>
              <a:latin typeface="標楷體" panose="03000509000000000000" pitchFamily="65" charset="-120"/>
              <a:ea typeface="標楷體" panose="03000509000000000000" pitchFamily="65" charset="-120"/>
            </a:rPr>
            <a:t>1.</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同一</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工作計畫之</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同一級</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用途別之</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不同月份</a:t>
          </a:r>
          <a:r>
            <a:rPr lang="zh-TW" altLang="en-US" sz="3200" b="1" u="sng" dirty="0">
              <a:solidFill>
                <a:srgbClr val="FF0000"/>
              </a:solidFill>
              <a:latin typeface="標楷體" panose="03000509000000000000" pitchFamily="65" charset="-120"/>
              <a:ea typeface="標楷體" panose="03000509000000000000" pitchFamily="65" charset="-120"/>
            </a:rPr>
            <a:t>。</a:t>
          </a:r>
          <a:endParaRPr lang="en-US" altLang="zh-TW" sz="3200" b="1" u="sng" dirty="0">
            <a:solidFill>
              <a:srgbClr val="FF0000"/>
            </a:solidFill>
            <a:latin typeface="標楷體" panose="03000509000000000000" pitchFamily="65" charset="-120"/>
            <a:ea typeface="標楷體" panose="03000509000000000000" pitchFamily="65" charset="-120"/>
          </a:endParaRPr>
        </a:p>
        <a:p>
          <a:pPr>
            <a:lnSpc>
              <a:spcPts val="3800"/>
            </a:lnSpc>
            <a:spcAft>
              <a:spcPts val="0"/>
            </a:spcAft>
          </a:pPr>
          <a:r>
            <a:rPr lang="en-US" altLang="zh-TW" sz="3200" b="1" dirty="0">
              <a:solidFill>
                <a:schemeClr val="bg1"/>
              </a:solidFill>
              <a:latin typeface="標楷體" panose="03000509000000000000" pitchFamily="65" charset="-120"/>
              <a:ea typeface="標楷體" panose="03000509000000000000" pitchFamily="65" charset="-120"/>
            </a:rPr>
            <a:t>2.</a:t>
          </a:r>
          <a:r>
            <a:rPr lang="zh-TW" altLang="zh-TW" sz="3200" b="1" dirty="0">
              <a:solidFill>
                <a:schemeClr val="bg1"/>
              </a:solidFill>
              <a:latin typeface="標楷體" panose="03000509000000000000" pitchFamily="65" charset="-120"/>
              <a:ea typeface="標楷體" panose="03000509000000000000" pitchFamily="65" charset="-120"/>
            </a:rPr>
            <a:t>歲出分配預算，因變更原定實施計畫或調整實施進度，</a:t>
          </a:r>
          <a:r>
            <a:rPr lang="zh-TW" altLang="zh-TW" sz="3200" b="1" u="sng" dirty="0">
              <a:solidFill>
                <a:srgbClr val="FF0000"/>
              </a:solidFill>
              <a:latin typeface="標楷體" panose="03000509000000000000" pitchFamily="65" charset="-120"/>
              <a:ea typeface="標楷體" panose="03000509000000000000" pitchFamily="65" charset="-120"/>
            </a:rPr>
            <a:t>須</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提</a:t>
          </a:r>
          <a:r>
            <a:rPr lang="zh-TW" altLang="zh-TW" sz="3200" b="1" u="sng" dirty="0">
              <a:solidFill>
                <a:srgbClr val="FF0000"/>
              </a:solidFill>
              <a:highlight>
                <a:srgbClr val="FFFF00"/>
              </a:highlight>
              <a:latin typeface="標楷體" panose="03000509000000000000" pitchFamily="65" charset="-120"/>
              <a:ea typeface="標楷體" panose="03000509000000000000" pitchFamily="65" charset="-120"/>
            </a:rPr>
            <a:t>前</a:t>
          </a:r>
          <a:r>
            <a:rPr lang="zh-TW" altLang="zh-TW" sz="3200" b="1" u="sng" dirty="0">
              <a:solidFill>
                <a:srgbClr val="FF0000"/>
              </a:solidFill>
              <a:latin typeface="標楷體" panose="03000509000000000000" pitchFamily="65" charset="-120"/>
              <a:ea typeface="標楷體" panose="03000509000000000000" pitchFamily="65" charset="-120"/>
            </a:rPr>
            <a:t>支用。</a:t>
          </a:r>
          <a:r>
            <a:rPr lang="en-US" altLang="zh-TW" sz="3200" b="1" u="sng"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cs typeface="+mn-cs"/>
            </a:rPr>
            <a:t>各機關</a:t>
          </a:r>
          <a:r>
            <a:rPr lang="zh-TW" altLang="zh-TW" sz="3200" b="1" dirty="0">
              <a:solidFill>
                <a:schemeClr val="bg1"/>
              </a:solidFill>
              <a:latin typeface="標楷體" panose="03000509000000000000" pitchFamily="65" charset="-120"/>
              <a:ea typeface="標楷體" panose="03000509000000000000" pitchFamily="65" charset="-120"/>
              <a:cs typeface="+mn-cs"/>
            </a:rPr>
            <a:t>單位預算執行要點</a:t>
          </a:r>
          <a:r>
            <a:rPr lang="en-US" altLang="zh-TW" sz="3200" b="1" dirty="0">
              <a:solidFill>
                <a:schemeClr val="bg1"/>
              </a:solidFill>
              <a:latin typeface="標楷體" panose="03000509000000000000" pitchFamily="65" charset="-120"/>
              <a:ea typeface="標楷體" panose="03000509000000000000" pitchFamily="65" charset="-120"/>
              <a:cs typeface="+mn-cs"/>
            </a:rPr>
            <a:t>§11)</a:t>
          </a:r>
          <a:endParaRPr lang="en-US" altLang="zh-TW" sz="3200" b="1" u="sng" dirty="0">
            <a:solidFill>
              <a:schemeClr val="bg1"/>
            </a:solidFill>
            <a:latin typeface="標楷體" panose="03000509000000000000" pitchFamily="65" charset="-120"/>
            <a:ea typeface="標楷體" panose="03000509000000000000" pitchFamily="65" charset="-120"/>
          </a:endParaRPr>
        </a:p>
        <a:p>
          <a:pPr>
            <a:lnSpc>
              <a:spcPts val="3800"/>
            </a:lnSpc>
            <a:spcAft>
              <a:spcPts val="0"/>
            </a:spcAft>
          </a:pPr>
          <a:r>
            <a:rPr lang="en-US" altLang="zh-TW" sz="3200" b="1" dirty="0">
              <a:solidFill>
                <a:schemeClr val="bg1"/>
              </a:solidFill>
              <a:latin typeface="標楷體" panose="03000509000000000000" pitchFamily="65" charset="-120"/>
              <a:ea typeface="標楷體" panose="03000509000000000000" pitchFamily="65" charset="-120"/>
            </a:rPr>
            <a:t>3.【</a:t>
          </a:r>
          <a:r>
            <a:rPr lang="zh-TW" altLang="zh-TW" sz="3200" b="1" dirty="0">
              <a:solidFill>
                <a:schemeClr val="bg1"/>
              </a:solidFill>
              <a:latin typeface="標楷體" panose="03000509000000000000" pitchFamily="65" charset="-120"/>
              <a:ea typeface="標楷體" panose="03000509000000000000" pitchFamily="65" charset="-120"/>
            </a:rPr>
            <a:t>限制</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zh-TW" sz="3200" b="1" dirty="0">
              <a:solidFill>
                <a:schemeClr val="bg1"/>
              </a:solidFill>
              <a:latin typeface="標楷體" panose="03000509000000000000" pitchFamily="65" charset="-120"/>
              <a:ea typeface="標楷體" panose="03000509000000000000" pitchFamily="65" charset="-120"/>
            </a:rPr>
            <a:t>：</a:t>
          </a:r>
        </a:p>
      </dgm:t>
    </dgm:pt>
    <dgm:pt modelId="{56A2F430-B188-46F5-8D19-3DF6D1A34273}" type="sibTrans" cxnId="{F2C38C91-0BC3-47C9-8070-95E0A004CC91}">
      <dgm:prSet/>
      <dgm:spPr/>
      <dgm:t>
        <a:bodyPr/>
        <a:lstStyle/>
        <a:p>
          <a:endParaRPr lang="zh-TW" altLang="en-US"/>
        </a:p>
      </dgm:t>
    </dgm:pt>
    <dgm:pt modelId="{53200887-595E-441E-A43A-C966456D1CB2}" type="parTrans" cxnId="{F2C38C91-0BC3-47C9-8070-95E0A004CC91}">
      <dgm:prSet/>
      <dgm:spPr/>
      <dgm:t>
        <a:bodyPr/>
        <a:lstStyle/>
        <a:p>
          <a:endParaRPr lang="zh-TW" altLang="en-US"/>
        </a:p>
      </dgm:t>
    </dgm:pt>
    <dgm:pt modelId="{AAF35934-69A5-41BC-89B5-561BD0F5A6DE}" type="pres">
      <dgm:prSet presAssocID="{CBC34310-2ADE-4481-AA4F-FB1DF6941C18}" presName="linear" presStyleCnt="0">
        <dgm:presLayoutVars>
          <dgm:dir/>
          <dgm:animLvl val="lvl"/>
          <dgm:resizeHandles val="exact"/>
        </dgm:presLayoutVars>
      </dgm:prSet>
      <dgm:spPr/>
    </dgm:pt>
    <dgm:pt modelId="{F8363ECE-B53D-489D-9352-6FFCDC611616}" type="pres">
      <dgm:prSet presAssocID="{82FB2190-1F59-43C9-B0E7-A9BE1C3C4110}" presName="parentLin" presStyleCnt="0"/>
      <dgm:spPr/>
    </dgm:pt>
    <dgm:pt modelId="{D4E2FD38-B796-4706-AAEE-85D790937C21}" type="pres">
      <dgm:prSet presAssocID="{82FB2190-1F59-43C9-B0E7-A9BE1C3C4110}" presName="parentLeftMargin" presStyleLbl="node1" presStyleIdx="0" presStyleCnt="1"/>
      <dgm:spPr/>
    </dgm:pt>
    <dgm:pt modelId="{1890170B-3F22-481C-B531-00D6C8BF1C95}" type="pres">
      <dgm:prSet presAssocID="{82FB2190-1F59-43C9-B0E7-A9BE1C3C4110}" presName="parentText" presStyleLbl="node1" presStyleIdx="0" presStyleCnt="1" custScaleX="152557" custScaleY="130113" custLinFactNeighborX="-50384" custLinFactNeighborY="1698">
        <dgm:presLayoutVars>
          <dgm:chMax val="0"/>
          <dgm:bulletEnabled val="1"/>
        </dgm:presLayoutVars>
      </dgm:prSet>
      <dgm:spPr/>
    </dgm:pt>
    <dgm:pt modelId="{07609F9A-076A-464C-A2EE-96A8C2C004B2}" type="pres">
      <dgm:prSet presAssocID="{82FB2190-1F59-43C9-B0E7-A9BE1C3C4110}" presName="negativeSpace" presStyleCnt="0"/>
      <dgm:spPr/>
    </dgm:pt>
    <dgm:pt modelId="{CCC8D439-65A3-4179-9DFA-BE3E980555F9}" type="pres">
      <dgm:prSet presAssocID="{82FB2190-1F59-43C9-B0E7-A9BE1C3C4110}" presName="childText" presStyleLbl="conFgAcc1" presStyleIdx="0" presStyleCnt="1" custLinFactNeighborX="1368" custLinFactNeighborY="39682">
        <dgm:presLayoutVars>
          <dgm:bulletEnabled val="1"/>
        </dgm:presLayoutVars>
      </dgm:prSet>
      <dgm:spPr/>
    </dgm:pt>
  </dgm:ptLst>
  <dgm:cxnLst>
    <dgm:cxn modelId="{3A0FAC0D-A9E0-46A5-B5B6-03B21B34A032}" srcId="{82FB2190-1F59-43C9-B0E7-A9BE1C3C4110}" destId="{AD09FFF3-9BEB-4FD7-AA63-C87347313F4F}" srcOrd="1" destOrd="0" parTransId="{06603109-FB7E-4A46-827E-3B23F6096B28}" sibTransId="{C04D63F3-B332-4B63-A51D-61E197A4EAD0}"/>
    <dgm:cxn modelId="{384EC532-01F6-4907-9566-B55755EBBCB3}" type="presOf" srcId="{82FB2190-1F59-43C9-B0E7-A9BE1C3C4110}" destId="{D4E2FD38-B796-4706-AAEE-85D790937C21}" srcOrd="0" destOrd="0" presId="urn:microsoft.com/office/officeart/2005/8/layout/list1"/>
    <dgm:cxn modelId="{F322AB63-40FD-418A-901B-1C7460627FA2}" type="presOf" srcId="{CBC34310-2ADE-4481-AA4F-FB1DF6941C18}" destId="{AAF35934-69A5-41BC-89B5-561BD0F5A6DE}" srcOrd="0" destOrd="0" presId="urn:microsoft.com/office/officeart/2005/8/layout/list1"/>
    <dgm:cxn modelId="{13C3C376-47B1-4203-A257-7FC3E222662C}" type="presOf" srcId="{AD09FFF3-9BEB-4FD7-AA63-C87347313F4F}" destId="{CCC8D439-65A3-4179-9DFA-BE3E980555F9}" srcOrd="0" destOrd="1" presId="urn:microsoft.com/office/officeart/2005/8/layout/list1"/>
    <dgm:cxn modelId="{F2C38C91-0BC3-47C9-8070-95E0A004CC91}" srcId="{CBC34310-2ADE-4481-AA4F-FB1DF6941C18}" destId="{82FB2190-1F59-43C9-B0E7-A9BE1C3C4110}" srcOrd="0" destOrd="0" parTransId="{53200887-595E-441E-A43A-C966456D1CB2}" sibTransId="{56A2F430-B188-46F5-8D19-3DF6D1A34273}"/>
    <dgm:cxn modelId="{175001BF-0F7A-47FE-9BE1-5AA23E416F0A}" type="presOf" srcId="{82FB2190-1F59-43C9-B0E7-A9BE1C3C4110}" destId="{1890170B-3F22-481C-B531-00D6C8BF1C95}" srcOrd="1" destOrd="0" presId="urn:microsoft.com/office/officeart/2005/8/layout/list1"/>
    <dgm:cxn modelId="{5222B3DB-95D3-492F-9D83-74321C1E2970}" type="presOf" srcId="{C3A49F0D-1BB5-4EC4-8C37-F89A68143971}" destId="{CCC8D439-65A3-4179-9DFA-BE3E980555F9}" srcOrd="0" destOrd="0" presId="urn:microsoft.com/office/officeart/2005/8/layout/list1"/>
    <dgm:cxn modelId="{A6F49DFD-0DEE-452D-BF3B-1800AA4FF307}" srcId="{82FB2190-1F59-43C9-B0E7-A9BE1C3C4110}" destId="{C3A49F0D-1BB5-4EC4-8C37-F89A68143971}" srcOrd="0" destOrd="0" parTransId="{90BB5B56-1072-45F7-9DC2-B13EBE072DE4}" sibTransId="{687F2636-FE9F-4CD8-B3D5-4467C3AF52F2}"/>
    <dgm:cxn modelId="{6FC29ECD-4B23-45F0-AE28-3C485BD37C47}" type="presParOf" srcId="{AAF35934-69A5-41BC-89B5-561BD0F5A6DE}" destId="{F8363ECE-B53D-489D-9352-6FFCDC611616}" srcOrd="0" destOrd="0" presId="urn:microsoft.com/office/officeart/2005/8/layout/list1"/>
    <dgm:cxn modelId="{57D24A4F-BF65-421A-BDCF-727A3C27A1C1}" type="presParOf" srcId="{F8363ECE-B53D-489D-9352-6FFCDC611616}" destId="{D4E2FD38-B796-4706-AAEE-85D790937C21}" srcOrd="0" destOrd="0" presId="urn:microsoft.com/office/officeart/2005/8/layout/list1"/>
    <dgm:cxn modelId="{A6A1A6CF-0DB2-429B-98B7-EB4BBF53E16F}" type="presParOf" srcId="{F8363ECE-B53D-489D-9352-6FFCDC611616}" destId="{1890170B-3F22-481C-B531-00D6C8BF1C95}" srcOrd="1" destOrd="0" presId="urn:microsoft.com/office/officeart/2005/8/layout/list1"/>
    <dgm:cxn modelId="{55971D37-5B28-4872-A9E3-10C67F77DBB3}" type="presParOf" srcId="{AAF35934-69A5-41BC-89B5-561BD0F5A6DE}" destId="{07609F9A-076A-464C-A2EE-96A8C2C004B2}" srcOrd="1" destOrd="0" presId="urn:microsoft.com/office/officeart/2005/8/layout/list1"/>
    <dgm:cxn modelId="{8E8C5A3C-CCB1-4363-918F-2BFC61F20B38}" type="presParOf" srcId="{AAF35934-69A5-41BC-89B5-561BD0F5A6DE}" destId="{CCC8D439-65A3-4179-9DFA-BE3E980555F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AA8ABD3-E892-4BA3-9637-9A8A8C54B58C}"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zh-TW" altLang="en-US"/>
        </a:p>
      </dgm:t>
    </dgm:pt>
    <dgm:pt modelId="{764C5191-29CB-4F5C-A4BC-20AB40CA6599}">
      <dgm:prSet phldrT="[文字]" custT="1"/>
      <dgm:spPr/>
      <dgm:t>
        <a:bodyPr/>
        <a:lstStyle/>
        <a:p>
          <a:r>
            <a:rPr lang="zh-TW" altLang="en-US" sz="3000" b="1" dirty="0">
              <a:latin typeface="標楷體" panose="03000509000000000000" pitchFamily="65" charset="-120"/>
              <a:ea typeface="標楷體" panose="03000509000000000000" pitchFamily="65" charset="-120"/>
            </a:rPr>
            <a:t>一、原列計畫費用</a:t>
          </a:r>
          <a:r>
            <a:rPr lang="zh-TW" altLang="en-US" sz="3000" b="1" u="sng" dirty="0">
              <a:solidFill>
                <a:srgbClr val="FF0000"/>
              </a:solidFill>
              <a:latin typeface="標楷體" panose="03000509000000000000" pitchFamily="65" charset="-120"/>
              <a:ea typeface="標楷體" panose="03000509000000000000" pitchFamily="65" charset="-120"/>
            </a:rPr>
            <a:t>因事實需要奉准修訂</a:t>
          </a:r>
          <a:r>
            <a:rPr lang="zh-TW" altLang="en-US" sz="3000" b="1" dirty="0">
              <a:latin typeface="標楷體" panose="03000509000000000000" pitchFamily="65" charset="-120"/>
              <a:ea typeface="標楷體" panose="03000509000000000000" pitchFamily="65" charset="-120"/>
            </a:rPr>
            <a:t>致原列經費不敷時。</a:t>
          </a:r>
        </a:p>
      </dgm:t>
    </dgm:pt>
    <dgm:pt modelId="{B421522F-130B-4D78-9A60-BF7DB63163A0}" type="parTrans" cxnId="{2DD0C847-0496-44B2-A307-9D8EA4EFA242}">
      <dgm:prSet/>
      <dgm:spPr/>
      <dgm:t>
        <a:bodyPr/>
        <a:lstStyle/>
        <a:p>
          <a:endParaRPr lang="zh-TW" altLang="en-US" sz="3000">
            <a:latin typeface="標楷體" panose="03000509000000000000" pitchFamily="65" charset="-120"/>
            <a:ea typeface="標楷體" panose="03000509000000000000" pitchFamily="65" charset="-120"/>
          </a:endParaRPr>
        </a:p>
      </dgm:t>
    </dgm:pt>
    <dgm:pt modelId="{1733557D-C47B-4AAE-85F3-C8D63FA24702}" type="sibTrans" cxnId="{2DD0C847-0496-44B2-A307-9D8EA4EFA242}">
      <dgm:prSet/>
      <dgm:spPr/>
      <dgm:t>
        <a:bodyPr/>
        <a:lstStyle/>
        <a:p>
          <a:endParaRPr lang="zh-TW" altLang="en-US" sz="3000">
            <a:latin typeface="標楷體" panose="03000509000000000000" pitchFamily="65" charset="-120"/>
            <a:ea typeface="標楷體" panose="03000509000000000000" pitchFamily="65" charset="-120"/>
          </a:endParaRPr>
        </a:p>
      </dgm:t>
    </dgm:pt>
    <dgm:pt modelId="{61CAAABD-1F4E-4867-99BD-96704DE8FDD4}">
      <dgm:prSet phldrT="[文字]" custT="1"/>
      <dgm:spPr/>
      <dgm:t>
        <a:bodyPr/>
        <a:lstStyle/>
        <a:p>
          <a:r>
            <a:rPr lang="zh-TW" altLang="en-US" sz="3000" b="1" dirty="0">
              <a:latin typeface="標楷體" panose="03000509000000000000" pitchFamily="65" charset="-120"/>
              <a:ea typeface="標楷體" panose="03000509000000000000" pitchFamily="65" charset="-120"/>
            </a:rPr>
            <a:t>二、原列計畫費用</a:t>
          </a:r>
          <a:r>
            <a:rPr lang="zh-TW" altLang="en-US" sz="3000" b="1" u="sng" dirty="0">
              <a:solidFill>
                <a:srgbClr val="FF0000"/>
              </a:solidFill>
              <a:latin typeface="標楷體" panose="03000509000000000000" pitchFamily="65" charset="-120"/>
              <a:ea typeface="標楷體" panose="03000509000000000000" pitchFamily="65" charset="-120"/>
            </a:rPr>
            <a:t>因增加業務量</a:t>
          </a:r>
          <a:r>
            <a:rPr lang="zh-TW" altLang="en-US" sz="3000" b="1" dirty="0">
              <a:latin typeface="標楷體" panose="03000509000000000000" pitchFamily="65" charset="-120"/>
              <a:ea typeface="標楷體" panose="03000509000000000000" pitchFamily="65" charset="-120"/>
            </a:rPr>
            <a:t>致增加經費時。</a:t>
          </a:r>
        </a:p>
      </dgm:t>
    </dgm:pt>
    <dgm:pt modelId="{B6AFBCC0-3CA2-4249-AD36-EF7CB3FB4E65}" type="parTrans" cxnId="{39AB2C87-F9B3-49B5-B8A8-290B4C50401D}">
      <dgm:prSet/>
      <dgm:spPr/>
      <dgm:t>
        <a:bodyPr/>
        <a:lstStyle/>
        <a:p>
          <a:endParaRPr lang="zh-TW" altLang="en-US" sz="3000">
            <a:latin typeface="標楷體" panose="03000509000000000000" pitchFamily="65" charset="-120"/>
            <a:ea typeface="標楷體" panose="03000509000000000000" pitchFamily="65" charset="-120"/>
          </a:endParaRPr>
        </a:p>
      </dgm:t>
    </dgm:pt>
    <dgm:pt modelId="{AF82E16B-F8E1-4495-BC56-88E11265BBAC}" type="sibTrans" cxnId="{39AB2C87-F9B3-49B5-B8A8-290B4C50401D}">
      <dgm:prSet/>
      <dgm:spPr/>
      <dgm:t>
        <a:bodyPr/>
        <a:lstStyle/>
        <a:p>
          <a:endParaRPr lang="zh-TW" altLang="en-US" sz="3000">
            <a:latin typeface="標楷體" panose="03000509000000000000" pitchFamily="65" charset="-120"/>
            <a:ea typeface="標楷體" panose="03000509000000000000" pitchFamily="65" charset="-120"/>
          </a:endParaRPr>
        </a:p>
      </dgm:t>
    </dgm:pt>
    <dgm:pt modelId="{0FA4DAF5-DF5A-4161-B489-ED6FF7B526CC}">
      <dgm:prSet phldrT="[文字]" custT="1"/>
      <dgm:spPr/>
      <dgm:t>
        <a:bodyPr/>
        <a:lstStyle/>
        <a:p>
          <a:r>
            <a:rPr lang="zh-TW" altLang="en-US" sz="3000" b="1" dirty="0">
              <a:latin typeface="標楷體" panose="03000509000000000000" pitchFamily="65" charset="-120"/>
              <a:ea typeface="標楷體" panose="03000509000000000000" pitchFamily="65" charset="-120"/>
            </a:rPr>
            <a:t>三、</a:t>
          </a:r>
          <a:r>
            <a:rPr lang="zh-TW" altLang="en-US" sz="3000" b="1" u="sng" dirty="0">
              <a:solidFill>
                <a:srgbClr val="FF0000"/>
              </a:solidFill>
              <a:latin typeface="標楷體" panose="03000509000000000000" pitchFamily="65" charset="-120"/>
              <a:ea typeface="標楷體" panose="03000509000000000000" pitchFamily="65" charset="-120"/>
            </a:rPr>
            <a:t>因應政事臨時需要</a:t>
          </a:r>
          <a:r>
            <a:rPr lang="zh-TW" altLang="en-US" sz="3000" b="1" dirty="0">
              <a:latin typeface="標楷體" panose="03000509000000000000" pitchFamily="65" charset="-120"/>
              <a:ea typeface="標楷體" panose="03000509000000000000" pitchFamily="65" charset="-120"/>
            </a:rPr>
            <a:t>必須增加計畫及經費時</a:t>
          </a:r>
        </a:p>
      </dgm:t>
    </dgm:pt>
    <dgm:pt modelId="{FEA3CDF7-B134-4735-BE97-7C8D10A639DD}" type="parTrans" cxnId="{90B346E6-820D-4612-9323-713076A76818}">
      <dgm:prSet/>
      <dgm:spPr/>
      <dgm:t>
        <a:bodyPr/>
        <a:lstStyle/>
        <a:p>
          <a:endParaRPr lang="zh-TW" altLang="en-US" sz="3000">
            <a:latin typeface="標楷體" panose="03000509000000000000" pitchFamily="65" charset="-120"/>
            <a:ea typeface="標楷體" panose="03000509000000000000" pitchFamily="65" charset="-120"/>
          </a:endParaRPr>
        </a:p>
      </dgm:t>
    </dgm:pt>
    <dgm:pt modelId="{8839C7CF-5FAE-4E65-8039-79C27F50506C}" type="sibTrans" cxnId="{90B346E6-820D-4612-9323-713076A76818}">
      <dgm:prSet/>
      <dgm:spPr/>
      <dgm:t>
        <a:bodyPr/>
        <a:lstStyle/>
        <a:p>
          <a:endParaRPr lang="zh-TW" altLang="en-US" sz="3000">
            <a:latin typeface="標楷體" panose="03000509000000000000" pitchFamily="65" charset="-120"/>
            <a:ea typeface="標楷體" panose="03000509000000000000" pitchFamily="65" charset="-120"/>
          </a:endParaRPr>
        </a:p>
      </dgm:t>
    </dgm:pt>
    <dgm:pt modelId="{F7C1C334-6FA6-438E-9FDB-783745553942}" type="pres">
      <dgm:prSet presAssocID="{DAA8ABD3-E892-4BA3-9637-9A8A8C54B58C}" presName="linear" presStyleCnt="0">
        <dgm:presLayoutVars>
          <dgm:animLvl val="lvl"/>
          <dgm:resizeHandles val="exact"/>
        </dgm:presLayoutVars>
      </dgm:prSet>
      <dgm:spPr/>
    </dgm:pt>
    <dgm:pt modelId="{3B2452C8-8CD5-481B-A833-70327AF21023}" type="pres">
      <dgm:prSet presAssocID="{764C5191-29CB-4F5C-A4BC-20AB40CA6599}" presName="parentText" presStyleLbl="node1" presStyleIdx="0" presStyleCnt="3">
        <dgm:presLayoutVars>
          <dgm:chMax val="0"/>
          <dgm:bulletEnabled val="1"/>
        </dgm:presLayoutVars>
      </dgm:prSet>
      <dgm:spPr/>
    </dgm:pt>
    <dgm:pt modelId="{0E634A14-E1DB-487E-9769-587D5D9AF40E}" type="pres">
      <dgm:prSet presAssocID="{1733557D-C47B-4AAE-85F3-C8D63FA24702}" presName="spacer" presStyleCnt="0"/>
      <dgm:spPr/>
    </dgm:pt>
    <dgm:pt modelId="{C1F701F1-1964-4630-AE05-E718CE3C7070}" type="pres">
      <dgm:prSet presAssocID="{61CAAABD-1F4E-4867-99BD-96704DE8FDD4}" presName="parentText" presStyleLbl="node1" presStyleIdx="1" presStyleCnt="3">
        <dgm:presLayoutVars>
          <dgm:chMax val="0"/>
          <dgm:bulletEnabled val="1"/>
        </dgm:presLayoutVars>
      </dgm:prSet>
      <dgm:spPr/>
    </dgm:pt>
    <dgm:pt modelId="{DA5F44FC-1FCF-4FD6-B89D-03D55CF82194}" type="pres">
      <dgm:prSet presAssocID="{AF82E16B-F8E1-4495-BC56-88E11265BBAC}" presName="spacer" presStyleCnt="0"/>
      <dgm:spPr/>
    </dgm:pt>
    <dgm:pt modelId="{8F489B47-44DC-4ED7-BD43-EBC5785554BA}" type="pres">
      <dgm:prSet presAssocID="{0FA4DAF5-DF5A-4161-B489-ED6FF7B526CC}" presName="parentText" presStyleLbl="node1" presStyleIdx="2" presStyleCnt="3">
        <dgm:presLayoutVars>
          <dgm:chMax val="0"/>
          <dgm:bulletEnabled val="1"/>
        </dgm:presLayoutVars>
      </dgm:prSet>
      <dgm:spPr/>
    </dgm:pt>
  </dgm:ptLst>
  <dgm:cxnLst>
    <dgm:cxn modelId="{CA803C09-1278-428B-9A12-41F379C0AEFC}" type="presOf" srcId="{764C5191-29CB-4F5C-A4BC-20AB40CA6599}" destId="{3B2452C8-8CD5-481B-A833-70327AF21023}" srcOrd="0" destOrd="0" presId="urn:microsoft.com/office/officeart/2005/8/layout/vList2"/>
    <dgm:cxn modelId="{239B5117-5BF6-468F-AF67-523F782B1DCD}" type="presOf" srcId="{DAA8ABD3-E892-4BA3-9637-9A8A8C54B58C}" destId="{F7C1C334-6FA6-438E-9FDB-783745553942}" srcOrd="0" destOrd="0" presId="urn:microsoft.com/office/officeart/2005/8/layout/vList2"/>
    <dgm:cxn modelId="{2DD0C847-0496-44B2-A307-9D8EA4EFA242}" srcId="{DAA8ABD3-E892-4BA3-9637-9A8A8C54B58C}" destId="{764C5191-29CB-4F5C-A4BC-20AB40CA6599}" srcOrd="0" destOrd="0" parTransId="{B421522F-130B-4D78-9A60-BF7DB63163A0}" sibTransId="{1733557D-C47B-4AAE-85F3-C8D63FA24702}"/>
    <dgm:cxn modelId="{39AB2C87-F9B3-49B5-B8A8-290B4C50401D}" srcId="{DAA8ABD3-E892-4BA3-9637-9A8A8C54B58C}" destId="{61CAAABD-1F4E-4867-99BD-96704DE8FDD4}" srcOrd="1" destOrd="0" parTransId="{B6AFBCC0-3CA2-4249-AD36-EF7CB3FB4E65}" sibTransId="{AF82E16B-F8E1-4495-BC56-88E11265BBAC}"/>
    <dgm:cxn modelId="{3C9DECA6-8DA0-4D37-8C67-7B021366DBEC}" type="presOf" srcId="{0FA4DAF5-DF5A-4161-B489-ED6FF7B526CC}" destId="{8F489B47-44DC-4ED7-BD43-EBC5785554BA}" srcOrd="0" destOrd="0" presId="urn:microsoft.com/office/officeart/2005/8/layout/vList2"/>
    <dgm:cxn modelId="{90B346E6-820D-4612-9323-713076A76818}" srcId="{DAA8ABD3-E892-4BA3-9637-9A8A8C54B58C}" destId="{0FA4DAF5-DF5A-4161-B489-ED6FF7B526CC}" srcOrd="2" destOrd="0" parTransId="{FEA3CDF7-B134-4735-BE97-7C8D10A639DD}" sibTransId="{8839C7CF-5FAE-4E65-8039-79C27F50506C}"/>
    <dgm:cxn modelId="{C32764E8-DB3D-4E37-A1D6-05E020B22B6E}" type="presOf" srcId="{61CAAABD-1F4E-4867-99BD-96704DE8FDD4}" destId="{C1F701F1-1964-4630-AE05-E718CE3C7070}" srcOrd="0" destOrd="0" presId="urn:microsoft.com/office/officeart/2005/8/layout/vList2"/>
    <dgm:cxn modelId="{D37CB18D-2956-41C4-A5DD-0C8DE41476CF}" type="presParOf" srcId="{F7C1C334-6FA6-438E-9FDB-783745553942}" destId="{3B2452C8-8CD5-481B-A833-70327AF21023}" srcOrd="0" destOrd="0" presId="urn:microsoft.com/office/officeart/2005/8/layout/vList2"/>
    <dgm:cxn modelId="{A657D9A2-E2C3-41D3-8012-FA3C6AB10C87}" type="presParOf" srcId="{F7C1C334-6FA6-438E-9FDB-783745553942}" destId="{0E634A14-E1DB-487E-9769-587D5D9AF40E}" srcOrd="1" destOrd="0" presId="urn:microsoft.com/office/officeart/2005/8/layout/vList2"/>
    <dgm:cxn modelId="{99264815-7981-4415-89D6-E6FFE3747424}" type="presParOf" srcId="{F7C1C334-6FA6-438E-9FDB-783745553942}" destId="{C1F701F1-1964-4630-AE05-E718CE3C7070}" srcOrd="2" destOrd="0" presId="urn:microsoft.com/office/officeart/2005/8/layout/vList2"/>
    <dgm:cxn modelId="{07BB4746-970E-4417-95FA-FB3EB105F667}" type="presParOf" srcId="{F7C1C334-6FA6-438E-9FDB-783745553942}" destId="{DA5F44FC-1FCF-4FD6-B89D-03D55CF82194}" srcOrd="3" destOrd="0" presId="urn:microsoft.com/office/officeart/2005/8/layout/vList2"/>
    <dgm:cxn modelId="{EE9A2634-0AD3-48EB-8663-3824E23C1D8A}" type="presParOf" srcId="{F7C1C334-6FA6-438E-9FDB-783745553942}" destId="{8F489B47-44DC-4ED7-BD43-EBC5785554B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r>
            <a:rPr lang="zh-TW" altLang="en-US" sz="3000" b="1" dirty="0">
              <a:solidFill>
                <a:schemeClr val="bg1">
                  <a:lumMod val="95000"/>
                  <a:lumOff val="5000"/>
                </a:schemeClr>
              </a:solidFill>
              <a:latin typeface="標楷體" panose="03000509000000000000" pitchFamily="65" charset="-120"/>
              <a:ea typeface="標楷體" panose="03000509000000000000" pitchFamily="65" charset="-120"/>
            </a:rPr>
            <a:t>不得動支之情形</a:t>
          </a:r>
          <a:r>
            <a:rPr lang="en-US" altLang="en-US" sz="3000" b="1"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3000" b="1" dirty="0">
              <a:solidFill>
                <a:schemeClr val="bg1">
                  <a:lumMod val="95000"/>
                  <a:lumOff val="5000"/>
                </a:schemeClr>
              </a:solidFill>
              <a:latin typeface="標楷體" panose="03000509000000000000" pitchFamily="65" charset="-120"/>
              <a:ea typeface="標楷體" panose="03000509000000000000" pitchFamily="65" charset="-120"/>
            </a:rPr>
            <a:t>各機關單位預算執行要點</a:t>
          </a:r>
          <a:r>
            <a:rPr lang="en-US" altLang="en-US" sz="3000" b="1" dirty="0">
              <a:solidFill>
                <a:schemeClr val="bg1">
                  <a:lumMod val="95000"/>
                  <a:lumOff val="5000"/>
                </a:schemeClr>
              </a:solidFill>
              <a:latin typeface="標楷體" panose="03000509000000000000" pitchFamily="65" charset="-120"/>
              <a:ea typeface="標楷體" panose="03000509000000000000" pitchFamily="65" charset="-120"/>
            </a:rPr>
            <a:t>§31) </a:t>
          </a:r>
          <a:endParaRPr lang="zh-TW" altLang="en-US" sz="30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A222A513-020E-4177-896C-0088FF5C1FF5}" type="par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2800">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r>
            <a:rPr lang="zh-TW" altLang="en-US" sz="2800" dirty="0">
              <a:latin typeface="標楷體" panose="03000509000000000000" pitchFamily="65" charset="-120"/>
              <a:ea typeface="標楷體" panose="03000509000000000000" pitchFamily="65" charset="-120"/>
            </a:rPr>
            <a:t>經</a:t>
          </a:r>
          <a:r>
            <a:rPr lang="zh-TW" altLang="en-US" sz="2800" b="1" u="sng" dirty="0">
              <a:solidFill>
                <a:srgbClr val="FF0000"/>
              </a:solidFill>
              <a:latin typeface="標楷體" panose="03000509000000000000" pitchFamily="65" charset="-120"/>
              <a:ea typeface="標楷體" panose="03000509000000000000" pitchFamily="65" charset="-120"/>
            </a:rPr>
            <a:t>民意機關審議刪除或刪減</a:t>
          </a:r>
          <a:r>
            <a:rPr lang="zh-TW" altLang="en-US" sz="2800" dirty="0">
              <a:latin typeface="標楷體" panose="03000509000000000000" pitchFamily="65" charset="-120"/>
              <a:ea typeface="標楷體" panose="03000509000000000000" pitchFamily="65" charset="-120"/>
            </a:rPr>
            <a:t>之預算項目與金額（法定經費或經民意機關同意者除外）</a:t>
          </a:r>
        </a:p>
      </dgm:t>
    </dgm:pt>
    <dgm:pt modelId="{1095DB7A-CD2B-4446-B0BD-E371A73F431E}" type="par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2800">
            <a:latin typeface="標楷體" panose="03000509000000000000" pitchFamily="65" charset="-120"/>
            <a:ea typeface="標楷體" panose="03000509000000000000" pitchFamily="65" charset="-120"/>
          </a:endParaRPr>
        </a:p>
      </dgm:t>
    </dgm:pt>
    <dgm:pt modelId="{50DE6FF0-916C-4B00-AA68-B9114F5058D2}">
      <dgm:prSet phldrT="[文字]" custT="1"/>
      <dgm:spPr/>
      <dgm:t>
        <a:bodyPr/>
        <a:lstStyle/>
        <a:p>
          <a:r>
            <a:rPr lang="zh-TW" altLang="en-US" sz="3000" b="1" dirty="0">
              <a:solidFill>
                <a:schemeClr val="bg1">
                  <a:lumMod val="95000"/>
                  <a:lumOff val="5000"/>
                </a:schemeClr>
              </a:solidFill>
              <a:latin typeface="標楷體" panose="03000509000000000000" pitchFamily="65" charset="-120"/>
              <a:ea typeface="標楷體" panose="03000509000000000000" pitchFamily="65" charset="-120"/>
            </a:rPr>
            <a:t>避免事項</a:t>
          </a:r>
          <a:r>
            <a:rPr lang="en-US" altLang="en-US" sz="3000" b="1"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3000" b="1" dirty="0">
              <a:solidFill>
                <a:schemeClr val="bg1">
                  <a:lumMod val="95000"/>
                  <a:lumOff val="5000"/>
                </a:schemeClr>
              </a:solidFill>
              <a:latin typeface="標楷體" panose="03000509000000000000" pitchFamily="65" charset="-120"/>
              <a:ea typeface="標楷體" panose="03000509000000000000" pitchFamily="65" charset="-120"/>
            </a:rPr>
            <a:t>各機關單位單位預算執行要點</a:t>
          </a:r>
          <a:r>
            <a:rPr lang="en-US" altLang="en-US" sz="3000" b="1" dirty="0">
              <a:solidFill>
                <a:schemeClr val="bg1">
                  <a:lumMod val="95000"/>
                  <a:lumOff val="5000"/>
                </a:schemeClr>
              </a:solidFill>
              <a:latin typeface="標楷體" panose="03000509000000000000" pitchFamily="65" charset="-120"/>
              <a:ea typeface="標楷體" panose="03000509000000000000" pitchFamily="65" charset="-120"/>
            </a:rPr>
            <a:t>§31) </a:t>
          </a:r>
          <a:endParaRPr lang="zh-TW" altLang="en-US" sz="30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65FFC207-C51E-473F-8265-366E677FF98E}" type="parTrans" cxnId="{02A07611-1D08-4A83-8B8F-8D7A6CADEECD}">
      <dgm:prSet/>
      <dgm:spPr/>
      <dgm:t>
        <a:bodyPr/>
        <a:lstStyle/>
        <a:p>
          <a:endParaRPr lang="zh-TW" altLang="en-US" sz="2800">
            <a:latin typeface="標楷體" panose="03000509000000000000" pitchFamily="65" charset="-120"/>
            <a:ea typeface="標楷體" panose="03000509000000000000" pitchFamily="65" charset="-120"/>
          </a:endParaRPr>
        </a:p>
      </dgm:t>
    </dgm:pt>
    <dgm:pt modelId="{33EA9B60-7361-4FA1-BB40-A31C81E96E51}" type="sibTrans" cxnId="{02A07611-1D08-4A83-8B8F-8D7A6CADEECD}">
      <dgm:prSet/>
      <dgm:spPr/>
      <dgm:t>
        <a:bodyPr/>
        <a:lstStyle/>
        <a:p>
          <a:endParaRPr lang="zh-TW" altLang="en-US" sz="2800">
            <a:latin typeface="標楷體" panose="03000509000000000000" pitchFamily="65" charset="-120"/>
            <a:ea typeface="標楷體" panose="03000509000000000000" pitchFamily="65" charset="-120"/>
          </a:endParaRPr>
        </a:p>
      </dgm:t>
    </dgm:pt>
    <dgm:pt modelId="{4FCE07D0-8B29-4532-B559-D355DB8A0C7B}">
      <dgm:prSet phldrT="[文字]" custT="1"/>
      <dgm:spPr/>
      <dgm:t>
        <a:bodyPr/>
        <a:lstStyle/>
        <a:p>
          <a:r>
            <a:rPr lang="zh-TW" altLang="en-US" sz="2800" dirty="0">
              <a:latin typeface="標楷體" panose="03000509000000000000" pitchFamily="65" charset="-120"/>
              <a:ea typeface="標楷體" panose="03000509000000000000" pitchFamily="65" charset="-120"/>
            </a:rPr>
            <a:t>應衡酌執行能力，</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避免</a:t>
          </a:r>
          <a:r>
            <a:rPr lang="zh-TW" altLang="en-US" sz="2800" dirty="0">
              <a:latin typeface="標楷體" panose="03000509000000000000" pitchFamily="65" charset="-120"/>
              <a:ea typeface="標楷體" panose="03000509000000000000" pitchFamily="65" charset="-120"/>
            </a:rPr>
            <a:t>於年度結束</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申請保留</a:t>
          </a:r>
        </a:p>
      </dgm:t>
    </dgm:pt>
    <dgm:pt modelId="{8791208F-F532-4EA8-A965-C5942E680B0F}" type="parTrans" cxnId="{CAFEDA59-69B1-47A6-9006-0D865406A9CE}">
      <dgm:prSet/>
      <dgm:spPr/>
      <dgm:t>
        <a:bodyPr/>
        <a:lstStyle/>
        <a:p>
          <a:endParaRPr lang="zh-TW" altLang="en-US" sz="2800">
            <a:latin typeface="標楷體" panose="03000509000000000000" pitchFamily="65" charset="-120"/>
            <a:ea typeface="標楷體" panose="03000509000000000000" pitchFamily="65" charset="-120"/>
          </a:endParaRPr>
        </a:p>
      </dgm:t>
    </dgm:pt>
    <dgm:pt modelId="{B15E78DF-7245-4CC9-BF6E-CBBECA68AE43}" type="sibTrans" cxnId="{CAFEDA59-69B1-47A6-9006-0D865406A9CE}">
      <dgm:prSet/>
      <dgm:spPr/>
      <dgm:t>
        <a:bodyPr/>
        <a:lstStyle/>
        <a:p>
          <a:endParaRPr lang="zh-TW" altLang="en-US" sz="2800">
            <a:latin typeface="標楷體" panose="03000509000000000000" pitchFamily="65" charset="-120"/>
            <a:ea typeface="標楷體" panose="03000509000000000000" pitchFamily="65" charset="-120"/>
          </a:endParaRPr>
        </a:p>
      </dgm:t>
    </dgm:pt>
    <dgm:pt modelId="{EF157F07-DBCE-4AE1-9C1B-C79B0F9BDCFD}">
      <dgm:prSet phldrT="[文字]" custT="1"/>
      <dgm:spPr/>
      <dgm:t>
        <a:bodyPr/>
        <a:lstStyle/>
        <a:p>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避免每年以相同事由</a:t>
          </a:r>
          <a:r>
            <a:rPr lang="zh-TW" altLang="en-US" sz="2800" dirty="0">
              <a:latin typeface="標楷體" panose="03000509000000000000" pitchFamily="65" charset="-120"/>
              <a:ea typeface="標楷體" panose="03000509000000000000" pitchFamily="65" charset="-120"/>
            </a:rPr>
            <a:t>申請動支第二預備金</a:t>
          </a:r>
        </a:p>
      </dgm:t>
    </dgm:pt>
    <dgm:pt modelId="{584FFDBE-E7EE-44E8-BDC6-E3D11ED34C92}" type="parTrans" cxnId="{93582A11-F387-45E5-AEA0-DBCDFA9C626C}">
      <dgm:prSet/>
      <dgm:spPr/>
      <dgm:t>
        <a:bodyPr/>
        <a:lstStyle/>
        <a:p>
          <a:endParaRPr lang="zh-TW" altLang="en-US" sz="2800">
            <a:latin typeface="標楷體" panose="03000509000000000000" pitchFamily="65" charset="-120"/>
            <a:ea typeface="標楷體" panose="03000509000000000000" pitchFamily="65" charset="-120"/>
          </a:endParaRPr>
        </a:p>
      </dgm:t>
    </dgm:pt>
    <dgm:pt modelId="{7C617E06-8EE0-498C-91D1-0329D788990C}" type="sibTrans" cxnId="{93582A11-F387-45E5-AEA0-DBCDFA9C626C}">
      <dgm:prSet/>
      <dgm:spPr/>
      <dgm:t>
        <a:bodyPr/>
        <a:lstStyle/>
        <a:p>
          <a:endParaRPr lang="zh-TW" altLang="en-US" sz="2800">
            <a:latin typeface="標楷體" panose="03000509000000000000" pitchFamily="65" charset="-120"/>
            <a:ea typeface="標楷體" panose="03000509000000000000" pitchFamily="65" charset="-120"/>
          </a:endParaRPr>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2"/>
      <dgm:spPr/>
    </dgm:pt>
    <dgm:pt modelId="{686A801A-4F6D-46AB-9A95-B48D5A5FEC46}" type="pres">
      <dgm:prSet presAssocID="{A1DC40CD-3F3F-4E09-BD14-794584DE1A6A}" presName="parentText" presStyleLbl="node1" presStyleIdx="0" presStyleCnt="2" custScaleX="106813">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2">
        <dgm:presLayoutVars>
          <dgm:bulletEnabled val="1"/>
        </dgm:presLayoutVars>
      </dgm:prSet>
      <dgm:spPr/>
    </dgm:pt>
    <dgm:pt modelId="{F99104E1-0D40-4109-BE8A-54143FFAE6E5}" type="pres">
      <dgm:prSet presAssocID="{08C23FCC-67EA-4CB9-BE9D-9ED985F5F14A}" presName="spaceBetweenRectangles" presStyleCnt="0"/>
      <dgm:spPr/>
    </dgm:pt>
    <dgm:pt modelId="{2C79C95F-5E8F-44E2-AEC1-066850C9041A}" type="pres">
      <dgm:prSet presAssocID="{50DE6FF0-916C-4B00-AA68-B9114F5058D2}" presName="parentLin" presStyleCnt="0"/>
      <dgm:spPr/>
    </dgm:pt>
    <dgm:pt modelId="{30EFE6A9-17A8-4159-B1DB-07F15EC51E74}" type="pres">
      <dgm:prSet presAssocID="{50DE6FF0-916C-4B00-AA68-B9114F5058D2}" presName="parentLeftMargin" presStyleLbl="node1" presStyleIdx="0" presStyleCnt="2"/>
      <dgm:spPr/>
    </dgm:pt>
    <dgm:pt modelId="{A29C4353-BF4A-4DAE-B426-193560581F08}" type="pres">
      <dgm:prSet presAssocID="{50DE6FF0-916C-4B00-AA68-B9114F5058D2}" presName="parentText" presStyleLbl="node1" presStyleIdx="1" presStyleCnt="2" custScaleX="106830">
        <dgm:presLayoutVars>
          <dgm:chMax val="0"/>
          <dgm:bulletEnabled val="1"/>
        </dgm:presLayoutVars>
      </dgm:prSet>
      <dgm:spPr/>
    </dgm:pt>
    <dgm:pt modelId="{0296619A-6B5B-4AED-93CB-0C2E05B8F9F0}" type="pres">
      <dgm:prSet presAssocID="{50DE6FF0-916C-4B00-AA68-B9114F5058D2}" presName="negativeSpace" presStyleCnt="0"/>
      <dgm:spPr/>
    </dgm:pt>
    <dgm:pt modelId="{36437136-1C79-477C-966C-9E9557C2F927}" type="pres">
      <dgm:prSet presAssocID="{50DE6FF0-916C-4B00-AA68-B9114F5058D2}" presName="childText" presStyleLbl="conFgAcc1" presStyleIdx="1" presStyleCnt="2">
        <dgm:presLayoutVars>
          <dgm:bulletEnabled val="1"/>
        </dgm:presLayoutVars>
      </dgm:prSet>
      <dgm:spPr/>
    </dgm:pt>
  </dgm:ptLst>
  <dgm:cxnLst>
    <dgm:cxn modelId="{93582A11-F387-45E5-AEA0-DBCDFA9C626C}" srcId="{50DE6FF0-916C-4B00-AA68-B9114F5058D2}" destId="{EF157F07-DBCE-4AE1-9C1B-C79B0F9BDCFD}" srcOrd="1" destOrd="0" parTransId="{584FFDBE-E7EE-44E8-BDC6-E3D11ED34C92}" sibTransId="{7C617E06-8EE0-498C-91D1-0329D788990C}"/>
    <dgm:cxn modelId="{02A07611-1D08-4A83-8B8F-8D7A6CADEECD}" srcId="{336EA752-93CF-439C-91D7-78D746A458D4}" destId="{50DE6FF0-916C-4B00-AA68-B9114F5058D2}" srcOrd="1" destOrd="0" parTransId="{65FFC207-C51E-473F-8265-366E677FF98E}" sibTransId="{33EA9B60-7361-4FA1-BB40-A31C81E96E51}"/>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3961535E-5AC4-4777-AC90-F3E19EF5176D}" type="presOf" srcId="{4FCE07D0-8B29-4532-B559-D355DB8A0C7B}" destId="{36437136-1C79-477C-966C-9E9557C2F927}" srcOrd="0" destOrd="0" presId="urn:microsoft.com/office/officeart/2005/8/layout/list1"/>
    <dgm:cxn modelId="{55357243-7D43-4BB9-A713-6E8F17723948}" type="presOf" srcId="{50DE6FF0-916C-4B00-AA68-B9114F5058D2}" destId="{A29C4353-BF4A-4DAE-B426-193560581F08}" srcOrd="1" destOrd="0" presId="urn:microsoft.com/office/officeart/2005/8/layout/list1"/>
    <dgm:cxn modelId="{53E6A04B-CFA5-4A87-93ED-A6A54ABF637E}" type="presOf" srcId="{EF157F07-DBCE-4AE1-9C1B-C79B0F9BDCFD}" destId="{36437136-1C79-477C-966C-9E9557C2F927}" srcOrd="0" destOrd="1" presId="urn:microsoft.com/office/officeart/2005/8/layout/list1"/>
    <dgm:cxn modelId="{6C860D53-F7C2-49B0-8625-279109FF6F38}" type="presOf" srcId="{7D70E021-1781-41FC-BFA1-19596973750E}" destId="{D707D6D4-3A75-4358-82FA-7DB4E163E531}" srcOrd="0" destOrd="0" presId="urn:microsoft.com/office/officeart/2005/8/layout/list1"/>
    <dgm:cxn modelId="{CAFEDA59-69B1-47A6-9006-0D865406A9CE}" srcId="{50DE6FF0-916C-4B00-AA68-B9114F5058D2}" destId="{4FCE07D0-8B29-4532-B559-D355DB8A0C7B}" srcOrd="0" destOrd="0" parTransId="{8791208F-F532-4EA8-A965-C5942E680B0F}" sibTransId="{B15E78DF-7245-4CC9-BF6E-CBBECA68AE43}"/>
    <dgm:cxn modelId="{7A2B2986-83D2-4796-83FC-ABE5C7E58EE8}" type="presOf" srcId="{50DE6FF0-916C-4B00-AA68-B9114F5058D2}" destId="{30EFE6A9-17A8-4159-B1DB-07F15EC51E74}" srcOrd="0" destOrd="0" presId="urn:microsoft.com/office/officeart/2005/8/layout/list1"/>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96CDA9E2-F95F-4614-9EE8-6D139359C158}" type="presOf" srcId="{A1DC40CD-3F3F-4E09-BD14-794584DE1A6A}" destId="{686A801A-4F6D-46AB-9A95-B48D5A5FEC46}" srcOrd="1" destOrd="0"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 modelId="{061056E6-D36C-4344-A0D8-CDDBC8038833}" type="presParOf" srcId="{5D8474AC-A638-466B-8DB1-69C9C0BBAD02}" destId="{F99104E1-0D40-4109-BE8A-54143FFAE6E5}" srcOrd="3" destOrd="0" presId="urn:microsoft.com/office/officeart/2005/8/layout/list1"/>
    <dgm:cxn modelId="{A7290EA2-CC30-4838-B1CC-93853FC6719C}" type="presParOf" srcId="{5D8474AC-A638-466B-8DB1-69C9C0BBAD02}" destId="{2C79C95F-5E8F-44E2-AEC1-066850C9041A}" srcOrd="4" destOrd="0" presId="urn:microsoft.com/office/officeart/2005/8/layout/list1"/>
    <dgm:cxn modelId="{0564C29C-BE51-4FC3-9770-D0B4D27FF8F3}" type="presParOf" srcId="{2C79C95F-5E8F-44E2-AEC1-066850C9041A}" destId="{30EFE6A9-17A8-4159-B1DB-07F15EC51E74}" srcOrd="0" destOrd="0" presId="urn:microsoft.com/office/officeart/2005/8/layout/list1"/>
    <dgm:cxn modelId="{9498B626-0219-49C9-BDBF-D109CA151952}" type="presParOf" srcId="{2C79C95F-5E8F-44E2-AEC1-066850C9041A}" destId="{A29C4353-BF4A-4DAE-B426-193560581F08}" srcOrd="1" destOrd="0" presId="urn:microsoft.com/office/officeart/2005/8/layout/list1"/>
    <dgm:cxn modelId="{70495439-CDB3-40CD-AE65-1FDAA4E2CB96}" type="presParOf" srcId="{5D8474AC-A638-466B-8DB1-69C9C0BBAD02}" destId="{0296619A-6B5B-4AED-93CB-0C2E05B8F9F0}" srcOrd="5" destOrd="0" presId="urn:microsoft.com/office/officeart/2005/8/layout/list1"/>
    <dgm:cxn modelId="{FAE69B94-5C1F-47A9-B675-D138D3F343C8}" type="presParOf" srcId="{5D8474AC-A638-466B-8DB1-69C9C0BBAD02}" destId="{36437136-1C79-477C-966C-9E9557C2F92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FC6A157-0881-4367-9525-7ED3A3E5A23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TW" altLang="en-US"/>
        </a:p>
      </dgm:t>
    </dgm:pt>
    <dgm:pt modelId="{1D24216D-555D-4044-A18B-709A5BA7EA88}">
      <dgm:prSet phldrT="[文字]" custT="1"/>
      <dgm:spPr/>
      <dgm:t>
        <a:bodyPr/>
        <a:lstStyle/>
        <a:p>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本縣議會</a:t>
          </a:r>
          <a:r>
            <a:rPr lang="en-US" altLang="zh-TW" sz="3600" b="1" dirty="0">
              <a:solidFill>
                <a:schemeClr val="bg1">
                  <a:lumMod val="95000"/>
                  <a:lumOff val="5000"/>
                </a:schemeClr>
              </a:solidFill>
              <a:latin typeface="標楷體" panose="03000509000000000000" pitchFamily="65" charset="-120"/>
              <a:ea typeface="標楷體" panose="03000509000000000000" pitchFamily="65" charset="-120"/>
            </a:rPr>
            <a:t>94</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年附帶決議，</a:t>
          </a:r>
          <a:r>
            <a:rPr lang="zh-TW" altLang="en-US" sz="3600" b="1" u="sng" dirty="0">
              <a:solidFill>
                <a:srgbClr val="FF0000"/>
              </a:solidFill>
              <a:latin typeface="標楷體" panose="03000509000000000000" pitchFamily="65" charset="-120"/>
              <a:ea typeface="標楷體" panose="03000509000000000000" pitchFamily="65" charset="-120"/>
            </a:rPr>
            <a:t>超過</a:t>
          </a:r>
          <a:r>
            <a:rPr lang="en-US" altLang="zh-TW" sz="3600" b="1" u="sng" dirty="0">
              <a:solidFill>
                <a:srgbClr val="FF0000"/>
              </a:solidFill>
              <a:latin typeface="標楷體" panose="03000509000000000000" pitchFamily="65" charset="-120"/>
              <a:ea typeface="標楷體" panose="03000509000000000000" pitchFamily="65" charset="-120"/>
            </a:rPr>
            <a:t>80</a:t>
          </a:r>
          <a:r>
            <a:rPr lang="zh-TW" altLang="en-US" sz="3600" b="1" u="sng" dirty="0">
              <a:solidFill>
                <a:srgbClr val="FF0000"/>
              </a:solidFill>
              <a:latin typeface="標楷體" panose="03000509000000000000" pitchFamily="65" charset="-120"/>
              <a:ea typeface="標楷體" panose="03000509000000000000" pitchFamily="65" charset="-120"/>
            </a:rPr>
            <a:t>萬元之動二</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案件，須事先送請議會同意始能動支</a:t>
          </a:r>
          <a:r>
            <a:rPr lang="zh-TW" altLang="en-US" sz="3600" b="1" dirty="0">
              <a:solidFill>
                <a:schemeClr val="bg1"/>
              </a:solidFill>
              <a:latin typeface="標楷體" panose="03000509000000000000" pitchFamily="65" charset="-120"/>
              <a:ea typeface="標楷體" panose="03000509000000000000" pitchFamily="65" charset="-120"/>
            </a:rPr>
            <a:t>。</a:t>
          </a:r>
        </a:p>
      </dgm:t>
    </dgm:pt>
    <dgm:pt modelId="{D784B1AA-A8BF-4E52-BEE0-14C068702547}" type="parTrans" cxnId="{D1F861F2-3ECE-4DEC-ADE2-D5C339740840}">
      <dgm:prSet/>
      <dgm:spPr/>
      <dgm:t>
        <a:bodyPr/>
        <a:lstStyle/>
        <a:p>
          <a:endParaRPr lang="zh-TW" altLang="en-US" sz="3600">
            <a:solidFill>
              <a:schemeClr val="bg1"/>
            </a:solidFill>
          </a:endParaRPr>
        </a:p>
      </dgm:t>
    </dgm:pt>
    <dgm:pt modelId="{EC984FF2-16E3-4691-8E69-C35EF158F9FF}" type="sibTrans" cxnId="{D1F861F2-3ECE-4DEC-ADE2-D5C339740840}">
      <dgm:prSet/>
      <dgm:spPr/>
      <dgm:t>
        <a:bodyPr/>
        <a:lstStyle/>
        <a:p>
          <a:endParaRPr lang="zh-TW" altLang="en-US" sz="3600">
            <a:solidFill>
              <a:schemeClr val="bg1"/>
            </a:solidFill>
          </a:endParaRPr>
        </a:p>
      </dgm:t>
    </dgm:pt>
    <dgm:pt modelId="{4DB9DA1C-424B-4B3C-9FAA-0562189C213D}">
      <dgm:prSet phldrT="[文字]" custT="1"/>
      <dgm:spPr/>
      <dgm:t>
        <a:bodyPr/>
        <a:lstStyle/>
        <a:p>
          <a:r>
            <a:rPr lang="zh-TW" altLang="en-US" sz="3600" b="1" dirty="0">
              <a:solidFill>
                <a:schemeClr val="bg1"/>
              </a:solidFill>
              <a:latin typeface="標楷體" panose="03000509000000000000" pitchFamily="65" charset="-120"/>
              <a:ea typeface="標楷體" panose="03000509000000000000" pitchFamily="65" charset="-120"/>
            </a:rPr>
            <a:t>連續</a:t>
          </a:r>
          <a:r>
            <a:rPr lang="en-US" altLang="zh-TW" sz="3600" b="1" dirty="0">
              <a:solidFill>
                <a:schemeClr val="bg1"/>
              </a:solidFill>
              <a:latin typeface="標楷體" panose="03000509000000000000" pitchFamily="65" charset="-120"/>
              <a:ea typeface="標楷體" panose="03000509000000000000" pitchFamily="65" charset="-120"/>
            </a:rPr>
            <a:t>2</a:t>
          </a:r>
          <a:r>
            <a:rPr lang="zh-TW" altLang="en-US" sz="3600" b="1" dirty="0">
              <a:solidFill>
                <a:schemeClr val="bg1"/>
              </a:solidFill>
              <a:latin typeface="標楷體" panose="03000509000000000000" pitchFamily="65" charset="-120"/>
              <a:ea typeface="標楷體" panose="03000509000000000000" pitchFamily="65" charset="-120"/>
            </a:rPr>
            <a:t>年以相同事由動支二備金，會扣減一般性補助款。</a:t>
          </a:r>
        </a:p>
      </dgm:t>
    </dgm:pt>
    <dgm:pt modelId="{5A653A54-6B9E-4719-93F0-F5F119F56EF2}" type="parTrans" cxnId="{371C5987-CCB6-4070-B8CF-1FE3E023C458}">
      <dgm:prSet/>
      <dgm:spPr/>
      <dgm:t>
        <a:bodyPr/>
        <a:lstStyle/>
        <a:p>
          <a:endParaRPr lang="zh-TW" altLang="en-US" sz="3600">
            <a:solidFill>
              <a:schemeClr val="bg1"/>
            </a:solidFill>
          </a:endParaRPr>
        </a:p>
      </dgm:t>
    </dgm:pt>
    <dgm:pt modelId="{E5F25F3E-C919-4F6F-88B3-A883D32DE435}" type="sibTrans" cxnId="{371C5987-CCB6-4070-B8CF-1FE3E023C458}">
      <dgm:prSet/>
      <dgm:spPr/>
      <dgm:t>
        <a:bodyPr/>
        <a:lstStyle/>
        <a:p>
          <a:endParaRPr lang="zh-TW" altLang="en-US" sz="3600">
            <a:solidFill>
              <a:schemeClr val="bg1"/>
            </a:solidFill>
          </a:endParaRPr>
        </a:p>
      </dgm:t>
    </dgm:pt>
    <dgm:pt modelId="{3541CBAF-8774-4D82-884B-7DB37D776F85}" type="pres">
      <dgm:prSet presAssocID="{5FC6A157-0881-4367-9525-7ED3A3E5A238}" presName="linear" presStyleCnt="0">
        <dgm:presLayoutVars>
          <dgm:animLvl val="lvl"/>
          <dgm:resizeHandles val="exact"/>
        </dgm:presLayoutVars>
      </dgm:prSet>
      <dgm:spPr/>
    </dgm:pt>
    <dgm:pt modelId="{20965041-A1F8-4368-B97B-1AFF1A197B51}" type="pres">
      <dgm:prSet presAssocID="{1D24216D-555D-4044-A18B-709A5BA7EA88}" presName="parentText" presStyleLbl="node1" presStyleIdx="0" presStyleCnt="2" custLinFactNeighborY="4065">
        <dgm:presLayoutVars>
          <dgm:chMax val="0"/>
          <dgm:bulletEnabled val="1"/>
        </dgm:presLayoutVars>
      </dgm:prSet>
      <dgm:spPr/>
    </dgm:pt>
    <dgm:pt modelId="{7CB5EBD9-FCEB-480B-B1A1-CDFE752933BF}" type="pres">
      <dgm:prSet presAssocID="{EC984FF2-16E3-4691-8E69-C35EF158F9FF}" presName="spacer" presStyleCnt="0"/>
      <dgm:spPr/>
    </dgm:pt>
    <dgm:pt modelId="{3FA503AB-A762-4EC4-9E15-C39968ED7419}" type="pres">
      <dgm:prSet presAssocID="{4DB9DA1C-424B-4B3C-9FAA-0562189C213D}" presName="parentText" presStyleLbl="node1" presStyleIdx="1" presStyleCnt="2">
        <dgm:presLayoutVars>
          <dgm:chMax val="0"/>
          <dgm:bulletEnabled val="1"/>
        </dgm:presLayoutVars>
      </dgm:prSet>
      <dgm:spPr/>
    </dgm:pt>
  </dgm:ptLst>
  <dgm:cxnLst>
    <dgm:cxn modelId="{5782A21C-85CE-48C3-96A2-6C031AE429CB}" type="presOf" srcId="{1D24216D-555D-4044-A18B-709A5BA7EA88}" destId="{20965041-A1F8-4368-B97B-1AFF1A197B51}" srcOrd="0" destOrd="0" presId="urn:microsoft.com/office/officeart/2005/8/layout/vList2"/>
    <dgm:cxn modelId="{0011104B-5C71-4185-96B2-FEA79D744DEA}" type="presOf" srcId="{4DB9DA1C-424B-4B3C-9FAA-0562189C213D}" destId="{3FA503AB-A762-4EC4-9E15-C39968ED7419}" srcOrd="0" destOrd="0" presId="urn:microsoft.com/office/officeart/2005/8/layout/vList2"/>
    <dgm:cxn modelId="{6C344875-95E4-4F0D-B7E4-167091C2E064}" type="presOf" srcId="{5FC6A157-0881-4367-9525-7ED3A3E5A238}" destId="{3541CBAF-8774-4D82-884B-7DB37D776F85}" srcOrd="0" destOrd="0" presId="urn:microsoft.com/office/officeart/2005/8/layout/vList2"/>
    <dgm:cxn modelId="{371C5987-CCB6-4070-B8CF-1FE3E023C458}" srcId="{5FC6A157-0881-4367-9525-7ED3A3E5A238}" destId="{4DB9DA1C-424B-4B3C-9FAA-0562189C213D}" srcOrd="1" destOrd="0" parTransId="{5A653A54-6B9E-4719-93F0-F5F119F56EF2}" sibTransId="{E5F25F3E-C919-4F6F-88B3-A883D32DE435}"/>
    <dgm:cxn modelId="{D1F861F2-3ECE-4DEC-ADE2-D5C339740840}" srcId="{5FC6A157-0881-4367-9525-7ED3A3E5A238}" destId="{1D24216D-555D-4044-A18B-709A5BA7EA88}" srcOrd="0" destOrd="0" parTransId="{D784B1AA-A8BF-4E52-BEE0-14C068702547}" sibTransId="{EC984FF2-16E3-4691-8E69-C35EF158F9FF}"/>
    <dgm:cxn modelId="{B7ABAAD1-3373-407F-A8E0-A5C02D337AF5}" type="presParOf" srcId="{3541CBAF-8774-4D82-884B-7DB37D776F85}" destId="{20965041-A1F8-4368-B97B-1AFF1A197B51}" srcOrd="0" destOrd="0" presId="urn:microsoft.com/office/officeart/2005/8/layout/vList2"/>
    <dgm:cxn modelId="{E04362B2-CA34-452A-82A0-DD2CA052E58F}" type="presParOf" srcId="{3541CBAF-8774-4D82-884B-7DB37D776F85}" destId="{7CB5EBD9-FCEB-480B-B1A1-CDFE752933BF}" srcOrd="1" destOrd="0" presId="urn:microsoft.com/office/officeart/2005/8/layout/vList2"/>
    <dgm:cxn modelId="{80E09A49-F3B0-43F8-908E-48DD0F772C88}" type="presParOf" srcId="{3541CBAF-8774-4D82-884B-7DB37D776F85}" destId="{3FA503AB-A762-4EC4-9E15-C39968ED741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36EA752-93CF-439C-91D7-78D746A458D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zh-TW" altLang="en-US"/>
        </a:p>
      </dgm:t>
    </dgm:pt>
    <dgm:pt modelId="{A1DC40CD-3F3F-4E09-BD14-794584DE1A6A}">
      <dgm:prSet phldrT="[文字]" custT="1"/>
      <dgm:spPr/>
      <dgm:t>
        <a:bodyPr/>
        <a:lstStyle/>
        <a:p>
          <a:pPr>
            <a:lnSpc>
              <a:spcPts val="3600"/>
            </a:lnSpc>
          </a:pPr>
          <a:r>
            <a:rPr lang="en-US" altLang="zh-TW" sz="3200" b="1" dirty="0">
              <a:solidFill>
                <a:schemeClr val="bg1"/>
              </a:solidFill>
              <a:latin typeface="標楷體" panose="03000509000000000000" pitchFamily="65" charset="-120"/>
              <a:ea typeface="標楷體" panose="03000509000000000000" pitchFamily="65" charset="-120"/>
            </a:rPr>
            <a:t>1.</a:t>
          </a:r>
          <a:r>
            <a:rPr lang="zh-TW" altLang="en-US" sz="3200" b="1" dirty="0">
              <a:solidFill>
                <a:schemeClr val="bg1"/>
              </a:solidFill>
              <a:latin typeface="標楷體" panose="03000509000000000000" pitchFamily="65" charset="-120"/>
              <a:ea typeface="標楷體" panose="03000509000000000000" pitchFamily="65" charset="-120"/>
            </a:rPr>
            <a:t>原則以支應當年度發生之天然災害所需相關救災經費為限。</a:t>
          </a:r>
          <a:endParaRPr lang="en-US" altLang="zh-TW" sz="3200" b="1" dirty="0">
            <a:solidFill>
              <a:schemeClr val="bg1"/>
            </a:solidFill>
            <a:latin typeface="標楷體" panose="03000509000000000000" pitchFamily="65" charset="-120"/>
            <a:ea typeface="標楷體" panose="03000509000000000000" pitchFamily="65" charset="-120"/>
          </a:endParaRPr>
        </a:p>
        <a:p>
          <a:pPr>
            <a:lnSpc>
              <a:spcPts val="3600"/>
            </a:lnSpc>
          </a:pPr>
          <a:r>
            <a:rPr lang="en-US" altLang="zh-TW" sz="3200" b="1" dirty="0">
              <a:solidFill>
                <a:schemeClr val="bg1"/>
              </a:solidFill>
              <a:latin typeface="標楷體" panose="03000509000000000000" pitchFamily="65" charset="-120"/>
              <a:ea typeface="標楷體" panose="03000509000000000000" pitchFamily="65" charset="-120"/>
            </a:rPr>
            <a:t>2.【</a:t>
          </a:r>
          <a:r>
            <a:rPr lang="zh-TW" altLang="zh-TW" sz="3200" b="1" dirty="0">
              <a:solidFill>
                <a:schemeClr val="bg1"/>
              </a:solidFill>
              <a:latin typeface="標楷體" panose="03000509000000000000" pitchFamily="65" charset="-120"/>
              <a:ea typeface="標楷體" panose="03000509000000000000" pitchFamily="65" charset="-120"/>
            </a:rPr>
            <a:t>限制</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zh-TW" sz="3200" b="1" dirty="0">
              <a:solidFill>
                <a:schemeClr val="bg1"/>
              </a:solidFill>
              <a:latin typeface="標楷體" panose="03000509000000000000" pitchFamily="65" charset="-120"/>
              <a:ea typeface="標楷體" panose="03000509000000000000" pitchFamily="65" charset="-120"/>
            </a:rPr>
            <a:t>：</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A222A513-020E-4177-896C-0088FF5C1FF5}" type="parTrans" cxnId="{D9D99832-E3B5-4CEA-B81C-E14767445371}">
      <dgm:prSet/>
      <dgm:spPr/>
      <dgm:t>
        <a:bodyPr/>
        <a:lstStyle/>
        <a:p>
          <a:endParaRPr lang="zh-TW" altLang="en-US" sz="3200" b="1">
            <a:latin typeface="標楷體" panose="03000509000000000000" pitchFamily="65" charset="-120"/>
            <a:ea typeface="標楷體" panose="03000509000000000000" pitchFamily="65" charset="-120"/>
          </a:endParaRPr>
        </a:p>
      </dgm:t>
    </dgm:pt>
    <dgm:pt modelId="{08C23FCC-67EA-4CB9-BE9D-9ED985F5F14A}" type="sibTrans" cxnId="{D9D99832-E3B5-4CEA-B81C-E14767445371}">
      <dgm:prSet/>
      <dgm:spPr/>
      <dgm:t>
        <a:bodyPr/>
        <a:lstStyle/>
        <a:p>
          <a:endParaRPr lang="zh-TW" altLang="en-US" sz="3200" b="1">
            <a:latin typeface="標楷體" panose="03000509000000000000" pitchFamily="65" charset="-120"/>
            <a:ea typeface="標楷體" panose="03000509000000000000" pitchFamily="65" charset="-120"/>
          </a:endParaRPr>
        </a:p>
      </dgm:t>
    </dgm:pt>
    <dgm:pt modelId="{7D70E021-1781-41FC-BFA1-19596973750E}">
      <dgm:prSet phldrT="[文字]" custT="1"/>
      <dgm:spPr/>
      <dgm:t>
        <a:bodyPr/>
        <a:lstStyle/>
        <a:p>
          <a:r>
            <a:rPr lang="en-US" altLang="en-US" sz="3200" b="1" dirty="0">
              <a:latin typeface="標楷體" panose="03000509000000000000" pitchFamily="65" charset="-120"/>
              <a:ea typeface="標楷體" panose="03000509000000000000" pitchFamily="65" charset="-120"/>
            </a:rPr>
            <a:t>(1)</a:t>
          </a:r>
          <a:r>
            <a:rPr lang="zh-TW" altLang="en-US" sz="3200" b="1" dirty="0">
              <a:latin typeface="標楷體" panose="03000509000000000000" pitchFamily="65" charset="-120"/>
              <a:ea typeface="標楷體" panose="03000509000000000000" pitchFamily="65" charset="-120"/>
            </a:rPr>
            <a:t>各機關預算所列</a:t>
          </a:r>
          <a:r>
            <a:rPr lang="zh-TW" altLang="en-US" sz="3200" b="1" u="sng" dirty="0">
              <a:solidFill>
                <a:srgbClr val="FF0000"/>
              </a:solidFill>
              <a:latin typeface="標楷體" panose="03000509000000000000" pitchFamily="65" charset="-120"/>
              <a:ea typeface="標楷體" panose="03000509000000000000" pitchFamily="65" charset="-120"/>
            </a:rPr>
            <a:t>災害防救之經費</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不得移作他用。</a:t>
          </a:r>
        </a:p>
      </dgm:t>
    </dgm:pt>
    <dgm:pt modelId="{1095DB7A-CD2B-4446-B0BD-E371A73F431E}" type="parTrans" cxnId="{C4AEA028-EB91-482E-B0A2-A3E632727FC4}">
      <dgm:prSet/>
      <dgm:spPr/>
      <dgm:t>
        <a:bodyPr/>
        <a:lstStyle/>
        <a:p>
          <a:endParaRPr lang="zh-TW" altLang="en-US" sz="3200" b="1">
            <a:latin typeface="標楷體" panose="03000509000000000000" pitchFamily="65" charset="-120"/>
            <a:ea typeface="標楷體" panose="03000509000000000000" pitchFamily="65" charset="-120"/>
          </a:endParaRPr>
        </a:p>
      </dgm:t>
    </dgm:pt>
    <dgm:pt modelId="{E561F397-A50E-42B8-B641-E7594B7F2070}" type="sibTrans" cxnId="{C4AEA028-EB91-482E-B0A2-A3E632727FC4}">
      <dgm:prSet/>
      <dgm:spPr/>
      <dgm:t>
        <a:bodyPr/>
        <a:lstStyle/>
        <a:p>
          <a:endParaRPr lang="zh-TW" altLang="en-US" sz="3200" b="1">
            <a:latin typeface="標楷體" panose="03000509000000000000" pitchFamily="65" charset="-120"/>
            <a:ea typeface="標楷體" panose="03000509000000000000" pitchFamily="65" charset="-120"/>
          </a:endParaRPr>
        </a:p>
      </dgm:t>
    </dgm:pt>
    <dgm:pt modelId="{3CD12E67-65A9-4B62-95E7-CCF4804A71E2}">
      <dgm:prSet phldrT="[文字]" custT="1"/>
      <dgm:spPr/>
      <dgm:t>
        <a:bodyPr/>
        <a:lstStyle/>
        <a:p>
          <a:r>
            <a:rPr lang="en-US" altLang="en-US" sz="3200" b="1" dirty="0">
              <a:latin typeface="標楷體" panose="03000509000000000000" pitchFamily="65" charset="-120"/>
              <a:ea typeface="標楷體" panose="03000509000000000000" pitchFamily="65" charset="-120"/>
            </a:rPr>
            <a:t>(2)</a:t>
          </a:r>
          <a:r>
            <a:rPr lang="zh-TW" altLang="en-US" sz="3200" b="1" dirty="0">
              <a:latin typeface="標楷體" panose="03000509000000000000" pitchFamily="65" charset="-120"/>
              <a:ea typeface="標楷體" panose="03000509000000000000" pitchFamily="65" charset="-120"/>
            </a:rPr>
            <a:t>災害防救所需之經費應優先於各機關原列預算相關經費內覈實支付。</a:t>
          </a:r>
        </a:p>
      </dgm:t>
    </dgm:pt>
    <dgm:pt modelId="{5C4BDBD9-9941-42DB-86F1-268595BA66A9}" type="parTrans" cxnId="{C5135F06-0FD5-4FDE-88A8-080D38C4CF3C}">
      <dgm:prSet/>
      <dgm:spPr/>
      <dgm:t>
        <a:bodyPr/>
        <a:lstStyle/>
        <a:p>
          <a:endParaRPr lang="zh-TW" altLang="en-US"/>
        </a:p>
      </dgm:t>
    </dgm:pt>
    <dgm:pt modelId="{11D4F1AD-E830-4084-B59D-D67C19E05650}" type="sibTrans" cxnId="{C5135F06-0FD5-4FDE-88A8-080D38C4CF3C}">
      <dgm:prSet/>
      <dgm:spPr/>
      <dgm:t>
        <a:bodyPr/>
        <a:lstStyle/>
        <a:p>
          <a:endParaRPr lang="zh-TW" altLang="en-US"/>
        </a:p>
      </dgm:t>
    </dgm:pt>
    <dgm:pt modelId="{5D8474AC-A638-466B-8DB1-69C9C0BBAD02}" type="pres">
      <dgm:prSet presAssocID="{336EA752-93CF-439C-91D7-78D746A458D4}" presName="linear" presStyleCnt="0">
        <dgm:presLayoutVars>
          <dgm:dir/>
          <dgm:animLvl val="lvl"/>
          <dgm:resizeHandles val="exact"/>
        </dgm:presLayoutVars>
      </dgm:prSet>
      <dgm:spPr/>
    </dgm:pt>
    <dgm:pt modelId="{C75901ED-DB1C-45A9-AE84-4294ADB2D84D}" type="pres">
      <dgm:prSet presAssocID="{A1DC40CD-3F3F-4E09-BD14-794584DE1A6A}" presName="parentLin" presStyleCnt="0"/>
      <dgm:spPr/>
    </dgm:pt>
    <dgm:pt modelId="{A597D1A6-C592-4746-8199-443E12BF775C}" type="pres">
      <dgm:prSet presAssocID="{A1DC40CD-3F3F-4E09-BD14-794584DE1A6A}" presName="parentLeftMargin" presStyleLbl="node1" presStyleIdx="0" presStyleCnt="1"/>
      <dgm:spPr/>
    </dgm:pt>
    <dgm:pt modelId="{686A801A-4F6D-46AB-9A95-B48D5A5FEC46}" type="pres">
      <dgm:prSet presAssocID="{A1DC40CD-3F3F-4E09-BD14-794584DE1A6A}" presName="parentText" presStyleLbl="node1" presStyleIdx="0" presStyleCnt="1" custScaleX="119893" custScaleY="102458" custLinFactNeighborY="-12322">
        <dgm:presLayoutVars>
          <dgm:chMax val="0"/>
          <dgm:bulletEnabled val="1"/>
        </dgm:presLayoutVars>
      </dgm:prSet>
      <dgm:spPr/>
    </dgm:pt>
    <dgm:pt modelId="{547AF793-9D0D-4576-894C-A61BA2672474}" type="pres">
      <dgm:prSet presAssocID="{A1DC40CD-3F3F-4E09-BD14-794584DE1A6A}" presName="negativeSpace" presStyleCnt="0"/>
      <dgm:spPr/>
    </dgm:pt>
    <dgm:pt modelId="{D707D6D4-3A75-4358-82FA-7DB4E163E531}" type="pres">
      <dgm:prSet presAssocID="{A1DC40CD-3F3F-4E09-BD14-794584DE1A6A}" presName="childText" presStyleLbl="conFgAcc1" presStyleIdx="0" presStyleCnt="1">
        <dgm:presLayoutVars>
          <dgm:bulletEnabled val="1"/>
        </dgm:presLayoutVars>
      </dgm:prSet>
      <dgm:spPr/>
    </dgm:pt>
  </dgm:ptLst>
  <dgm:cxnLst>
    <dgm:cxn modelId="{5045EC01-3B3D-48F9-A3CF-CBB62AA91086}" type="presOf" srcId="{3CD12E67-65A9-4B62-95E7-CCF4804A71E2}" destId="{D707D6D4-3A75-4358-82FA-7DB4E163E531}" srcOrd="0" destOrd="1" presId="urn:microsoft.com/office/officeart/2005/8/layout/list1"/>
    <dgm:cxn modelId="{C5135F06-0FD5-4FDE-88A8-080D38C4CF3C}" srcId="{A1DC40CD-3F3F-4E09-BD14-794584DE1A6A}" destId="{3CD12E67-65A9-4B62-95E7-CCF4804A71E2}" srcOrd="1" destOrd="0" parTransId="{5C4BDBD9-9941-42DB-86F1-268595BA66A9}" sibTransId="{11D4F1AD-E830-4084-B59D-D67C19E05650}"/>
    <dgm:cxn modelId="{C4AEA028-EB91-482E-B0A2-A3E632727FC4}" srcId="{A1DC40CD-3F3F-4E09-BD14-794584DE1A6A}" destId="{7D70E021-1781-41FC-BFA1-19596973750E}" srcOrd="0" destOrd="0" parTransId="{1095DB7A-CD2B-4446-B0BD-E371A73F431E}" sibTransId="{E561F397-A50E-42B8-B641-E7594B7F2070}"/>
    <dgm:cxn modelId="{D9D99832-E3B5-4CEA-B81C-E14767445371}" srcId="{336EA752-93CF-439C-91D7-78D746A458D4}" destId="{A1DC40CD-3F3F-4E09-BD14-794584DE1A6A}" srcOrd="0" destOrd="0" parTransId="{A222A513-020E-4177-896C-0088FF5C1FF5}" sibTransId="{08C23FCC-67EA-4CB9-BE9D-9ED985F5F14A}"/>
    <dgm:cxn modelId="{6C860D53-F7C2-49B0-8625-279109FF6F38}" type="presOf" srcId="{7D70E021-1781-41FC-BFA1-19596973750E}" destId="{D707D6D4-3A75-4358-82FA-7DB4E163E531}" srcOrd="0" destOrd="0" presId="urn:microsoft.com/office/officeart/2005/8/layout/list1"/>
    <dgm:cxn modelId="{5C07C0B0-D41B-4E5F-9C31-B7415913E4E0}" type="presOf" srcId="{336EA752-93CF-439C-91D7-78D746A458D4}" destId="{5D8474AC-A638-466B-8DB1-69C9C0BBAD02}" srcOrd="0" destOrd="0" presId="urn:microsoft.com/office/officeart/2005/8/layout/list1"/>
    <dgm:cxn modelId="{EDD0F5B5-762B-4397-9DC4-C3BAB7BA820B}" type="presOf" srcId="{A1DC40CD-3F3F-4E09-BD14-794584DE1A6A}" destId="{A597D1A6-C592-4746-8199-443E12BF775C}" srcOrd="0" destOrd="0" presId="urn:microsoft.com/office/officeart/2005/8/layout/list1"/>
    <dgm:cxn modelId="{96CDA9E2-F95F-4614-9EE8-6D139359C158}" type="presOf" srcId="{A1DC40CD-3F3F-4E09-BD14-794584DE1A6A}" destId="{686A801A-4F6D-46AB-9A95-B48D5A5FEC46}" srcOrd="1" destOrd="0" presId="urn:microsoft.com/office/officeart/2005/8/layout/list1"/>
    <dgm:cxn modelId="{152ACF9C-A4DD-4494-AB99-1BC77791C5F1}" type="presParOf" srcId="{5D8474AC-A638-466B-8DB1-69C9C0BBAD02}" destId="{C75901ED-DB1C-45A9-AE84-4294ADB2D84D}" srcOrd="0" destOrd="0" presId="urn:microsoft.com/office/officeart/2005/8/layout/list1"/>
    <dgm:cxn modelId="{FBF821F6-C6BC-47BF-B04D-2D64DC93E2B5}" type="presParOf" srcId="{C75901ED-DB1C-45A9-AE84-4294ADB2D84D}" destId="{A597D1A6-C592-4746-8199-443E12BF775C}" srcOrd="0" destOrd="0" presId="urn:microsoft.com/office/officeart/2005/8/layout/list1"/>
    <dgm:cxn modelId="{1338BFA9-00C0-4695-9DFA-122FDBA98E7C}" type="presParOf" srcId="{C75901ED-DB1C-45A9-AE84-4294ADB2D84D}" destId="{686A801A-4F6D-46AB-9A95-B48D5A5FEC46}" srcOrd="1" destOrd="0" presId="urn:microsoft.com/office/officeart/2005/8/layout/list1"/>
    <dgm:cxn modelId="{FC16CBE9-8FE0-4F9D-9BB7-DA0A949335C8}" type="presParOf" srcId="{5D8474AC-A638-466B-8DB1-69C9C0BBAD02}" destId="{547AF793-9D0D-4576-894C-A61BA2672474}" srcOrd="1" destOrd="0" presId="urn:microsoft.com/office/officeart/2005/8/layout/list1"/>
    <dgm:cxn modelId="{2CB24F90-A0B0-4656-9D0D-6A43EB566AF7}" type="presParOf" srcId="{5D8474AC-A638-466B-8DB1-69C9C0BBAD02}" destId="{D707D6D4-3A75-4358-82FA-7DB4E163E5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9B3D92A-0EB7-447C-BE9F-4C26E43C7B9A}"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zh-TW" altLang="en-US"/>
        </a:p>
      </dgm:t>
    </dgm:pt>
    <dgm:pt modelId="{A9E38C4E-8674-4E37-9D93-229649758ADF}">
      <dgm:prSet phldrT="[文字]" custT="1"/>
      <dgm:spPr/>
      <dgm:t>
        <a:bodyPr/>
        <a:lstStyle/>
        <a:p>
          <a:pPr>
            <a:defRPr b="1"/>
          </a:pPr>
          <a:r>
            <a:rPr lang="zh-TW" altLang="en-US" sz="4000" dirty="0">
              <a:latin typeface="標楷體" panose="03000509000000000000" pitchFamily="65" charset="-120"/>
              <a:ea typeface="標楷體" panose="03000509000000000000" pitchFamily="65" charset="-120"/>
            </a:rPr>
            <a:t>定義</a:t>
          </a:r>
        </a:p>
      </dgm:t>
    </dgm:pt>
    <dgm:pt modelId="{55A1067C-8DB2-4A25-A485-7439E83254E9}" type="parTrans" cxnId="{17986A32-DA21-4FAE-B130-C9C5632831CA}">
      <dgm:prSet/>
      <dgm:spPr/>
      <dgm:t>
        <a:bodyPr/>
        <a:lstStyle/>
        <a:p>
          <a:endParaRPr lang="zh-TW" altLang="en-US" sz="3600">
            <a:latin typeface="標楷體" panose="03000509000000000000" pitchFamily="65" charset="-120"/>
            <a:ea typeface="標楷體" panose="03000509000000000000" pitchFamily="65" charset="-120"/>
          </a:endParaRPr>
        </a:p>
      </dgm:t>
    </dgm:pt>
    <dgm:pt modelId="{118CE148-90A2-40FE-A869-B39287D23233}" type="sibTrans" cxnId="{17986A32-DA21-4FAE-B130-C9C5632831CA}">
      <dgm:prSet/>
      <dgm:spPr/>
      <dgm:t>
        <a:bodyPr/>
        <a:lstStyle/>
        <a:p>
          <a:endParaRPr lang="zh-TW" altLang="en-US" sz="3600">
            <a:latin typeface="標楷體" panose="03000509000000000000" pitchFamily="65" charset="-120"/>
            <a:ea typeface="標楷體" panose="03000509000000000000" pitchFamily="65" charset="-120"/>
          </a:endParaRPr>
        </a:p>
      </dgm:t>
    </dgm:pt>
    <dgm:pt modelId="{1D2E6EC6-6DBF-4570-9642-EA37005EC4B8}">
      <dgm:prSet phldrT="[文字]" custT="1"/>
      <dgm:spPr/>
      <dgm:t>
        <a:bodyPr/>
        <a:lstStyle/>
        <a:p>
          <a:pPr algn="just"/>
          <a:r>
            <a:rPr lang="zh-TW" altLang="en-US" sz="3600" dirty="0">
              <a:latin typeface="標楷體" panose="03000509000000000000" pitchFamily="65" charset="-120"/>
              <a:ea typeface="標楷體" panose="03000509000000000000" pitchFamily="65" charset="-120"/>
            </a:rPr>
            <a:t>係指各機關於</a:t>
          </a:r>
          <a:r>
            <a:rPr lang="zh-TW" altLang="en-US" sz="3600" b="1" u="sng" dirty="0">
              <a:solidFill>
                <a:srgbClr val="FF0000"/>
              </a:solidFill>
              <a:latin typeface="標楷體" panose="03000509000000000000" pitchFamily="65" charset="-120"/>
              <a:ea typeface="標楷體" panose="03000509000000000000" pitchFamily="65" charset="-120"/>
            </a:rPr>
            <a:t>法定預算以外</a:t>
          </a:r>
          <a:r>
            <a:rPr lang="zh-TW" altLang="en-US" sz="3600" dirty="0">
              <a:latin typeface="標楷體" panose="03000509000000000000" pitchFamily="65" charset="-120"/>
              <a:ea typeface="標楷體" panose="03000509000000000000" pitchFamily="65" charset="-120"/>
            </a:rPr>
            <a:t>所墊付之款項。</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各機關單位預算執行要點</a:t>
          </a:r>
          <a:r>
            <a:rPr lang="en-US" altLang="zh-TW" sz="2000" b="1" dirty="0">
              <a:solidFill>
                <a:schemeClr val="tx2">
                  <a:lumMod val="10000"/>
                </a:schemeClr>
              </a:solidFill>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44)</a:t>
          </a:r>
          <a:endParaRPr lang="zh-TW" altLang="en-US" sz="2000" dirty="0">
            <a:latin typeface="標楷體" panose="03000509000000000000" pitchFamily="65" charset="-120"/>
            <a:ea typeface="標楷體" panose="03000509000000000000" pitchFamily="65" charset="-120"/>
          </a:endParaRPr>
        </a:p>
      </dgm:t>
    </dgm:pt>
    <dgm:pt modelId="{FA24060D-310A-43F1-A085-7938EB561977}" type="parTrans" cxnId="{63E3DADB-7ED8-4560-8905-CBE0F42B601C}">
      <dgm:prSet/>
      <dgm:spPr/>
      <dgm:t>
        <a:bodyPr/>
        <a:lstStyle/>
        <a:p>
          <a:endParaRPr lang="zh-TW" altLang="en-US" sz="3600">
            <a:latin typeface="標楷體" panose="03000509000000000000" pitchFamily="65" charset="-120"/>
            <a:ea typeface="標楷體" panose="03000509000000000000" pitchFamily="65" charset="-120"/>
          </a:endParaRPr>
        </a:p>
      </dgm:t>
    </dgm:pt>
    <dgm:pt modelId="{D6656A60-AEF5-4568-9504-9ADCA9F83819}" type="sibTrans" cxnId="{63E3DADB-7ED8-4560-8905-CBE0F42B601C}">
      <dgm:prSet/>
      <dgm:spPr/>
      <dgm:t>
        <a:bodyPr/>
        <a:lstStyle/>
        <a:p>
          <a:endParaRPr lang="zh-TW" altLang="en-US" sz="3600">
            <a:latin typeface="標楷體" panose="03000509000000000000" pitchFamily="65" charset="-120"/>
            <a:ea typeface="標楷體" panose="03000509000000000000" pitchFamily="65" charset="-120"/>
          </a:endParaRPr>
        </a:p>
      </dgm:t>
    </dgm:pt>
    <dgm:pt modelId="{A94076CA-C709-4D53-887A-9DA8FD87A3A4}">
      <dgm:prSet phldrT="[文字]" custT="1"/>
      <dgm:spPr/>
      <dgm:t>
        <a:bodyPr/>
        <a:lstStyle/>
        <a:p>
          <a:pPr>
            <a:defRPr b="1"/>
          </a:pPr>
          <a:r>
            <a:rPr lang="zh-TW" altLang="en-US" sz="4000" dirty="0">
              <a:latin typeface="標楷體" panose="03000509000000000000" pitchFamily="65" charset="-120"/>
              <a:ea typeface="標楷體" panose="03000509000000000000" pitchFamily="65" charset="-120"/>
            </a:rPr>
            <a:t>原因</a:t>
          </a:r>
        </a:p>
      </dgm:t>
    </dgm:pt>
    <dgm:pt modelId="{EE0DA34A-BE59-46BF-8E4F-4879B8CA37B4}" type="parTrans" cxnId="{45CC0AE3-89C1-43D0-BE83-91799A5AAF16}">
      <dgm:prSet/>
      <dgm:spPr/>
      <dgm:t>
        <a:bodyPr/>
        <a:lstStyle/>
        <a:p>
          <a:endParaRPr lang="zh-TW" altLang="en-US" sz="3600">
            <a:latin typeface="標楷體" panose="03000509000000000000" pitchFamily="65" charset="-120"/>
            <a:ea typeface="標楷體" panose="03000509000000000000" pitchFamily="65" charset="-120"/>
          </a:endParaRPr>
        </a:p>
      </dgm:t>
    </dgm:pt>
    <dgm:pt modelId="{CEC4CDE7-3FFF-41F3-A1EE-55927C2E5640}" type="sibTrans" cxnId="{45CC0AE3-89C1-43D0-BE83-91799A5AAF16}">
      <dgm:prSet/>
      <dgm:spPr/>
      <dgm:t>
        <a:bodyPr/>
        <a:lstStyle/>
        <a:p>
          <a:endParaRPr lang="zh-TW" altLang="en-US" sz="3600">
            <a:latin typeface="標楷體" panose="03000509000000000000" pitchFamily="65" charset="-120"/>
            <a:ea typeface="標楷體" panose="03000509000000000000" pitchFamily="65" charset="-120"/>
          </a:endParaRPr>
        </a:p>
      </dgm:t>
    </dgm:pt>
    <dgm:pt modelId="{E7B7D304-CC46-469E-8E65-2BC97043E22F}">
      <dgm:prSet phldrT="[文字]" custT="1"/>
      <dgm:spPr/>
      <dgm:t>
        <a:bodyPr/>
        <a:lstStyle/>
        <a:p>
          <a:pPr algn="just"/>
          <a:r>
            <a:rPr lang="zh-TW" altLang="en-US" sz="3600" b="0" i="0" dirty="0">
              <a:latin typeface="標楷體" panose="03000509000000000000" pitchFamily="65" charset="-120"/>
              <a:ea typeface="標楷體" panose="03000509000000000000" pitchFamily="65" charset="-120"/>
            </a:rPr>
            <a:t>辦理</a:t>
          </a:r>
          <a:r>
            <a:rPr lang="zh-TW" altLang="en-US" sz="3600" b="1" i="0" u="sng" dirty="0">
              <a:solidFill>
                <a:srgbClr val="FF0000"/>
              </a:solidFill>
              <a:latin typeface="標楷體" panose="03000509000000000000" pitchFamily="65" charset="-120"/>
              <a:ea typeface="標楷體" panose="03000509000000000000" pitchFamily="65" charset="-120"/>
            </a:rPr>
            <a:t>追加預算或特別預算時效上不足因應</a:t>
          </a:r>
          <a:r>
            <a:rPr lang="zh-TW" altLang="en-US" sz="3600" b="0" i="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各機關單位預算執行要點</a:t>
          </a:r>
          <a:r>
            <a:rPr lang="en-US" altLang="zh-TW" sz="2000" b="1" dirty="0">
              <a:solidFill>
                <a:schemeClr val="tx2">
                  <a:lumMod val="10000"/>
                </a:schemeClr>
              </a:solidFill>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44)</a:t>
          </a:r>
          <a:endParaRPr lang="zh-TW" altLang="en-US" sz="2000" dirty="0">
            <a:latin typeface="標楷體" panose="03000509000000000000" pitchFamily="65" charset="-120"/>
            <a:ea typeface="標楷體" panose="03000509000000000000" pitchFamily="65" charset="-120"/>
          </a:endParaRPr>
        </a:p>
      </dgm:t>
    </dgm:pt>
    <dgm:pt modelId="{989A6F70-075B-4835-890E-FAF5DAF57A1B}" type="parTrans" cxnId="{CFB1A965-680D-446E-A5F6-5A40DE67DCA3}">
      <dgm:prSet/>
      <dgm:spPr/>
      <dgm:t>
        <a:bodyPr/>
        <a:lstStyle/>
        <a:p>
          <a:endParaRPr lang="zh-TW" altLang="en-US" sz="3600">
            <a:latin typeface="標楷體" panose="03000509000000000000" pitchFamily="65" charset="-120"/>
            <a:ea typeface="標楷體" panose="03000509000000000000" pitchFamily="65" charset="-120"/>
          </a:endParaRPr>
        </a:p>
      </dgm:t>
    </dgm:pt>
    <dgm:pt modelId="{13CB08D5-0A01-4AD9-866B-1DBAB44C52CF}" type="sibTrans" cxnId="{CFB1A965-680D-446E-A5F6-5A40DE67DCA3}">
      <dgm:prSet/>
      <dgm:spPr/>
      <dgm:t>
        <a:bodyPr/>
        <a:lstStyle/>
        <a:p>
          <a:endParaRPr lang="zh-TW" altLang="en-US" sz="3600">
            <a:latin typeface="標楷體" panose="03000509000000000000" pitchFamily="65" charset="-120"/>
            <a:ea typeface="標楷體" panose="03000509000000000000" pitchFamily="65" charset="-120"/>
          </a:endParaRPr>
        </a:p>
      </dgm:t>
    </dgm:pt>
    <dgm:pt modelId="{2FEE981A-1D67-44F1-A626-4AA68C6D8AC2}" type="pres">
      <dgm:prSet presAssocID="{E9B3D92A-0EB7-447C-BE9F-4C26E43C7B9A}" presName="linear" presStyleCnt="0">
        <dgm:presLayoutVars>
          <dgm:dir/>
          <dgm:animLvl val="lvl"/>
          <dgm:resizeHandles val="exact"/>
        </dgm:presLayoutVars>
      </dgm:prSet>
      <dgm:spPr/>
    </dgm:pt>
    <dgm:pt modelId="{5EEF923A-D147-4E97-ACCB-F13861887033}" type="pres">
      <dgm:prSet presAssocID="{A9E38C4E-8674-4E37-9D93-229649758ADF}" presName="parentLin" presStyleCnt="0"/>
      <dgm:spPr/>
    </dgm:pt>
    <dgm:pt modelId="{8A3E72B2-E754-4616-9EC7-C80C1B5CDB74}" type="pres">
      <dgm:prSet presAssocID="{A9E38C4E-8674-4E37-9D93-229649758ADF}" presName="parentLeftMargin" presStyleLbl="node1" presStyleIdx="0" presStyleCnt="2"/>
      <dgm:spPr/>
    </dgm:pt>
    <dgm:pt modelId="{631B6E7A-E505-4077-9325-260ECA107A96}" type="pres">
      <dgm:prSet presAssocID="{A9E38C4E-8674-4E37-9D93-229649758ADF}" presName="parentText" presStyleLbl="node1" presStyleIdx="0" presStyleCnt="2">
        <dgm:presLayoutVars>
          <dgm:chMax val="0"/>
          <dgm:bulletEnabled val="1"/>
        </dgm:presLayoutVars>
      </dgm:prSet>
      <dgm:spPr/>
    </dgm:pt>
    <dgm:pt modelId="{AE6B8D8C-C7F6-4C82-9CF1-46DC46ED4DF0}" type="pres">
      <dgm:prSet presAssocID="{A9E38C4E-8674-4E37-9D93-229649758ADF}" presName="negativeSpace" presStyleCnt="0"/>
      <dgm:spPr/>
    </dgm:pt>
    <dgm:pt modelId="{2A336EE4-41C1-4892-99AE-D23A9813D869}" type="pres">
      <dgm:prSet presAssocID="{A9E38C4E-8674-4E37-9D93-229649758ADF}" presName="childText" presStyleLbl="conFgAcc1" presStyleIdx="0" presStyleCnt="2">
        <dgm:presLayoutVars>
          <dgm:bulletEnabled val="1"/>
        </dgm:presLayoutVars>
      </dgm:prSet>
      <dgm:spPr/>
    </dgm:pt>
    <dgm:pt modelId="{A8A868F5-9A2F-40B4-B5D4-13CDB9075330}" type="pres">
      <dgm:prSet presAssocID="{118CE148-90A2-40FE-A869-B39287D23233}" presName="spaceBetweenRectangles" presStyleCnt="0"/>
      <dgm:spPr/>
    </dgm:pt>
    <dgm:pt modelId="{D780E252-D2AF-43B5-A758-7AE8959BB97E}" type="pres">
      <dgm:prSet presAssocID="{A94076CA-C709-4D53-887A-9DA8FD87A3A4}" presName="parentLin" presStyleCnt="0"/>
      <dgm:spPr/>
    </dgm:pt>
    <dgm:pt modelId="{8AE4DB76-AF28-47FD-BEDA-984BE98F0CEC}" type="pres">
      <dgm:prSet presAssocID="{A94076CA-C709-4D53-887A-9DA8FD87A3A4}" presName="parentLeftMargin" presStyleLbl="node1" presStyleIdx="0" presStyleCnt="2"/>
      <dgm:spPr/>
    </dgm:pt>
    <dgm:pt modelId="{1EEF82D2-5045-46AF-89E0-A15F056F11AB}" type="pres">
      <dgm:prSet presAssocID="{A94076CA-C709-4D53-887A-9DA8FD87A3A4}" presName="parentText" presStyleLbl="node1" presStyleIdx="1" presStyleCnt="2">
        <dgm:presLayoutVars>
          <dgm:chMax val="0"/>
          <dgm:bulletEnabled val="1"/>
        </dgm:presLayoutVars>
      </dgm:prSet>
      <dgm:spPr/>
    </dgm:pt>
    <dgm:pt modelId="{6D002CB6-EF57-4AB7-9A74-C02DEFD4887C}" type="pres">
      <dgm:prSet presAssocID="{A94076CA-C709-4D53-887A-9DA8FD87A3A4}" presName="negativeSpace" presStyleCnt="0"/>
      <dgm:spPr/>
    </dgm:pt>
    <dgm:pt modelId="{69B2B633-5A90-4EC0-B969-8437665810FE}" type="pres">
      <dgm:prSet presAssocID="{A94076CA-C709-4D53-887A-9DA8FD87A3A4}" presName="childText" presStyleLbl="conFgAcc1" presStyleIdx="1" presStyleCnt="2">
        <dgm:presLayoutVars>
          <dgm:bulletEnabled val="1"/>
        </dgm:presLayoutVars>
      </dgm:prSet>
      <dgm:spPr/>
    </dgm:pt>
  </dgm:ptLst>
  <dgm:cxnLst>
    <dgm:cxn modelId="{17986A32-DA21-4FAE-B130-C9C5632831CA}" srcId="{E9B3D92A-0EB7-447C-BE9F-4C26E43C7B9A}" destId="{A9E38C4E-8674-4E37-9D93-229649758ADF}" srcOrd="0" destOrd="0" parTransId="{55A1067C-8DB2-4A25-A485-7439E83254E9}" sibTransId="{118CE148-90A2-40FE-A869-B39287D23233}"/>
    <dgm:cxn modelId="{8051DB33-7804-470D-942D-8146BB6EEF75}" type="presOf" srcId="{E7B7D304-CC46-469E-8E65-2BC97043E22F}" destId="{69B2B633-5A90-4EC0-B969-8437665810FE}" srcOrd="0" destOrd="0" presId="urn:microsoft.com/office/officeart/2005/8/layout/list1"/>
    <dgm:cxn modelId="{CFB1A965-680D-446E-A5F6-5A40DE67DCA3}" srcId="{A94076CA-C709-4D53-887A-9DA8FD87A3A4}" destId="{E7B7D304-CC46-469E-8E65-2BC97043E22F}" srcOrd="0" destOrd="0" parTransId="{989A6F70-075B-4835-890E-FAF5DAF57A1B}" sibTransId="{13CB08D5-0A01-4AD9-866B-1DBAB44C52CF}"/>
    <dgm:cxn modelId="{F3A71E58-4FE2-43F4-ADFA-880068B09E8D}" type="presOf" srcId="{E9B3D92A-0EB7-447C-BE9F-4C26E43C7B9A}" destId="{2FEE981A-1D67-44F1-A626-4AA68C6D8AC2}" srcOrd="0" destOrd="0" presId="urn:microsoft.com/office/officeart/2005/8/layout/list1"/>
    <dgm:cxn modelId="{E5A96986-D609-4638-BDA1-B6A96F7597C4}" type="presOf" srcId="{A94076CA-C709-4D53-887A-9DA8FD87A3A4}" destId="{8AE4DB76-AF28-47FD-BEDA-984BE98F0CEC}" srcOrd="0" destOrd="0" presId="urn:microsoft.com/office/officeart/2005/8/layout/list1"/>
    <dgm:cxn modelId="{55329387-96BF-4799-8859-904CD39DC2BE}" type="presOf" srcId="{A9E38C4E-8674-4E37-9D93-229649758ADF}" destId="{631B6E7A-E505-4077-9325-260ECA107A96}" srcOrd="1" destOrd="0" presId="urn:microsoft.com/office/officeart/2005/8/layout/list1"/>
    <dgm:cxn modelId="{BC36EE9D-75D0-4635-95C0-64529D8B35DB}" type="presOf" srcId="{A94076CA-C709-4D53-887A-9DA8FD87A3A4}" destId="{1EEF82D2-5045-46AF-89E0-A15F056F11AB}" srcOrd="1" destOrd="0" presId="urn:microsoft.com/office/officeart/2005/8/layout/list1"/>
    <dgm:cxn modelId="{010F1BAD-AAA2-4F36-9434-D81E5A2B3D69}" type="presOf" srcId="{1D2E6EC6-6DBF-4570-9642-EA37005EC4B8}" destId="{2A336EE4-41C1-4892-99AE-D23A9813D869}" srcOrd="0" destOrd="0" presId="urn:microsoft.com/office/officeart/2005/8/layout/list1"/>
    <dgm:cxn modelId="{87E56FAE-9A2E-4B40-80CF-B0C4A63E05DD}" type="presOf" srcId="{A9E38C4E-8674-4E37-9D93-229649758ADF}" destId="{8A3E72B2-E754-4616-9EC7-C80C1B5CDB74}" srcOrd="0" destOrd="0" presId="urn:microsoft.com/office/officeart/2005/8/layout/list1"/>
    <dgm:cxn modelId="{63E3DADB-7ED8-4560-8905-CBE0F42B601C}" srcId="{A9E38C4E-8674-4E37-9D93-229649758ADF}" destId="{1D2E6EC6-6DBF-4570-9642-EA37005EC4B8}" srcOrd="0" destOrd="0" parTransId="{FA24060D-310A-43F1-A085-7938EB561977}" sibTransId="{D6656A60-AEF5-4568-9504-9ADCA9F83819}"/>
    <dgm:cxn modelId="{45CC0AE3-89C1-43D0-BE83-91799A5AAF16}" srcId="{E9B3D92A-0EB7-447C-BE9F-4C26E43C7B9A}" destId="{A94076CA-C709-4D53-887A-9DA8FD87A3A4}" srcOrd="1" destOrd="0" parTransId="{EE0DA34A-BE59-46BF-8E4F-4879B8CA37B4}" sibTransId="{CEC4CDE7-3FFF-41F3-A1EE-55927C2E5640}"/>
    <dgm:cxn modelId="{B769326C-05D2-41C9-95CB-0FC512990B4A}" type="presParOf" srcId="{2FEE981A-1D67-44F1-A626-4AA68C6D8AC2}" destId="{5EEF923A-D147-4E97-ACCB-F13861887033}" srcOrd="0" destOrd="0" presId="urn:microsoft.com/office/officeart/2005/8/layout/list1"/>
    <dgm:cxn modelId="{B6761D4F-C2C9-4CF0-9E46-35481A4778F0}" type="presParOf" srcId="{5EEF923A-D147-4E97-ACCB-F13861887033}" destId="{8A3E72B2-E754-4616-9EC7-C80C1B5CDB74}" srcOrd="0" destOrd="0" presId="urn:microsoft.com/office/officeart/2005/8/layout/list1"/>
    <dgm:cxn modelId="{64519ACE-7D84-402E-A071-BF9F4F5D455C}" type="presParOf" srcId="{5EEF923A-D147-4E97-ACCB-F13861887033}" destId="{631B6E7A-E505-4077-9325-260ECA107A96}" srcOrd="1" destOrd="0" presId="urn:microsoft.com/office/officeart/2005/8/layout/list1"/>
    <dgm:cxn modelId="{7354579D-8F08-4775-96EF-DA60FA928896}" type="presParOf" srcId="{2FEE981A-1D67-44F1-A626-4AA68C6D8AC2}" destId="{AE6B8D8C-C7F6-4C82-9CF1-46DC46ED4DF0}" srcOrd="1" destOrd="0" presId="urn:microsoft.com/office/officeart/2005/8/layout/list1"/>
    <dgm:cxn modelId="{2B8688E8-C26B-42B0-A15A-356B23CD2CAD}" type="presParOf" srcId="{2FEE981A-1D67-44F1-A626-4AA68C6D8AC2}" destId="{2A336EE4-41C1-4892-99AE-D23A9813D869}" srcOrd="2" destOrd="0" presId="urn:microsoft.com/office/officeart/2005/8/layout/list1"/>
    <dgm:cxn modelId="{384EE187-CF93-4C43-952A-A3BDE9CCBCC7}" type="presParOf" srcId="{2FEE981A-1D67-44F1-A626-4AA68C6D8AC2}" destId="{A8A868F5-9A2F-40B4-B5D4-13CDB9075330}" srcOrd="3" destOrd="0" presId="urn:microsoft.com/office/officeart/2005/8/layout/list1"/>
    <dgm:cxn modelId="{AB2A3BCF-BC67-4965-93E7-73850BDA6D73}" type="presParOf" srcId="{2FEE981A-1D67-44F1-A626-4AA68C6D8AC2}" destId="{D780E252-D2AF-43B5-A758-7AE8959BB97E}" srcOrd="4" destOrd="0" presId="urn:microsoft.com/office/officeart/2005/8/layout/list1"/>
    <dgm:cxn modelId="{BF408913-1CE6-471A-A7F5-3A8226D36B2D}" type="presParOf" srcId="{D780E252-D2AF-43B5-A758-7AE8959BB97E}" destId="{8AE4DB76-AF28-47FD-BEDA-984BE98F0CEC}" srcOrd="0" destOrd="0" presId="urn:microsoft.com/office/officeart/2005/8/layout/list1"/>
    <dgm:cxn modelId="{30527100-0F7A-4F23-87EB-9DDBDFC20DEC}" type="presParOf" srcId="{D780E252-D2AF-43B5-A758-7AE8959BB97E}" destId="{1EEF82D2-5045-46AF-89E0-A15F056F11AB}" srcOrd="1" destOrd="0" presId="urn:microsoft.com/office/officeart/2005/8/layout/list1"/>
    <dgm:cxn modelId="{ABC05087-57BD-4988-84F5-A8836E359314}" type="presParOf" srcId="{2FEE981A-1D67-44F1-A626-4AA68C6D8AC2}" destId="{6D002CB6-EF57-4AB7-9A74-C02DEFD4887C}" srcOrd="5" destOrd="0" presId="urn:microsoft.com/office/officeart/2005/8/layout/list1"/>
    <dgm:cxn modelId="{6793704F-D250-4FA9-8A45-E18534189A06}" type="presParOf" srcId="{2FEE981A-1D67-44F1-A626-4AA68C6D8AC2}" destId="{69B2B633-5A90-4EC0-B969-8437665810F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A0E414A-12A3-4A28-B49C-B4C2B7FC5E2B}" type="doc">
      <dgm:prSet loTypeId="urn:microsoft.com/office/officeart/2005/8/layout/vList5" loCatId="list" qsTypeId="urn:microsoft.com/office/officeart/2005/8/quickstyle/simple2" qsCatId="simple" csTypeId="urn:microsoft.com/office/officeart/2005/8/colors/colorful4" csCatId="colorful" phldr="1"/>
      <dgm:spPr/>
      <dgm:t>
        <a:bodyPr/>
        <a:lstStyle/>
        <a:p>
          <a:endParaRPr lang="zh-TW" altLang="en-US"/>
        </a:p>
      </dgm:t>
    </dgm:pt>
    <dgm:pt modelId="{29815BD1-2754-4ED3-B061-D3CAC0647097}">
      <dgm:prSet phldrT="[文字]" custT="1"/>
      <dgm:spPr/>
      <dgm:t>
        <a:bodyPr/>
        <a:lstStyle/>
        <a:p>
          <a:pPr marL="0" lvl="0" indent="0" algn="ctr"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cs typeface="+mn-cs"/>
            </a:rPr>
            <a:t>各機關單位預算執行要點</a:t>
          </a:r>
          <a:r>
            <a:rPr lang="en-US" altLang="en-US" sz="3200" b="1" kern="1200">
              <a:latin typeface="標楷體" panose="03000509000000000000" pitchFamily="65" charset="-120"/>
              <a:ea typeface="標楷體" panose="03000509000000000000" pitchFamily="65" charset="-120"/>
              <a:cs typeface="+mn-cs"/>
            </a:rPr>
            <a:t>§25</a:t>
          </a:r>
          <a:endParaRPr lang="zh-TW" altLang="en-US" sz="3200" b="1" kern="1200" dirty="0">
            <a:latin typeface="標楷體" panose="03000509000000000000" pitchFamily="65" charset="-120"/>
            <a:ea typeface="標楷體" panose="03000509000000000000" pitchFamily="65" charset="-120"/>
            <a:cs typeface="+mn-cs"/>
          </a:endParaRPr>
        </a:p>
      </dgm:t>
    </dgm:pt>
    <dgm:pt modelId="{3FEDF39A-5DEB-48A2-926D-2CD1417CA3F7}" type="parTrans" cxnId="{E73B7A44-31C3-452D-B79D-921E7133FEAA}">
      <dgm:prSet/>
      <dgm:spPr/>
      <dgm:t>
        <a:bodyPr/>
        <a:lstStyle/>
        <a:p>
          <a:endParaRPr lang="zh-TW" altLang="en-US"/>
        </a:p>
      </dgm:t>
    </dgm:pt>
    <dgm:pt modelId="{111495C7-1130-4FC5-A2EE-125DD0C02A57}" type="sibTrans" cxnId="{E73B7A44-31C3-452D-B79D-921E7133FEAA}">
      <dgm:prSet/>
      <dgm:spPr/>
      <dgm:t>
        <a:bodyPr/>
        <a:lstStyle/>
        <a:p>
          <a:endParaRPr lang="zh-TW" altLang="en-US"/>
        </a:p>
      </dgm:t>
    </dgm:pt>
    <dgm:pt modelId="{14E56E0D-0F52-422C-8F6D-BE02502853FC}">
      <dgm:prSet phldrT="[文字]" custT="1"/>
      <dgm:spPr/>
      <dgm:t>
        <a:bodyPr/>
        <a:lstStyle/>
        <a:p>
          <a:r>
            <a:rPr lang="zh-TW" altLang="en-US" sz="3200" b="1">
              <a:latin typeface="標楷體" panose="03000509000000000000" pitchFamily="65" charset="-120"/>
              <a:ea typeface="標楷體" panose="03000509000000000000" pitchFamily="65" charset="-120"/>
            </a:rPr>
            <a:t>各機關單位預算執行要點</a:t>
          </a:r>
          <a:r>
            <a:rPr lang="en-US" altLang="en-US" sz="3200" b="1">
              <a:latin typeface="標楷體" panose="03000509000000000000" pitchFamily="65" charset="-120"/>
              <a:ea typeface="標楷體" panose="03000509000000000000" pitchFamily="65" charset="-120"/>
            </a:rPr>
            <a:t>§26</a:t>
          </a:r>
          <a:endParaRPr lang="zh-TW" altLang="en-US" sz="3200" b="1" dirty="0">
            <a:latin typeface="標楷體" panose="03000509000000000000" pitchFamily="65" charset="-120"/>
            <a:ea typeface="標楷體" panose="03000509000000000000" pitchFamily="65" charset="-120"/>
          </a:endParaRPr>
        </a:p>
      </dgm:t>
    </dgm:pt>
    <dgm:pt modelId="{EF1ED989-2DC1-40C0-B7A7-B85E7CCA143E}" type="parTrans" cxnId="{1CFF9A05-7AF4-4730-9CA0-15D58FDE0DD9}">
      <dgm:prSet/>
      <dgm:spPr/>
      <dgm:t>
        <a:bodyPr/>
        <a:lstStyle/>
        <a:p>
          <a:endParaRPr lang="zh-TW" altLang="en-US"/>
        </a:p>
      </dgm:t>
    </dgm:pt>
    <dgm:pt modelId="{511AC370-83B6-40CE-83C9-114052219076}" type="sibTrans" cxnId="{1CFF9A05-7AF4-4730-9CA0-15D58FDE0DD9}">
      <dgm:prSet/>
      <dgm:spPr/>
      <dgm:t>
        <a:bodyPr/>
        <a:lstStyle/>
        <a:p>
          <a:endParaRPr lang="zh-TW" altLang="en-US"/>
        </a:p>
      </dgm:t>
    </dgm:pt>
    <dgm:pt modelId="{CB47A14C-AAFA-4BAB-BFF9-7D2EB9890A5C}">
      <dgm:prSet custT="1"/>
      <dgm:spPr/>
      <dgm:t>
        <a:bodyPr/>
        <a:lstStyle/>
        <a:p>
          <a:r>
            <a:rPr lang="zh-TW" altLang="en-US" sz="2800" b="1" dirty="0">
              <a:latin typeface="標楷體" panose="03000509000000000000" pitchFamily="65" charset="-120"/>
              <a:ea typeface="標楷體" panose="03000509000000000000" pitchFamily="65" charset="-120"/>
            </a:rPr>
            <a:t>變更設計或計畫內容修正，遇有</a:t>
          </a:r>
        </a:p>
      </dgm:t>
    </dgm:pt>
    <dgm:pt modelId="{25973984-45E1-4A42-8BB2-78657E2F3B50}" type="parTrans" cxnId="{669191FF-49C0-4B9B-9801-5A77E7C88E70}">
      <dgm:prSet/>
      <dgm:spPr/>
      <dgm:t>
        <a:bodyPr/>
        <a:lstStyle/>
        <a:p>
          <a:endParaRPr lang="zh-TW" altLang="en-US"/>
        </a:p>
      </dgm:t>
    </dgm:pt>
    <dgm:pt modelId="{2377F9AC-9E25-4989-8D48-486A96773E62}" type="sibTrans" cxnId="{669191FF-49C0-4B9B-9801-5A77E7C88E70}">
      <dgm:prSet/>
      <dgm:spPr/>
      <dgm:t>
        <a:bodyPr/>
        <a:lstStyle/>
        <a:p>
          <a:endParaRPr lang="zh-TW" altLang="en-US"/>
        </a:p>
      </dgm:t>
    </dgm:pt>
    <dgm:pt modelId="{3495616A-6007-4E6F-94D5-E62CD242818D}">
      <dgm:prSet custT="1"/>
      <dgm:spPr/>
      <dgm:t>
        <a:bodyPr/>
        <a:lstStyle/>
        <a:p>
          <a:r>
            <a:rPr lang="zh-TW" altLang="en-US" sz="2800" b="1">
              <a:latin typeface="標楷體" panose="03000509000000000000" pitchFamily="65" charset="-120"/>
              <a:ea typeface="標楷體" panose="03000509000000000000" pitchFamily="65" charset="-120"/>
            </a:rPr>
            <a:t>工程發包節餘款，</a:t>
          </a:r>
          <a:r>
            <a:rPr lang="zh-TW" altLang="en-US" sz="2800" b="1" u="sng">
              <a:latin typeface="標楷體" panose="03000509000000000000" pitchFamily="65" charset="-120"/>
              <a:ea typeface="標楷體" panose="03000509000000000000" pitchFamily="65" charset="-120"/>
            </a:rPr>
            <a:t>除符合原工作計畫用途，並經本府專案核准外，一律不得動支。</a:t>
          </a:r>
          <a:endParaRPr lang="zh-TW" altLang="en-US" sz="2800" b="1" u="sng" dirty="0">
            <a:latin typeface="標楷體" panose="03000509000000000000" pitchFamily="65" charset="-120"/>
            <a:ea typeface="標楷體" panose="03000509000000000000" pitchFamily="65" charset="-120"/>
          </a:endParaRPr>
        </a:p>
      </dgm:t>
    </dgm:pt>
    <dgm:pt modelId="{C6B6D7FB-A0AD-415A-AC1F-ABEA60553CF6}" type="parTrans" cxnId="{D0CB6070-C972-497E-9AAB-E92D206ACB0B}">
      <dgm:prSet/>
      <dgm:spPr/>
      <dgm:t>
        <a:bodyPr/>
        <a:lstStyle/>
        <a:p>
          <a:endParaRPr lang="zh-TW" altLang="en-US"/>
        </a:p>
      </dgm:t>
    </dgm:pt>
    <dgm:pt modelId="{49AE79B5-ADD0-4EF1-999F-11666BF0EBAC}" type="sibTrans" cxnId="{D0CB6070-C972-497E-9AAB-E92D206ACB0B}">
      <dgm:prSet/>
      <dgm:spPr/>
      <dgm:t>
        <a:bodyPr/>
        <a:lstStyle/>
        <a:p>
          <a:endParaRPr lang="zh-TW" altLang="en-US"/>
        </a:p>
      </dgm:t>
    </dgm:pt>
    <dgm:pt modelId="{0340793D-1B0B-4034-825A-B980532DA2C1}">
      <dgm:prSet custT="1"/>
      <dgm:spPr/>
      <dgm:t>
        <a:bodyPr/>
        <a:lstStyle/>
        <a:p>
          <a:r>
            <a:rPr lang="en-US" altLang="zh-TW" sz="2800" b="1">
              <a:latin typeface="標楷體" panose="03000509000000000000" pitchFamily="65" charset="-120"/>
              <a:ea typeface="標楷體" panose="03000509000000000000" pitchFamily="65" charset="-120"/>
            </a:rPr>
            <a:t>(1)</a:t>
          </a:r>
          <a:r>
            <a:rPr lang="zh-TW" altLang="en-US" sz="2800" b="1">
              <a:latin typeface="標楷體" panose="03000509000000000000" pitchFamily="65" charset="-120"/>
              <a:ea typeface="標楷體" panose="03000509000000000000" pitchFamily="65" charset="-120"/>
            </a:rPr>
            <a:t>工程總經費超過原核定數額</a:t>
          </a:r>
          <a:endParaRPr lang="zh-TW" altLang="en-US" sz="2800" b="1" dirty="0">
            <a:latin typeface="標楷體" panose="03000509000000000000" pitchFamily="65" charset="-120"/>
            <a:ea typeface="標楷體" panose="03000509000000000000" pitchFamily="65" charset="-120"/>
          </a:endParaRPr>
        </a:p>
      </dgm:t>
    </dgm:pt>
    <dgm:pt modelId="{75A4F864-18D1-4C47-BF6E-54C91EEF7E97}" type="parTrans" cxnId="{0A2FEC5E-F8F6-4CE4-9A4B-056D49E77E4F}">
      <dgm:prSet/>
      <dgm:spPr/>
      <dgm:t>
        <a:bodyPr/>
        <a:lstStyle/>
        <a:p>
          <a:endParaRPr lang="zh-TW" altLang="en-US"/>
        </a:p>
      </dgm:t>
    </dgm:pt>
    <dgm:pt modelId="{5972AFD9-EA44-4276-BCC8-D79590C09AE9}" type="sibTrans" cxnId="{0A2FEC5E-F8F6-4CE4-9A4B-056D49E77E4F}">
      <dgm:prSet/>
      <dgm:spPr/>
      <dgm:t>
        <a:bodyPr/>
        <a:lstStyle/>
        <a:p>
          <a:endParaRPr lang="zh-TW" altLang="en-US"/>
        </a:p>
      </dgm:t>
    </dgm:pt>
    <dgm:pt modelId="{6D72A3FE-D611-4654-AE82-13B9B3508B8A}">
      <dgm:prSet custT="1"/>
      <dgm:spPr/>
      <dgm:t>
        <a:bodyPr/>
        <a:lstStyle/>
        <a:p>
          <a:r>
            <a:rPr lang="en-US" altLang="zh-TW" sz="2800" b="1">
              <a:latin typeface="標楷體" panose="03000509000000000000" pitchFamily="65" charset="-120"/>
              <a:ea typeface="標楷體" panose="03000509000000000000" pitchFamily="65" charset="-120"/>
            </a:rPr>
            <a:t>(2)</a:t>
          </a:r>
          <a:r>
            <a:rPr lang="zh-TW" altLang="en-US" sz="2800" b="1">
              <a:latin typeface="標楷體" panose="03000509000000000000" pitchFamily="65" charset="-120"/>
              <a:ea typeface="標楷體" panose="03000509000000000000" pitchFamily="65" charset="-120"/>
            </a:rPr>
            <a:t>變更經費無法在當年度相關預算內勻支</a:t>
          </a:r>
          <a:endParaRPr lang="zh-TW" altLang="en-US" sz="2800" b="1" dirty="0">
            <a:latin typeface="標楷體" panose="03000509000000000000" pitchFamily="65" charset="-120"/>
            <a:ea typeface="標楷體" panose="03000509000000000000" pitchFamily="65" charset="-120"/>
          </a:endParaRPr>
        </a:p>
      </dgm:t>
    </dgm:pt>
    <dgm:pt modelId="{D1334BEC-44BB-46D1-8BEF-A03843A8AAA2}" type="parTrans" cxnId="{6D85DCD9-77A8-44B6-A88D-B03B94CBE2EC}">
      <dgm:prSet/>
      <dgm:spPr/>
      <dgm:t>
        <a:bodyPr/>
        <a:lstStyle/>
        <a:p>
          <a:endParaRPr lang="zh-TW" altLang="en-US"/>
        </a:p>
      </dgm:t>
    </dgm:pt>
    <dgm:pt modelId="{B2057FC1-37DA-4682-9D84-E11CE20754A3}" type="sibTrans" cxnId="{6D85DCD9-77A8-44B6-A88D-B03B94CBE2EC}">
      <dgm:prSet/>
      <dgm:spPr/>
      <dgm:t>
        <a:bodyPr/>
        <a:lstStyle/>
        <a:p>
          <a:endParaRPr lang="zh-TW" altLang="en-US"/>
        </a:p>
      </dgm:t>
    </dgm:pt>
    <dgm:pt modelId="{14CB241B-BFAC-426E-A185-4797A52A293C}">
      <dgm:prSet custT="1"/>
      <dgm:spPr/>
      <dgm:t>
        <a:bodyPr/>
        <a:lstStyle/>
        <a:p>
          <a:r>
            <a:rPr lang="en-US" altLang="zh-TW" sz="2800" b="1">
              <a:latin typeface="標楷體" panose="03000509000000000000" pitchFamily="65" charset="-120"/>
              <a:ea typeface="標楷體" panose="03000509000000000000" pitchFamily="65" charset="-120"/>
            </a:rPr>
            <a:t>(3)</a:t>
          </a:r>
          <a:r>
            <a:rPr lang="zh-TW" altLang="en-US" sz="2800" b="1">
              <a:latin typeface="標楷體" panose="03000509000000000000" pitchFamily="65" charset="-120"/>
              <a:ea typeface="標楷體" panose="03000509000000000000" pitchFamily="65" charset="-120"/>
            </a:rPr>
            <a:t>時程延緩</a:t>
          </a:r>
          <a:endParaRPr lang="zh-TW" altLang="en-US" sz="2800" b="1" dirty="0">
            <a:latin typeface="標楷體" panose="03000509000000000000" pitchFamily="65" charset="-120"/>
            <a:ea typeface="標楷體" panose="03000509000000000000" pitchFamily="65" charset="-120"/>
          </a:endParaRPr>
        </a:p>
      </dgm:t>
    </dgm:pt>
    <dgm:pt modelId="{D6E087AD-F44E-40AD-AE95-C1D31240F74F}" type="parTrans" cxnId="{95AB7B46-199C-43E0-8CD4-185F089BE209}">
      <dgm:prSet/>
      <dgm:spPr/>
      <dgm:t>
        <a:bodyPr/>
        <a:lstStyle/>
        <a:p>
          <a:endParaRPr lang="zh-TW" altLang="en-US"/>
        </a:p>
      </dgm:t>
    </dgm:pt>
    <dgm:pt modelId="{A53E935E-0166-4E29-9DFD-A9E08ACD570D}" type="sibTrans" cxnId="{95AB7B46-199C-43E0-8CD4-185F089BE209}">
      <dgm:prSet/>
      <dgm:spPr/>
      <dgm:t>
        <a:bodyPr/>
        <a:lstStyle/>
        <a:p>
          <a:endParaRPr lang="zh-TW" altLang="en-US"/>
        </a:p>
      </dgm:t>
    </dgm:pt>
    <dgm:pt modelId="{966F708B-DE51-4695-996E-47DD4932D49C}">
      <dgm:prSet custT="1"/>
      <dgm:spPr/>
      <dgm:t>
        <a:bodyPr/>
        <a:lstStyle/>
        <a:p>
          <a:r>
            <a:rPr lang="en-US" altLang="zh-TW" sz="2800" b="1">
              <a:latin typeface="標楷體" panose="03000509000000000000" pitchFamily="65" charset="-120"/>
              <a:ea typeface="標楷體" panose="03000509000000000000" pitchFamily="65" charset="-120"/>
            </a:rPr>
            <a:t>(4)</a:t>
          </a:r>
          <a:r>
            <a:rPr lang="zh-TW" altLang="en-US" sz="2800" b="1">
              <a:latin typeface="標楷體" panose="03000509000000000000" pitchFamily="65" charset="-120"/>
              <a:ea typeface="標楷體" panose="03000509000000000000" pitchFamily="65" charset="-120"/>
            </a:rPr>
            <a:t>經主管認定屬重大變更者</a:t>
          </a:r>
          <a:endParaRPr lang="zh-TW" altLang="en-US" sz="2800" b="1" dirty="0">
            <a:latin typeface="標楷體" panose="03000509000000000000" pitchFamily="65" charset="-120"/>
            <a:ea typeface="標楷體" panose="03000509000000000000" pitchFamily="65" charset="-120"/>
          </a:endParaRPr>
        </a:p>
      </dgm:t>
    </dgm:pt>
    <dgm:pt modelId="{49E31376-CA77-4AF3-8481-02F90FD27698}" type="parTrans" cxnId="{36146F09-B97B-4529-8EE3-BFDDC7CDC2D3}">
      <dgm:prSet/>
      <dgm:spPr/>
      <dgm:t>
        <a:bodyPr/>
        <a:lstStyle/>
        <a:p>
          <a:endParaRPr lang="zh-TW" altLang="en-US"/>
        </a:p>
      </dgm:t>
    </dgm:pt>
    <dgm:pt modelId="{896B30AD-B37D-487A-A67D-0E432D90611B}" type="sibTrans" cxnId="{36146F09-B97B-4529-8EE3-BFDDC7CDC2D3}">
      <dgm:prSet/>
      <dgm:spPr/>
      <dgm:t>
        <a:bodyPr/>
        <a:lstStyle/>
        <a:p>
          <a:endParaRPr lang="zh-TW" altLang="en-US"/>
        </a:p>
      </dgm:t>
    </dgm:pt>
    <dgm:pt modelId="{8FE01D20-11C3-4FC6-AAA7-CD8B7643E9B7}">
      <dgm:prSet custT="1"/>
      <dgm:spPr/>
      <dgm:t>
        <a:bodyPr/>
        <a:lstStyle/>
        <a:p>
          <a:r>
            <a:rPr lang="zh-TW" altLang="en-US" sz="2800" b="1" u="sng">
              <a:latin typeface="標楷體" panose="03000509000000000000" pitchFamily="65" charset="-120"/>
              <a:ea typeface="標楷體" panose="03000509000000000000" pitchFamily="65" charset="-120"/>
            </a:rPr>
            <a:t>均應提報機關首長核定。</a:t>
          </a:r>
          <a:endParaRPr lang="zh-TW" altLang="en-US" sz="2800" b="1" u="sng" dirty="0">
            <a:latin typeface="標楷體" panose="03000509000000000000" pitchFamily="65" charset="-120"/>
            <a:ea typeface="標楷體" panose="03000509000000000000" pitchFamily="65" charset="-120"/>
          </a:endParaRPr>
        </a:p>
      </dgm:t>
    </dgm:pt>
    <dgm:pt modelId="{9A644C9D-AE28-4C24-B0A7-F770E4F2D291}" type="parTrans" cxnId="{19148C0E-04E5-41D6-9825-A5823CBB9279}">
      <dgm:prSet/>
      <dgm:spPr/>
      <dgm:t>
        <a:bodyPr/>
        <a:lstStyle/>
        <a:p>
          <a:endParaRPr lang="zh-TW" altLang="en-US"/>
        </a:p>
      </dgm:t>
    </dgm:pt>
    <dgm:pt modelId="{1700E309-E5A2-4415-AAC4-4AA26159DB1B}" type="sibTrans" cxnId="{19148C0E-04E5-41D6-9825-A5823CBB9279}">
      <dgm:prSet/>
      <dgm:spPr/>
      <dgm:t>
        <a:bodyPr/>
        <a:lstStyle/>
        <a:p>
          <a:endParaRPr lang="zh-TW" altLang="en-US"/>
        </a:p>
      </dgm:t>
    </dgm:pt>
    <dgm:pt modelId="{CF439F5F-50C1-4771-824C-7F7C8DCCBA88}" type="pres">
      <dgm:prSet presAssocID="{CA0E414A-12A3-4A28-B49C-B4C2B7FC5E2B}" presName="Name0" presStyleCnt="0">
        <dgm:presLayoutVars>
          <dgm:dir/>
          <dgm:animLvl val="lvl"/>
          <dgm:resizeHandles val="exact"/>
        </dgm:presLayoutVars>
      </dgm:prSet>
      <dgm:spPr/>
    </dgm:pt>
    <dgm:pt modelId="{35211A73-A65E-4E0C-A347-A7EF73FC7F3A}" type="pres">
      <dgm:prSet presAssocID="{29815BD1-2754-4ED3-B061-D3CAC0647097}" presName="linNode" presStyleCnt="0"/>
      <dgm:spPr/>
    </dgm:pt>
    <dgm:pt modelId="{40BD91B3-2364-48FB-893C-A4C635263FAE}" type="pres">
      <dgm:prSet presAssocID="{29815BD1-2754-4ED3-B061-D3CAC0647097}" presName="parentText" presStyleLbl="node1" presStyleIdx="0" presStyleCnt="2" custScaleX="70387" custLinFactNeighborX="-6414" custLinFactNeighborY="759">
        <dgm:presLayoutVars>
          <dgm:chMax val="1"/>
          <dgm:bulletEnabled val="1"/>
        </dgm:presLayoutVars>
      </dgm:prSet>
      <dgm:spPr/>
    </dgm:pt>
    <dgm:pt modelId="{D282BD58-1660-495B-8B72-AAB87470AE54}" type="pres">
      <dgm:prSet presAssocID="{29815BD1-2754-4ED3-B061-D3CAC0647097}" presName="descendantText" presStyleLbl="alignAccFollowNode1" presStyleIdx="0" presStyleCnt="2" custScaleX="104541" custScaleY="119513" custLinFactNeighborX="-11086" custLinFactNeighborY="949">
        <dgm:presLayoutVars>
          <dgm:bulletEnabled val="1"/>
        </dgm:presLayoutVars>
      </dgm:prSet>
      <dgm:spPr/>
    </dgm:pt>
    <dgm:pt modelId="{FFCAA663-0F6D-411D-88BD-DE8E4BF2E03E}" type="pres">
      <dgm:prSet presAssocID="{111495C7-1130-4FC5-A2EE-125DD0C02A57}" presName="sp" presStyleCnt="0"/>
      <dgm:spPr/>
    </dgm:pt>
    <dgm:pt modelId="{D16A2CE5-0DCD-400F-B5F1-AFFA1AF72C96}" type="pres">
      <dgm:prSet presAssocID="{14E56E0D-0F52-422C-8F6D-BE02502853FC}" presName="linNode" presStyleCnt="0"/>
      <dgm:spPr/>
    </dgm:pt>
    <dgm:pt modelId="{3670B257-0EC5-49C3-9F92-6FE67FD2F23A}" type="pres">
      <dgm:prSet presAssocID="{14E56E0D-0F52-422C-8F6D-BE02502853FC}" presName="parentText" presStyleLbl="node1" presStyleIdx="1" presStyleCnt="2" custScaleX="70387" custScaleY="51193" custLinFactNeighborX="-6414" custLinFactNeighborY="759">
        <dgm:presLayoutVars>
          <dgm:chMax val="1"/>
          <dgm:bulletEnabled val="1"/>
        </dgm:presLayoutVars>
      </dgm:prSet>
      <dgm:spPr/>
    </dgm:pt>
    <dgm:pt modelId="{57056756-5CD2-4837-81FE-EEAC142CB436}" type="pres">
      <dgm:prSet presAssocID="{14E56E0D-0F52-422C-8F6D-BE02502853FC}" presName="descendantText" presStyleLbl="alignAccFollowNode1" presStyleIdx="1" presStyleCnt="2" custScaleX="104541" custScaleY="60563" custLinFactNeighborX="-11086" custLinFactNeighborY="949">
        <dgm:presLayoutVars>
          <dgm:bulletEnabled val="1"/>
        </dgm:presLayoutVars>
      </dgm:prSet>
      <dgm:spPr/>
    </dgm:pt>
  </dgm:ptLst>
  <dgm:cxnLst>
    <dgm:cxn modelId="{1CFF9A05-7AF4-4730-9CA0-15D58FDE0DD9}" srcId="{CA0E414A-12A3-4A28-B49C-B4C2B7FC5E2B}" destId="{14E56E0D-0F52-422C-8F6D-BE02502853FC}" srcOrd="1" destOrd="0" parTransId="{EF1ED989-2DC1-40C0-B7A7-B85E7CCA143E}" sibTransId="{511AC370-83B6-40CE-83C9-114052219076}"/>
    <dgm:cxn modelId="{36146F09-B97B-4529-8EE3-BFDDC7CDC2D3}" srcId="{29815BD1-2754-4ED3-B061-D3CAC0647097}" destId="{966F708B-DE51-4695-996E-47DD4932D49C}" srcOrd="4" destOrd="0" parTransId="{49E31376-CA77-4AF3-8481-02F90FD27698}" sibTransId="{896B30AD-B37D-487A-A67D-0E432D90611B}"/>
    <dgm:cxn modelId="{19148C0E-04E5-41D6-9825-A5823CBB9279}" srcId="{29815BD1-2754-4ED3-B061-D3CAC0647097}" destId="{8FE01D20-11C3-4FC6-AAA7-CD8B7643E9B7}" srcOrd="5" destOrd="0" parTransId="{9A644C9D-AE28-4C24-B0A7-F770E4F2D291}" sibTransId="{1700E309-E5A2-4415-AAC4-4AA26159DB1B}"/>
    <dgm:cxn modelId="{46CFD22F-A749-429B-9549-DC8F27F194A3}" type="presOf" srcId="{CA0E414A-12A3-4A28-B49C-B4C2B7FC5E2B}" destId="{CF439F5F-50C1-4771-824C-7F7C8DCCBA88}" srcOrd="0" destOrd="0" presId="urn:microsoft.com/office/officeart/2005/8/layout/vList5"/>
    <dgm:cxn modelId="{EE65B53B-C3D0-4E50-935A-0E397B8567CB}" type="presOf" srcId="{14E56E0D-0F52-422C-8F6D-BE02502853FC}" destId="{3670B257-0EC5-49C3-9F92-6FE67FD2F23A}" srcOrd="0" destOrd="0" presId="urn:microsoft.com/office/officeart/2005/8/layout/vList5"/>
    <dgm:cxn modelId="{706BFB3B-8221-46AD-9717-F02DA27B3FA6}" type="presOf" srcId="{29815BD1-2754-4ED3-B061-D3CAC0647097}" destId="{40BD91B3-2364-48FB-893C-A4C635263FAE}" srcOrd="0" destOrd="0" presId="urn:microsoft.com/office/officeart/2005/8/layout/vList5"/>
    <dgm:cxn modelId="{0A2FEC5E-F8F6-4CE4-9A4B-056D49E77E4F}" srcId="{29815BD1-2754-4ED3-B061-D3CAC0647097}" destId="{0340793D-1B0B-4034-825A-B980532DA2C1}" srcOrd="1" destOrd="0" parTransId="{75A4F864-18D1-4C47-BF6E-54C91EEF7E97}" sibTransId="{5972AFD9-EA44-4276-BCC8-D79590C09AE9}"/>
    <dgm:cxn modelId="{E73B7A44-31C3-452D-B79D-921E7133FEAA}" srcId="{CA0E414A-12A3-4A28-B49C-B4C2B7FC5E2B}" destId="{29815BD1-2754-4ED3-B061-D3CAC0647097}" srcOrd="0" destOrd="0" parTransId="{3FEDF39A-5DEB-48A2-926D-2CD1417CA3F7}" sibTransId="{111495C7-1130-4FC5-A2EE-125DD0C02A57}"/>
    <dgm:cxn modelId="{95AB7B46-199C-43E0-8CD4-185F089BE209}" srcId="{29815BD1-2754-4ED3-B061-D3CAC0647097}" destId="{14CB241B-BFAC-426E-A185-4797A52A293C}" srcOrd="3" destOrd="0" parTransId="{D6E087AD-F44E-40AD-AE95-C1D31240F74F}" sibTransId="{A53E935E-0166-4E29-9DFD-A9E08ACD570D}"/>
    <dgm:cxn modelId="{FFE63E68-A63B-47E1-95B6-1DDD00689B70}" type="presOf" srcId="{6D72A3FE-D611-4654-AE82-13B9B3508B8A}" destId="{D282BD58-1660-495B-8B72-AAB87470AE54}" srcOrd="0" destOrd="2" presId="urn:microsoft.com/office/officeart/2005/8/layout/vList5"/>
    <dgm:cxn modelId="{D0CB6070-C972-497E-9AAB-E92D206ACB0B}" srcId="{14E56E0D-0F52-422C-8F6D-BE02502853FC}" destId="{3495616A-6007-4E6F-94D5-E62CD242818D}" srcOrd="0" destOrd="0" parTransId="{C6B6D7FB-A0AD-415A-AC1F-ABEA60553CF6}" sibTransId="{49AE79B5-ADD0-4EF1-999F-11666BF0EBAC}"/>
    <dgm:cxn modelId="{843D7373-A137-445E-8268-223AC7443090}" type="presOf" srcId="{CB47A14C-AAFA-4BAB-BFF9-7D2EB9890A5C}" destId="{D282BD58-1660-495B-8B72-AAB87470AE54}" srcOrd="0" destOrd="0" presId="urn:microsoft.com/office/officeart/2005/8/layout/vList5"/>
    <dgm:cxn modelId="{7BC4E85A-BB28-4FEF-B6E3-8E7629F2E1C4}" type="presOf" srcId="{0340793D-1B0B-4034-825A-B980532DA2C1}" destId="{D282BD58-1660-495B-8B72-AAB87470AE54}" srcOrd="0" destOrd="1" presId="urn:microsoft.com/office/officeart/2005/8/layout/vList5"/>
    <dgm:cxn modelId="{425554B6-3CA6-4171-BE0E-F5960FDB9273}" type="presOf" srcId="{14CB241B-BFAC-426E-A185-4797A52A293C}" destId="{D282BD58-1660-495B-8B72-AAB87470AE54}" srcOrd="0" destOrd="3" presId="urn:microsoft.com/office/officeart/2005/8/layout/vList5"/>
    <dgm:cxn modelId="{1F525AC5-B738-4616-8CE4-B9F94EB23659}" type="presOf" srcId="{3495616A-6007-4E6F-94D5-E62CD242818D}" destId="{57056756-5CD2-4837-81FE-EEAC142CB436}" srcOrd="0" destOrd="0" presId="urn:microsoft.com/office/officeart/2005/8/layout/vList5"/>
    <dgm:cxn modelId="{5DE67DCF-3AE9-4587-99B7-6542EF607A71}" type="presOf" srcId="{966F708B-DE51-4695-996E-47DD4932D49C}" destId="{D282BD58-1660-495B-8B72-AAB87470AE54}" srcOrd="0" destOrd="4" presId="urn:microsoft.com/office/officeart/2005/8/layout/vList5"/>
    <dgm:cxn modelId="{6D85DCD9-77A8-44B6-A88D-B03B94CBE2EC}" srcId="{29815BD1-2754-4ED3-B061-D3CAC0647097}" destId="{6D72A3FE-D611-4654-AE82-13B9B3508B8A}" srcOrd="2" destOrd="0" parTransId="{D1334BEC-44BB-46D1-8BEF-A03843A8AAA2}" sibTransId="{B2057FC1-37DA-4682-9D84-E11CE20754A3}"/>
    <dgm:cxn modelId="{925225DC-6015-4AC6-9D85-F8583109B1F3}" type="presOf" srcId="{8FE01D20-11C3-4FC6-AAA7-CD8B7643E9B7}" destId="{D282BD58-1660-495B-8B72-AAB87470AE54}" srcOrd="0" destOrd="5" presId="urn:microsoft.com/office/officeart/2005/8/layout/vList5"/>
    <dgm:cxn modelId="{669191FF-49C0-4B9B-9801-5A77E7C88E70}" srcId="{29815BD1-2754-4ED3-B061-D3CAC0647097}" destId="{CB47A14C-AAFA-4BAB-BFF9-7D2EB9890A5C}" srcOrd="0" destOrd="0" parTransId="{25973984-45E1-4A42-8BB2-78657E2F3B50}" sibTransId="{2377F9AC-9E25-4989-8D48-486A96773E62}"/>
    <dgm:cxn modelId="{6547BF29-1C9D-409A-9233-8602FA5885E5}" type="presParOf" srcId="{CF439F5F-50C1-4771-824C-7F7C8DCCBA88}" destId="{35211A73-A65E-4E0C-A347-A7EF73FC7F3A}" srcOrd="0" destOrd="0" presId="urn:microsoft.com/office/officeart/2005/8/layout/vList5"/>
    <dgm:cxn modelId="{4DA033F5-5602-47D9-B548-CA158CAC4A18}" type="presParOf" srcId="{35211A73-A65E-4E0C-A347-A7EF73FC7F3A}" destId="{40BD91B3-2364-48FB-893C-A4C635263FAE}" srcOrd="0" destOrd="0" presId="urn:microsoft.com/office/officeart/2005/8/layout/vList5"/>
    <dgm:cxn modelId="{5E58704E-7E00-494C-8B5F-DB549CA609BD}" type="presParOf" srcId="{35211A73-A65E-4E0C-A347-A7EF73FC7F3A}" destId="{D282BD58-1660-495B-8B72-AAB87470AE54}" srcOrd="1" destOrd="0" presId="urn:microsoft.com/office/officeart/2005/8/layout/vList5"/>
    <dgm:cxn modelId="{FD614B93-8976-42BD-BC0E-42B6C9D650AD}" type="presParOf" srcId="{CF439F5F-50C1-4771-824C-7F7C8DCCBA88}" destId="{FFCAA663-0F6D-411D-88BD-DE8E4BF2E03E}" srcOrd="1" destOrd="0" presId="urn:microsoft.com/office/officeart/2005/8/layout/vList5"/>
    <dgm:cxn modelId="{399A8855-369B-4863-9109-A92F18D80DF5}" type="presParOf" srcId="{CF439F5F-50C1-4771-824C-7F7C8DCCBA88}" destId="{D16A2CE5-0DCD-400F-B5F1-AFFA1AF72C96}" srcOrd="2" destOrd="0" presId="urn:microsoft.com/office/officeart/2005/8/layout/vList5"/>
    <dgm:cxn modelId="{C48150A2-3125-47FD-BD42-6C90543DB89A}" type="presParOf" srcId="{D16A2CE5-0DCD-400F-B5F1-AFFA1AF72C96}" destId="{3670B257-0EC5-49C3-9F92-6FE67FD2F23A}" srcOrd="0" destOrd="0" presId="urn:microsoft.com/office/officeart/2005/8/layout/vList5"/>
    <dgm:cxn modelId="{62CCC1EC-3C4B-421B-9504-21F2F2CFFE45}" type="presParOf" srcId="{D16A2CE5-0DCD-400F-B5F1-AFFA1AF72C96}" destId="{57056756-5CD2-4837-81FE-EEAC142CB43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E0F5BCAE-666F-457C-8500-E75FD7A56BE4}" type="doc">
      <dgm:prSet loTypeId="urn:microsoft.com/office/officeart/2005/8/layout/chevron2" loCatId="process" qsTypeId="urn:microsoft.com/office/officeart/2005/8/quickstyle/simple2" qsCatId="simple" csTypeId="urn:microsoft.com/office/officeart/2005/8/colors/colorful1" csCatId="colorful" phldr="1"/>
      <dgm:spPr/>
      <dgm:t>
        <a:bodyPr/>
        <a:lstStyle/>
        <a:p>
          <a:endParaRPr lang="zh-TW" altLang="en-US"/>
        </a:p>
      </dgm:t>
    </dgm:pt>
    <dgm:pt modelId="{166B0BB7-3DE3-42F7-A30D-EB3860C57D7F}">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動支</a:t>
          </a:r>
        </a:p>
      </dgm:t>
    </dgm:pt>
    <dgm:pt modelId="{9C4DD5B6-09D9-4039-9DF2-F2D36D356F82}" type="parTrans" cxnId="{076CB570-560D-4E6B-92EC-FA9C47D9AC67}">
      <dgm:prSet/>
      <dgm:spPr/>
      <dgm:t>
        <a:bodyPr/>
        <a:lstStyle/>
        <a:p>
          <a:endParaRPr lang="zh-TW" altLang="en-US" sz="2400">
            <a:latin typeface="標楷體" panose="03000509000000000000" pitchFamily="65" charset="-120"/>
            <a:ea typeface="標楷體" panose="03000509000000000000" pitchFamily="65" charset="-120"/>
          </a:endParaRPr>
        </a:p>
      </dgm:t>
    </dgm:pt>
    <dgm:pt modelId="{3247B495-462F-4C56-B35D-C279EE9CB3C8}" type="sibTrans" cxnId="{076CB570-560D-4E6B-92EC-FA9C47D9AC67}">
      <dgm:prSet/>
      <dgm:spPr/>
      <dgm:t>
        <a:bodyPr/>
        <a:lstStyle/>
        <a:p>
          <a:endParaRPr lang="zh-TW" altLang="en-US" sz="2400">
            <a:latin typeface="標楷體" panose="03000509000000000000" pitchFamily="65" charset="-120"/>
            <a:ea typeface="標楷體" panose="03000509000000000000" pitchFamily="65" charset="-120"/>
          </a:endParaRPr>
        </a:p>
      </dgm:t>
    </dgm:pt>
    <dgm:pt modelId="{CC6C8FA3-1C3D-4B8B-87BF-4575CC1AD279}">
      <dgm:prSet phldrT="[文字]" custT="1"/>
      <dgm:spPr/>
      <dgm:t>
        <a:bodyPr/>
        <a:lstStyle/>
        <a:p>
          <a:r>
            <a:rPr lang="zh-TW" altLang="en-US" sz="2800" b="1" dirty="0">
              <a:latin typeface="標楷體" panose="03000509000000000000" pitchFamily="65" charset="-120"/>
              <a:ea typeface="標楷體" panose="03000509000000000000" pitchFamily="65" charset="-120"/>
            </a:rPr>
            <a:t>業務單位簽辦計畫與概算，</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取得計畫執行及經費動支之核准。</a:t>
          </a:r>
        </a:p>
      </dgm:t>
    </dgm:pt>
    <dgm:pt modelId="{C5337720-29B6-4755-8945-A8B4D087D2A6}" type="parTrans" cxnId="{CF2D5721-5D74-4BF3-866A-13ECB6406321}">
      <dgm:prSet/>
      <dgm:spPr/>
      <dgm:t>
        <a:bodyPr/>
        <a:lstStyle/>
        <a:p>
          <a:endParaRPr lang="zh-TW" altLang="en-US" sz="2400">
            <a:latin typeface="標楷體" panose="03000509000000000000" pitchFamily="65" charset="-120"/>
            <a:ea typeface="標楷體" panose="03000509000000000000" pitchFamily="65" charset="-120"/>
          </a:endParaRPr>
        </a:p>
      </dgm:t>
    </dgm:pt>
    <dgm:pt modelId="{7282EE37-52E1-4559-BD24-F020BDD46D9E}" type="sibTrans" cxnId="{CF2D5721-5D74-4BF3-866A-13ECB6406321}">
      <dgm:prSet/>
      <dgm:spPr/>
      <dgm:t>
        <a:bodyPr/>
        <a:lstStyle/>
        <a:p>
          <a:endParaRPr lang="zh-TW" altLang="en-US" sz="2400">
            <a:latin typeface="標楷體" panose="03000509000000000000" pitchFamily="65" charset="-120"/>
            <a:ea typeface="標楷體" panose="03000509000000000000" pitchFamily="65" charset="-120"/>
          </a:endParaRPr>
        </a:p>
      </dgm:t>
    </dgm:pt>
    <dgm:pt modelId="{DD17F92E-6A8C-4485-B47C-408718848B1C}">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執行</a:t>
          </a:r>
        </a:p>
      </dgm:t>
    </dgm:pt>
    <dgm:pt modelId="{785A8621-8B33-4E61-9FFB-ACEC59EE2D26}" type="parTrans" cxnId="{48F7606A-0885-4222-9D93-DFEBBBD19D9E}">
      <dgm:prSet/>
      <dgm:spPr/>
      <dgm:t>
        <a:bodyPr/>
        <a:lstStyle/>
        <a:p>
          <a:endParaRPr lang="zh-TW" altLang="en-US" sz="2400">
            <a:latin typeface="標楷體" panose="03000509000000000000" pitchFamily="65" charset="-120"/>
            <a:ea typeface="標楷體" panose="03000509000000000000" pitchFamily="65" charset="-120"/>
          </a:endParaRPr>
        </a:p>
      </dgm:t>
    </dgm:pt>
    <dgm:pt modelId="{4C59AFEF-BEDC-4016-98C1-6C51A6F028E0}" type="sibTrans" cxnId="{48F7606A-0885-4222-9D93-DFEBBBD19D9E}">
      <dgm:prSet/>
      <dgm:spPr/>
      <dgm:t>
        <a:bodyPr/>
        <a:lstStyle/>
        <a:p>
          <a:endParaRPr lang="zh-TW" altLang="en-US" sz="2400">
            <a:latin typeface="標楷體" panose="03000509000000000000" pitchFamily="65" charset="-120"/>
            <a:ea typeface="標楷體" panose="03000509000000000000" pitchFamily="65" charset="-120"/>
          </a:endParaRPr>
        </a:p>
      </dgm:t>
    </dgm:pt>
    <dgm:pt modelId="{3427FAAD-95FD-4AC8-B67A-42DE1A60C52F}">
      <dgm:prSet phldrT="[文字]" custT="1"/>
      <dgm:spPr/>
      <dgm:t>
        <a:bodyPr/>
        <a:lstStyle/>
        <a:p>
          <a:r>
            <a:rPr lang="zh-TW" altLang="en-US" sz="2800" b="1" dirty="0">
              <a:latin typeface="標楷體" panose="03000509000000000000" pitchFamily="65" charset="-120"/>
              <a:ea typeface="標楷體" panose="03000509000000000000" pitchFamily="65" charset="-120"/>
            </a:rPr>
            <a:t>依</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核定</a:t>
          </a:r>
          <a:r>
            <a:rPr lang="zh-TW" altLang="en-US" sz="2800" b="1" dirty="0">
              <a:latin typeface="標楷體" panose="03000509000000000000" pitchFamily="65" charset="-120"/>
              <a:ea typeface="標楷體" panose="03000509000000000000" pitchFamily="65" charset="-120"/>
            </a:rPr>
            <a:t>計畫執行經費及履約管理</a:t>
          </a:r>
          <a:r>
            <a:rPr lang="zh-TW" altLang="en-US" sz="2800" dirty="0">
              <a:latin typeface="標楷體" panose="03000509000000000000" pitchFamily="65" charset="-120"/>
              <a:ea typeface="標楷體" panose="03000509000000000000" pitchFamily="65" charset="-120"/>
            </a:rPr>
            <a:t>。</a:t>
          </a:r>
        </a:p>
      </dgm:t>
    </dgm:pt>
    <dgm:pt modelId="{0C7540B6-945A-403C-8446-45720237C064}" type="parTrans" cxnId="{BE47B119-B59B-466A-96B7-362C5568CE90}">
      <dgm:prSet/>
      <dgm:spPr/>
      <dgm:t>
        <a:bodyPr/>
        <a:lstStyle/>
        <a:p>
          <a:endParaRPr lang="zh-TW" altLang="en-US" sz="2400">
            <a:latin typeface="標楷體" panose="03000509000000000000" pitchFamily="65" charset="-120"/>
            <a:ea typeface="標楷體" panose="03000509000000000000" pitchFamily="65" charset="-120"/>
          </a:endParaRPr>
        </a:p>
      </dgm:t>
    </dgm:pt>
    <dgm:pt modelId="{3BA5AABE-AC81-4E1C-8625-35E7775B4FD1}" type="sibTrans" cxnId="{BE47B119-B59B-466A-96B7-362C5568CE90}">
      <dgm:prSet/>
      <dgm:spPr/>
      <dgm:t>
        <a:bodyPr/>
        <a:lstStyle/>
        <a:p>
          <a:endParaRPr lang="zh-TW" altLang="en-US" sz="2400">
            <a:latin typeface="標楷體" panose="03000509000000000000" pitchFamily="65" charset="-120"/>
            <a:ea typeface="標楷體" panose="03000509000000000000" pitchFamily="65" charset="-120"/>
          </a:endParaRPr>
        </a:p>
      </dgm:t>
    </dgm:pt>
    <dgm:pt modelId="{B06BC6CF-573D-4896-94A1-8AF9935C9EDC}">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核銷</a:t>
          </a:r>
        </a:p>
      </dgm:t>
    </dgm:pt>
    <dgm:pt modelId="{DF5A36A7-C81B-410C-B74C-7E57302DE912}" type="parTrans" cxnId="{BF1011F7-E30C-469A-B283-BB0D8AED9C69}">
      <dgm:prSet/>
      <dgm:spPr/>
      <dgm:t>
        <a:bodyPr/>
        <a:lstStyle/>
        <a:p>
          <a:endParaRPr lang="zh-TW" altLang="en-US" sz="2400">
            <a:latin typeface="標楷體" panose="03000509000000000000" pitchFamily="65" charset="-120"/>
            <a:ea typeface="標楷體" panose="03000509000000000000" pitchFamily="65" charset="-120"/>
          </a:endParaRPr>
        </a:p>
      </dgm:t>
    </dgm:pt>
    <dgm:pt modelId="{6DD46CEC-0821-4BF3-9AC4-1757E9A7B545}" type="sibTrans" cxnId="{BF1011F7-E30C-469A-B283-BB0D8AED9C69}">
      <dgm:prSet/>
      <dgm:spPr/>
      <dgm:t>
        <a:bodyPr/>
        <a:lstStyle/>
        <a:p>
          <a:endParaRPr lang="zh-TW" altLang="en-US" sz="2400">
            <a:latin typeface="標楷體" panose="03000509000000000000" pitchFamily="65" charset="-120"/>
            <a:ea typeface="標楷體" panose="03000509000000000000" pitchFamily="65" charset="-120"/>
          </a:endParaRPr>
        </a:p>
      </dgm:t>
    </dgm:pt>
    <dgm:pt modelId="{C3897F28-619A-498F-9177-0285557F2472}">
      <dgm:prSet phldrT="[文字]" custT="1"/>
      <dgm:spPr/>
      <dgm:t>
        <a:bodyPr/>
        <a:lstStyle/>
        <a:p>
          <a:r>
            <a:rPr lang="zh-TW" altLang="en-US" sz="2600" b="1" dirty="0">
              <a:latin typeface="標楷體" panose="03000509000000000000" pitchFamily="65" charset="-120"/>
              <a:ea typeface="標楷體" panose="03000509000000000000" pitchFamily="65" charset="-120"/>
            </a:rPr>
            <a:t>業務單位檢齊計畫執行完畢、履約及驗收等文件，連同原始憑證及原簽准案送會計單位審核無誤後，開立付款傳票，經機關首長核准後，再送出納單位付款。</a:t>
          </a:r>
        </a:p>
      </dgm:t>
    </dgm:pt>
    <dgm:pt modelId="{60FB07B5-1AC2-4837-B247-BF71DB61A274}" type="parTrans" cxnId="{D698A60D-7B8E-43B2-8C78-67A228A78FA5}">
      <dgm:prSet/>
      <dgm:spPr/>
      <dgm:t>
        <a:bodyPr/>
        <a:lstStyle/>
        <a:p>
          <a:endParaRPr lang="zh-TW" altLang="en-US" sz="2400">
            <a:latin typeface="標楷體" panose="03000509000000000000" pitchFamily="65" charset="-120"/>
            <a:ea typeface="標楷體" panose="03000509000000000000" pitchFamily="65" charset="-120"/>
          </a:endParaRPr>
        </a:p>
      </dgm:t>
    </dgm:pt>
    <dgm:pt modelId="{1D1F8E9F-79D4-48B7-A946-D91F97C237EC}" type="sibTrans" cxnId="{D698A60D-7B8E-43B2-8C78-67A228A78FA5}">
      <dgm:prSet/>
      <dgm:spPr/>
      <dgm:t>
        <a:bodyPr/>
        <a:lstStyle/>
        <a:p>
          <a:endParaRPr lang="zh-TW" altLang="en-US" sz="2400">
            <a:latin typeface="標楷體" panose="03000509000000000000" pitchFamily="65" charset="-120"/>
            <a:ea typeface="標楷體" panose="03000509000000000000" pitchFamily="65" charset="-120"/>
          </a:endParaRPr>
        </a:p>
      </dgm:t>
    </dgm:pt>
    <dgm:pt modelId="{5567C2A3-A4E8-4517-BC7B-673C18D8D62A}" type="pres">
      <dgm:prSet presAssocID="{E0F5BCAE-666F-457C-8500-E75FD7A56BE4}" presName="linearFlow" presStyleCnt="0">
        <dgm:presLayoutVars>
          <dgm:dir/>
          <dgm:animLvl val="lvl"/>
          <dgm:resizeHandles val="exact"/>
        </dgm:presLayoutVars>
      </dgm:prSet>
      <dgm:spPr/>
    </dgm:pt>
    <dgm:pt modelId="{002F887D-F703-4D52-9E4F-AECB51AA2EF7}" type="pres">
      <dgm:prSet presAssocID="{166B0BB7-3DE3-42F7-A30D-EB3860C57D7F}" presName="composite" presStyleCnt="0"/>
      <dgm:spPr/>
    </dgm:pt>
    <dgm:pt modelId="{5D2E7A3C-2509-40F2-95EC-1EEE72FD5CA9}" type="pres">
      <dgm:prSet presAssocID="{166B0BB7-3DE3-42F7-A30D-EB3860C57D7F}" presName="parentText" presStyleLbl="alignNode1" presStyleIdx="0" presStyleCnt="3" custScaleX="117841">
        <dgm:presLayoutVars>
          <dgm:chMax val="1"/>
          <dgm:bulletEnabled val="1"/>
        </dgm:presLayoutVars>
      </dgm:prSet>
      <dgm:spPr/>
    </dgm:pt>
    <dgm:pt modelId="{743135FD-DE31-4648-9668-84F8E0677B3F}" type="pres">
      <dgm:prSet presAssocID="{166B0BB7-3DE3-42F7-A30D-EB3860C57D7F}" presName="descendantText" presStyleLbl="alignAcc1" presStyleIdx="0" presStyleCnt="3" custScaleX="96637">
        <dgm:presLayoutVars>
          <dgm:bulletEnabled val="1"/>
        </dgm:presLayoutVars>
      </dgm:prSet>
      <dgm:spPr/>
    </dgm:pt>
    <dgm:pt modelId="{AF40457F-560B-490C-A7D9-EF8AA0C112C7}" type="pres">
      <dgm:prSet presAssocID="{3247B495-462F-4C56-B35D-C279EE9CB3C8}" presName="sp" presStyleCnt="0"/>
      <dgm:spPr/>
    </dgm:pt>
    <dgm:pt modelId="{E600B22F-DC2C-442B-A73D-1858C230EE89}" type="pres">
      <dgm:prSet presAssocID="{DD17F92E-6A8C-4485-B47C-408718848B1C}" presName="composite" presStyleCnt="0"/>
      <dgm:spPr/>
    </dgm:pt>
    <dgm:pt modelId="{B7719F54-E8F2-4566-A6CB-97D090D04821}" type="pres">
      <dgm:prSet presAssocID="{DD17F92E-6A8C-4485-B47C-408718848B1C}" presName="parentText" presStyleLbl="alignNode1" presStyleIdx="1" presStyleCnt="3" custScaleX="117841">
        <dgm:presLayoutVars>
          <dgm:chMax val="1"/>
          <dgm:bulletEnabled val="1"/>
        </dgm:presLayoutVars>
      </dgm:prSet>
      <dgm:spPr/>
    </dgm:pt>
    <dgm:pt modelId="{FF01C5B9-96D0-4532-9C00-110A06E4F442}" type="pres">
      <dgm:prSet presAssocID="{DD17F92E-6A8C-4485-B47C-408718848B1C}" presName="descendantText" presStyleLbl="alignAcc1" presStyleIdx="1" presStyleCnt="3">
        <dgm:presLayoutVars>
          <dgm:bulletEnabled val="1"/>
        </dgm:presLayoutVars>
      </dgm:prSet>
      <dgm:spPr/>
    </dgm:pt>
    <dgm:pt modelId="{F6682A98-4477-409D-B850-F1D99B0F4A45}" type="pres">
      <dgm:prSet presAssocID="{4C59AFEF-BEDC-4016-98C1-6C51A6F028E0}" presName="sp" presStyleCnt="0"/>
      <dgm:spPr/>
    </dgm:pt>
    <dgm:pt modelId="{D0EA5947-6B1C-45B5-879C-0B0168A85B68}" type="pres">
      <dgm:prSet presAssocID="{B06BC6CF-573D-4896-94A1-8AF9935C9EDC}" presName="composite" presStyleCnt="0"/>
      <dgm:spPr/>
    </dgm:pt>
    <dgm:pt modelId="{808F60B7-03DD-4675-8D94-55FEC8783902}" type="pres">
      <dgm:prSet presAssocID="{B06BC6CF-573D-4896-94A1-8AF9935C9EDC}" presName="parentText" presStyleLbl="alignNode1" presStyleIdx="2" presStyleCnt="3" custScaleX="117841" custScaleY="119868">
        <dgm:presLayoutVars>
          <dgm:chMax val="1"/>
          <dgm:bulletEnabled val="1"/>
        </dgm:presLayoutVars>
      </dgm:prSet>
      <dgm:spPr/>
    </dgm:pt>
    <dgm:pt modelId="{8EAFAAAF-51E5-4971-9BF4-DBEDC657E02C}" type="pres">
      <dgm:prSet presAssocID="{B06BC6CF-573D-4896-94A1-8AF9935C9EDC}" presName="descendantText" presStyleLbl="alignAcc1" presStyleIdx="2" presStyleCnt="3" custScaleY="151421" custLinFactNeighborY="15907">
        <dgm:presLayoutVars>
          <dgm:bulletEnabled val="1"/>
        </dgm:presLayoutVars>
      </dgm:prSet>
      <dgm:spPr/>
    </dgm:pt>
  </dgm:ptLst>
  <dgm:cxnLst>
    <dgm:cxn modelId="{D698A60D-7B8E-43B2-8C78-67A228A78FA5}" srcId="{B06BC6CF-573D-4896-94A1-8AF9935C9EDC}" destId="{C3897F28-619A-498F-9177-0285557F2472}" srcOrd="0" destOrd="0" parTransId="{60FB07B5-1AC2-4837-B247-BF71DB61A274}" sibTransId="{1D1F8E9F-79D4-48B7-A946-D91F97C237EC}"/>
    <dgm:cxn modelId="{BE47B119-B59B-466A-96B7-362C5568CE90}" srcId="{DD17F92E-6A8C-4485-B47C-408718848B1C}" destId="{3427FAAD-95FD-4AC8-B67A-42DE1A60C52F}" srcOrd="0" destOrd="0" parTransId="{0C7540B6-945A-403C-8446-45720237C064}" sibTransId="{3BA5AABE-AC81-4E1C-8625-35E7775B4FD1}"/>
    <dgm:cxn modelId="{CF2D5721-5D74-4BF3-866A-13ECB6406321}" srcId="{166B0BB7-3DE3-42F7-A30D-EB3860C57D7F}" destId="{CC6C8FA3-1C3D-4B8B-87BF-4575CC1AD279}" srcOrd="0" destOrd="0" parTransId="{C5337720-29B6-4755-8945-A8B4D087D2A6}" sibTransId="{7282EE37-52E1-4559-BD24-F020BDD46D9E}"/>
    <dgm:cxn modelId="{13E0E32C-30F6-4350-B876-A43A7D238C1D}" type="presOf" srcId="{E0F5BCAE-666F-457C-8500-E75FD7A56BE4}" destId="{5567C2A3-A4E8-4517-BC7B-673C18D8D62A}" srcOrd="0" destOrd="0" presId="urn:microsoft.com/office/officeart/2005/8/layout/chevron2"/>
    <dgm:cxn modelId="{7454AD31-DEBB-414D-9BD5-5FB3FA694E8E}" type="presOf" srcId="{DD17F92E-6A8C-4485-B47C-408718848B1C}" destId="{B7719F54-E8F2-4566-A6CB-97D090D04821}" srcOrd="0" destOrd="0" presId="urn:microsoft.com/office/officeart/2005/8/layout/chevron2"/>
    <dgm:cxn modelId="{CA65E43B-1FF6-4845-B7C0-3855102F2F1B}" type="presOf" srcId="{166B0BB7-3DE3-42F7-A30D-EB3860C57D7F}" destId="{5D2E7A3C-2509-40F2-95EC-1EEE72FD5CA9}" srcOrd="0" destOrd="0" presId="urn:microsoft.com/office/officeart/2005/8/layout/chevron2"/>
    <dgm:cxn modelId="{F983D449-314E-4132-98FD-908B1EDFE88F}" type="presOf" srcId="{CC6C8FA3-1C3D-4B8B-87BF-4575CC1AD279}" destId="{743135FD-DE31-4648-9668-84F8E0677B3F}" srcOrd="0" destOrd="0" presId="urn:microsoft.com/office/officeart/2005/8/layout/chevron2"/>
    <dgm:cxn modelId="{48F7606A-0885-4222-9D93-DFEBBBD19D9E}" srcId="{E0F5BCAE-666F-457C-8500-E75FD7A56BE4}" destId="{DD17F92E-6A8C-4485-B47C-408718848B1C}" srcOrd="1" destOrd="0" parTransId="{785A8621-8B33-4E61-9FFB-ACEC59EE2D26}" sibTransId="{4C59AFEF-BEDC-4016-98C1-6C51A6F028E0}"/>
    <dgm:cxn modelId="{076CB570-560D-4E6B-92EC-FA9C47D9AC67}" srcId="{E0F5BCAE-666F-457C-8500-E75FD7A56BE4}" destId="{166B0BB7-3DE3-42F7-A30D-EB3860C57D7F}" srcOrd="0" destOrd="0" parTransId="{9C4DD5B6-09D9-4039-9DF2-F2D36D356F82}" sibTransId="{3247B495-462F-4C56-B35D-C279EE9CB3C8}"/>
    <dgm:cxn modelId="{100A9598-9DBD-4437-980F-032510B53AEA}" type="presOf" srcId="{B06BC6CF-573D-4896-94A1-8AF9935C9EDC}" destId="{808F60B7-03DD-4675-8D94-55FEC8783902}" srcOrd="0" destOrd="0" presId="urn:microsoft.com/office/officeart/2005/8/layout/chevron2"/>
    <dgm:cxn modelId="{D01296D9-114C-4F1E-81B4-C1EE8EBCB37E}" type="presOf" srcId="{3427FAAD-95FD-4AC8-B67A-42DE1A60C52F}" destId="{FF01C5B9-96D0-4532-9C00-110A06E4F442}" srcOrd="0" destOrd="0" presId="urn:microsoft.com/office/officeart/2005/8/layout/chevron2"/>
    <dgm:cxn modelId="{BEAE3BF3-C68E-4E41-96B3-5355E5D3D6B0}" type="presOf" srcId="{C3897F28-619A-498F-9177-0285557F2472}" destId="{8EAFAAAF-51E5-4971-9BF4-DBEDC657E02C}" srcOrd="0" destOrd="0" presId="urn:microsoft.com/office/officeart/2005/8/layout/chevron2"/>
    <dgm:cxn modelId="{BF1011F7-E30C-469A-B283-BB0D8AED9C69}" srcId="{E0F5BCAE-666F-457C-8500-E75FD7A56BE4}" destId="{B06BC6CF-573D-4896-94A1-8AF9935C9EDC}" srcOrd="2" destOrd="0" parTransId="{DF5A36A7-C81B-410C-B74C-7E57302DE912}" sibTransId="{6DD46CEC-0821-4BF3-9AC4-1757E9A7B545}"/>
    <dgm:cxn modelId="{D72A4D63-F267-4B13-A1AC-64A886480FC5}" type="presParOf" srcId="{5567C2A3-A4E8-4517-BC7B-673C18D8D62A}" destId="{002F887D-F703-4D52-9E4F-AECB51AA2EF7}" srcOrd="0" destOrd="0" presId="urn:microsoft.com/office/officeart/2005/8/layout/chevron2"/>
    <dgm:cxn modelId="{5F39CAD4-6F62-4080-97D2-3C747EBDADEE}" type="presParOf" srcId="{002F887D-F703-4D52-9E4F-AECB51AA2EF7}" destId="{5D2E7A3C-2509-40F2-95EC-1EEE72FD5CA9}" srcOrd="0" destOrd="0" presId="urn:microsoft.com/office/officeart/2005/8/layout/chevron2"/>
    <dgm:cxn modelId="{E0D961F4-BBCF-4549-BD1A-8ACA4ED0E70E}" type="presParOf" srcId="{002F887D-F703-4D52-9E4F-AECB51AA2EF7}" destId="{743135FD-DE31-4648-9668-84F8E0677B3F}" srcOrd="1" destOrd="0" presId="urn:microsoft.com/office/officeart/2005/8/layout/chevron2"/>
    <dgm:cxn modelId="{1C75EAAF-1795-415F-B3AC-DEB2AF9C7B2E}" type="presParOf" srcId="{5567C2A3-A4E8-4517-BC7B-673C18D8D62A}" destId="{AF40457F-560B-490C-A7D9-EF8AA0C112C7}" srcOrd="1" destOrd="0" presId="urn:microsoft.com/office/officeart/2005/8/layout/chevron2"/>
    <dgm:cxn modelId="{248015D8-E2CD-4FF2-8998-CA707E134A55}" type="presParOf" srcId="{5567C2A3-A4E8-4517-BC7B-673C18D8D62A}" destId="{E600B22F-DC2C-442B-A73D-1858C230EE89}" srcOrd="2" destOrd="0" presId="urn:microsoft.com/office/officeart/2005/8/layout/chevron2"/>
    <dgm:cxn modelId="{4CF6CB11-0F21-42E4-860C-4B2FB0234A06}" type="presParOf" srcId="{E600B22F-DC2C-442B-A73D-1858C230EE89}" destId="{B7719F54-E8F2-4566-A6CB-97D090D04821}" srcOrd="0" destOrd="0" presId="urn:microsoft.com/office/officeart/2005/8/layout/chevron2"/>
    <dgm:cxn modelId="{00F1A642-F4FA-46B8-B479-7499D38A5008}" type="presParOf" srcId="{E600B22F-DC2C-442B-A73D-1858C230EE89}" destId="{FF01C5B9-96D0-4532-9C00-110A06E4F442}" srcOrd="1" destOrd="0" presId="urn:microsoft.com/office/officeart/2005/8/layout/chevron2"/>
    <dgm:cxn modelId="{508E3285-60BD-407C-A1C5-074D49F2D555}" type="presParOf" srcId="{5567C2A3-A4E8-4517-BC7B-673C18D8D62A}" destId="{F6682A98-4477-409D-B850-F1D99B0F4A45}" srcOrd="3" destOrd="0" presId="urn:microsoft.com/office/officeart/2005/8/layout/chevron2"/>
    <dgm:cxn modelId="{8DFD8CE1-416A-42FB-A39C-FB5120B806B7}" type="presParOf" srcId="{5567C2A3-A4E8-4517-BC7B-673C18D8D62A}" destId="{D0EA5947-6B1C-45B5-879C-0B0168A85B68}" srcOrd="4" destOrd="0" presId="urn:microsoft.com/office/officeart/2005/8/layout/chevron2"/>
    <dgm:cxn modelId="{0AF6B819-5683-471A-B98C-8369735B4B47}" type="presParOf" srcId="{D0EA5947-6B1C-45B5-879C-0B0168A85B68}" destId="{808F60B7-03DD-4675-8D94-55FEC8783902}" srcOrd="0" destOrd="0" presId="urn:microsoft.com/office/officeart/2005/8/layout/chevron2"/>
    <dgm:cxn modelId="{545D508A-2A03-417C-AE06-2CB827F9D990}" type="presParOf" srcId="{D0EA5947-6B1C-45B5-879C-0B0168A85B68}" destId="{8EAFAAAF-51E5-4971-9BF4-DBEDC657E02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4396ABBF-F3A5-417D-BB51-32459D0BA7E8}"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zh-TW" altLang="en-US"/>
        </a:p>
      </dgm:t>
    </dgm:pt>
    <dgm:pt modelId="{D29A6772-607A-4E2A-A7AE-BBCFDB87DED1}">
      <dgm:prSet phldrT="[文字]" custT="1"/>
      <dgm:spPr/>
      <dgm:t>
        <a:bodyPr/>
        <a:lstStyle/>
        <a:p>
          <a:r>
            <a:rPr lang="zh-TW" altLang="en-US" sz="2800" b="1" dirty="0">
              <a:latin typeface="標楷體" panose="03000509000000000000" pitchFamily="65" charset="-120"/>
              <a:ea typeface="標楷體" panose="03000509000000000000" pitchFamily="65" charset="-120"/>
            </a:rPr>
            <a:t>應查明</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有無預算</a:t>
          </a:r>
        </a:p>
      </dgm:t>
    </dgm:pt>
    <dgm:pt modelId="{2811C325-0F32-4A59-A857-B3DEE42D209C}" type="parTrans" cxnId="{D0B264B8-332F-4377-B1D4-82B96F8DB277}">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38F71391-3E65-40DF-BFE5-2674851FF620}" type="sibTrans" cxnId="{D0B264B8-332F-4377-B1D4-82B96F8DB277}">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F9820D7E-E51C-4606-A0BD-77B550954FFF}">
      <dgm:prSet phldrT="[文字]" custT="1"/>
      <dgm:spPr/>
      <dgm:t>
        <a:bodyPr/>
        <a:lstStyle/>
        <a:p>
          <a:r>
            <a:rPr lang="zh-TW" altLang="en-US" sz="2400" b="1" dirty="0">
              <a:latin typeface="標楷體" panose="03000509000000000000" pitchFamily="65" charset="-120"/>
              <a:ea typeface="標楷體" panose="03000509000000000000" pitchFamily="65" charset="-120"/>
            </a:rPr>
            <a:t>應於</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事前</a:t>
          </a:r>
          <a:r>
            <a:rPr lang="zh-TW" altLang="en-US" sz="2400" b="1" dirty="0">
              <a:solidFill>
                <a:srgbClr val="FF0000"/>
              </a:solidFill>
              <a:latin typeface="標楷體" panose="03000509000000000000" pitchFamily="65" charset="-120"/>
              <a:ea typeface="標楷體" panose="03000509000000000000" pitchFamily="65" charset="-120"/>
            </a:rPr>
            <a:t>依行政程序簽請動支</a:t>
          </a:r>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倘因緊急、突發或迫切需要必須事先辦理者，應專案敘明原因，並經核准後補辦相關行政程序。</a:t>
          </a:r>
          <a:r>
            <a:rPr lang="en-US" altLang="zh-TW" sz="2400" b="1" dirty="0">
              <a:latin typeface="標楷體" panose="03000509000000000000" pitchFamily="65" charset="-120"/>
              <a:ea typeface="標楷體" panose="03000509000000000000" pitchFamily="65" charset="-120"/>
            </a:rPr>
            <a:t>2.</a:t>
          </a:r>
          <a:r>
            <a:rPr lang="zh-TW" altLang="en-US" sz="2400" b="1" dirty="0">
              <a:latin typeface="標楷體" panose="03000509000000000000" pitchFamily="65" charset="-120"/>
              <a:ea typeface="標楷體" panose="03000509000000000000" pitchFamily="65" charset="-120"/>
            </a:rPr>
            <a:t>符合簡化經費動支流程的項目可依簡化流程辦理</a:t>
          </a:r>
          <a:r>
            <a:rPr lang="en-US" altLang="zh-TW" sz="2400" b="1" dirty="0">
              <a:latin typeface="標楷體" panose="03000509000000000000" pitchFamily="65" charset="-120"/>
              <a:ea typeface="標楷體" panose="03000509000000000000" pitchFamily="65" charset="-120"/>
            </a:rPr>
            <a:t>)</a:t>
          </a:r>
          <a:endParaRPr lang="zh-TW" altLang="en-US" sz="2400" b="1" dirty="0">
            <a:latin typeface="標楷體" panose="03000509000000000000" pitchFamily="65" charset="-120"/>
            <a:ea typeface="標楷體" panose="03000509000000000000" pitchFamily="65" charset="-120"/>
          </a:endParaRPr>
        </a:p>
      </dgm:t>
    </dgm:pt>
    <dgm:pt modelId="{6B191177-CE5A-4D56-BDDA-6E717299BB11}" type="parTrans" cxnId="{4496E385-0316-4016-AB15-D0655A747E92}">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C073654F-6455-47D7-A373-658D05C4857D}" type="sibTrans" cxnId="{4496E385-0316-4016-AB15-D0655A747E92}">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1A880C0B-7ABE-44AB-924C-C35BB85EDF19}">
      <dgm:prSet custT="1"/>
      <dgm:spPr/>
      <dgm:t>
        <a:bodyPr/>
        <a:lstStyle/>
        <a:p>
          <a:r>
            <a:rPr lang="zh-TW" altLang="en-US" sz="2800" b="1" dirty="0">
              <a:latin typeface="標楷體" panose="03000509000000000000" pitchFamily="65" charset="-120"/>
              <a:ea typeface="標楷體" panose="03000509000000000000" pitchFamily="65" charset="-120"/>
            </a:rPr>
            <a:t>計畫內容需</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與預算所定用途或範圍相符</a:t>
          </a:r>
        </a:p>
      </dgm:t>
    </dgm:pt>
    <dgm:pt modelId="{43287347-CE0C-4807-A508-5D29D5CF8E97}" type="parTrans" cxnId="{370D3F6E-A5A9-4D7C-B378-8341721835B2}">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F30F293B-286D-4166-9F4C-B4EC389A6E5F}" type="sibTrans" cxnId="{370D3F6E-A5A9-4D7C-B378-8341721835B2}">
      <dgm:prSet/>
      <dgm:spPr/>
      <dgm:t>
        <a:bodyPr/>
        <a:lstStyle/>
        <a:p>
          <a:endParaRPr lang="zh-TW" altLang="en-US" b="1">
            <a:solidFill>
              <a:schemeClr val="bg1"/>
            </a:solidFill>
            <a:latin typeface="標楷體" panose="03000509000000000000" pitchFamily="65" charset="-120"/>
            <a:ea typeface="標楷體" panose="03000509000000000000" pitchFamily="65" charset="-120"/>
          </a:endParaRPr>
        </a:p>
      </dgm:t>
    </dgm:pt>
    <dgm:pt modelId="{60DE9B33-4477-4F7C-8FF4-06B148DCBD80}">
      <dgm:prSet custT="1"/>
      <dgm:spPr/>
      <dgm:t>
        <a:bodyPr/>
        <a:lstStyle/>
        <a:p>
          <a:r>
            <a:rPr lang="zh-TW" altLang="en-US" sz="2400" b="1" dirty="0">
              <a:latin typeface="標楷體" panose="03000509000000000000" pitchFamily="65" charset="-120"/>
              <a:ea typeface="標楷體" panose="03000509000000000000" pitchFamily="65" charset="-120"/>
            </a:rPr>
            <a:t>簽案應檢附</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相關計畫書、經費概算表及相關文件</a:t>
          </a:r>
          <a:r>
            <a:rPr lang="zh-TW" altLang="en-US" sz="2400" b="1" dirty="0">
              <a:latin typeface="標楷體" panose="03000509000000000000" pitchFamily="65" charset="-120"/>
              <a:ea typeface="標楷體" panose="03000509000000000000" pitchFamily="65" charset="-120"/>
            </a:rPr>
            <a:t>供核</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如動支經費來源屬中央或其他機關補助款項者，須另檢附</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核定補助公文</a:t>
          </a:r>
          <a:r>
            <a:rPr lang="en-US" altLang="zh-TW" sz="2400" b="1" dirty="0">
              <a:latin typeface="標楷體" panose="03000509000000000000" pitchFamily="65" charset="-120"/>
              <a:ea typeface="標楷體" panose="03000509000000000000" pitchFamily="65" charset="-120"/>
            </a:rPr>
            <a:t>)</a:t>
          </a:r>
          <a:endParaRPr lang="zh-TW" altLang="en-US" sz="2400" b="1" dirty="0">
            <a:latin typeface="標楷體" panose="03000509000000000000" pitchFamily="65" charset="-120"/>
            <a:ea typeface="標楷體" panose="03000509000000000000" pitchFamily="65" charset="-120"/>
          </a:endParaRPr>
        </a:p>
      </dgm:t>
    </dgm:pt>
    <dgm:pt modelId="{B9EF9F12-F849-468A-8A5F-09875A257FC4}" type="parTrans" cxnId="{8CBE455D-8F89-4CAE-A888-3B59746F4214}">
      <dgm:prSet/>
      <dgm:spPr/>
      <dgm:t>
        <a:bodyPr/>
        <a:lstStyle/>
        <a:p>
          <a:endParaRPr lang="zh-TW" altLang="en-US"/>
        </a:p>
      </dgm:t>
    </dgm:pt>
    <dgm:pt modelId="{A5DB5C3D-E5B2-4A0B-9537-B39CB566B656}" type="sibTrans" cxnId="{8CBE455D-8F89-4CAE-A888-3B59746F4214}">
      <dgm:prSet/>
      <dgm:spPr/>
      <dgm:t>
        <a:bodyPr/>
        <a:lstStyle/>
        <a:p>
          <a:endParaRPr lang="zh-TW" altLang="en-US"/>
        </a:p>
      </dgm:t>
    </dgm:pt>
    <dgm:pt modelId="{249E01E8-A3CF-4917-BE43-F89EF4A45F32}" type="pres">
      <dgm:prSet presAssocID="{4396ABBF-F3A5-417D-BB51-32459D0BA7E8}" presName="Name0" presStyleCnt="0">
        <dgm:presLayoutVars>
          <dgm:chMax val="7"/>
          <dgm:chPref val="7"/>
          <dgm:dir/>
        </dgm:presLayoutVars>
      </dgm:prSet>
      <dgm:spPr/>
    </dgm:pt>
    <dgm:pt modelId="{5097EE66-59DA-42C1-94E1-68BA1B26905C}" type="pres">
      <dgm:prSet presAssocID="{4396ABBF-F3A5-417D-BB51-32459D0BA7E8}" presName="Name1" presStyleCnt="0"/>
      <dgm:spPr/>
    </dgm:pt>
    <dgm:pt modelId="{73495CE5-9163-4383-952E-2DB89B10042D}" type="pres">
      <dgm:prSet presAssocID="{4396ABBF-F3A5-417D-BB51-32459D0BA7E8}" presName="cycle" presStyleCnt="0"/>
      <dgm:spPr/>
    </dgm:pt>
    <dgm:pt modelId="{FE969F24-5C20-4891-969F-C0B29014942B}" type="pres">
      <dgm:prSet presAssocID="{4396ABBF-F3A5-417D-BB51-32459D0BA7E8}" presName="srcNode" presStyleLbl="node1" presStyleIdx="0" presStyleCnt="4"/>
      <dgm:spPr/>
    </dgm:pt>
    <dgm:pt modelId="{E11F826F-0EC0-4A5D-ACEE-BA2D3DBC95DF}" type="pres">
      <dgm:prSet presAssocID="{4396ABBF-F3A5-417D-BB51-32459D0BA7E8}" presName="conn" presStyleLbl="parChTrans1D2" presStyleIdx="0" presStyleCnt="1"/>
      <dgm:spPr/>
    </dgm:pt>
    <dgm:pt modelId="{DF12F5B9-BD95-4901-BB00-40FB063957A3}" type="pres">
      <dgm:prSet presAssocID="{4396ABBF-F3A5-417D-BB51-32459D0BA7E8}" presName="extraNode" presStyleLbl="node1" presStyleIdx="0" presStyleCnt="4"/>
      <dgm:spPr/>
    </dgm:pt>
    <dgm:pt modelId="{4D92ADC2-ACD0-490E-9815-E68FC057D67A}" type="pres">
      <dgm:prSet presAssocID="{4396ABBF-F3A5-417D-BB51-32459D0BA7E8}" presName="dstNode" presStyleLbl="node1" presStyleIdx="0" presStyleCnt="4"/>
      <dgm:spPr/>
    </dgm:pt>
    <dgm:pt modelId="{83856555-5323-4DA6-87C8-CA33FD6648EB}" type="pres">
      <dgm:prSet presAssocID="{D29A6772-607A-4E2A-A7AE-BBCFDB87DED1}" presName="text_1" presStyleLbl="node1" presStyleIdx="0" presStyleCnt="4">
        <dgm:presLayoutVars>
          <dgm:bulletEnabled val="1"/>
        </dgm:presLayoutVars>
      </dgm:prSet>
      <dgm:spPr/>
    </dgm:pt>
    <dgm:pt modelId="{1ADB12B1-0FC2-43C8-8F6E-CBB8E86DC6C6}" type="pres">
      <dgm:prSet presAssocID="{D29A6772-607A-4E2A-A7AE-BBCFDB87DED1}" presName="accent_1" presStyleCnt="0"/>
      <dgm:spPr/>
    </dgm:pt>
    <dgm:pt modelId="{0100EC78-0DEF-4D32-80BB-4CDB3A3D941B}" type="pres">
      <dgm:prSet presAssocID="{D29A6772-607A-4E2A-A7AE-BBCFDB87DED1}" presName="accentRepeatNode" presStyleLbl="solidFgAcc1" presStyleIdx="0" presStyleCnt="4"/>
      <dgm:spPr/>
    </dgm:pt>
    <dgm:pt modelId="{E7412BB2-6A24-496A-BA35-4188D4BDAF74}" type="pres">
      <dgm:prSet presAssocID="{F9820D7E-E51C-4606-A0BD-77B550954FFF}" presName="text_2" presStyleLbl="node1" presStyleIdx="1" presStyleCnt="4" custScaleY="142284" custLinFactNeighborX="-402">
        <dgm:presLayoutVars>
          <dgm:bulletEnabled val="1"/>
        </dgm:presLayoutVars>
      </dgm:prSet>
      <dgm:spPr/>
    </dgm:pt>
    <dgm:pt modelId="{BF3AA04D-8003-41FC-B475-F4EDCC21FB0A}" type="pres">
      <dgm:prSet presAssocID="{F9820D7E-E51C-4606-A0BD-77B550954FFF}" presName="accent_2" presStyleCnt="0"/>
      <dgm:spPr/>
    </dgm:pt>
    <dgm:pt modelId="{19C87E57-2ABA-4193-B630-A24EFE17C71C}" type="pres">
      <dgm:prSet presAssocID="{F9820D7E-E51C-4606-A0BD-77B550954FFF}" presName="accentRepeatNode" presStyleLbl="solidFgAcc1" presStyleIdx="1" presStyleCnt="4"/>
      <dgm:spPr/>
    </dgm:pt>
    <dgm:pt modelId="{F75BEE3C-2274-42BA-B279-46688350EA09}" type="pres">
      <dgm:prSet presAssocID="{1A880C0B-7ABE-44AB-924C-C35BB85EDF19}" presName="text_3" presStyleLbl="node1" presStyleIdx="2" presStyleCnt="4">
        <dgm:presLayoutVars>
          <dgm:bulletEnabled val="1"/>
        </dgm:presLayoutVars>
      </dgm:prSet>
      <dgm:spPr/>
    </dgm:pt>
    <dgm:pt modelId="{447CD418-A891-4FB8-BABA-94F74EBF7D30}" type="pres">
      <dgm:prSet presAssocID="{1A880C0B-7ABE-44AB-924C-C35BB85EDF19}" presName="accent_3" presStyleCnt="0"/>
      <dgm:spPr/>
    </dgm:pt>
    <dgm:pt modelId="{9FEC846C-B3A2-45DB-921D-514C7C5A7D5B}" type="pres">
      <dgm:prSet presAssocID="{1A880C0B-7ABE-44AB-924C-C35BB85EDF19}" presName="accentRepeatNode" presStyleLbl="solidFgAcc1" presStyleIdx="2" presStyleCnt="4"/>
      <dgm:spPr/>
    </dgm:pt>
    <dgm:pt modelId="{A27D7A30-D97F-4270-BB9E-EF178F7CCA4D}" type="pres">
      <dgm:prSet presAssocID="{60DE9B33-4477-4F7C-8FF4-06B148DCBD80}" presName="text_4" presStyleLbl="node1" presStyleIdx="3" presStyleCnt="4">
        <dgm:presLayoutVars>
          <dgm:bulletEnabled val="1"/>
        </dgm:presLayoutVars>
      </dgm:prSet>
      <dgm:spPr/>
    </dgm:pt>
    <dgm:pt modelId="{C11E42F3-F006-44B6-8625-606D64329F36}" type="pres">
      <dgm:prSet presAssocID="{60DE9B33-4477-4F7C-8FF4-06B148DCBD80}" presName="accent_4" presStyleCnt="0"/>
      <dgm:spPr/>
    </dgm:pt>
    <dgm:pt modelId="{A8D5C45C-E5B1-4D3B-81B9-AAF04EC3E224}" type="pres">
      <dgm:prSet presAssocID="{60DE9B33-4477-4F7C-8FF4-06B148DCBD80}" presName="accentRepeatNode" presStyleLbl="solidFgAcc1" presStyleIdx="3" presStyleCnt="4"/>
      <dgm:spPr/>
    </dgm:pt>
  </dgm:ptLst>
  <dgm:cxnLst>
    <dgm:cxn modelId="{27601406-3476-4057-825A-FDF1B81CC1C5}" type="presOf" srcId="{60DE9B33-4477-4F7C-8FF4-06B148DCBD80}" destId="{A27D7A30-D97F-4270-BB9E-EF178F7CCA4D}" srcOrd="0" destOrd="0" presId="urn:microsoft.com/office/officeart/2008/layout/VerticalCurvedList"/>
    <dgm:cxn modelId="{8864C231-F164-487E-82B1-2E0D6CEF0217}" type="presOf" srcId="{D29A6772-607A-4E2A-A7AE-BBCFDB87DED1}" destId="{83856555-5323-4DA6-87C8-CA33FD6648EB}" srcOrd="0" destOrd="0" presId="urn:microsoft.com/office/officeart/2008/layout/VerticalCurvedList"/>
    <dgm:cxn modelId="{CB5B0A33-ADDF-438A-AAD7-DF640D1ED57B}" type="presOf" srcId="{4396ABBF-F3A5-417D-BB51-32459D0BA7E8}" destId="{249E01E8-A3CF-4917-BE43-F89EF4A45F32}" srcOrd="0" destOrd="0" presId="urn:microsoft.com/office/officeart/2008/layout/VerticalCurvedList"/>
    <dgm:cxn modelId="{EBF82A37-B652-4300-A2AF-443F9196069A}" type="presOf" srcId="{F9820D7E-E51C-4606-A0BD-77B550954FFF}" destId="{E7412BB2-6A24-496A-BA35-4188D4BDAF74}" srcOrd="0" destOrd="0" presId="urn:microsoft.com/office/officeart/2008/layout/VerticalCurvedList"/>
    <dgm:cxn modelId="{8CBE455D-8F89-4CAE-A888-3B59746F4214}" srcId="{4396ABBF-F3A5-417D-BB51-32459D0BA7E8}" destId="{60DE9B33-4477-4F7C-8FF4-06B148DCBD80}" srcOrd="3" destOrd="0" parTransId="{B9EF9F12-F849-468A-8A5F-09875A257FC4}" sibTransId="{A5DB5C3D-E5B2-4A0B-9537-B39CB566B656}"/>
    <dgm:cxn modelId="{4AFB0964-C9C7-401C-847C-E004BD7E3394}" type="presOf" srcId="{1A880C0B-7ABE-44AB-924C-C35BB85EDF19}" destId="{F75BEE3C-2274-42BA-B279-46688350EA09}" srcOrd="0" destOrd="0" presId="urn:microsoft.com/office/officeart/2008/layout/VerticalCurvedList"/>
    <dgm:cxn modelId="{370D3F6E-A5A9-4D7C-B378-8341721835B2}" srcId="{4396ABBF-F3A5-417D-BB51-32459D0BA7E8}" destId="{1A880C0B-7ABE-44AB-924C-C35BB85EDF19}" srcOrd="2" destOrd="0" parTransId="{43287347-CE0C-4807-A508-5D29D5CF8E97}" sibTransId="{F30F293B-286D-4166-9F4C-B4EC389A6E5F}"/>
    <dgm:cxn modelId="{4496E385-0316-4016-AB15-D0655A747E92}" srcId="{4396ABBF-F3A5-417D-BB51-32459D0BA7E8}" destId="{F9820D7E-E51C-4606-A0BD-77B550954FFF}" srcOrd="1" destOrd="0" parTransId="{6B191177-CE5A-4D56-BDDA-6E717299BB11}" sibTransId="{C073654F-6455-47D7-A373-658D05C4857D}"/>
    <dgm:cxn modelId="{D0B264B8-332F-4377-B1D4-82B96F8DB277}" srcId="{4396ABBF-F3A5-417D-BB51-32459D0BA7E8}" destId="{D29A6772-607A-4E2A-A7AE-BBCFDB87DED1}" srcOrd="0" destOrd="0" parTransId="{2811C325-0F32-4A59-A857-B3DEE42D209C}" sibTransId="{38F71391-3E65-40DF-BFE5-2674851FF620}"/>
    <dgm:cxn modelId="{89FA61F1-4D5E-4995-9B05-6481FD945AD3}" type="presOf" srcId="{38F71391-3E65-40DF-BFE5-2674851FF620}" destId="{E11F826F-0EC0-4A5D-ACEE-BA2D3DBC95DF}" srcOrd="0" destOrd="0" presId="urn:microsoft.com/office/officeart/2008/layout/VerticalCurvedList"/>
    <dgm:cxn modelId="{CC94E08F-483C-4D92-91EB-BC95932E084E}" type="presParOf" srcId="{249E01E8-A3CF-4917-BE43-F89EF4A45F32}" destId="{5097EE66-59DA-42C1-94E1-68BA1B26905C}" srcOrd="0" destOrd="0" presId="urn:microsoft.com/office/officeart/2008/layout/VerticalCurvedList"/>
    <dgm:cxn modelId="{B3051BFF-8F0F-496D-AF80-7049CA9CC00F}" type="presParOf" srcId="{5097EE66-59DA-42C1-94E1-68BA1B26905C}" destId="{73495CE5-9163-4383-952E-2DB89B10042D}" srcOrd="0" destOrd="0" presId="urn:microsoft.com/office/officeart/2008/layout/VerticalCurvedList"/>
    <dgm:cxn modelId="{8AADF8F7-3AD3-4A1C-B7F9-BCEE75630DAC}" type="presParOf" srcId="{73495CE5-9163-4383-952E-2DB89B10042D}" destId="{FE969F24-5C20-4891-969F-C0B29014942B}" srcOrd="0" destOrd="0" presId="urn:microsoft.com/office/officeart/2008/layout/VerticalCurvedList"/>
    <dgm:cxn modelId="{F66F05F6-6BBF-4602-810A-483BCF41C900}" type="presParOf" srcId="{73495CE5-9163-4383-952E-2DB89B10042D}" destId="{E11F826F-0EC0-4A5D-ACEE-BA2D3DBC95DF}" srcOrd="1" destOrd="0" presId="urn:microsoft.com/office/officeart/2008/layout/VerticalCurvedList"/>
    <dgm:cxn modelId="{3C56DBA9-518A-4B7E-A090-0AA41C1AB6B4}" type="presParOf" srcId="{73495CE5-9163-4383-952E-2DB89B10042D}" destId="{DF12F5B9-BD95-4901-BB00-40FB063957A3}" srcOrd="2" destOrd="0" presId="urn:microsoft.com/office/officeart/2008/layout/VerticalCurvedList"/>
    <dgm:cxn modelId="{60395BE4-CFBB-4D8B-A7E3-D08A1321C31E}" type="presParOf" srcId="{73495CE5-9163-4383-952E-2DB89B10042D}" destId="{4D92ADC2-ACD0-490E-9815-E68FC057D67A}" srcOrd="3" destOrd="0" presId="urn:microsoft.com/office/officeart/2008/layout/VerticalCurvedList"/>
    <dgm:cxn modelId="{D3C5A46B-7F55-46BB-BEBB-5252F5440244}" type="presParOf" srcId="{5097EE66-59DA-42C1-94E1-68BA1B26905C}" destId="{83856555-5323-4DA6-87C8-CA33FD6648EB}" srcOrd="1" destOrd="0" presId="urn:microsoft.com/office/officeart/2008/layout/VerticalCurvedList"/>
    <dgm:cxn modelId="{E7428BC8-4D83-4B7D-9034-7FE92E04D8A4}" type="presParOf" srcId="{5097EE66-59DA-42C1-94E1-68BA1B26905C}" destId="{1ADB12B1-0FC2-43C8-8F6E-CBB8E86DC6C6}" srcOrd="2" destOrd="0" presId="urn:microsoft.com/office/officeart/2008/layout/VerticalCurvedList"/>
    <dgm:cxn modelId="{C1A75C98-3EE7-4294-854C-963449538BB3}" type="presParOf" srcId="{1ADB12B1-0FC2-43C8-8F6E-CBB8E86DC6C6}" destId="{0100EC78-0DEF-4D32-80BB-4CDB3A3D941B}" srcOrd="0" destOrd="0" presId="urn:microsoft.com/office/officeart/2008/layout/VerticalCurvedList"/>
    <dgm:cxn modelId="{31554808-2820-43B8-A084-14AEA996DBF5}" type="presParOf" srcId="{5097EE66-59DA-42C1-94E1-68BA1B26905C}" destId="{E7412BB2-6A24-496A-BA35-4188D4BDAF74}" srcOrd="3" destOrd="0" presId="urn:microsoft.com/office/officeart/2008/layout/VerticalCurvedList"/>
    <dgm:cxn modelId="{BD7FD996-46B0-4B0D-A5F4-C6B31A819772}" type="presParOf" srcId="{5097EE66-59DA-42C1-94E1-68BA1B26905C}" destId="{BF3AA04D-8003-41FC-B475-F4EDCC21FB0A}" srcOrd="4" destOrd="0" presId="urn:microsoft.com/office/officeart/2008/layout/VerticalCurvedList"/>
    <dgm:cxn modelId="{C45404E0-253B-4862-AB58-889811D342A1}" type="presParOf" srcId="{BF3AA04D-8003-41FC-B475-F4EDCC21FB0A}" destId="{19C87E57-2ABA-4193-B630-A24EFE17C71C}" srcOrd="0" destOrd="0" presId="urn:microsoft.com/office/officeart/2008/layout/VerticalCurvedList"/>
    <dgm:cxn modelId="{92E8C94F-4ED6-4146-B86F-E36F675F261D}" type="presParOf" srcId="{5097EE66-59DA-42C1-94E1-68BA1B26905C}" destId="{F75BEE3C-2274-42BA-B279-46688350EA09}" srcOrd="5" destOrd="0" presId="urn:microsoft.com/office/officeart/2008/layout/VerticalCurvedList"/>
    <dgm:cxn modelId="{265552AD-DB01-4B5E-ACDE-CBDABB301D00}" type="presParOf" srcId="{5097EE66-59DA-42C1-94E1-68BA1B26905C}" destId="{447CD418-A891-4FB8-BABA-94F74EBF7D30}" srcOrd="6" destOrd="0" presId="urn:microsoft.com/office/officeart/2008/layout/VerticalCurvedList"/>
    <dgm:cxn modelId="{7C9FD515-724B-41DB-AD69-1972AE769B13}" type="presParOf" srcId="{447CD418-A891-4FB8-BABA-94F74EBF7D30}" destId="{9FEC846C-B3A2-45DB-921D-514C7C5A7D5B}" srcOrd="0" destOrd="0" presId="urn:microsoft.com/office/officeart/2008/layout/VerticalCurvedList"/>
    <dgm:cxn modelId="{E507319D-EDBD-4C83-A877-DEF2937C1C52}" type="presParOf" srcId="{5097EE66-59DA-42C1-94E1-68BA1B26905C}" destId="{A27D7A30-D97F-4270-BB9E-EF178F7CCA4D}" srcOrd="7" destOrd="0" presId="urn:microsoft.com/office/officeart/2008/layout/VerticalCurvedList"/>
    <dgm:cxn modelId="{93D78118-1F33-4E8D-B21F-52937C78F66C}" type="presParOf" srcId="{5097EE66-59DA-42C1-94E1-68BA1B26905C}" destId="{C11E42F3-F006-44B6-8625-606D64329F36}" srcOrd="8" destOrd="0" presId="urn:microsoft.com/office/officeart/2008/layout/VerticalCurvedList"/>
    <dgm:cxn modelId="{E2A57391-9E67-4E5C-9B0C-0288BFC9E457}" type="presParOf" srcId="{C11E42F3-F006-44B6-8625-606D64329F36}" destId="{A8D5C45C-E5B1-4D3B-81B9-AAF04EC3E2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zh-TW" altLang="en-US" sz="3000" b="1" dirty="0">
              <a:solidFill>
                <a:schemeClr val="bg1"/>
              </a:solidFill>
              <a:latin typeface="標楷體" panose="03000509000000000000" pitchFamily="65" charset="-120"/>
              <a:ea typeface="標楷體" panose="03000509000000000000" pitchFamily="65" charset="-120"/>
            </a:rPr>
            <a:t>餐點採購單價及會議與研習供應餐點原則</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6EB2BC02-9DE1-4E6E-AB6E-D31AD39D8DFC}">
      <dgm:prSet custT="1"/>
      <dgm:spPr/>
      <dgm:t>
        <a:bodyPr/>
        <a:lstStyle/>
        <a:p>
          <a:pPr algn="just">
            <a:lnSpc>
              <a:spcPts val="3200"/>
            </a:lnSpc>
            <a:spcAft>
              <a:spcPts val="0"/>
            </a:spcAft>
          </a:pPr>
          <a:r>
            <a:rPr lang="zh-TW" altLang="en-US" sz="2600" b="1" dirty="0">
              <a:solidFill>
                <a:schemeClr val="bg1"/>
              </a:solidFill>
              <a:latin typeface="標楷體" panose="03000509000000000000" pitchFamily="65" charset="-120"/>
              <a:ea typeface="標楷體" panose="03000509000000000000" pitchFamily="65" charset="-120"/>
            </a:rPr>
            <a:t>餐點供應原則：</a:t>
          </a:r>
        </a:p>
      </dgm:t>
    </dgm:pt>
    <dgm:pt modelId="{2C00AE2C-A000-4C06-9FD8-71C4AC43DE4D}" type="parTrans" cxnId="{EB423E21-2245-4700-B0E3-3F0A6DA77721}">
      <dgm:prSet/>
      <dgm:spPr/>
      <dgm:t>
        <a:bodyPr/>
        <a:lstStyle/>
        <a:p>
          <a:endParaRPr lang="zh-TW" altLang="en-US"/>
        </a:p>
      </dgm:t>
    </dgm:pt>
    <dgm:pt modelId="{086410AD-B4D3-4354-ACFA-A4AA35FB91D6}" type="sibTrans" cxnId="{EB423E21-2245-4700-B0E3-3F0A6DA77721}">
      <dgm:prSet/>
      <dgm:spPr/>
      <dgm:t>
        <a:bodyPr/>
        <a:lstStyle/>
        <a:p>
          <a:endParaRPr lang="zh-TW" altLang="en-US"/>
        </a:p>
      </dgm:t>
    </dgm:pt>
    <dgm:pt modelId="{5290DB89-19B7-4DB1-8C8A-2C6F01219F12}">
      <dgm:prSet custT="1"/>
      <dgm:spPr/>
      <dgm:t>
        <a:bodyPr/>
        <a:lstStyle/>
        <a:p>
          <a:pPr algn="just">
            <a:lnSpc>
              <a:spcPts val="3200"/>
            </a:lnSpc>
            <a:spcAft>
              <a:spcPts val="0"/>
            </a:spcAft>
          </a:pPr>
          <a:r>
            <a:rPr lang="en-US" altLang="en-US"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一</a:t>
          </a:r>
          <a:r>
            <a:rPr lang="en-US" altLang="en-US" sz="2600" b="1" dirty="0">
              <a:solidFill>
                <a:schemeClr val="bg1"/>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會議</a:t>
          </a:r>
          <a:r>
            <a:rPr lang="zh-TW" altLang="en-US" sz="2600" b="1" dirty="0">
              <a:solidFill>
                <a:schemeClr val="bg1"/>
              </a:solidFill>
              <a:latin typeface="標楷體" panose="03000509000000000000" pitchFamily="65" charset="-120"/>
              <a:ea typeface="標楷體" panose="03000509000000000000" pitchFamily="65" charset="-120"/>
            </a:rPr>
            <a:t>召開時間於</a:t>
          </a:r>
          <a:r>
            <a:rPr lang="zh-TW" altLang="en-US" sz="2600" b="1" u="sng" dirty="0">
              <a:solidFill>
                <a:srgbClr val="FF0000"/>
              </a:solidFill>
              <a:latin typeface="標楷體" panose="03000509000000000000" pitchFamily="65" charset="-120"/>
              <a:ea typeface="標楷體" panose="03000509000000000000" pitchFamily="65" charset="-120"/>
            </a:rPr>
            <a:t>上午</a:t>
          </a:r>
          <a:r>
            <a:rPr lang="en-US" altLang="en-US" sz="2600" b="1" u="sng" dirty="0">
              <a:solidFill>
                <a:srgbClr val="FF0000"/>
              </a:solidFill>
              <a:latin typeface="標楷體" panose="03000509000000000000" pitchFamily="65" charset="-120"/>
              <a:ea typeface="標楷體" panose="03000509000000000000" pitchFamily="65" charset="-120"/>
            </a:rPr>
            <a:t>10</a:t>
          </a:r>
          <a:r>
            <a:rPr lang="zh-TW" altLang="en-US" sz="2600" b="1" u="sng" dirty="0">
              <a:solidFill>
                <a:srgbClr val="FF0000"/>
              </a:solidFill>
              <a:latin typeface="標楷體" panose="03000509000000000000" pitchFamily="65" charset="-120"/>
              <a:ea typeface="標楷體" panose="03000509000000000000" pitchFamily="65" charset="-120"/>
            </a:rPr>
            <a:t>點</a:t>
          </a:r>
          <a:r>
            <a:rPr lang="en-US" altLang="en-US" sz="2600" b="1" u="sng" dirty="0">
              <a:solidFill>
                <a:srgbClr val="FF0000"/>
              </a:solidFill>
              <a:latin typeface="標楷體" panose="03000509000000000000" pitchFamily="65" charset="-120"/>
              <a:ea typeface="標楷體" panose="03000509000000000000" pitchFamily="65" charset="-120"/>
            </a:rPr>
            <a:t>30</a:t>
          </a:r>
          <a:r>
            <a:rPr lang="zh-TW" altLang="en-US" sz="2600" b="1" u="sng" dirty="0">
              <a:solidFill>
                <a:srgbClr val="FF0000"/>
              </a:solidFill>
              <a:latin typeface="標楷體" panose="03000509000000000000" pitchFamily="65" charset="-120"/>
              <a:ea typeface="標楷體" panose="03000509000000000000" pitchFamily="65" charset="-120"/>
            </a:rPr>
            <a:t>分以前或下午召開者</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不提供餐點</a:t>
          </a:r>
        </a:p>
      </dgm:t>
    </dgm:pt>
    <dgm:pt modelId="{82251447-8C30-450D-B4F2-18C9CEE790E4}" type="parTrans" cxnId="{DC136D2D-1812-48F8-86FE-529263E06544}">
      <dgm:prSet/>
      <dgm:spPr/>
      <dgm:t>
        <a:bodyPr/>
        <a:lstStyle/>
        <a:p>
          <a:endParaRPr lang="zh-TW" altLang="en-US"/>
        </a:p>
      </dgm:t>
    </dgm:pt>
    <dgm:pt modelId="{28C6F455-2565-4386-9B01-BEDDD5D1977D}" type="sibTrans" cxnId="{DC136D2D-1812-48F8-86FE-529263E06544}">
      <dgm:prSet/>
      <dgm:spPr/>
      <dgm:t>
        <a:bodyPr/>
        <a:lstStyle/>
        <a:p>
          <a:endParaRPr lang="zh-TW" altLang="en-US"/>
        </a:p>
      </dgm:t>
    </dgm:pt>
    <dgm:pt modelId="{0D3C869F-AF21-4032-B051-3F7C3E5742A6}">
      <dgm:prSet custT="1"/>
      <dgm:spPr/>
      <dgm:t>
        <a:bodyPr/>
        <a:lstStyle/>
        <a:p>
          <a:pPr algn="just">
            <a:lnSpc>
              <a:spcPts val="3200"/>
            </a:lnSpc>
            <a:spcAft>
              <a:spcPts val="0"/>
            </a:spcAft>
          </a:pPr>
          <a:r>
            <a:rPr lang="en-US" altLang="zh-TW"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二</a:t>
          </a:r>
          <a:r>
            <a:rPr lang="en-US" altLang="zh-TW"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會議與研習</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不提供點心、水果或飲料</a:t>
          </a:r>
        </a:p>
      </dgm:t>
    </dgm:pt>
    <dgm:pt modelId="{7B21207E-A9C3-45E6-8C99-CBFA1465117E}" type="parTrans" cxnId="{57BDDEA2-1A2A-44B6-916E-8B82A8A76578}">
      <dgm:prSet/>
      <dgm:spPr/>
      <dgm:t>
        <a:bodyPr/>
        <a:lstStyle/>
        <a:p>
          <a:endParaRPr lang="zh-TW" altLang="en-US"/>
        </a:p>
      </dgm:t>
    </dgm:pt>
    <dgm:pt modelId="{F1591AA6-64A9-4FB2-B12D-A369CE5F9B9D}" type="sibTrans" cxnId="{57BDDEA2-1A2A-44B6-916E-8B82A8A76578}">
      <dgm:prSet/>
      <dgm:spPr/>
      <dgm:t>
        <a:bodyPr/>
        <a:lstStyle/>
        <a:p>
          <a:endParaRPr lang="zh-TW" altLang="en-US"/>
        </a:p>
      </dgm:t>
    </dgm:pt>
    <dgm:pt modelId="{FAFD926C-3A57-45D0-A3E2-E344638852C7}">
      <dgm:prSet custT="1"/>
      <dgm:spPr/>
      <dgm:t>
        <a:bodyPr/>
        <a:lstStyle/>
        <a:p>
          <a:pPr algn="just">
            <a:lnSpc>
              <a:spcPts val="3200"/>
            </a:lnSpc>
            <a:spcAft>
              <a:spcPts val="0"/>
            </a:spcAft>
          </a:pPr>
          <a:r>
            <a:rPr lang="en-US" altLang="zh-TW"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三</a:t>
          </a:r>
          <a:r>
            <a:rPr lang="en-US" altLang="zh-TW" sz="2600" b="1" dirty="0">
              <a:solidFill>
                <a:schemeClr val="bg1"/>
              </a:solidFill>
              <a:latin typeface="標楷體" panose="03000509000000000000" pitchFamily="65" charset="-120"/>
              <a:ea typeface="標楷體" panose="03000509000000000000" pitchFamily="65" charset="-120"/>
            </a:rPr>
            <a:t>)</a:t>
          </a:r>
          <a:r>
            <a:rPr lang="zh-TW" altLang="zh-TW" sz="2600" b="1" dirty="0">
              <a:solidFill>
                <a:schemeClr val="bg1"/>
              </a:solidFill>
              <a:latin typeface="標楷體" panose="03000509000000000000" pitchFamily="65" charset="-120"/>
              <a:ea typeface="標楷體" panose="03000509000000000000" pitchFamily="65" charset="-120"/>
            </a:rPr>
            <a:t>半日或全日之</a:t>
          </a:r>
          <a:r>
            <a:rPr lang="zh-TW" altLang="zh-TW" sz="2600" b="1" u="sng" dirty="0">
              <a:solidFill>
                <a:srgbClr val="FF0000"/>
              </a:solidFill>
              <a:latin typeface="標楷體" panose="03000509000000000000" pitchFamily="65" charset="-120"/>
              <a:ea typeface="標楷體" panose="03000509000000000000" pitchFamily="65" charset="-120"/>
            </a:rPr>
            <a:t>研習得提供餐點</a:t>
          </a:r>
          <a:endParaRPr lang="zh-TW" altLang="en-US" sz="2600" b="1" u="sng" dirty="0">
            <a:solidFill>
              <a:srgbClr val="FF0000"/>
            </a:solidFill>
            <a:latin typeface="標楷體" panose="03000509000000000000" pitchFamily="65" charset="-120"/>
            <a:ea typeface="標楷體" panose="03000509000000000000" pitchFamily="65" charset="-120"/>
          </a:endParaRPr>
        </a:p>
      </dgm:t>
    </dgm:pt>
    <dgm:pt modelId="{5BC0349E-D67A-49E2-A9DA-D650C347D4FB}" type="parTrans" cxnId="{794523F8-9035-492A-8CA0-0982A3A10E7B}">
      <dgm:prSet/>
      <dgm:spPr/>
      <dgm:t>
        <a:bodyPr/>
        <a:lstStyle/>
        <a:p>
          <a:endParaRPr lang="zh-TW" altLang="en-US"/>
        </a:p>
      </dgm:t>
    </dgm:pt>
    <dgm:pt modelId="{8211EEE1-4C39-4F9D-BA03-F2CDD6626D53}" type="sibTrans" cxnId="{794523F8-9035-492A-8CA0-0982A3A10E7B}">
      <dgm:prSet/>
      <dgm:spPr/>
      <dgm:t>
        <a:bodyPr/>
        <a:lstStyle/>
        <a:p>
          <a:endParaRPr lang="zh-TW" altLang="en-US"/>
        </a:p>
      </dgm:t>
    </dgm:pt>
    <dgm:pt modelId="{DFFDE9E9-0520-4846-A404-F32B4A7FA81D}">
      <dgm:prSet custT="1"/>
      <dgm:spPr/>
      <dgm:t>
        <a:bodyPr/>
        <a:lstStyle/>
        <a:p>
          <a:pPr algn="just">
            <a:lnSpc>
              <a:spcPts val="3200"/>
            </a:lnSpc>
            <a:spcAft>
              <a:spcPts val="0"/>
            </a:spcAft>
          </a:pPr>
          <a:r>
            <a:rPr lang="zh-TW" altLang="en-US" sz="2600" b="1" dirty="0">
              <a:solidFill>
                <a:schemeClr val="bg1"/>
              </a:solidFill>
              <a:latin typeface="標楷體" panose="03000509000000000000" pitchFamily="65" charset="-120"/>
              <a:ea typeface="標楷體" panose="03000509000000000000" pitchFamily="65" charset="-120"/>
            </a:rPr>
            <a:t>邀請</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外部專家學者、外賓與會，或性質較為特殊者</a:t>
          </a:r>
          <a:r>
            <a:rPr lang="zh-TW" altLang="en-US" sz="2600" b="1" u="sng" dirty="0">
              <a:solidFill>
                <a:srgbClr val="FF0000"/>
              </a:solidFill>
              <a:latin typeface="標楷體" panose="03000509000000000000" pitchFamily="65" charset="-120"/>
              <a:ea typeface="標楷體" panose="03000509000000000000" pitchFamily="65" charset="-120"/>
            </a:rPr>
            <a:t>，說明案由簽請核准</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提供桌餐</a:t>
          </a:r>
          <a:r>
            <a:rPr lang="zh-TW" altLang="en-US" sz="2600" b="1" u="sng" dirty="0">
              <a:solidFill>
                <a:srgbClr val="FF0000"/>
              </a:solidFill>
              <a:latin typeface="標楷體" panose="03000509000000000000" pitchFamily="65" charset="-120"/>
              <a:ea typeface="標楷體" panose="03000509000000000000" pitchFamily="65" charset="-120"/>
            </a:rPr>
            <a:t>。</a:t>
          </a:r>
        </a:p>
      </dgm:t>
    </dgm:pt>
    <dgm:pt modelId="{EF56051A-C7BA-4E84-8D61-6ACB7D2F24AD}" type="parTrans" cxnId="{1CE994CC-3304-43E7-B2D8-8401B02A8637}">
      <dgm:prSet/>
      <dgm:spPr/>
      <dgm:t>
        <a:bodyPr/>
        <a:lstStyle/>
        <a:p>
          <a:endParaRPr lang="zh-TW" altLang="en-US"/>
        </a:p>
      </dgm:t>
    </dgm:pt>
    <dgm:pt modelId="{8D1AA1C8-B692-424C-9B1B-5CD32B79106A}" type="sibTrans" cxnId="{1CE994CC-3304-43E7-B2D8-8401B02A8637}">
      <dgm:prSet/>
      <dgm:spPr/>
      <dgm:t>
        <a:bodyPr/>
        <a:lstStyle/>
        <a:p>
          <a:endParaRPr lang="zh-TW" altLang="en-US"/>
        </a:p>
      </dgm:t>
    </dgm:pt>
    <dgm:pt modelId="{DD065E5A-73E3-4DB2-827A-3B04A48735B9}">
      <dgm:prSet custT="1"/>
      <dgm:spPr/>
      <dgm:t>
        <a:bodyPr/>
        <a:lstStyle/>
        <a:p>
          <a:pPr algn="just">
            <a:lnSpc>
              <a:spcPts val="3200"/>
            </a:lnSpc>
            <a:spcAft>
              <a:spcPts val="0"/>
            </a:spcAft>
          </a:pPr>
          <a:r>
            <a:rPr lang="zh-TW" altLang="en-US" sz="2600" b="1" dirty="0">
              <a:solidFill>
                <a:srgbClr val="FF0000"/>
              </a:solidFill>
              <a:latin typeface="標楷體" panose="03000509000000000000" pitchFamily="65" charset="-120"/>
              <a:ea typeface="標楷體" panose="03000509000000000000" pitchFamily="65" charset="-120"/>
            </a:rPr>
            <a:t>餐點採購單價</a:t>
          </a:r>
          <a:r>
            <a:rPr lang="en-US" altLang="en-US" sz="2600" b="1" dirty="0">
              <a:solidFill>
                <a:srgbClr val="FF0000"/>
              </a:solidFill>
              <a:highlight>
                <a:srgbClr val="FFFF00"/>
              </a:highlight>
              <a:latin typeface="標楷體" panose="03000509000000000000" pitchFamily="65" charset="-120"/>
              <a:ea typeface="標楷體" panose="03000509000000000000" pitchFamily="65" charset="-120"/>
            </a:rPr>
            <a:t>100</a:t>
          </a:r>
          <a:r>
            <a:rPr lang="zh-TW" altLang="en-US" sz="2600" b="1"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2600" b="1" dirty="0">
              <a:solidFill>
                <a:schemeClr val="bg1"/>
              </a:solidFill>
              <a:latin typeface="標楷體" panose="03000509000000000000" pitchFamily="65" charset="-120"/>
              <a:ea typeface="標楷體" panose="03000509000000000000" pitchFamily="65" charset="-120"/>
            </a:rPr>
            <a:t>，惟活動性質特殊需</a:t>
          </a:r>
          <a:r>
            <a:rPr lang="zh-TW" altLang="en-US" sz="2600" b="1" u="sng" dirty="0">
              <a:solidFill>
                <a:srgbClr val="FF0000"/>
              </a:solidFill>
              <a:latin typeface="標楷體" panose="03000509000000000000" pitchFamily="65" charset="-120"/>
              <a:ea typeface="標楷體" panose="03000509000000000000" pitchFamily="65" charset="-120"/>
            </a:rPr>
            <a:t>採購單價逾</a:t>
          </a:r>
          <a:r>
            <a:rPr lang="en-US" altLang="en-US" sz="2600" b="1" u="sng" dirty="0">
              <a:solidFill>
                <a:srgbClr val="FF0000"/>
              </a:solidFill>
              <a:latin typeface="標楷體" panose="03000509000000000000" pitchFamily="65" charset="-120"/>
              <a:ea typeface="標楷體" panose="03000509000000000000" pitchFamily="65" charset="-120"/>
            </a:rPr>
            <a:t>100</a:t>
          </a:r>
          <a:r>
            <a:rPr lang="zh-TW" altLang="en-US" sz="2600" b="1" u="sng" dirty="0">
              <a:solidFill>
                <a:srgbClr val="FF0000"/>
              </a:solidFill>
              <a:latin typeface="標楷體" panose="03000509000000000000" pitchFamily="65" charset="-120"/>
              <a:ea typeface="標楷體" panose="03000509000000000000" pitchFamily="65" charset="-120"/>
            </a:rPr>
            <a:t>元之餐點者，</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需事先說明案由簽請核准</a:t>
          </a:r>
          <a:r>
            <a:rPr lang="zh-TW" altLang="en-US" sz="2600" b="1" u="sng" dirty="0">
              <a:solidFill>
                <a:srgbClr val="FF0000"/>
              </a:solidFill>
              <a:latin typeface="標楷體" panose="03000509000000000000" pitchFamily="65" charset="-120"/>
              <a:ea typeface="標楷體" panose="03000509000000000000" pitchFamily="65" charset="-120"/>
            </a:rPr>
            <a:t>始能辦理</a:t>
          </a:r>
          <a:r>
            <a:rPr lang="zh-TW" altLang="en-US" sz="2600" b="1" dirty="0">
              <a:solidFill>
                <a:schemeClr val="bg1"/>
              </a:solidFill>
              <a:latin typeface="標楷體" panose="03000509000000000000" pitchFamily="65" charset="-120"/>
              <a:ea typeface="標楷體" panose="03000509000000000000" pitchFamily="65" charset="-120"/>
            </a:rPr>
            <a:t>。</a:t>
          </a:r>
          <a:endParaRPr lang="zh-TW" altLang="en-US" sz="2600" b="1"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8FCF8AD6-2232-4B0E-9602-47306944B86B}" type="sibTrans" cxnId="{382F4917-85A9-4FAE-B965-A5016A26C0FA}">
      <dgm:prSet/>
      <dgm:spPr/>
      <dgm:t>
        <a:bodyPr/>
        <a:lstStyle/>
        <a:p>
          <a:endParaRPr lang="zh-TW" altLang="en-US"/>
        </a:p>
      </dgm:t>
    </dgm:pt>
    <dgm:pt modelId="{7E91616A-7F17-46E1-8352-2163355ED2BA}" type="parTrans" cxnId="{382F4917-85A9-4FAE-B965-A5016A26C0FA}">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29104" custScaleY="95199" custLinFactNeighborX="-4804" custLinFactNeighborY="-2485">
        <dgm:presLayoutVars>
          <dgm:chMax val="1"/>
          <dgm:bulletEnabled val="1"/>
        </dgm:presLayoutVars>
      </dgm:prSet>
      <dgm:spPr/>
    </dgm:pt>
    <dgm:pt modelId="{8F361279-E9AD-4E77-BCD5-090B99698E83}" type="pres">
      <dgm:prSet presAssocID="{D2138AE8-3158-475A-9DD4-33FA2DC20056}" presName="descendantText" presStyleLbl="alignAccFollowNode1" presStyleIdx="0" presStyleCnt="1" custScaleX="119785" custScaleY="117278" custLinFactNeighborX="-8080" custLinFactNeighborY="-3678">
        <dgm:presLayoutVars>
          <dgm:bulletEnabled val="1"/>
        </dgm:presLayoutVars>
      </dgm:prSet>
      <dgm:spPr/>
    </dgm:pt>
  </dgm:ptLst>
  <dgm:cxnLst>
    <dgm:cxn modelId="{91D80811-2F77-42A9-B940-57A566B2720A}" type="presOf" srcId="{DFFDE9E9-0520-4846-A404-F32B4A7FA81D}" destId="{8F361279-E9AD-4E77-BCD5-090B99698E83}" srcOrd="0" destOrd="5" presId="urn:microsoft.com/office/officeart/2005/8/layout/vList5"/>
    <dgm:cxn modelId="{C8B83913-B786-4608-A888-A9251452E7BD}" type="presOf" srcId="{D2138AE8-3158-475A-9DD4-33FA2DC20056}" destId="{0560F428-62C9-4FDA-B87A-DE0812B58023}" srcOrd="0" destOrd="0" presId="urn:microsoft.com/office/officeart/2005/8/layout/vList5"/>
    <dgm:cxn modelId="{382F4917-85A9-4FAE-B965-A5016A26C0FA}" srcId="{D2138AE8-3158-475A-9DD4-33FA2DC20056}" destId="{DD065E5A-73E3-4DB2-827A-3B04A48735B9}" srcOrd="0" destOrd="0" parTransId="{7E91616A-7F17-46E1-8352-2163355ED2BA}" sibTransId="{8FCF8AD6-2232-4B0E-9602-47306944B86B}"/>
    <dgm:cxn modelId="{EB423E21-2245-4700-B0E3-3F0A6DA77721}" srcId="{D2138AE8-3158-475A-9DD4-33FA2DC20056}" destId="{6EB2BC02-9DE1-4E6E-AB6E-D31AD39D8DFC}" srcOrd="1" destOrd="0" parTransId="{2C00AE2C-A000-4C06-9FD8-71C4AC43DE4D}" sibTransId="{086410AD-B4D3-4354-ACFA-A4AA35FB91D6}"/>
    <dgm:cxn modelId="{DC136D2D-1812-48F8-86FE-529263E06544}" srcId="{6EB2BC02-9DE1-4E6E-AB6E-D31AD39D8DFC}" destId="{5290DB89-19B7-4DB1-8C8A-2C6F01219F12}" srcOrd="0" destOrd="0" parTransId="{82251447-8C30-450D-B4F2-18C9CEE790E4}" sibTransId="{28C6F455-2565-4386-9B01-BEDDD5D1977D}"/>
    <dgm:cxn modelId="{6735B56B-B7BC-474E-B26B-AF01921995EF}" type="presOf" srcId="{6EB2BC02-9DE1-4E6E-AB6E-D31AD39D8DFC}" destId="{8F361279-E9AD-4E77-BCD5-090B99698E83}" srcOrd="0" destOrd="1" presId="urn:microsoft.com/office/officeart/2005/8/layout/vList5"/>
    <dgm:cxn modelId="{69404277-DEB0-4A55-B882-CD2DB23460AE}" type="presOf" srcId="{DD065E5A-73E3-4DB2-827A-3B04A48735B9}" destId="{8F361279-E9AD-4E77-BCD5-090B99698E83}" srcOrd="0" destOrd="0" presId="urn:microsoft.com/office/officeart/2005/8/layout/vList5"/>
    <dgm:cxn modelId="{7E652390-1967-4ECE-82E4-C1B73B3D5D8D}" type="presOf" srcId="{68EAE0F2-CE1C-411F-A9D0-003E370EDA6B}" destId="{D634A95E-8699-472E-9695-E5A0F5A15A58}" srcOrd="0" destOrd="0" presId="urn:microsoft.com/office/officeart/2005/8/layout/vList5"/>
    <dgm:cxn modelId="{134CEDA1-7F91-4086-9431-1AF1211FC8CB}" type="presOf" srcId="{5290DB89-19B7-4DB1-8C8A-2C6F01219F12}" destId="{8F361279-E9AD-4E77-BCD5-090B99698E83}" srcOrd="0" destOrd="2" presId="urn:microsoft.com/office/officeart/2005/8/layout/vList5"/>
    <dgm:cxn modelId="{57BDDEA2-1A2A-44B6-916E-8B82A8A76578}" srcId="{6EB2BC02-9DE1-4E6E-AB6E-D31AD39D8DFC}" destId="{0D3C869F-AF21-4032-B051-3F7C3E5742A6}" srcOrd="1" destOrd="0" parTransId="{7B21207E-A9C3-45E6-8C99-CBFA1465117E}" sibTransId="{F1591AA6-64A9-4FB2-B12D-A369CE5F9B9D}"/>
    <dgm:cxn modelId="{1CE994CC-3304-43E7-B2D8-8401B02A8637}" srcId="{D2138AE8-3158-475A-9DD4-33FA2DC20056}" destId="{DFFDE9E9-0520-4846-A404-F32B4A7FA81D}" srcOrd="2" destOrd="0" parTransId="{EF56051A-C7BA-4E84-8D61-6ACB7D2F24AD}" sibTransId="{8D1AA1C8-B692-424C-9B1B-5CD32B79106A}"/>
    <dgm:cxn modelId="{645C44DC-8C45-4844-947E-02FC59B8B97F}" type="presOf" srcId="{FAFD926C-3A57-45D0-A3E2-E344638852C7}" destId="{8F361279-E9AD-4E77-BCD5-090B99698E83}" srcOrd="0" destOrd="4" presId="urn:microsoft.com/office/officeart/2005/8/layout/vList5"/>
    <dgm:cxn modelId="{BEF414F2-7794-4460-BD11-FA1DF2E74A2B}" type="presOf" srcId="{0D3C869F-AF21-4032-B051-3F7C3E5742A6}" destId="{8F361279-E9AD-4E77-BCD5-090B99698E83}" srcOrd="0" destOrd="3" presId="urn:microsoft.com/office/officeart/2005/8/layout/vList5"/>
    <dgm:cxn modelId="{794523F8-9035-492A-8CA0-0982A3A10E7B}" srcId="{6EB2BC02-9DE1-4E6E-AB6E-D31AD39D8DFC}" destId="{FAFD926C-3A57-45D0-A3E2-E344638852C7}" srcOrd="2" destOrd="0" parTransId="{5BC0349E-D67A-49E2-A9DA-D650C347D4FB}" sibTransId="{8211EEE1-4C39-4F9D-BA03-F2CDD6626D53}"/>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961A83C4-6B1C-43E2-A6CB-7A57C8E2CC04}" type="presParOf" srcId="{647D9B47-35A2-467F-B1A8-CFB0D4532F52}" destId="{8F361279-E9AD-4E77-BCD5-090B99698E8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BAEF1245-E60F-422B-92D9-40AB3ADFE067}"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494D5588-3938-4194-A4B5-6A3FDB712E6D}">
      <dgm:prSet phldrT="[文字]" custT="1"/>
      <dgm:spPr/>
      <dgm:t>
        <a:bodyPr/>
        <a:lstStyle/>
        <a:p>
          <a:r>
            <a:rPr lang="zh-TW" altLang="en-US" sz="3600" b="1" dirty="0">
              <a:latin typeface="標楷體" panose="03000509000000000000" pitchFamily="65" charset="-120"/>
              <a:ea typeface="標楷體" panose="03000509000000000000" pitchFamily="65" charset="-120"/>
            </a:rPr>
            <a:t>報支人員</a:t>
          </a:r>
          <a:endParaRPr lang="en-US" sz="3600" b="1" dirty="0">
            <a:latin typeface="標楷體" panose="03000509000000000000" pitchFamily="65" charset="-120"/>
            <a:ea typeface="標楷體" panose="03000509000000000000" pitchFamily="65" charset="-120"/>
          </a:endParaRPr>
        </a:p>
      </dgm:t>
    </dgm:pt>
    <dgm:pt modelId="{462EC98B-4258-4150-957C-450A02B3AAC3}" type="parTrans" cxnId="{874057DB-E0F8-4959-BACB-A0A19FB95FE7}">
      <dgm:prSet/>
      <dgm:spPr/>
      <dgm:t>
        <a:bodyPr/>
        <a:lstStyle/>
        <a:p>
          <a:endParaRPr lang="en-US" sz="2400"/>
        </a:p>
      </dgm:t>
    </dgm:pt>
    <dgm:pt modelId="{09A767E1-22B4-4754-80F6-BF45423F3595}" type="sibTrans" cxnId="{874057DB-E0F8-4959-BACB-A0A19FB95FE7}">
      <dgm:prSet/>
      <dgm:spPr/>
      <dgm:t>
        <a:bodyPr/>
        <a:lstStyle/>
        <a:p>
          <a:endParaRPr lang="en-US" sz="2400"/>
        </a:p>
      </dgm:t>
    </dgm:pt>
    <dgm:pt modelId="{99E114F6-330E-42D7-B5FE-4DE809AD5877}">
      <dgm:prSet phldrT="[文字]" custT="1"/>
      <dgm:spPr/>
      <dgm:t>
        <a:bodyPr/>
        <a:lstStyle/>
        <a:p>
          <a:r>
            <a:rPr lang="zh-TW" altLang="en-US" sz="2800" b="1" dirty="0">
              <a:solidFill>
                <a:schemeClr val="bg1"/>
              </a:solidFill>
              <a:latin typeface="標楷體" panose="03000509000000000000" pitchFamily="65" charset="-120"/>
              <a:ea typeface="標楷體" panose="03000509000000000000" pitchFamily="65" charset="-120"/>
            </a:rPr>
            <a:t>經費報支之</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「真實性」</a:t>
          </a:r>
          <a:endParaRPr lang="en-US" sz="2800" b="1"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EA97C4C7-534B-4724-B742-ACB168966F8F}" type="parTrans" cxnId="{634113D3-1844-4DC9-BB7F-CD5EF8B51AC2}">
      <dgm:prSet/>
      <dgm:spPr/>
      <dgm:t>
        <a:bodyPr/>
        <a:lstStyle/>
        <a:p>
          <a:endParaRPr lang="en-US" sz="2400"/>
        </a:p>
      </dgm:t>
    </dgm:pt>
    <dgm:pt modelId="{780E701E-EAA7-41DA-AD84-C861C994BA9E}" type="sibTrans" cxnId="{634113D3-1844-4DC9-BB7F-CD5EF8B51AC2}">
      <dgm:prSet/>
      <dgm:spPr/>
      <dgm:t>
        <a:bodyPr/>
        <a:lstStyle/>
        <a:p>
          <a:endParaRPr lang="en-US" sz="2400"/>
        </a:p>
      </dgm:t>
    </dgm:pt>
    <dgm:pt modelId="{7F4DC504-0D24-4708-87A9-99BE5383E475}">
      <dgm:prSet phldrT="[文字]" custT="1"/>
      <dgm:spPr/>
      <dgm:t>
        <a:bodyPr/>
        <a:lstStyle/>
        <a:p>
          <a:pPr algn="just"/>
          <a:r>
            <a:rPr lang="zh-TW" altLang="en-US" sz="2400" b="1" dirty="0">
              <a:solidFill>
                <a:schemeClr val="bg1"/>
              </a:solidFill>
              <a:latin typeface="標楷體" panose="03000509000000000000" pitchFamily="65" charset="-120"/>
              <a:ea typeface="標楷體" panose="03000509000000000000" pitchFamily="65" charset="-120"/>
            </a:rPr>
            <a:t>各機關員工申請支付款項，應本誠信原則</a:t>
          </a:r>
          <a:r>
            <a:rPr lang="zh-TW" altLang="en-US" sz="2400" b="1" u="sng" dirty="0">
              <a:solidFill>
                <a:srgbClr val="FF0000"/>
              </a:solidFill>
              <a:latin typeface="標楷體" panose="03000509000000000000" pitchFamily="65" charset="-120"/>
              <a:ea typeface="標楷體" panose="03000509000000000000" pitchFamily="65" charset="-120"/>
            </a:rPr>
            <a:t>對所提出之支出憑證之支付事實真實性負責</a:t>
          </a:r>
          <a:r>
            <a:rPr lang="zh-TW" altLang="en-US" sz="2400" b="1" dirty="0">
              <a:solidFill>
                <a:schemeClr val="bg1"/>
              </a:solidFill>
              <a:latin typeface="標楷體" panose="03000509000000000000" pitchFamily="65" charset="-120"/>
              <a:ea typeface="標楷體" panose="03000509000000000000" pitchFamily="65" charset="-120"/>
            </a:rPr>
            <a:t>，不實者應負相關責任。</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政府支出憑證處理要點</a:t>
          </a:r>
          <a:r>
            <a:rPr lang="en-US" altLang="zh-TW" sz="2400" b="1" dirty="0">
              <a:solidFill>
                <a:schemeClr val="bg1"/>
              </a:solidFill>
              <a:latin typeface="標楷體" panose="03000509000000000000" pitchFamily="65" charset="-120"/>
              <a:ea typeface="標楷體" panose="03000509000000000000" pitchFamily="65" charset="-120"/>
            </a:rPr>
            <a:t>§3)</a:t>
          </a:r>
          <a:endParaRPr lang="en-US" sz="2400" b="1" dirty="0">
            <a:solidFill>
              <a:schemeClr val="bg1"/>
            </a:solidFill>
            <a:latin typeface="標楷體" panose="03000509000000000000" pitchFamily="65" charset="-120"/>
            <a:ea typeface="標楷體" panose="03000509000000000000" pitchFamily="65" charset="-120"/>
          </a:endParaRPr>
        </a:p>
      </dgm:t>
    </dgm:pt>
    <dgm:pt modelId="{53FE6BBC-872B-4D70-8DA5-2DAC6B1CB04B}" type="parTrans" cxnId="{F668A3A0-7B0B-47DD-A089-580FB8A29E4C}">
      <dgm:prSet/>
      <dgm:spPr/>
      <dgm:t>
        <a:bodyPr/>
        <a:lstStyle/>
        <a:p>
          <a:endParaRPr lang="en-US" sz="2400"/>
        </a:p>
      </dgm:t>
    </dgm:pt>
    <dgm:pt modelId="{263ADD3C-145F-483D-AE9D-DD3EC37DF427}" type="sibTrans" cxnId="{F668A3A0-7B0B-47DD-A089-580FB8A29E4C}">
      <dgm:prSet/>
      <dgm:spPr/>
      <dgm:t>
        <a:bodyPr/>
        <a:lstStyle/>
        <a:p>
          <a:endParaRPr lang="en-US" sz="2400"/>
        </a:p>
      </dgm:t>
    </dgm:pt>
    <dgm:pt modelId="{34AA1BAF-CA19-4B95-A019-E0656CFEA53C}">
      <dgm:prSet custT="1"/>
      <dgm:spPr/>
      <dgm:t>
        <a:bodyPr/>
        <a:lstStyle/>
        <a:p>
          <a:r>
            <a:rPr lang="zh-TW" altLang="en-US" sz="3600" b="1" dirty="0">
              <a:latin typeface="標楷體" panose="03000509000000000000" pitchFamily="65" charset="-120"/>
              <a:ea typeface="標楷體" panose="03000509000000000000" pitchFamily="65" charset="-120"/>
            </a:rPr>
            <a:t>會計人員</a:t>
          </a:r>
          <a:endParaRPr lang="en-US" sz="3600" b="1" dirty="0">
            <a:latin typeface="標楷體" panose="03000509000000000000" pitchFamily="65" charset="-120"/>
            <a:ea typeface="標楷體" panose="03000509000000000000" pitchFamily="65" charset="-120"/>
          </a:endParaRPr>
        </a:p>
      </dgm:t>
    </dgm:pt>
    <dgm:pt modelId="{17121F5C-6650-4193-86AC-684B8F6EBD7F}" type="parTrans" cxnId="{5A9E7293-1132-4741-82F4-C504C22CD2EF}">
      <dgm:prSet/>
      <dgm:spPr/>
      <dgm:t>
        <a:bodyPr/>
        <a:lstStyle/>
        <a:p>
          <a:endParaRPr lang="en-US" sz="2400"/>
        </a:p>
      </dgm:t>
    </dgm:pt>
    <dgm:pt modelId="{80DC16B8-E704-4A68-8E2C-EBA8DC298862}" type="sibTrans" cxnId="{5A9E7293-1132-4741-82F4-C504C22CD2EF}">
      <dgm:prSet/>
      <dgm:spPr/>
      <dgm:t>
        <a:bodyPr/>
        <a:lstStyle/>
        <a:p>
          <a:endParaRPr lang="en-US" sz="2400"/>
        </a:p>
      </dgm:t>
    </dgm:pt>
    <dgm:pt modelId="{3C93200C-2B4D-4597-A89D-AD65557F1FC0}">
      <dgm:prSet custT="1"/>
      <dgm:spPr/>
      <dgm:t>
        <a:bodyPr/>
        <a:lstStyle/>
        <a:p>
          <a:r>
            <a:rPr lang="zh-TW" altLang="en-US" sz="2800" b="1" dirty="0">
              <a:solidFill>
                <a:schemeClr val="bg1"/>
              </a:solidFill>
              <a:latin typeface="標楷體" panose="03000509000000000000" pitchFamily="65" charset="-120"/>
              <a:ea typeface="標楷體" panose="03000509000000000000" pitchFamily="65" charset="-120"/>
            </a:rPr>
            <a:t>結報文件之</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「合規性」</a:t>
          </a:r>
          <a:endParaRPr lang="en-US" sz="2800" b="1"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BAD1FE4C-1920-42EB-82C1-406B31605BCC}" type="parTrans" cxnId="{E24EDA9B-7A34-4156-8B1A-41258C6A846B}">
      <dgm:prSet/>
      <dgm:spPr/>
      <dgm:t>
        <a:bodyPr/>
        <a:lstStyle/>
        <a:p>
          <a:endParaRPr lang="en-US" sz="2400"/>
        </a:p>
      </dgm:t>
    </dgm:pt>
    <dgm:pt modelId="{8E1FA02E-0A52-4C64-B175-91B7FF38033A}" type="sibTrans" cxnId="{E24EDA9B-7A34-4156-8B1A-41258C6A846B}">
      <dgm:prSet/>
      <dgm:spPr/>
      <dgm:t>
        <a:bodyPr/>
        <a:lstStyle/>
        <a:p>
          <a:endParaRPr lang="en-US" sz="2400"/>
        </a:p>
      </dgm:t>
    </dgm:pt>
    <dgm:pt modelId="{CE9E8DC1-2090-441C-A6BF-86B594AED524}">
      <dgm:prSet custT="1"/>
      <dgm:spPr/>
      <dgm:t>
        <a:bodyPr/>
        <a:lstStyle/>
        <a:p>
          <a:pPr algn="just"/>
          <a:r>
            <a:rPr lang="zh-TW" altLang="en-US" sz="2400" b="1" dirty="0">
              <a:solidFill>
                <a:schemeClr val="bg1"/>
              </a:solidFill>
              <a:latin typeface="標楷體" panose="03000509000000000000" pitchFamily="65" charset="-120"/>
              <a:ea typeface="標楷體" panose="03000509000000000000" pitchFamily="65" charset="-120"/>
            </a:rPr>
            <a:t>會計人員執行內部審核事項，應依照有關法令辦理；非因違法失職或重大過失，不負損害賠償責任。</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會計法</a:t>
          </a:r>
          <a:r>
            <a:rPr lang="en-US" altLang="zh-TW" sz="2400" b="1" dirty="0">
              <a:solidFill>
                <a:schemeClr val="bg1"/>
              </a:solidFill>
              <a:latin typeface="標楷體" panose="03000509000000000000" pitchFamily="65" charset="-120"/>
              <a:ea typeface="標楷體" panose="03000509000000000000" pitchFamily="65" charset="-120"/>
            </a:rPr>
            <a:t>§103)</a:t>
          </a:r>
          <a:endParaRPr lang="en-US" sz="2400" b="1" dirty="0">
            <a:solidFill>
              <a:schemeClr val="bg1"/>
            </a:solidFill>
            <a:latin typeface="標楷體" panose="03000509000000000000" pitchFamily="65" charset="-120"/>
            <a:ea typeface="標楷體" panose="03000509000000000000" pitchFamily="65" charset="-120"/>
          </a:endParaRPr>
        </a:p>
      </dgm:t>
    </dgm:pt>
    <dgm:pt modelId="{EAF246E2-D100-4ADE-9863-B82719AA4434}" type="parTrans" cxnId="{54FC437B-A92E-4E70-B4D0-538240C0DF0B}">
      <dgm:prSet/>
      <dgm:spPr/>
      <dgm:t>
        <a:bodyPr/>
        <a:lstStyle/>
        <a:p>
          <a:endParaRPr lang="en-US" sz="2400"/>
        </a:p>
      </dgm:t>
    </dgm:pt>
    <dgm:pt modelId="{84D2F1F0-7576-495D-9C67-701C1C21A0C7}" type="sibTrans" cxnId="{54FC437B-A92E-4E70-B4D0-538240C0DF0B}">
      <dgm:prSet/>
      <dgm:spPr/>
      <dgm:t>
        <a:bodyPr/>
        <a:lstStyle/>
        <a:p>
          <a:endParaRPr lang="en-US" sz="2400"/>
        </a:p>
      </dgm:t>
    </dgm:pt>
    <dgm:pt modelId="{D1F415A5-8B4A-476D-8752-CD97CD9EAC04}" type="pres">
      <dgm:prSet presAssocID="{BAEF1245-E60F-422B-92D9-40AB3ADFE067}" presName="theList" presStyleCnt="0">
        <dgm:presLayoutVars>
          <dgm:dir/>
          <dgm:animLvl val="lvl"/>
          <dgm:resizeHandles val="exact"/>
        </dgm:presLayoutVars>
      </dgm:prSet>
      <dgm:spPr/>
    </dgm:pt>
    <dgm:pt modelId="{CF797111-96C3-4DF1-8C0F-3346116C4F5B}" type="pres">
      <dgm:prSet presAssocID="{494D5588-3938-4194-A4B5-6A3FDB712E6D}" presName="compNode" presStyleCnt="0"/>
      <dgm:spPr/>
    </dgm:pt>
    <dgm:pt modelId="{1EE68066-CB47-4778-B9AB-A6510DA9E97C}" type="pres">
      <dgm:prSet presAssocID="{494D5588-3938-4194-A4B5-6A3FDB712E6D}" presName="aNode" presStyleLbl="bgShp" presStyleIdx="0" presStyleCnt="2" custLinFactNeighborX="104" custLinFactNeighborY="1949"/>
      <dgm:spPr/>
    </dgm:pt>
    <dgm:pt modelId="{D6E26C0E-D1E1-43A8-BA23-7BA747D8B0F2}" type="pres">
      <dgm:prSet presAssocID="{494D5588-3938-4194-A4B5-6A3FDB712E6D}" presName="textNode" presStyleLbl="bgShp" presStyleIdx="0" presStyleCnt="2"/>
      <dgm:spPr/>
    </dgm:pt>
    <dgm:pt modelId="{8299A4A7-18B2-4D54-8C6A-E817394A8A6F}" type="pres">
      <dgm:prSet presAssocID="{494D5588-3938-4194-A4B5-6A3FDB712E6D}" presName="compChildNode" presStyleCnt="0"/>
      <dgm:spPr/>
    </dgm:pt>
    <dgm:pt modelId="{53F9A5A1-60D7-4A0F-BC6A-12E0CC9D93A1}" type="pres">
      <dgm:prSet presAssocID="{494D5588-3938-4194-A4B5-6A3FDB712E6D}" presName="theInnerList" presStyleCnt="0"/>
      <dgm:spPr/>
    </dgm:pt>
    <dgm:pt modelId="{C734720F-C635-4F09-ADF3-6884428D7086}" type="pres">
      <dgm:prSet presAssocID="{99E114F6-330E-42D7-B5FE-4DE809AD5877}" presName="childNode" presStyleLbl="node1" presStyleIdx="0" presStyleCnt="4" custScaleX="106266" custScaleY="98912" custLinFactY="-12006" custLinFactNeighborX="-2910" custLinFactNeighborY="-100000">
        <dgm:presLayoutVars>
          <dgm:bulletEnabled val="1"/>
        </dgm:presLayoutVars>
      </dgm:prSet>
      <dgm:spPr/>
    </dgm:pt>
    <dgm:pt modelId="{2A703E37-5600-48B1-A47A-D8E67D16F011}" type="pres">
      <dgm:prSet presAssocID="{99E114F6-330E-42D7-B5FE-4DE809AD5877}" presName="aSpace2" presStyleCnt="0"/>
      <dgm:spPr/>
    </dgm:pt>
    <dgm:pt modelId="{C439B1D4-C32A-4C34-ADFE-23C08E8861B3}" type="pres">
      <dgm:prSet presAssocID="{7F4DC504-0D24-4708-87A9-99BE5383E475}" presName="childNode" presStyleLbl="node1" presStyleIdx="1" presStyleCnt="4" custScaleX="103968" custScaleY="339256" custLinFactNeighborX="-780" custLinFactNeighborY="-58531">
        <dgm:presLayoutVars>
          <dgm:bulletEnabled val="1"/>
        </dgm:presLayoutVars>
      </dgm:prSet>
      <dgm:spPr/>
    </dgm:pt>
    <dgm:pt modelId="{FA571B18-9D81-41BD-9829-C05F8264ECB4}" type="pres">
      <dgm:prSet presAssocID="{494D5588-3938-4194-A4B5-6A3FDB712E6D}" presName="aSpace" presStyleCnt="0"/>
      <dgm:spPr/>
    </dgm:pt>
    <dgm:pt modelId="{96FEEFF7-7773-4481-BA59-14B69D2D07F7}" type="pres">
      <dgm:prSet presAssocID="{34AA1BAF-CA19-4B95-A019-E0656CFEA53C}" presName="compNode" presStyleCnt="0"/>
      <dgm:spPr/>
    </dgm:pt>
    <dgm:pt modelId="{121DE527-9559-4120-92E2-F19C1AE9D480}" type="pres">
      <dgm:prSet presAssocID="{34AA1BAF-CA19-4B95-A019-E0656CFEA53C}" presName="aNode" presStyleLbl="bgShp" presStyleIdx="1" presStyleCnt="2" custLinFactNeighborX="104" custLinFactNeighborY="1949"/>
      <dgm:spPr/>
    </dgm:pt>
    <dgm:pt modelId="{F889FF6A-2775-4829-A8FC-F9A1A4AA2FEF}" type="pres">
      <dgm:prSet presAssocID="{34AA1BAF-CA19-4B95-A019-E0656CFEA53C}" presName="textNode" presStyleLbl="bgShp" presStyleIdx="1" presStyleCnt="2"/>
      <dgm:spPr/>
    </dgm:pt>
    <dgm:pt modelId="{DE22F874-EC0C-4AF9-9CC1-54417BF17225}" type="pres">
      <dgm:prSet presAssocID="{34AA1BAF-CA19-4B95-A019-E0656CFEA53C}" presName="compChildNode" presStyleCnt="0"/>
      <dgm:spPr/>
    </dgm:pt>
    <dgm:pt modelId="{38E1098B-467D-46B9-A342-EBD1B093950F}" type="pres">
      <dgm:prSet presAssocID="{34AA1BAF-CA19-4B95-A019-E0656CFEA53C}" presName="theInnerList" presStyleCnt="0"/>
      <dgm:spPr/>
    </dgm:pt>
    <dgm:pt modelId="{45DBB2EF-B03A-4056-9034-F951C2F602DF}" type="pres">
      <dgm:prSet presAssocID="{3C93200C-2B4D-4597-A89D-AD65557F1FC0}" presName="childNode" presStyleLbl="node1" presStyleIdx="2" presStyleCnt="4" custScaleX="106931" custScaleY="59104" custLinFactY="-1362" custLinFactNeighborX="-3153" custLinFactNeighborY="-100000">
        <dgm:presLayoutVars>
          <dgm:bulletEnabled val="1"/>
        </dgm:presLayoutVars>
      </dgm:prSet>
      <dgm:spPr/>
    </dgm:pt>
    <dgm:pt modelId="{FEE31847-0AF3-49D1-8C38-3C65BFFE06DA}" type="pres">
      <dgm:prSet presAssocID="{3C93200C-2B4D-4597-A89D-AD65557F1FC0}" presName="aSpace2" presStyleCnt="0"/>
      <dgm:spPr/>
    </dgm:pt>
    <dgm:pt modelId="{D9902C1F-37F6-4FDA-BC75-7EA8A772E71D}" type="pres">
      <dgm:prSet presAssocID="{CE9E8DC1-2090-441C-A6BF-86B594AED524}" presName="childNode" presStyleLbl="node1" presStyleIdx="3" presStyleCnt="4" custScaleX="108459" custScaleY="213109" custLinFactNeighborX="-3153" custLinFactNeighborY="-80277">
        <dgm:presLayoutVars>
          <dgm:bulletEnabled val="1"/>
        </dgm:presLayoutVars>
      </dgm:prSet>
      <dgm:spPr/>
    </dgm:pt>
  </dgm:ptLst>
  <dgm:cxnLst>
    <dgm:cxn modelId="{26AE3504-CE68-46D1-8A87-05F6C94AB8A5}" type="presOf" srcId="{3C93200C-2B4D-4597-A89D-AD65557F1FC0}" destId="{45DBB2EF-B03A-4056-9034-F951C2F602DF}" srcOrd="0" destOrd="0" presId="urn:microsoft.com/office/officeart/2005/8/layout/lProcess2"/>
    <dgm:cxn modelId="{A0C56D31-C346-4B74-B039-7D556A6B0CE6}" type="presOf" srcId="{7F4DC504-0D24-4708-87A9-99BE5383E475}" destId="{C439B1D4-C32A-4C34-ADFE-23C08E8861B3}" srcOrd="0" destOrd="0" presId="urn:microsoft.com/office/officeart/2005/8/layout/lProcess2"/>
    <dgm:cxn modelId="{2FAD4F4A-673D-48F5-9085-C3EA38896856}" type="presOf" srcId="{99E114F6-330E-42D7-B5FE-4DE809AD5877}" destId="{C734720F-C635-4F09-ADF3-6884428D7086}" srcOrd="0" destOrd="0" presId="urn:microsoft.com/office/officeart/2005/8/layout/lProcess2"/>
    <dgm:cxn modelId="{8BFFCC6F-480F-4BEF-AE1F-B41ECFB208CA}" type="presOf" srcId="{494D5588-3938-4194-A4B5-6A3FDB712E6D}" destId="{1EE68066-CB47-4778-B9AB-A6510DA9E97C}" srcOrd="0" destOrd="0" presId="urn:microsoft.com/office/officeart/2005/8/layout/lProcess2"/>
    <dgm:cxn modelId="{54FC437B-A92E-4E70-B4D0-538240C0DF0B}" srcId="{34AA1BAF-CA19-4B95-A019-E0656CFEA53C}" destId="{CE9E8DC1-2090-441C-A6BF-86B594AED524}" srcOrd="1" destOrd="0" parTransId="{EAF246E2-D100-4ADE-9863-B82719AA4434}" sibTransId="{84D2F1F0-7576-495D-9C67-701C1C21A0C7}"/>
    <dgm:cxn modelId="{5A9E7293-1132-4741-82F4-C504C22CD2EF}" srcId="{BAEF1245-E60F-422B-92D9-40AB3ADFE067}" destId="{34AA1BAF-CA19-4B95-A019-E0656CFEA53C}" srcOrd="1" destOrd="0" parTransId="{17121F5C-6650-4193-86AC-684B8F6EBD7F}" sibTransId="{80DC16B8-E704-4A68-8E2C-EBA8DC298862}"/>
    <dgm:cxn modelId="{E24EDA9B-7A34-4156-8B1A-41258C6A846B}" srcId="{34AA1BAF-CA19-4B95-A019-E0656CFEA53C}" destId="{3C93200C-2B4D-4597-A89D-AD65557F1FC0}" srcOrd="0" destOrd="0" parTransId="{BAD1FE4C-1920-42EB-82C1-406B31605BCC}" sibTransId="{8E1FA02E-0A52-4C64-B175-91B7FF38033A}"/>
    <dgm:cxn modelId="{3FB6489D-1FF9-4909-97A4-9CF4D231112E}" type="presOf" srcId="{494D5588-3938-4194-A4B5-6A3FDB712E6D}" destId="{D6E26C0E-D1E1-43A8-BA23-7BA747D8B0F2}" srcOrd="1" destOrd="0" presId="urn:microsoft.com/office/officeart/2005/8/layout/lProcess2"/>
    <dgm:cxn modelId="{F668A3A0-7B0B-47DD-A089-580FB8A29E4C}" srcId="{494D5588-3938-4194-A4B5-6A3FDB712E6D}" destId="{7F4DC504-0D24-4708-87A9-99BE5383E475}" srcOrd="1" destOrd="0" parTransId="{53FE6BBC-872B-4D70-8DA5-2DAC6B1CB04B}" sibTransId="{263ADD3C-145F-483D-AE9D-DD3EC37DF427}"/>
    <dgm:cxn modelId="{F1D893A3-5146-43E7-82D3-B8C144F76F74}" type="presOf" srcId="{34AA1BAF-CA19-4B95-A019-E0656CFEA53C}" destId="{121DE527-9559-4120-92E2-F19C1AE9D480}" srcOrd="0" destOrd="0" presId="urn:microsoft.com/office/officeart/2005/8/layout/lProcess2"/>
    <dgm:cxn modelId="{634113D3-1844-4DC9-BB7F-CD5EF8B51AC2}" srcId="{494D5588-3938-4194-A4B5-6A3FDB712E6D}" destId="{99E114F6-330E-42D7-B5FE-4DE809AD5877}" srcOrd="0" destOrd="0" parTransId="{EA97C4C7-534B-4724-B742-ACB168966F8F}" sibTransId="{780E701E-EAA7-41DA-AD84-C861C994BA9E}"/>
    <dgm:cxn modelId="{23E1B1D3-1CED-46CD-B305-2546B74D3A8B}" type="presOf" srcId="{34AA1BAF-CA19-4B95-A019-E0656CFEA53C}" destId="{F889FF6A-2775-4829-A8FC-F9A1A4AA2FEF}" srcOrd="1" destOrd="0" presId="urn:microsoft.com/office/officeart/2005/8/layout/lProcess2"/>
    <dgm:cxn modelId="{874057DB-E0F8-4959-BACB-A0A19FB95FE7}" srcId="{BAEF1245-E60F-422B-92D9-40AB3ADFE067}" destId="{494D5588-3938-4194-A4B5-6A3FDB712E6D}" srcOrd="0" destOrd="0" parTransId="{462EC98B-4258-4150-957C-450A02B3AAC3}" sibTransId="{09A767E1-22B4-4754-80F6-BF45423F3595}"/>
    <dgm:cxn modelId="{D3A0E3F7-4AF6-4B49-84A9-122DDF7A0C66}" type="presOf" srcId="{BAEF1245-E60F-422B-92D9-40AB3ADFE067}" destId="{D1F415A5-8B4A-476D-8752-CD97CD9EAC04}" srcOrd="0" destOrd="0" presId="urn:microsoft.com/office/officeart/2005/8/layout/lProcess2"/>
    <dgm:cxn modelId="{5B8090F9-B5DB-480D-854A-8E2EBC490666}" type="presOf" srcId="{CE9E8DC1-2090-441C-A6BF-86B594AED524}" destId="{D9902C1F-37F6-4FDA-BC75-7EA8A772E71D}" srcOrd="0" destOrd="0" presId="urn:microsoft.com/office/officeart/2005/8/layout/lProcess2"/>
    <dgm:cxn modelId="{70C2868B-012C-44D2-B1E2-505A2DCF06D7}" type="presParOf" srcId="{D1F415A5-8B4A-476D-8752-CD97CD9EAC04}" destId="{CF797111-96C3-4DF1-8C0F-3346116C4F5B}" srcOrd="0" destOrd="0" presId="urn:microsoft.com/office/officeart/2005/8/layout/lProcess2"/>
    <dgm:cxn modelId="{22895980-CA58-46AC-BF94-B6A87967141B}" type="presParOf" srcId="{CF797111-96C3-4DF1-8C0F-3346116C4F5B}" destId="{1EE68066-CB47-4778-B9AB-A6510DA9E97C}" srcOrd="0" destOrd="0" presId="urn:microsoft.com/office/officeart/2005/8/layout/lProcess2"/>
    <dgm:cxn modelId="{97F0E993-DB61-47A0-A386-3769C6856C75}" type="presParOf" srcId="{CF797111-96C3-4DF1-8C0F-3346116C4F5B}" destId="{D6E26C0E-D1E1-43A8-BA23-7BA747D8B0F2}" srcOrd="1" destOrd="0" presId="urn:microsoft.com/office/officeart/2005/8/layout/lProcess2"/>
    <dgm:cxn modelId="{0369A69A-7BC3-471D-A12C-B67F4BB9C9EA}" type="presParOf" srcId="{CF797111-96C3-4DF1-8C0F-3346116C4F5B}" destId="{8299A4A7-18B2-4D54-8C6A-E817394A8A6F}" srcOrd="2" destOrd="0" presId="urn:microsoft.com/office/officeart/2005/8/layout/lProcess2"/>
    <dgm:cxn modelId="{34DC7F48-1AE1-4D8E-BEF7-65C3489AB0CD}" type="presParOf" srcId="{8299A4A7-18B2-4D54-8C6A-E817394A8A6F}" destId="{53F9A5A1-60D7-4A0F-BC6A-12E0CC9D93A1}" srcOrd="0" destOrd="0" presId="urn:microsoft.com/office/officeart/2005/8/layout/lProcess2"/>
    <dgm:cxn modelId="{052B7713-4BC6-453C-BA98-0FBBF66DF189}" type="presParOf" srcId="{53F9A5A1-60D7-4A0F-BC6A-12E0CC9D93A1}" destId="{C734720F-C635-4F09-ADF3-6884428D7086}" srcOrd="0" destOrd="0" presId="urn:microsoft.com/office/officeart/2005/8/layout/lProcess2"/>
    <dgm:cxn modelId="{F3D857FD-DB58-42B5-8A93-874644E28F1C}" type="presParOf" srcId="{53F9A5A1-60D7-4A0F-BC6A-12E0CC9D93A1}" destId="{2A703E37-5600-48B1-A47A-D8E67D16F011}" srcOrd="1" destOrd="0" presId="urn:microsoft.com/office/officeart/2005/8/layout/lProcess2"/>
    <dgm:cxn modelId="{DCF73FD4-C0AA-4C89-B48B-4845D6062D06}" type="presParOf" srcId="{53F9A5A1-60D7-4A0F-BC6A-12E0CC9D93A1}" destId="{C439B1D4-C32A-4C34-ADFE-23C08E8861B3}" srcOrd="2" destOrd="0" presId="urn:microsoft.com/office/officeart/2005/8/layout/lProcess2"/>
    <dgm:cxn modelId="{DC1C7527-4CE1-4A54-9CFA-0BD309677A2E}" type="presParOf" srcId="{D1F415A5-8B4A-476D-8752-CD97CD9EAC04}" destId="{FA571B18-9D81-41BD-9829-C05F8264ECB4}" srcOrd="1" destOrd="0" presId="urn:microsoft.com/office/officeart/2005/8/layout/lProcess2"/>
    <dgm:cxn modelId="{5A470245-3607-4BFD-BA51-5BE62F323688}" type="presParOf" srcId="{D1F415A5-8B4A-476D-8752-CD97CD9EAC04}" destId="{96FEEFF7-7773-4481-BA59-14B69D2D07F7}" srcOrd="2" destOrd="0" presId="urn:microsoft.com/office/officeart/2005/8/layout/lProcess2"/>
    <dgm:cxn modelId="{244965DD-FD38-4DBD-ABBF-7495D523A56C}" type="presParOf" srcId="{96FEEFF7-7773-4481-BA59-14B69D2D07F7}" destId="{121DE527-9559-4120-92E2-F19C1AE9D480}" srcOrd="0" destOrd="0" presId="urn:microsoft.com/office/officeart/2005/8/layout/lProcess2"/>
    <dgm:cxn modelId="{C16EEDBB-34B2-41B9-BD24-5283AFA8BCBA}" type="presParOf" srcId="{96FEEFF7-7773-4481-BA59-14B69D2D07F7}" destId="{F889FF6A-2775-4829-A8FC-F9A1A4AA2FEF}" srcOrd="1" destOrd="0" presId="urn:microsoft.com/office/officeart/2005/8/layout/lProcess2"/>
    <dgm:cxn modelId="{42CFF61E-0B8E-44A8-9263-DB0EFEE03EB4}" type="presParOf" srcId="{96FEEFF7-7773-4481-BA59-14B69D2D07F7}" destId="{DE22F874-EC0C-4AF9-9CC1-54417BF17225}" srcOrd="2" destOrd="0" presId="urn:microsoft.com/office/officeart/2005/8/layout/lProcess2"/>
    <dgm:cxn modelId="{A03448DD-35C6-42E1-A036-AA70EE6CB42D}" type="presParOf" srcId="{DE22F874-EC0C-4AF9-9CC1-54417BF17225}" destId="{38E1098B-467D-46B9-A342-EBD1B093950F}" srcOrd="0" destOrd="0" presId="urn:microsoft.com/office/officeart/2005/8/layout/lProcess2"/>
    <dgm:cxn modelId="{66F9101A-58B8-4E62-874F-79AF2E6937BD}" type="presParOf" srcId="{38E1098B-467D-46B9-A342-EBD1B093950F}" destId="{45DBB2EF-B03A-4056-9034-F951C2F602DF}" srcOrd="0" destOrd="0" presId="urn:microsoft.com/office/officeart/2005/8/layout/lProcess2"/>
    <dgm:cxn modelId="{C4438D53-9BE4-4F19-BC3C-328431EFD34B}" type="presParOf" srcId="{38E1098B-467D-46B9-A342-EBD1B093950F}" destId="{FEE31847-0AF3-49D1-8C38-3C65BFFE06DA}" srcOrd="1" destOrd="0" presId="urn:microsoft.com/office/officeart/2005/8/layout/lProcess2"/>
    <dgm:cxn modelId="{31F40E37-0456-41FB-AECA-C5C3BA398FFD}" type="presParOf" srcId="{38E1098B-467D-46B9-A342-EBD1B093950F}" destId="{D9902C1F-37F6-4FDA-BC75-7EA8A772E71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8E1DB7DB-3970-4E71-90B5-D37A444D7D3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25730F77-C1AF-4D9E-A560-2E3D8DD6A131}">
      <dgm:prSet phldrT="[文字]" custT="1"/>
      <dgm:spPr/>
      <dgm:t>
        <a:bodyPr/>
        <a:lstStyle/>
        <a:p>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原始</a:t>
          </a:r>
          <a:endParaRPr lang="en-US" altLang="zh-TW" sz="3400" b="1" dirty="0">
            <a:solidFill>
              <a:schemeClr val="bg1">
                <a:lumMod val="95000"/>
                <a:lumOff val="5000"/>
              </a:schemeClr>
            </a:solidFill>
            <a:latin typeface="標楷體" panose="03000509000000000000" pitchFamily="65" charset="-120"/>
            <a:ea typeface="標楷體" panose="03000509000000000000" pitchFamily="65" charset="-120"/>
          </a:endParaRPr>
        </a:p>
        <a:p>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憑證</a:t>
          </a:r>
        </a:p>
      </dgm:t>
    </dgm:pt>
    <dgm:pt modelId="{A2029DE2-AB7D-4C0E-9A33-81A896F731DE}" type="parTrans" cxnId="{E87D8E08-754A-4C3F-9C1F-AC9F76494FB0}">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D29DD73F-63EC-47EB-A81A-C3BF2908C049}" type="sibTrans" cxnId="{E87D8E08-754A-4C3F-9C1F-AC9F76494FB0}">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250B4AE7-36E5-4EAB-8895-8FEA341B3ADB}">
      <dgm:prSet phldrT="[文字]" custT="1"/>
      <dgm:spPr/>
      <dgm:t>
        <a:bodyPr/>
        <a:lstStyle/>
        <a:p>
          <a:pPr algn="just"/>
          <a:r>
            <a:rPr lang="zh-TW" altLang="en-US" sz="2800" b="1" u="none" dirty="0">
              <a:solidFill>
                <a:schemeClr val="bg1"/>
              </a:solidFill>
              <a:latin typeface="標楷體" panose="03000509000000000000" pitchFamily="65" charset="-120"/>
              <a:ea typeface="標楷體" panose="03000509000000000000" pitchFamily="65" charset="-120"/>
            </a:rPr>
            <a:t>符合會計法第</a:t>
          </a:r>
          <a:r>
            <a:rPr lang="en-US" altLang="en-US" sz="2800" b="1" u="none" dirty="0">
              <a:solidFill>
                <a:schemeClr val="bg1"/>
              </a:solidFill>
              <a:latin typeface="標楷體" panose="03000509000000000000" pitchFamily="65" charset="-120"/>
              <a:ea typeface="標楷體" panose="03000509000000000000" pitchFamily="65" charset="-120"/>
            </a:rPr>
            <a:t>52</a:t>
          </a:r>
          <a:r>
            <a:rPr lang="zh-TW" altLang="en-US" sz="2800" b="1" u="none" dirty="0">
              <a:solidFill>
                <a:schemeClr val="bg1"/>
              </a:solidFill>
              <a:latin typeface="標楷體" panose="03000509000000000000" pitchFamily="65" charset="-120"/>
              <a:ea typeface="標楷體" panose="03000509000000000000" pitchFamily="65" charset="-120"/>
            </a:rPr>
            <a:t>條規定者</a:t>
          </a:r>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：為</a:t>
          </a:r>
          <a:r>
            <a:rPr lang="zh-TW" altLang="en-US" sz="2800" b="1" u="sng" dirty="0">
              <a:solidFill>
                <a:srgbClr val="FF0000"/>
              </a:solidFill>
              <a:latin typeface="標楷體" panose="03000509000000000000" pitchFamily="65" charset="-120"/>
              <a:ea typeface="標楷體" panose="03000509000000000000" pitchFamily="65" charset="-120"/>
            </a:rPr>
            <a:t>證明支付事實所取得之</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收據、統一發票、表單或其他可資證明書據</a:t>
          </a:r>
          <a:r>
            <a:rPr lang="zh-TW" altLang="en-US" sz="2800" b="1" u="sng" dirty="0">
              <a:solidFill>
                <a:srgbClr val="FF0000"/>
              </a:solidFill>
              <a:latin typeface="標楷體" panose="03000509000000000000" pitchFamily="65" charset="-120"/>
              <a:ea typeface="標楷體" panose="03000509000000000000" pitchFamily="65" charset="-120"/>
            </a:rPr>
            <a:t>。</a:t>
          </a:r>
        </a:p>
      </dgm:t>
    </dgm:pt>
    <dgm:pt modelId="{015D3F52-6BCE-4895-8854-34A08B31A7C1}" type="parTrans" cxnId="{01A0E28E-1DE3-4441-B23C-E37D55C1989E}">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C4718FA7-045F-4B70-B2BC-FD6721A04166}" type="sibTrans" cxnId="{01A0E28E-1DE3-4441-B23C-E37D55C1989E}">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146A1228-BDFC-4232-9662-8DDD6486757D}">
      <dgm:prSet phldrT="[文字]" custT="1"/>
      <dgm:spPr/>
      <dgm:t>
        <a:bodyPr/>
        <a:lstStyle/>
        <a:p>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其他</a:t>
          </a:r>
          <a:endParaRPr lang="en-US" altLang="zh-TW" sz="3400" b="1" dirty="0">
            <a:solidFill>
              <a:schemeClr val="bg1">
                <a:lumMod val="95000"/>
                <a:lumOff val="5000"/>
              </a:schemeClr>
            </a:solidFill>
            <a:latin typeface="標楷體" panose="03000509000000000000" pitchFamily="65" charset="-120"/>
            <a:ea typeface="標楷體" panose="03000509000000000000" pitchFamily="65" charset="-120"/>
          </a:endParaRPr>
        </a:p>
        <a:p>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單據</a:t>
          </a:r>
        </a:p>
      </dgm:t>
    </dgm:pt>
    <dgm:pt modelId="{076A549E-0AE2-4929-9C3D-38667816308D}" type="parTrans" cxnId="{2A82EBDE-C491-481F-851F-0D35A9762630}">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6F467092-8C60-4C20-81F4-E4FB9D772806}" type="sibTrans" cxnId="{2A82EBDE-C491-481F-851F-0D35A9762630}">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6667DCA-BADA-4BD9-A489-A4143EFF5EAE}">
      <dgm:prSet phldrT="[文字]" custT="1"/>
      <dgm:spPr/>
      <dgm:t>
        <a:bodyPr/>
        <a:lstStyle/>
        <a:p>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係指</a:t>
          </a:r>
          <a:r>
            <a:rPr lang="zh-TW" altLang="en-US" sz="2800" b="1" dirty="0">
              <a:solidFill>
                <a:srgbClr val="FF0000"/>
              </a:solidFill>
              <a:latin typeface="標楷體" panose="03000509000000000000" pitchFamily="65" charset="-120"/>
              <a:ea typeface="標楷體" panose="03000509000000000000" pitchFamily="65" charset="-120"/>
            </a:rPr>
            <a:t>其他法令</a:t>
          </a:r>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，或各機關基於</a:t>
          </a:r>
          <a:r>
            <a:rPr lang="zh-TW" altLang="en-US" sz="2800" b="1" dirty="0">
              <a:solidFill>
                <a:srgbClr val="FF0000"/>
              </a:solidFill>
              <a:latin typeface="標楷體" panose="03000509000000000000" pitchFamily="65" charset="-120"/>
              <a:ea typeface="標楷體" panose="03000509000000000000" pitchFamily="65" charset="-120"/>
            </a:rPr>
            <a:t>行政管理及內部控制</a:t>
          </a:r>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程序訂定之作業規範，</a:t>
          </a:r>
          <a:r>
            <a:rPr lang="zh-TW" altLang="en-US" sz="2800" b="1" dirty="0">
              <a:solidFill>
                <a:srgbClr val="FF0000"/>
              </a:solidFill>
              <a:latin typeface="標楷體" panose="03000509000000000000" pitchFamily="65" charset="-120"/>
              <a:ea typeface="標楷體" panose="03000509000000000000" pitchFamily="65" charset="-120"/>
            </a:rPr>
            <a:t>要求檢附之</a:t>
          </a:r>
          <a:r>
            <a:rPr lang="zh-TW" altLang="en-US" sz="2800" b="1" u="sng" dirty="0">
              <a:solidFill>
                <a:srgbClr val="FF0000"/>
              </a:solidFill>
              <a:latin typeface="標楷體" panose="03000509000000000000" pitchFamily="65" charset="-120"/>
              <a:ea typeface="標楷體" panose="03000509000000000000" pitchFamily="65" charset="-120"/>
            </a:rPr>
            <a:t>非屬原始憑證之證明文件或單據。</a:t>
          </a:r>
        </a:p>
      </dgm:t>
    </dgm:pt>
    <dgm:pt modelId="{1134A70A-210B-437A-8317-2E8616C77243}" type="parTrans" cxnId="{7C7B2BAE-6B8E-4D18-AC71-0FD72FE4CC9D}">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E2C4C5C8-1BBB-48D0-AAE6-D4719889EF5E}" type="sibTrans" cxnId="{7C7B2BAE-6B8E-4D18-AC71-0FD72FE4CC9D}">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84108556-DF5E-4585-B182-0A23A1BF2AC9}">
      <dgm:prSet phldrT="[文字]" custT="1"/>
      <dgm:spPr/>
      <dgm:t>
        <a:bodyPr/>
        <a:lstStyle/>
        <a:p>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宜由各該機關或法令主管機關檢討簡化核銷之單據及程序。</a:t>
          </a:r>
        </a:p>
      </dgm:t>
    </dgm:pt>
    <dgm:pt modelId="{B2273A85-BA3D-4272-BBA8-81C3D79C3DA7}" type="parTrans" cxnId="{A52245FD-57CC-4A34-8737-36952D52D226}">
      <dgm:prSet/>
      <dgm:spPr/>
      <dgm:t>
        <a:bodyPr/>
        <a:lstStyle/>
        <a:p>
          <a:endParaRPr lang="zh-TW" altLang="en-US"/>
        </a:p>
      </dgm:t>
    </dgm:pt>
    <dgm:pt modelId="{32EB60A0-1234-4AFA-A006-79B7EBEBF0C5}" type="sibTrans" cxnId="{A52245FD-57CC-4A34-8737-36952D52D226}">
      <dgm:prSet/>
      <dgm:spPr/>
      <dgm:t>
        <a:bodyPr/>
        <a:lstStyle/>
        <a:p>
          <a:endParaRPr lang="zh-TW" altLang="en-US"/>
        </a:p>
      </dgm:t>
    </dgm:pt>
    <dgm:pt modelId="{CBE8B73E-20A0-4474-B595-0A63F3F2F236}">
      <dgm:prSet phldrT="[文字]" custT="1"/>
      <dgm:spPr/>
      <dgm:t>
        <a:bodyPr/>
        <a:lstStyle/>
        <a:p>
          <a:pPr algn="just"/>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附屬書類</a:t>
          </a:r>
          <a:r>
            <a:rPr lang="zh-TW" altLang="en-US" sz="2800" b="1" u="sng" dirty="0">
              <a:solidFill>
                <a:srgbClr val="FF0000"/>
              </a:solidFill>
              <a:latin typeface="標楷體" panose="03000509000000000000" pitchFamily="65" charset="-120"/>
              <a:ea typeface="標楷體" panose="03000509000000000000" pitchFamily="65" charset="-120"/>
            </a:rPr>
            <a:t>係就前開原始憑證所載之交易內容，加以補充或列示說明之單據</a:t>
          </a:r>
          <a:r>
            <a:rPr lang="zh-TW" altLang="en-US" sz="2800" b="1" dirty="0">
              <a:solidFill>
                <a:schemeClr val="bg1">
                  <a:lumMod val="95000"/>
                  <a:lumOff val="5000"/>
                </a:schemeClr>
              </a:solidFill>
              <a:latin typeface="標楷體" panose="03000509000000000000" pitchFamily="65" charset="-120"/>
              <a:ea typeface="標楷體" panose="03000509000000000000" pitchFamily="65" charset="-120"/>
            </a:rPr>
            <a:t>（如廠商另行出具詳載交貨品項、數量、單價及金額之出貨明細表等）。</a:t>
          </a:r>
        </a:p>
      </dgm:t>
    </dgm:pt>
    <dgm:pt modelId="{678031AF-ADB4-42F0-9525-21C6AEE67A14}" type="parTrans" cxnId="{3A7CED99-E38F-451F-883A-324F4D51AA33}">
      <dgm:prSet/>
      <dgm:spPr/>
      <dgm:t>
        <a:bodyPr/>
        <a:lstStyle/>
        <a:p>
          <a:endParaRPr lang="zh-TW" altLang="en-US"/>
        </a:p>
      </dgm:t>
    </dgm:pt>
    <dgm:pt modelId="{9DB9AF50-1D93-4234-813B-DC4F3CC90278}" type="sibTrans" cxnId="{3A7CED99-E38F-451F-883A-324F4D51AA33}">
      <dgm:prSet/>
      <dgm:spPr/>
      <dgm:t>
        <a:bodyPr/>
        <a:lstStyle/>
        <a:p>
          <a:endParaRPr lang="zh-TW" altLang="en-US"/>
        </a:p>
      </dgm:t>
    </dgm:pt>
    <dgm:pt modelId="{65271FF8-F567-4452-BE2F-6C5C7361A7D3}" type="pres">
      <dgm:prSet presAssocID="{8E1DB7DB-3970-4E71-90B5-D37A444D7D39}" presName="Name0" presStyleCnt="0">
        <dgm:presLayoutVars>
          <dgm:dir/>
          <dgm:animLvl val="lvl"/>
          <dgm:resizeHandles val="exact"/>
        </dgm:presLayoutVars>
      </dgm:prSet>
      <dgm:spPr/>
    </dgm:pt>
    <dgm:pt modelId="{C7FF1F2B-43A8-4AB3-8353-78F7A8D63F25}" type="pres">
      <dgm:prSet presAssocID="{25730F77-C1AF-4D9E-A560-2E3D8DD6A131}" presName="linNode" presStyleCnt="0"/>
      <dgm:spPr/>
    </dgm:pt>
    <dgm:pt modelId="{59F7D0F9-58DE-48E8-A98B-0BAC063B273D}" type="pres">
      <dgm:prSet presAssocID="{25730F77-C1AF-4D9E-A560-2E3D8DD6A131}" presName="parentText" presStyleLbl="node1" presStyleIdx="0" presStyleCnt="2" custScaleX="36280" custScaleY="72447">
        <dgm:presLayoutVars>
          <dgm:chMax val="1"/>
          <dgm:bulletEnabled val="1"/>
        </dgm:presLayoutVars>
      </dgm:prSet>
      <dgm:spPr/>
    </dgm:pt>
    <dgm:pt modelId="{238FE12E-86F8-462B-B833-7A91D12E7004}" type="pres">
      <dgm:prSet presAssocID="{25730F77-C1AF-4D9E-A560-2E3D8DD6A131}" presName="descendantText" presStyleLbl="alignAccFollowNode1" presStyleIdx="0" presStyleCnt="2" custScaleX="99937" custScaleY="85526">
        <dgm:presLayoutVars>
          <dgm:bulletEnabled val="1"/>
        </dgm:presLayoutVars>
      </dgm:prSet>
      <dgm:spPr/>
    </dgm:pt>
    <dgm:pt modelId="{BB6C507B-943A-449E-9440-50C59788DB04}" type="pres">
      <dgm:prSet presAssocID="{D29DD73F-63EC-47EB-A81A-C3BF2908C049}" presName="sp" presStyleCnt="0"/>
      <dgm:spPr/>
    </dgm:pt>
    <dgm:pt modelId="{6CC6CE89-7725-4A91-8FBD-BBCDF232941D}" type="pres">
      <dgm:prSet presAssocID="{146A1228-BDFC-4232-9662-8DDD6486757D}" presName="linNode" presStyleCnt="0"/>
      <dgm:spPr/>
    </dgm:pt>
    <dgm:pt modelId="{262EC747-D36E-4D8D-B57B-0BF3C7A05234}" type="pres">
      <dgm:prSet presAssocID="{146A1228-BDFC-4232-9662-8DDD6486757D}" presName="parentText" presStyleLbl="node1" presStyleIdx="1" presStyleCnt="2" custScaleX="35728" custScaleY="65018">
        <dgm:presLayoutVars>
          <dgm:chMax val="1"/>
          <dgm:bulletEnabled val="1"/>
        </dgm:presLayoutVars>
      </dgm:prSet>
      <dgm:spPr/>
    </dgm:pt>
    <dgm:pt modelId="{DAE20879-614B-4446-BD24-CF73EFE982A4}" type="pres">
      <dgm:prSet presAssocID="{146A1228-BDFC-4232-9662-8DDD6486757D}" presName="descendantText" presStyleLbl="alignAccFollowNode1" presStyleIdx="1" presStyleCnt="2" custScaleY="85127">
        <dgm:presLayoutVars>
          <dgm:bulletEnabled val="1"/>
        </dgm:presLayoutVars>
      </dgm:prSet>
      <dgm:spPr/>
    </dgm:pt>
  </dgm:ptLst>
  <dgm:cxnLst>
    <dgm:cxn modelId="{E87D8E08-754A-4C3F-9C1F-AC9F76494FB0}" srcId="{8E1DB7DB-3970-4E71-90B5-D37A444D7D39}" destId="{25730F77-C1AF-4D9E-A560-2E3D8DD6A131}" srcOrd="0" destOrd="0" parTransId="{A2029DE2-AB7D-4C0E-9A33-81A896F731DE}" sibTransId="{D29DD73F-63EC-47EB-A81A-C3BF2908C049}"/>
    <dgm:cxn modelId="{0897B424-3ADC-49C7-892F-FAAB01657EBB}" type="presOf" srcId="{76667DCA-BADA-4BD9-A489-A4143EFF5EAE}" destId="{DAE20879-614B-4446-BD24-CF73EFE982A4}" srcOrd="0" destOrd="0" presId="urn:microsoft.com/office/officeart/2005/8/layout/vList5"/>
    <dgm:cxn modelId="{8B9B5C60-E924-4CF1-9C1E-2A5C6B3A9B39}" type="presOf" srcId="{25730F77-C1AF-4D9E-A560-2E3D8DD6A131}" destId="{59F7D0F9-58DE-48E8-A98B-0BAC063B273D}" srcOrd="0" destOrd="0" presId="urn:microsoft.com/office/officeart/2005/8/layout/vList5"/>
    <dgm:cxn modelId="{452AFA4F-C516-40B4-B711-5243C0B1EFB4}" type="presOf" srcId="{250B4AE7-36E5-4EAB-8895-8FEA341B3ADB}" destId="{238FE12E-86F8-462B-B833-7A91D12E7004}" srcOrd="0" destOrd="0" presId="urn:microsoft.com/office/officeart/2005/8/layout/vList5"/>
    <dgm:cxn modelId="{CBC20B80-27A1-43AC-9716-0E66A9616D13}" type="presOf" srcId="{CBE8B73E-20A0-4474-B595-0A63F3F2F236}" destId="{238FE12E-86F8-462B-B833-7A91D12E7004}" srcOrd="0" destOrd="1" presId="urn:microsoft.com/office/officeart/2005/8/layout/vList5"/>
    <dgm:cxn modelId="{01A0E28E-1DE3-4441-B23C-E37D55C1989E}" srcId="{25730F77-C1AF-4D9E-A560-2E3D8DD6A131}" destId="{250B4AE7-36E5-4EAB-8895-8FEA341B3ADB}" srcOrd="0" destOrd="0" parTransId="{015D3F52-6BCE-4895-8854-34A08B31A7C1}" sibTransId="{C4718FA7-045F-4B70-B2BC-FD6721A04166}"/>
    <dgm:cxn modelId="{3A7CED99-E38F-451F-883A-324F4D51AA33}" srcId="{25730F77-C1AF-4D9E-A560-2E3D8DD6A131}" destId="{CBE8B73E-20A0-4474-B595-0A63F3F2F236}" srcOrd="1" destOrd="0" parTransId="{678031AF-ADB4-42F0-9525-21C6AEE67A14}" sibTransId="{9DB9AF50-1D93-4234-813B-DC4F3CC90278}"/>
    <dgm:cxn modelId="{7C7B2BAE-6B8E-4D18-AC71-0FD72FE4CC9D}" srcId="{146A1228-BDFC-4232-9662-8DDD6486757D}" destId="{76667DCA-BADA-4BD9-A489-A4143EFF5EAE}" srcOrd="0" destOrd="0" parTransId="{1134A70A-210B-437A-8317-2E8616C77243}" sibTransId="{E2C4C5C8-1BBB-48D0-AAE6-D4719889EF5E}"/>
    <dgm:cxn modelId="{B98687B0-3D5F-4DCF-A333-1FA85084EAB7}" type="presOf" srcId="{8E1DB7DB-3970-4E71-90B5-D37A444D7D39}" destId="{65271FF8-F567-4452-BE2F-6C5C7361A7D3}" srcOrd="0" destOrd="0" presId="urn:microsoft.com/office/officeart/2005/8/layout/vList5"/>
    <dgm:cxn modelId="{9B7626D8-9532-4AAB-BA09-B45418F7E693}" type="presOf" srcId="{84108556-DF5E-4585-B182-0A23A1BF2AC9}" destId="{DAE20879-614B-4446-BD24-CF73EFE982A4}" srcOrd="0" destOrd="1" presId="urn:microsoft.com/office/officeart/2005/8/layout/vList5"/>
    <dgm:cxn modelId="{2A82EBDE-C491-481F-851F-0D35A9762630}" srcId="{8E1DB7DB-3970-4E71-90B5-D37A444D7D39}" destId="{146A1228-BDFC-4232-9662-8DDD6486757D}" srcOrd="1" destOrd="0" parTransId="{076A549E-0AE2-4929-9C3D-38667816308D}" sibTransId="{6F467092-8C60-4C20-81F4-E4FB9D772806}"/>
    <dgm:cxn modelId="{985966F6-D3F5-4232-B062-031AFEA81B64}" type="presOf" srcId="{146A1228-BDFC-4232-9662-8DDD6486757D}" destId="{262EC747-D36E-4D8D-B57B-0BF3C7A05234}" srcOrd="0" destOrd="0" presId="urn:microsoft.com/office/officeart/2005/8/layout/vList5"/>
    <dgm:cxn modelId="{A52245FD-57CC-4A34-8737-36952D52D226}" srcId="{146A1228-BDFC-4232-9662-8DDD6486757D}" destId="{84108556-DF5E-4585-B182-0A23A1BF2AC9}" srcOrd="1" destOrd="0" parTransId="{B2273A85-BA3D-4272-BBA8-81C3D79C3DA7}" sibTransId="{32EB60A0-1234-4AFA-A006-79B7EBEBF0C5}"/>
    <dgm:cxn modelId="{758EF101-305C-47BB-BA35-92E7548BE6E5}" type="presParOf" srcId="{65271FF8-F567-4452-BE2F-6C5C7361A7D3}" destId="{C7FF1F2B-43A8-4AB3-8353-78F7A8D63F25}" srcOrd="0" destOrd="0" presId="urn:microsoft.com/office/officeart/2005/8/layout/vList5"/>
    <dgm:cxn modelId="{28A3206C-61FE-47FA-8A9F-FD7ED5299EA1}" type="presParOf" srcId="{C7FF1F2B-43A8-4AB3-8353-78F7A8D63F25}" destId="{59F7D0F9-58DE-48E8-A98B-0BAC063B273D}" srcOrd="0" destOrd="0" presId="urn:microsoft.com/office/officeart/2005/8/layout/vList5"/>
    <dgm:cxn modelId="{F0CD02DA-5715-4377-A238-C3CC146E6188}" type="presParOf" srcId="{C7FF1F2B-43A8-4AB3-8353-78F7A8D63F25}" destId="{238FE12E-86F8-462B-B833-7A91D12E7004}" srcOrd="1" destOrd="0" presId="urn:microsoft.com/office/officeart/2005/8/layout/vList5"/>
    <dgm:cxn modelId="{BDEA4247-A1AD-4C84-A539-AE5C9370F15C}" type="presParOf" srcId="{65271FF8-F567-4452-BE2F-6C5C7361A7D3}" destId="{BB6C507B-943A-449E-9440-50C59788DB04}" srcOrd="1" destOrd="0" presId="urn:microsoft.com/office/officeart/2005/8/layout/vList5"/>
    <dgm:cxn modelId="{0B9066A0-5ED9-4A03-B4B4-2122A8B87293}" type="presParOf" srcId="{65271FF8-F567-4452-BE2F-6C5C7361A7D3}" destId="{6CC6CE89-7725-4A91-8FBD-BBCDF232941D}" srcOrd="2" destOrd="0" presId="urn:microsoft.com/office/officeart/2005/8/layout/vList5"/>
    <dgm:cxn modelId="{29370B09-0AF1-4F85-B452-4720842BCAB9}" type="presParOf" srcId="{6CC6CE89-7725-4A91-8FBD-BBCDF232941D}" destId="{262EC747-D36E-4D8D-B57B-0BF3C7A05234}" srcOrd="0" destOrd="0" presId="urn:microsoft.com/office/officeart/2005/8/layout/vList5"/>
    <dgm:cxn modelId="{D70E9926-47A3-470C-999F-55FE7FF10719}" type="presParOf" srcId="{6CC6CE89-7725-4A91-8FBD-BBCDF232941D}" destId="{DAE20879-614B-4446-BD24-CF73EFE982A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407B2BDB-DD43-4767-89FD-2E2B9F38535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FF76367F-D8BC-48F6-BC4E-1C0E7895A49B}">
      <dgm:prSet phldrT="[文字]" custT="1"/>
      <dgm:spPr/>
      <dgm:t>
        <a:bodyPr/>
        <a:lstStyle/>
        <a:p>
          <a:pPr algn="just"/>
          <a:r>
            <a:rPr lang="zh-TW" altLang="en-US" sz="2200" b="1" dirty="0">
              <a:solidFill>
                <a:schemeClr val="bg1">
                  <a:lumMod val="95000"/>
                  <a:lumOff val="5000"/>
                </a:schemeClr>
              </a:solidFill>
              <a:latin typeface="標楷體" panose="03000509000000000000" pitchFamily="65" charset="-120"/>
              <a:ea typeface="標楷體" panose="03000509000000000000" pitchFamily="65" charset="-120"/>
            </a:rPr>
            <a:t>一、涉及經費支出之各項憑證</a:t>
          </a:r>
        </a:p>
      </dgm:t>
    </dgm:pt>
    <dgm:pt modelId="{00526541-F8FD-45A2-8257-1A1E7738D27F}" type="parTrans" cxnId="{50FE5275-C360-4C8E-9C2C-44F1CBD5739E}">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CB3BD7AF-D1AF-4B5D-88B1-46481CEF917F}" type="sibTrans" cxnId="{50FE5275-C360-4C8E-9C2C-44F1CBD5739E}">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D9C12DD9-A2CC-4292-80CC-EB09807C1A7E}">
      <dgm:prSet phldrT="[文字]" custT="1"/>
      <dgm:spPr>
        <a:solidFill>
          <a:schemeClr val="accent2">
            <a:lumMod val="40000"/>
            <a:lumOff val="60000"/>
          </a:schemeClr>
        </a:solidFill>
      </dgm:spPr>
      <dgm:t>
        <a:bodyPr/>
        <a:lstStyle/>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收據</a:t>
          </a:r>
          <a:r>
            <a:rPr lang="en-US" altLang="en-US" sz="2600" b="1" dirty="0">
              <a:solidFill>
                <a:schemeClr val="bg1">
                  <a:lumMod val="95000"/>
                  <a:lumOff val="5000"/>
                </a:schemeClr>
              </a:solidFill>
              <a:latin typeface="標楷體" panose="03000509000000000000" pitchFamily="65" charset="-120"/>
              <a:ea typeface="標楷體" panose="03000509000000000000" pitchFamily="65" charset="-120"/>
            </a:rPr>
            <a:t>(§4)</a:t>
          </a:r>
          <a:endParaRPr lang="zh-TW" altLang="en-US" sz="26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8C161CA8-E3E9-48BC-9F01-9E535791E4B4}" type="parTrans" cxnId="{735FBB91-22CF-4937-9BE5-F5D0E03D515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19D9961-004B-47E7-A66B-59C4E8CFC9C0}" type="sibTrans" cxnId="{735FBB91-22CF-4937-9BE5-F5D0E03D515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4B94B15-833D-44BA-9A5B-853E217F5437}">
      <dgm:prSet phldrT="[文字]" custT="1"/>
      <dgm:spPr>
        <a:solidFill>
          <a:schemeClr val="accent2">
            <a:lumMod val="40000"/>
            <a:lumOff val="60000"/>
          </a:schemeClr>
        </a:solidFill>
      </dgm:spPr>
      <dgm:t>
        <a:bodyPr/>
        <a:lstStyle/>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統一發票</a:t>
          </a:r>
        </a:p>
      </dgm:t>
    </dgm:pt>
    <dgm:pt modelId="{B8121E13-4372-4EC8-A7F2-F4077E10874D}" type="parTrans" cxnId="{E932A340-3FA9-4CE0-8A24-FBCA9CA75771}">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23F32F6F-4E89-40C2-B905-09B90B503788}" type="sibTrans" cxnId="{E932A340-3FA9-4CE0-8A24-FBCA9CA75771}">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4879489-21B0-41B0-ABEA-4EA430D2709D}">
      <dgm:prSet phldrT="[文字]" custT="1"/>
      <dgm:spPr>
        <a:solidFill>
          <a:schemeClr val="accent2">
            <a:lumMod val="40000"/>
            <a:lumOff val="60000"/>
          </a:schemeClr>
        </a:solidFill>
      </dgm:spPr>
      <dgm:t>
        <a:bodyPr/>
        <a:lstStyle/>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表單</a:t>
          </a:r>
          <a:r>
            <a:rPr lang="en-US" altLang="en-US" sz="2600" b="1"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清冊</a:t>
          </a:r>
          <a:r>
            <a:rPr lang="en-US" altLang="en-US" sz="2600" b="1"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員工</a:t>
          </a:r>
          <a:r>
            <a:rPr lang="en-US" altLang="en-US" sz="2600" b="1" dirty="0">
              <a:solidFill>
                <a:schemeClr val="bg1">
                  <a:lumMod val="95000"/>
                  <a:lumOff val="5000"/>
                </a:schemeClr>
              </a:solidFill>
              <a:latin typeface="標楷體" panose="03000509000000000000" pitchFamily="65" charset="-120"/>
              <a:ea typeface="標楷體" panose="03000509000000000000" pitchFamily="65" charset="-120"/>
            </a:rPr>
            <a:t>)(§6)</a:t>
          </a:r>
          <a:endParaRPr lang="zh-TW" altLang="en-US" sz="26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E3D24340-6AD8-4E8E-A0B7-357943FF0963}" type="parTrans" cxnId="{71ABEE42-4172-4DF4-A90C-938B60656F70}">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F39671DE-B0EC-49A7-8200-7542CF9DC919}" type="sibTrans" cxnId="{71ABEE42-4172-4DF4-A90C-938B60656F70}">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53D14C03-6F85-4FD3-99DC-2DAA59051886}">
      <dgm:prSet phldrT="[文字]" custT="1"/>
      <dgm:spPr>
        <a:solidFill>
          <a:schemeClr val="accent2">
            <a:lumMod val="40000"/>
            <a:lumOff val="60000"/>
          </a:schemeClr>
        </a:solidFill>
      </dgm:spPr>
      <dgm:t>
        <a:bodyPr/>
        <a:lstStyle/>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普通收據</a:t>
          </a:r>
          <a:r>
            <a:rPr lang="en-US" altLang="en-US" sz="2600" b="1" dirty="0">
              <a:solidFill>
                <a:schemeClr val="bg1">
                  <a:lumMod val="95000"/>
                  <a:lumOff val="5000"/>
                </a:schemeClr>
              </a:solidFill>
              <a:latin typeface="標楷體" panose="03000509000000000000" pitchFamily="65" charset="-120"/>
              <a:ea typeface="標楷體" panose="03000509000000000000" pitchFamily="65" charset="-120"/>
            </a:rPr>
            <a:t>(§5)</a:t>
          </a:r>
          <a:endParaRPr lang="zh-TW" altLang="en-US" sz="26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027475EA-810D-4116-88D6-5A1348DE2676}" type="parTrans" cxnId="{48655438-84A4-46A8-AF4C-34A23B939FC7}">
      <dgm:prSet/>
      <dgm:spPr/>
      <dgm:t>
        <a:bodyPr/>
        <a:lstStyle/>
        <a:p>
          <a:endParaRPr lang="zh-TW" altLang="en-US"/>
        </a:p>
      </dgm:t>
    </dgm:pt>
    <dgm:pt modelId="{1795FE90-9735-430A-8B6E-71F2C731B2B4}" type="sibTrans" cxnId="{48655438-84A4-46A8-AF4C-34A23B939FC7}">
      <dgm:prSet/>
      <dgm:spPr/>
      <dgm:t>
        <a:bodyPr/>
        <a:lstStyle/>
        <a:p>
          <a:endParaRPr lang="zh-TW" altLang="en-US"/>
        </a:p>
      </dgm:t>
    </dgm:pt>
    <dgm:pt modelId="{E41256ED-9533-4996-8E5B-68F61DCF4449}" type="pres">
      <dgm:prSet presAssocID="{407B2BDB-DD43-4767-89FD-2E2B9F385358}" presName="linear" presStyleCnt="0">
        <dgm:presLayoutVars>
          <dgm:animLvl val="lvl"/>
          <dgm:resizeHandles val="exact"/>
        </dgm:presLayoutVars>
      </dgm:prSet>
      <dgm:spPr/>
    </dgm:pt>
    <dgm:pt modelId="{F4A6846C-1B57-435D-9D6F-CCB869AABF5D}" type="pres">
      <dgm:prSet presAssocID="{FF76367F-D8BC-48F6-BC4E-1C0E7895A49B}" presName="parentText" presStyleLbl="node1" presStyleIdx="0" presStyleCnt="1" custScaleY="85715" custLinFactNeighborX="4188" custLinFactNeighborY="-9340">
        <dgm:presLayoutVars>
          <dgm:chMax val="0"/>
          <dgm:bulletEnabled val="1"/>
        </dgm:presLayoutVars>
      </dgm:prSet>
      <dgm:spPr/>
    </dgm:pt>
    <dgm:pt modelId="{07DA972C-3A4F-4654-9DD8-61931FC2000A}" type="pres">
      <dgm:prSet presAssocID="{FF76367F-D8BC-48F6-BC4E-1C0E7895A49B}" presName="childText" presStyleLbl="revTx" presStyleIdx="0" presStyleCnt="1" custScaleY="137327" custLinFactNeighborY="-12515">
        <dgm:presLayoutVars>
          <dgm:bulletEnabled val="1"/>
        </dgm:presLayoutVars>
      </dgm:prSet>
      <dgm:spPr/>
    </dgm:pt>
  </dgm:ptLst>
  <dgm:cxnLst>
    <dgm:cxn modelId="{323C5B06-E42B-498C-B93F-E591412F1BAC}" type="presOf" srcId="{D9C12DD9-A2CC-4292-80CC-EB09807C1A7E}" destId="{07DA972C-3A4F-4654-9DD8-61931FC2000A}" srcOrd="0" destOrd="0" presId="urn:microsoft.com/office/officeart/2005/8/layout/vList2"/>
    <dgm:cxn modelId="{AD612607-926D-434F-8725-ADCC57D82CEF}" type="presOf" srcId="{53D14C03-6F85-4FD3-99DC-2DAA59051886}" destId="{07DA972C-3A4F-4654-9DD8-61931FC2000A}" srcOrd="0" destOrd="2" presId="urn:microsoft.com/office/officeart/2005/8/layout/vList2"/>
    <dgm:cxn modelId="{2BC6DB0F-CE0C-43D8-9469-9B8273773195}" type="presOf" srcId="{FF76367F-D8BC-48F6-BC4E-1C0E7895A49B}" destId="{F4A6846C-1B57-435D-9D6F-CCB869AABF5D}" srcOrd="0" destOrd="0" presId="urn:microsoft.com/office/officeart/2005/8/layout/vList2"/>
    <dgm:cxn modelId="{48655438-84A4-46A8-AF4C-34A23B939FC7}" srcId="{FF76367F-D8BC-48F6-BC4E-1C0E7895A49B}" destId="{53D14C03-6F85-4FD3-99DC-2DAA59051886}" srcOrd="2" destOrd="0" parTransId="{027475EA-810D-4116-88D6-5A1348DE2676}" sibTransId="{1795FE90-9735-430A-8B6E-71F2C731B2B4}"/>
    <dgm:cxn modelId="{E932A340-3FA9-4CE0-8A24-FBCA9CA75771}" srcId="{FF76367F-D8BC-48F6-BC4E-1C0E7895A49B}" destId="{74B94B15-833D-44BA-9A5B-853E217F5437}" srcOrd="1" destOrd="0" parTransId="{B8121E13-4372-4EC8-A7F2-F4077E10874D}" sibTransId="{23F32F6F-4E89-40C2-B905-09B90B503788}"/>
    <dgm:cxn modelId="{71ABEE42-4172-4DF4-A90C-938B60656F70}" srcId="{FF76367F-D8BC-48F6-BC4E-1C0E7895A49B}" destId="{34879489-21B0-41B0-ABEA-4EA430D2709D}" srcOrd="3" destOrd="0" parTransId="{E3D24340-6AD8-4E8E-A0B7-357943FF0963}" sibTransId="{F39671DE-B0EC-49A7-8200-7542CF9DC919}"/>
    <dgm:cxn modelId="{1398EC6A-5958-4319-8E27-29CFA882BED7}" type="presOf" srcId="{407B2BDB-DD43-4767-89FD-2E2B9F385358}" destId="{E41256ED-9533-4996-8E5B-68F61DCF4449}" srcOrd="0" destOrd="0" presId="urn:microsoft.com/office/officeart/2005/8/layout/vList2"/>
    <dgm:cxn modelId="{50FE5275-C360-4C8E-9C2C-44F1CBD5739E}" srcId="{407B2BDB-DD43-4767-89FD-2E2B9F385358}" destId="{FF76367F-D8BC-48F6-BC4E-1C0E7895A49B}" srcOrd="0" destOrd="0" parTransId="{00526541-F8FD-45A2-8257-1A1E7738D27F}" sibTransId="{CB3BD7AF-D1AF-4B5D-88B1-46481CEF917F}"/>
    <dgm:cxn modelId="{DE8B3A82-AD4F-4A5E-95DC-CC4814494825}" type="presOf" srcId="{34879489-21B0-41B0-ABEA-4EA430D2709D}" destId="{07DA972C-3A4F-4654-9DD8-61931FC2000A}" srcOrd="0" destOrd="3" presId="urn:microsoft.com/office/officeart/2005/8/layout/vList2"/>
    <dgm:cxn modelId="{735FBB91-22CF-4937-9BE5-F5D0E03D5154}" srcId="{FF76367F-D8BC-48F6-BC4E-1C0E7895A49B}" destId="{D9C12DD9-A2CC-4292-80CC-EB09807C1A7E}" srcOrd="0" destOrd="0" parTransId="{8C161CA8-E3E9-48BC-9F01-9E535791E4B4}" sibTransId="{319D9961-004B-47E7-A66B-59C4E8CFC9C0}"/>
    <dgm:cxn modelId="{49E1FCF3-72B2-4EC2-8745-3AC6D3806257}" type="presOf" srcId="{74B94B15-833D-44BA-9A5B-853E217F5437}" destId="{07DA972C-3A4F-4654-9DD8-61931FC2000A}" srcOrd="0" destOrd="1" presId="urn:microsoft.com/office/officeart/2005/8/layout/vList2"/>
    <dgm:cxn modelId="{B044DDC4-460A-4B89-AEE3-4855ACAB05A5}" type="presParOf" srcId="{E41256ED-9533-4996-8E5B-68F61DCF4449}" destId="{F4A6846C-1B57-435D-9D6F-CCB869AABF5D}" srcOrd="0" destOrd="0" presId="urn:microsoft.com/office/officeart/2005/8/layout/vList2"/>
    <dgm:cxn modelId="{D58958CE-7940-4BAC-94CF-638BA1F4649E}" type="presParOf" srcId="{E41256ED-9533-4996-8E5B-68F61DCF4449}" destId="{07DA972C-3A4F-4654-9DD8-61931FC2000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07B2BDB-DD43-4767-89FD-2E2B9F3853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FF76367F-D8BC-48F6-BC4E-1C0E7895A49B}">
      <dgm:prSet phldrT="[文字]" custT="1"/>
      <dgm:spPr/>
      <dgm:t>
        <a:bodyPr/>
        <a:lstStyle/>
        <a:p>
          <a:pPr algn="just"/>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二、無法取得會計法第</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52</a:t>
          </a:r>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條第</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1</a:t>
          </a:r>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項第</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3</a:t>
          </a:r>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4</a:t>
          </a:r>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款之支出憑證而有其他可資證明支出事項之單據或其他書類</a:t>
          </a:r>
          <a:endParaRPr lang="zh-TW" altLang="en-US" sz="2400" b="1" dirty="0">
            <a:latin typeface="標楷體" panose="03000509000000000000" pitchFamily="65" charset="-120"/>
            <a:ea typeface="標楷體" panose="03000509000000000000" pitchFamily="65" charset="-120"/>
          </a:endParaRPr>
        </a:p>
      </dgm:t>
    </dgm:pt>
    <dgm:pt modelId="{00526541-F8FD-45A2-8257-1A1E7738D27F}" type="parTrans" cxnId="{50FE5275-C360-4C8E-9C2C-44F1CBD5739E}">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CB3BD7AF-D1AF-4B5D-88B1-46481CEF917F}" type="sibTrans" cxnId="{50FE5275-C360-4C8E-9C2C-44F1CBD5739E}">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D9C12DD9-A2CC-4292-80CC-EB09807C1A7E}">
      <dgm:prSet phldrT="[文字]" custT="1"/>
      <dgm:spPr>
        <a:solidFill>
          <a:schemeClr val="accent2">
            <a:lumMod val="40000"/>
            <a:lumOff val="60000"/>
          </a:schemeClr>
        </a:solidFill>
      </dgm:spPr>
      <dgm:t>
        <a:bodyPr/>
        <a:lstStyle/>
        <a:p>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非屬採購案之匯款證明文件及機關留存資料</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(§7)</a:t>
          </a:r>
          <a:endParaRPr lang="zh-TW" altLang="en-US" sz="24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8C161CA8-E3E9-48BC-9F01-9E535791E4B4}" type="parTrans" cxnId="{735FBB91-22CF-4937-9BE5-F5D0E03D515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19D9961-004B-47E7-A66B-59C4E8CFC9C0}" type="sibTrans" cxnId="{735FBB91-22CF-4937-9BE5-F5D0E03D515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4B94B15-833D-44BA-9A5B-853E217F5437}">
      <dgm:prSet phldrT="[文字]" custT="1"/>
      <dgm:spPr>
        <a:solidFill>
          <a:schemeClr val="accent2">
            <a:lumMod val="40000"/>
            <a:lumOff val="60000"/>
          </a:schemeClr>
        </a:solidFill>
      </dgm:spPr>
      <dgm:t>
        <a:bodyPr/>
        <a:lstStyle/>
        <a:p>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公用事業費款之繳費通知單等</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(§8)</a:t>
          </a:r>
          <a:endParaRPr lang="zh-TW" altLang="en-US" sz="24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B8121E13-4372-4EC8-A7F2-F4077E10874D}" type="parTrans" cxnId="{E932A340-3FA9-4CE0-8A24-FBCA9CA75771}">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23F32F6F-4E89-40C2-B905-09B90B503788}" type="sibTrans" cxnId="{E932A340-3FA9-4CE0-8A24-FBCA9CA75771}">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4879489-21B0-41B0-ABEA-4EA430D2709D}">
      <dgm:prSet phldrT="[文字]" custT="1"/>
      <dgm:spPr>
        <a:solidFill>
          <a:schemeClr val="accent2">
            <a:lumMod val="40000"/>
            <a:lumOff val="60000"/>
          </a:schemeClr>
        </a:solidFill>
      </dgm:spPr>
      <dgm:t>
        <a:bodyPr/>
        <a:lstStyle/>
        <a:p>
          <a:r>
            <a:rPr lang="zh-TW" altLang="en-US" sz="2400" b="1" dirty="0">
              <a:solidFill>
                <a:schemeClr val="bg1">
                  <a:lumMod val="95000"/>
                  <a:lumOff val="5000"/>
                </a:schemeClr>
              </a:solidFill>
              <a:latin typeface="標楷體" panose="03000509000000000000" pitchFamily="65" charset="-120"/>
              <a:ea typeface="標楷體" panose="03000509000000000000" pitchFamily="65" charset="-120"/>
            </a:rPr>
            <a:t>依法提存款項之國庫存款收款書及由經手人簽名之提存書影本</a:t>
          </a:r>
          <a:r>
            <a:rPr lang="en-US" altLang="en-US" sz="2400" b="1" dirty="0">
              <a:solidFill>
                <a:schemeClr val="bg1">
                  <a:lumMod val="95000"/>
                  <a:lumOff val="5000"/>
                </a:schemeClr>
              </a:solidFill>
              <a:latin typeface="標楷體" panose="03000509000000000000" pitchFamily="65" charset="-120"/>
              <a:ea typeface="標楷體" panose="03000509000000000000" pitchFamily="65" charset="-120"/>
            </a:rPr>
            <a:t>(§9)</a:t>
          </a:r>
          <a:endParaRPr lang="zh-TW" altLang="en-US" sz="2400" b="1" dirty="0">
            <a:solidFill>
              <a:schemeClr val="bg1">
                <a:lumMod val="95000"/>
                <a:lumOff val="5000"/>
              </a:schemeClr>
            </a:solidFill>
            <a:latin typeface="標楷體" panose="03000509000000000000" pitchFamily="65" charset="-120"/>
            <a:ea typeface="標楷體" panose="03000509000000000000" pitchFamily="65" charset="-120"/>
          </a:endParaRPr>
        </a:p>
      </dgm:t>
    </dgm:pt>
    <dgm:pt modelId="{E3D24340-6AD8-4E8E-A0B7-357943FF0963}" type="parTrans" cxnId="{71ABEE42-4172-4DF4-A90C-938B60656F70}">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F39671DE-B0EC-49A7-8200-7542CF9DC919}" type="sibTrans" cxnId="{71ABEE42-4172-4DF4-A90C-938B60656F70}">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40C75863-B22B-40D3-9C3B-F50955D2DC22}">
      <dgm:prSet phldrT="[文字]" custT="1"/>
      <dgm:spPr>
        <a:solidFill>
          <a:schemeClr val="accent2">
            <a:lumMod val="40000"/>
            <a:lumOff val="60000"/>
          </a:schemeClr>
        </a:solidFill>
      </dgm:spPr>
      <dgm:t>
        <a:bodyPr/>
        <a:lstStyle/>
        <a:p>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國外支出憑證依其慣例，並由申請人或經手人加註說明並簽名</a:t>
          </a:r>
          <a:r>
            <a:rPr lang="en-US" altLang="en-US" sz="1800" b="1" dirty="0">
              <a:solidFill>
                <a:srgbClr val="FF0000"/>
              </a:solidFill>
              <a:highlight>
                <a:srgbClr val="FFFF00"/>
              </a:highlight>
              <a:latin typeface="標楷體" panose="03000509000000000000" pitchFamily="65" charset="-120"/>
              <a:ea typeface="標楷體" panose="03000509000000000000" pitchFamily="65" charset="-120"/>
            </a:rPr>
            <a:t>(§10)</a:t>
          </a:r>
          <a:endParaRPr lang="zh-TW" altLang="en-US" sz="1800" b="1" dirty="0">
            <a:solidFill>
              <a:srgbClr val="FF0000"/>
            </a:solidFill>
            <a:highlight>
              <a:srgbClr val="FFFF00"/>
            </a:highlight>
            <a:latin typeface="標楷體" panose="03000509000000000000" pitchFamily="65" charset="-120"/>
            <a:ea typeface="標楷體" panose="03000509000000000000" pitchFamily="65" charset="-120"/>
          </a:endParaRPr>
        </a:p>
      </dgm:t>
    </dgm:pt>
    <dgm:pt modelId="{0F422641-E41A-43AF-8A71-2F9B8BF641E0}" type="parTrans" cxnId="{44614737-52E6-4106-A8B1-2C08AAE1F15D}">
      <dgm:prSet/>
      <dgm:spPr/>
      <dgm:t>
        <a:bodyPr/>
        <a:lstStyle/>
        <a:p>
          <a:endParaRPr lang="zh-TW" altLang="en-US"/>
        </a:p>
      </dgm:t>
    </dgm:pt>
    <dgm:pt modelId="{F5AD3027-591C-49AB-A064-5742EB6C3A39}" type="sibTrans" cxnId="{44614737-52E6-4106-A8B1-2C08AAE1F15D}">
      <dgm:prSet/>
      <dgm:spPr/>
      <dgm:t>
        <a:bodyPr/>
        <a:lstStyle/>
        <a:p>
          <a:endParaRPr lang="zh-TW" altLang="en-US"/>
        </a:p>
      </dgm:t>
    </dgm:pt>
    <dgm:pt modelId="{E0F7DF42-B75F-4FFC-844A-BDE91337C7A9}">
      <dgm:prSet phldrT="[文字]" custT="1"/>
      <dgm:spPr>
        <a:solidFill>
          <a:schemeClr val="accent2">
            <a:lumMod val="40000"/>
            <a:lumOff val="60000"/>
          </a:schemeClr>
        </a:solidFill>
      </dgm:spPr>
      <dgm:t>
        <a:bodyPr/>
        <a:lstStyle/>
        <a:p>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影本、證明文件、支出證明單，</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由經手人註明無法提出原本</a:t>
          </a:r>
          <a:r>
            <a:rPr lang="en-US" altLang="zh-TW" sz="24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zh-TW" sz="2400" b="1" u="sng" dirty="0">
              <a:solidFill>
                <a:srgbClr val="FF0000"/>
              </a:solidFill>
              <a:highlight>
                <a:srgbClr val="FFFF00"/>
              </a:highlight>
              <a:latin typeface="標楷體" panose="03000509000000000000" pitchFamily="65" charset="-120"/>
              <a:ea typeface="標楷體" panose="03000509000000000000" pitchFamily="65" charset="-120"/>
            </a:rPr>
            <a:t>不能取得</a:t>
          </a:r>
          <a:r>
            <a:rPr lang="en-US" altLang="zh-TW" sz="2400" b="1" u="sng"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之原因並簽名。</a:t>
          </a:r>
          <a:r>
            <a:rPr lang="zh-TW" altLang="en-US" sz="2400"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 </a:t>
          </a:r>
          <a:r>
            <a:rPr lang="en-US" altLang="en-US" sz="2400"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(§12)</a:t>
          </a:r>
          <a:endParaRPr lang="zh-TW" altLang="en-US" sz="2400"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endParaRPr>
        </a:p>
      </dgm:t>
    </dgm:pt>
    <dgm:pt modelId="{E617C2B6-6CD4-40CA-9542-0ECDDB69B862}" type="parTrans" cxnId="{1E668E64-C3CE-4F06-A074-BB9FF03307B8}">
      <dgm:prSet/>
      <dgm:spPr/>
      <dgm:t>
        <a:bodyPr/>
        <a:lstStyle/>
        <a:p>
          <a:endParaRPr lang="zh-TW" altLang="en-US"/>
        </a:p>
      </dgm:t>
    </dgm:pt>
    <dgm:pt modelId="{94C3A6FC-9EA8-4FB7-935A-95C0F8177AC5}" type="sibTrans" cxnId="{1E668E64-C3CE-4F06-A074-BB9FF03307B8}">
      <dgm:prSet/>
      <dgm:spPr/>
      <dgm:t>
        <a:bodyPr/>
        <a:lstStyle/>
        <a:p>
          <a:endParaRPr lang="zh-TW" altLang="en-US"/>
        </a:p>
      </dgm:t>
    </dgm:pt>
    <dgm:pt modelId="{20F888CF-B1CE-453A-A163-92D38F0037F1}">
      <dgm:prSet phldrT="[文字]" custT="1"/>
      <dgm:spPr>
        <a:solidFill>
          <a:schemeClr val="accent2">
            <a:lumMod val="40000"/>
            <a:lumOff val="60000"/>
          </a:schemeClr>
        </a:solidFill>
      </dgm:spPr>
      <dgm:t>
        <a:bodyPr/>
        <a:lstStyle/>
        <a:p>
          <a:r>
            <a:rPr lang="zh-TW" altLang="en-US" sz="2400" b="1" u="sng" dirty="0">
              <a:solidFill>
                <a:srgbClr val="FF0000"/>
              </a:solidFill>
              <a:highlight>
                <a:srgbClr val="FFFF00"/>
              </a:highlight>
              <a:latin typeface="標楷體" panose="03000509000000000000" pitchFamily="65" charset="-120"/>
              <a:ea typeface="標楷體" panose="03000509000000000000" pitchFamily="65" charset="-120"/>
            </a:rPr>
            <a:t>特殊網路交易以獲有記載事項足資證明支付事實之電子憑證</a:t>
          </a:r>
          <a:r>
            <a:rPr lang="en-US" altLang="en-US" sz="2400"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(§11)</a:t>
          </a:r>
          <a:endParaRPr lang="zh-TW" altLang="en-US" sz="2400" b="1"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endParaRPr>
        </a:p>
      </dgm:t>
    </dgm:pt>
    <dgm:pt modelId="{116EE6C3-7482-4995-B6D1-00F320603F67}" type="parTrans" cxnId="{9EF54AFF-464F-4E6F-A24C-5E51DD81412C}">
      <dgm:prSet/>
      <dgm:spPr/>
      <dgm:t>
        <a:bodyPr/>
        <a:lstStyle/>
        <a:p>
          <a:endParaRPr lang="zh-TW" altLang="en-US"/>
        </a:p>
      </dgm:t>
    </dgm:pt>
    <dgm:pt modelId="{7ADE06F1-7594-4CAA-969F-5F873A96B936}" type="sibTrans" cxnId="{9EF54AFF-464F-4E6F-A24C-5E51DD81412C}">
      <dgm:prSet/>
      <dgm:spPr/>
      <dgm:t>
        <a:bodyPr/>
        <a:lstStyle/>
        <a:p>
          <a:endParaRPr lang="zh-TW" altLang="en-US"/>
        </a:p>
      </dgm:t>
    </dgm:pt>
    <dgm:pt modelId="{E41256ED-9533-4996-8E5B-68F61DCF4449}" type="pres">
      <dgm:prSet presAssocID="{407B2BDB-DD43-4767-89FD-2E2B9F385358}" presName="linear" presStyleCnt="0">
        <dgm:presLayoutVars>
          <dgm:animLvl val="lvl"/>
          <dgm:resizeHandles val="exact"/>
        </dgm:presLayoutVars>
      </dgm:prSet>
      <dgm:spPr/>
    </dgm:pt>
    <dgm:pt modelId="{F4A6846C-1B57-435D-9D6F-CCB869AABF5D}" type="pres">
      <dgm:prSet presAssocID="{FF76367F-D8BC-48F6-BC4E-1C0E7895A49B}" presName="parentText" presStyleLbl="node1" presStyleIdx="0" presStyleCnt="1" custScaleX="99464" custScaleY="111906" custLinFactNeighborX="-268" custLinFactNeighborY="-9889">
        <dgm:presLayoutVars>
          <dgm:chMax val="0"/>
          <dgm:bulletEnabled val="1"/>
        </dgm:presLayoutVars>
      </dgm:prSet>
      <dgm:spPr/>
    </dgm:pt>
    <dgm:pt modelId="{07DA972C-3A4F-4654-9DD8-61931FC2000A}" type="pres">
      <dgm:prSet presAssocID="{FF76367F-D8BC-48F6-BC4E-1C0E7895A49B}" presName="childText" presStyleLbl="revTx" presStyleIdx="0" presStyleCnt="1" custScaleX="100511" custScaleY="129439" custLinFactNeighborX="245" custLinFactNeighborY="6795">
        <dgm:presLayoutVars>
          <dgm:bulletEnabled val="1"/>
        </dgm:presLayoutVars>
      </dgm:prSet>
      <dgm:spPr/>
    </dgm:pt>
  </dgm:ptLst>
  <dgm:cxnLst>
    <dgm:cxn modelId="{323C5B06-E42B-498C-B93F-E591412F1BAC}" type="presOf" srcId="{D9C12DD9-A2CC-4292-80CC-EB09807C1A7E}" destId="{07DA972C-3A4F-4654-9DD8-61931FC2000A}" srcOrd="0" destOrd="0" presId="urn:microsoft.com/office/officeart/2005/8/layout/vList2"/>
    <dgm:cxn modelId="{2BC6DB0F-CE0C-43D8-9469-9B8273773195}" type="presOf" srcId="{FF76367F-D8BC-48F6-BC4E-1C0E7895A49B}" destId="{F4A6846C-1B57-435D-9D6F-CCB869AABF5D}" srcOrd="0" destOrd="0" presId="urn:microsoft.com/office/officeart/2005/8/layout/vList2"/>
    <dgm:cxn modelId="{44614737-52E6-4106-A8B1-2C08AAE1F15D}" srcId="{FF76367F-D8BC-48F6-BC4E-1C0E7895A49B}" destId="{40C75863-B22B-40D3-9C3B-F50955D2DC22}" srcOrd="3" destOrd="0" parTransId="{0F422641-E41A-43AF-8A71-2F9B8BF641E0}" sibTransId="{F5AD3027-591C-49AB-A064-5742EB6C3A39}"/>
    <dgm:cxn modelId="{E932A340-3FA9-4CE0-8A24-FBCA9CA75771}" srcId="{FF76367F-D8BC-48F6-BC4E-1C0E7895A49B}" destId="{74B94B15-833D-44BA-9A5B-853E217F5437}" srcOrd="1" destOrd="0" parTransId="{B8121E13-4372-4EC8-A7F2-F4077E10874D}" sibTransId="{23F32F6F-4E89-40C2-B905-09B90B503788}"/>
    <dgm:cxn modelId="{71ABEE42-4172-4DF4-A90C-938B60656F70}" srcId="{FF76367F-D8BC-48F6-BC4E-1C0E7895A49B}" destId="{34879489-21B0-41B0-ABEA-4EA430D2709D}" srcOrd="2" destOrd="0" parTransId="{E3D24340-6AD8-4E8E-A0B7-357943FF0963}" sibTransId="{F39671DE-B0EC-49A7-8200-7542CF9DC919}"/>
    <dgm:cxn modelId="{1E668E64-C3CE-4F06-A074-BB9FF03307B8}" srcId="{FF76367F-D8BC-48F6-BC4E-1C0E7895A49B}" destId="{E0F7DF42-B75F-4FFC-844A-BDE91337C7A9}" srcOrd="5" destOrd="0" parTransId="{E617C2B6-6CD4-40CA-9542-0ECDDB69B862}" sibTransId="{94C3A6FC-9EA8-4FB7-935A-95C0F8177AC5}"/>
    <dgm:cxn modelId="{1398EC6A-5958-4319-8E27-29CFA882BED7}" type="presOf" srcId="{407B2BDB-DD43-4767-89FD-2E2B9F385358}" destId="{E41256ED-9533-4996-8E5B-68F61DCF4449}" srcOrd="0" destOrd="0" presId="urn:microsoft.com/office/officeart/2005/8/layout/vList2"/>
    <dgm:cxn modelId="{DECD6E6C-20ED-4CC8-AE24-91365286DD3B}" type="presOf" srcId="{40C75863-B22B-40D3-9C3B-F50955D2DC22}" destId="{07DA972C-3A4F-4654-9DD8-61931FC2000A}" srcOrd="0" destOrd="3" presId="urn:microsoft.com/office/officeart/2005/8/layout/vList2"/>
    <dgm:cxn modelId="{50FE5275-C360-4C8E-9C2C-44F1CBD5739E}" srcId="{407B2BDB-DD43-4767-89FD-2E2B9F385358}" destId="{FF76367F-D8BC-48F6-BC4E-1C0E7895A49B}" srcOrd="0" destOrd="0" parTransId="{00526541-F8FD-45A2-8257-1A1E7738D27F}" sibTransId="{CB3BD7AF-D1AF-4B5D-88B1-46481CEF917F}"/>
    <dgm:cxn modelId="{DE8B3A82-AD4F-4A5E-95DC-CC4814494825}" type="presOf" srcId="{34879489-21B0-41B0-ABEA-4EA430D2709D}" destId="{07DA972C-3A4F-4654-9DD8-61931FC2000A}" srcOrd="0" destOrd="2" presId="urn:microsoft.com/office/officeart/2005/8/layout/vList2"/>
    <dgm:cxn modelId="{735FBB91-22CF-4937-9BE5-F5D0E03D5154}" srcId="{FF76367F-D8BC-48F6-BC4E-1C0E7895A49B}" destId="{D9C12DD9-A2CC-4292-80CC-EB09807C1A7E}" srcOrd="0" destOrd="0" parTransId="{8C161CA8-E3E9-48BC-9F01-9E535791E4B4}" sibTransId="{319D9961-004B-47E7-A66B-59C4E8CFC9C0}"/>
    <dgm:cxn modelId="{0CF865D2-02FC-4E27-AD88-B0DE878059E0}" type="presOf" srcId="{E0F7DF42-B75F-4FFC-844A-BDE91337C7A9}" destId="{07DA972C-3A4F-4654-9DD8-61931FC2000A}" srcOrd="0" destOrd="5" presId="urn:microsoft.com/office/officeart/2005/8/layout/vList2"/>
    <dgm:cxn modelId="{8C3CE9DE-782C-4292-AB78-A731C83987D5}" type="presOf" srcId="{20F888CF-B1CE-453A-A163-92D38F0037F1}" destId="{07DA972C-3A4F-4654-9DD8-61931FC2000A}" srcOrd="0" destOrd="4" presId="urn:microsoft.com/office/officeart/2005/8/layout/vList2"/>
    <dgm:cxn modelId="{49E1FCF3-72B2-4EC2-8745-3AC6D3806257}" type="presOf" srcId="{74B94B15-833D-44BA-9A5B-853E217F5437}" destId="{07DA972C-3A4F-4654-9DD8-61931FC2000A}" srcOrd="0" destOrd="1" presId="urn:microsoft.com/office/officeart/2005/8/layout/vList2"/>
    <dgm:cxn modelId="{9EF54AFF-464F-4E6F-A24C-5E51DD81412C}" srcId="{FF76367F-D8BC-48F6-BC4E-1C0E7895A49B}" destId="{20F888CF-B1CE-453A-A163-92D38F0037F1}" srcOrd="4" destOrd="0" parTransId="{116EE6C3-7482-4995-B6D1-00F320603F67}" sibTransId="{7ADE06F1-7594-4CAA-969F-5F873A96B936}"/>
    <dgm:cxn modelId="{B044DDC4-460A-4B89-AEE3-4855ACAB05A5}" type="presParOf" srcId="{E41256ED-9533-4996-8E5B-68F61DCF4449}" destId="{F4A6846C-1B57-435D-9D6F-CCB869AABF5D}" srcOrd="0" destOrd="0" presId="urn:microsoft.com/office/officeart/2005/8/layout/vList2"/>
    <dgm:cxn modelId="{D58958CE-7940-4BAC-94CF-638BA1F4649E}" type="presParOf" srcId="{E41256ED-9533-4996-8E5B-68F61DCF4449}" destId="{07DA972C-3A4F-4654-9DD8-61931FC2000A}"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E66E2E6-F889-4BD8-9F26-F06732117D0F}"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B3061326-09EB-4630-8A06-C8605E7EF4D5}">
      <dgm:prSet phldrT="[文字]" custT="1"/>
      <dgm:spPr/>
      <dgm:t>
        <a:bodyPr/>
        <a:lstStyle/>
        <a:p>
          <a:r>
            <a:rPr lang="zh-TW" altLang="en-US" sz="4400" b="1" dirty="0">
              <a:solidFill>
                <a:schemeClr val="bg1"/>
              </a:solidFill>
              <a:latin typeface="標楷體" panose="03000509000000000000" pitchFamily="65" charset="-120"/>
              <a:ea typeface="標楷體" panose="03000509000000000000" pitchFamily="65" charset="-120"/>
            </a:rPr>
            <a:t>財產</a:t>
          </a:r>
        </a:p>
      </dgm:t>
    </dgm:pt>
    <dgm:pt modelId="{BD9B46E9-DF69-452A-81C2-B75802B606E4}" type="parTrans" cxnId="{D270690D-6588-41B1-AA57-B7CD81F40984}">
      <dgm:prSet/>
      <dgm:spPr/>
      <dgm:t>
        <a:bodyPr/>
        <a:lstStyle/>
        <a:p>
          <a:endParaRPr lang="zh-TW" altLang="en-US"/>
        </a:p>
      </dgm:t>
    </dgm:pt>
    <dgm:pt modelId="{6D99C982-1E65-482C-A6A5-F0E4DC6F1D04}" type="sibTrans" cxnId="{D270690D-6588-41B1-AA57-B7CD81F40984}">
      <dgm:prSet/>
      <dgm:spPr/>
      <dgm:t>
        <a:bodyPr/>
        <a:lstStyle/>
        <a:p>
          <a:endParaRPr lang="zh-TW" altLang="en-US"/>
        </a:p>
      </dgm:t>
    </dgm:pt>
    <dgm:pt modelId="{E86DF065-6FE9-416E-8A1D-7F8886A46B3B}">
      <dgm:prSet phldrT="[文字]" custT="1"/>
      <dgm:spPr/>
      <dgm:t>
        <a:bodyPr/>
        <a:lstStyle/>
        <a:p>
          <a:r>
            <a:rPr lang="zh-TW" altLang="en-US" sz="2800" b="1" dirty="0">
              <a:latin typeface="標楷體" panose="03000509000000000000" pitchFamily="65" charset="-120"/>
              <a:ea typeface="標楷體" panose="03000509000000000000" pitchFamily="65" charset="-120"/>
            </a:rPr>
            <a:t>包括供使用土地、土地改良物、房屋建築及設備、暨金額</a:t>
          </a:r>
          <a:r>
            <a:rPr lang="zh-TW" altLang="en-US" sz="2800" b="1" u="sng" dirty="0">
              <a:solidFill>
                <a:srgbClr val="FF0000"/>
              </a:solidFill>
              <a:latin typeface="標楷體" panose="03000509000000000000" pitchFamily="65" charset="-120"/>
              <a:ea typeface="標楷體" panose="03000509000000000000" pitchFamily="65" charset="-120"/>
            </a:rPr>
            <a:t>一萬元以上</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且</a:t>
          </a:r>
          <a:r>
            <a:rPr lang="zh-TW" altLang="en-US" sz="2800" b="1" u="sng" dirty="0">
              <a:solidFill>
                <a:srgbClr val="FF0000"/>
              </a:solidFill>
              <a:latin typeface="標楷體" panose="03000509000000000000" pitchFamily="65" charset="-120"/>
              <a:ea typeface="標楷體" panose="03000509000000000000" pitchFamily="65" charset="-120"/>
            </a:rPr>
            <a:t>使用年限在兩年以上</a:t>
          </a:r>
          <a:r>
            <a:rPr lang="zh-TW" altLang="en-US" sz="2800" b="1" dirty="0">
              <a:latin typeface="標楷體" panose="03000509000000000000" pitchFamily="65" charset="-120"/>
              <a:ea typeface="標楷體" panose="03000509000000000000" pitchFamily="65" charset="-120"/>
            </a:rPr>
            <a:t>之機械及設備、交通及運輸設備及什項設備，惟圖書館典藏之分類圖書仍依有關規定辦理。</a:t>
          </a:r>
          <a:r>
            <a:rPr lang="en-US" altLang="zh-TW" sz="2800" b="1" dirty="0">
              <a:latin typeface="標楷體" panose="03000509000000000000" pitchFamily="65" charset="-120"/>
              <a:ea typeface="標楷體" panose="03000509000000000000" pitchFamily="65" charset="-120"/>
            </a:rPr>
            <a:t>(</a:t>
          </a:r>
          <a:r>
            <a:rPr lang="zh-TW" altLang="zh-TW" sz="2800" b="1" dirty="0">
              <a:latin typeface="標楷體" panose="03000509000000000000" pitchFamily="65" charset="-120"/>
              <a:ea typeface="標楷體" panose="03000509000000000000" pitchFamily="65" charset="-120"/>
            </a:rPr>
            <a:t>財物標準分類總說明</a:t>
          </a:r>
          <a:r>
            <a:rPr lang="en-US" altLang="zh-TW" sz="2800" b="1" dirty="0">
              <a:latin typeface="標楷體" panose="03000509000000000000" pitchFamily="65" charset="-120"/>
              <a:ea typeface="標楷體" panose="03000509000000000000" pitchFamily="65" charset="-120"/>
            </a:rPr>
            <a:t>)</a:t>
          </a:r>
          <a:endParaRPr lang="zh-TW" altLang="en-US" sz="2800" b="1" dirty="0">
            <a:latin typeface="標楷體" panose="03000509000000000000" pitchFamily="65" charset="-120"/>
            <a:ea typeface="標楷體" panose="03000509000000000000" pitchFamily="65" charset="-120"/>
          </a:endParaRPr>
        </a:p>
      </dgm:t>
    </dgm:pt>
    <dgm:pt modelId="{7199D0BF-1EA2-4242-83FA-D2DDBD37D443}" type="parTrans" cxnId="{5C73B0A1-0EE1-4490-AFA0-652506CDC2AF}">
      <dgm:prSet/>
      <dgm:spPr/>
      <dgm:t>
        <a:bodyPr/>
        <a:lstStyle/>
        <a:p>
          <a:endParaRPr lang="zh-TW" altLang="en-US"/>
        </a:p>
      </dgm:t>
    </dgm:pt>
    <dgm:pt modelId="{B10A57ED-A439-4D9A-9373-68D8CDCBA97B}" type="sibTrans" cxnId="{5C73B0A1-0EE1-4490-AFA0-652506CDC2AF}">
      <dgm:prSet/>
      <dgm:spPr/>
      <dgm:t>
        <a:bodyPr/>
        <a:lstStyle/>
        <a:p>
          <a:endParaRPr lang="zh-TW" altLang="en-US"/>
        </a:p>
      </dgm:t>
    </dgm:pt>
    <dgm:pt modelId="{D89ADC47-EB7B-4737-A1F7-0D782459FA62}">
      <dgm:prSet phldrT="[文字]" custT="1"/>
      <dgm:spPr/>
      <dgm:t>
        <a:bodyPr/>
        <a:lstStyle/>
        <a:p>
          <a:r>
            <a:rPr lang="zh-TW" altLang="en-US" sz="2800" b="1" dirty="0">
              <a:solidFill>
                <a:srgbClr val="FF0000"/>
              </a:solidFill>
              <a:latin typeface="標楷體" panose="03000509000000000000" pitchFamily="65" charset="-120"/>
              <a:ea typeface="標楷體" panose="03000509000000000000" pitchFamily="65" charset="-120"/>
            </a:rPr>
            <a:t>財產增加單</a:t>
          </a:r>
        </a:p>
      </dgm:t>
    </dgm:pt>
    <dgm:pt modelId="{252DB1AC-EE29-4C5A-9900-9B557CB6877A}" type="parTrans" cxnId="{927D135A-A873-4578-B3F5-94C925695E86}">
      <dgm:prSet/>
      <dgm:spPr/>
      <dgm:t>
        <a:bodyPr/>
        <a:lstStyle/>
        <a:p>
          <a:endParaRPr lang="zh-TW" altLang="en-US"/>
        </a:p>
      </dgm:t>
    </dgm:pt>
    <dgm:pt modelId="{4368FF4D-146A-485B-B6F6-AB90DF842D9C}" type="sibTrans" cxnId="{927D135A-A873-4578-B3F5-94C925695E86}">
      <dgm:prSet/>
      <dgm:spPr/>
      <dgm:t>
        <a:bodyPr/>
        <a:lstStyle/>
        <a:p>
          <a:endParaRPr lang="zh-TW" altLang="en-US"/>
        </a:p>
      </dgm:t>
    </dgm:pt>
    <dgm:pt modelId="{D47B81D7-364F-4CFB-896A-F49E998DAB16}">
      <dgm:prSet phldrT="[文字]" custT="1"/>
      <dgm:spPr/>
      <dgm:t>
        <a:bodyPr/>
        <a:lstStyle/>
        <a:p>
          <a:r>
            <a:rPr lang="zh-TW" altLang="en-US" sz="4400" b="1" dirty="0">
              <a:solidFill>
                <a:schemeClr val="bg1"/>
              </a:solidFill>
              <a:latin typeface="標楷體" panose="03000509000000000000" pitchFamily="65" charset="-120"/>
              <a:ea typeface="標楷體" panose="03000509000000000000" pitchFamily="65" charset="-120"/>
            </a:rPr>
            <a:t>物品</a:t>
          </a:r>
        </a:p>
      </dgm:t>
    </dgm:pt>
    <dgm:pt modelId="{17DE1502-FDC2-497E-9B7F-36A43B6892A4}" type="parTrans" cxnId="{F15CA9DE-7227-4B83-9B2E-EBF7C3954003}">
      <dgm:prSet/>
      <dgm:spPr/>
      <dgm:t>
        <a:bodyPr/>
        <a:lstStyle/>
        <a:p>
          <a:endParaRPr lang="zh-TW" altLang="en-US"/>
        </a:p>
      </dgm:t>
    </dgm:pt>
    <dgm:pt modelId="{12543C1B-B1E8-4D90-955C-992E8BA8CB08}" type="sibTrans" cxnId="{F15CA9DE-7227-4B83-9B2E-EBF7C3954003}">
      <dgm:prSet/>
      <dgm:spPr/>
      <dgm:t>
        <a:bodyPr/>
        <a:lstStyle/>
        <a:p>
          <a:endParaRPr lang="zh-TW" altLang="en-US"/>
        </a:p>
      </dgm:t>
    </dgm:pt>
    <dgm:pt modelId="{D59ED242-BDC6-4B9E-96F3-A8EF81F35218}">
      <dgm:prSet phldrT="[文字]" custT="1"/>
      <dgm:spPr/>
      <dgm:t>
        <a:bodyPr/>
        <a:lstStyle/>
        <a:p>
          <a:r>
            <a:rPr lang="zh-TW" altLang="en-US" sz="2800" b="1" dirty="0">
              <a:latin typeface="標楷體" panose="03000509000000000000" pitchFamily="65" charset="-120"/>
              <a:ea typeface="標楷體" panose="03000509000000000000" pitchFamily="65" charset="-120"/>
            </a:rPr>
            <a:t>指金額</a:t>
          </a:r>
          <a:r>
            <a:rPr lang="zh-TW" altLang="en-US" sz="2800" b="1" u="sng" dirty="0">
              <a:solidFill>
                <a:srgbClr val="FF0000"/>
              </a:solidFill>
              <a:latin typeface="標楷體" panose="03000509000000000000" pitchFamily="65" charset="-120"/>
              <a:ea typeface="標楷體" panose="03000509000000000000" pitchFamily="65" charset="-120"/>
            </a:rPr>
            <a:t>未達新臺幣一萬元，或使用年限未達二年</a:t>
          </a:r>
          <a:r>
            <a:rPr lang="zh-TW" altLang="en-US" sz="2800" b="1" dirty="0">
              <a:latin typeface="標楷體" panose="03000509000000000000" pitchFamily="65" charset="-120"/>
              <a:ea typeface="標楷體" panose="03000509000000000000" pitchFamily="65" charset="-120"/>
            </a:rPr>
            <a:t>之設備、用品等。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物品管理手冊</a:t>
          </a:r>
          <a:r>
            <a:rPr lang="en-US" altLang="zh-TW" sz="2800" b="1" dirty="0">
              <a:latin typeface="標楷體" panose="03000509000000000000" pitchFamily="65" charset="-120"/>
              <a:ea typeface="標楷體" panose="03000509000000000000" pitchFamily="65" charset="-120"/>
            </a:rPr>
            <a:t>)</a:t>
          </a:r>
          <a:endParaRPr lang="zh-TW" altLang="en-US" sz="2800" b="1" dirty="0">
            <a:latin typeface="標楷體" panose="03000509000000000000" pitchFamily="65" charset="-120"/>
            <a:ea typeface="標楷體" panose="03000509000000000000" pitchFamily="65" charset="-120"/>
          </a:endParaRPr>
        </a:p>
      </dgm:t>
    </dgm:pt>
    <dgm:pt modelId="{4B8987EE-9025-4D6C-9774-00DB912602B4}" type="parTrans" cxnId="{BE7ACF4B-9F75-4302-9AE8-E002F22E1579}">
      <dgm:prSet/>
      <dgm:spPr/>
      <dgm:t>
        <a:bodyPr/>
        <a:lstStyle/>
        <a:p>
          <a:endParaRPr lang="zh-TW" altLang="en-US"/>
        </a:p>
      </dgm:t>
    </dgm:pt>
    <dgm:pt modelId="{1ADB3780-950D-41D6-9C5E-37FF408D1C63}" type="sibTrans" cxnId="{BE7ACF4B-9F75-4302-9AE8-E002F22E1579}">
      <dgm:prSet/>
      <dgm:spPr/>
      <dgm:t>
        <a:bodyPr/>
        <a:lstStyle/>
        <a:p>
          <a:endParaRPr lang="zh-TW" altLang="en-US"/>
        </a:p>
      </dgm:t>
    </dgm:pt>
    <dgm:pt modelId="{DC0AB5D2-7262-4B44-907F-8AFB3104F3F9}">
      <dgm:prSet phldrT="[文字]" custT="1"/>
      <dgm:spPr/>
      <dgm:t>
        <a:bodyPr/>
        <a:lstStyle/>
        <a:p>
          <a:r>
            <a:rPr lang="zh-TW" altLang="en-US" sz="2800" b="1" dirty="0">
              <a:solidFill>
                <a:srgbClr val="FF0000"/>
              </a:solidFill>
              <a:latin typeface="標楷體" panose="03000509000000000000" pitchFamily="65" charset="-120"/>
              <a:ea typeface="標楷體" panose="03000509000000000000" pitchFamily="65" charset="-120"/>
            </a:rPr>
            <a:t>物品增加單</a:t>
          </a:r>
        </a:p>
      </dgm:t>
    </dgm:pt>
    <dgm:pt modelId="{B6A5BEA8-2B67-41E9-B74F-458533FADFEB}" type="parTrans" cxnId="{85825849-9975-4A81-B9EB-3A25ED4A14B2}">
      <dgm:prSet/>
      <dgm:spPr/>
      <dgm:t>
        <a:bodyPr/>
        <a:lstStyle/>
        <a:p>
          <a:endParaRPr lang="zh-TW" altLang="en-US"/>
        </a:p>
      </dgm:t>
    </dgm:pt>
    <dgm:pt modelId="{26C30415-08E4-4271-85BE-310157E52E67}" type="sibTrans" cxnId="{85825849-9975-4A81-B9EB-3A25ED4A14B2}">
      <dgm:prSet/>
      <dgm:spPr/>
      <dgm:t>
        <a:bodyPr/>
        <a:lstStyle/>
        <a:p>
          <a:endParaRPr lang="zh-TW" altLang="en-US"/>
        </a:p>
      </dgm:t>
    </dgm:pt>
    <dgm:pt modelId="{F89CA6F2-A713-4593-901D-7431F4D87943}" type="pres">
      <dgm:prSet presAssocID="{4E66E2E6-F889-4BD8-9F26-F06732117D0F}" presName="Name0" presStyleCnt="0">
        <dgm:presLayoutVars>
          <dgm:dir/>
          <dgm:animLvl val="lvl"/>
          <dgm:resizeHandles val="exact"/>
        </dgm:presLayoutVars>
      </dgm:prSet>
      <dgm:spPr/>
    </dgm:pt>
    <dgm:pt modelId="{2613B474-08D7-4147-B3F0-20E52DB24AB6}" type="pres">
      <dgm:prSet presAssocID="{B3061326-09EB-4630-8A06-C8605E7EF4D5}" presName="linNode" presStyleCnt="0"/>
      <dgm:spPr/>
    </dgm:pt>
    <dgm:pt modelId="{ADFEDC7C-44B3-4C22-8BF0-25F9D8084697}" type="pres">
      <dgm:prSet presAssocID="{B3061326-09EB-4630-8A06-C8605E7EF4D5}" presName="parentText" presStyleLbl="node1" presStyleIdx="0" presStyleCnt="2" custScaleX="42083" custScaleY="79324">
        <dgm:presLayoutVars>
          <dgm:chMax val="1"/>
          <dgm:bulletEnabled val="1"/>
        </dgm:presLayoutVars>
      </dgm:prSet>
      <dgm:spPr/>
    </dgm:pt>
    <dgm:pt modelId="{2F49308B-ED04-4796-98BE-6AB7889CD7D8}" type="pres">
      <dgm:prSet presAssocID="{B3061326-09EB-4630-8A06-C8605E7EF4D5}" presName="descendantText" presStyleLbl="alignAccFollowNode1" presStyleIdx="0" presStyleCnt="2" custScaleX="109474" custScaleY="101025">
        <dgm:presLayoutVars>
          <dgm:bulletEnabled val="1"/>
        </dgm:presLayoutVars>
      </dgm:prSet>
      <dgm:spPr/>
    </dgm:pt>
    <dgm:pt modelId="{66BC30E7-13C5-41DB-A727-DAE4EEB9ACAD}" type="pres">
      <dgm:prSet presAssocID="{6D99C982-1E65-482C-A6A5-F0E4DC6F1D04}" presName="sp" presStyleCnt="0"/>
      <dgm:spPr/>
    </dgm:pt>
    <dgm:pt modelId="{EFF4C0CE-4ECC-47D2-97B5-6E9ABF514BFF}" type="pres">
      <dgm:prSet presAssocID="{D47B81D7-364F-4CFB-896A-F49E998DAB16}" presName="linNode" presStyleCnt="0"/>
      <dgm:spPr/>
    </dgm:pt>
    <dgm:pt modelId="{6EDBABA5-EDC0-4D7E-BDF1-7FBC65812584}" type="pres">
      <dgm:prSet presAssocID="{D47B81D7-364F-4CFB-896A-F49E998DAB16}" presName="parentText" presStyleLbl="node1" presStyleIdx="1" presStyleCnt="2" custScaleX="42083" custScaleY="71451">
        <dgm:presLayoutVars>
          <dgm:chMax val="1"/>
          <dgm:bulletEnabled val="1"/>
        </dgm:presLayoutVars>
      </dgm:prSet>
      <dgm:spPr/>
    </dgm:pt>
    <dgm:pt modelId="{30CC36A5-5D61-46F3-ABDE-9B7B49BC10AD}" type="pres">
      <dgm:prSet presAssocID="{D47B81D7-364F-4CFB-896A-F49E998DAB16}" presName="descendantText" presStyleLbl="alignAccFollowNode1" presStyleIdx="1" presStyleCnt="2" custScaleX="109474" custScaleY="87210">
        <dgm:presLayoutVars>
          <dgm:bulletEnabled val="1"/>
        </dgm:presLayoutVars>
      </dgm:prSet>
      <dgm:spPr/>
    </dgm:pt>
  </dgm:ptLst>
  <dgm:cxnLst>
    <dgm:cxn modelId="{D270690D-6588-41B1-AA57-B7CD81F40984}" srcId="{4E66E2E6-F889-4BD8-9F26-F06732117D0F}" destId="{B3061326-09EB-4630-8A06-C8605E7EF4D5}" srcOrd="0" destOrd="0" parTransId="{BD9B46E9-DF69-452A-81C2-B75802B606E4}" sibTransId="{6D99C982-1E65-482C-A6A5-F0E4DC6F1D04}"/>
    <dgm:cxn modelId="{A22A595B-9AEA-4FB2-B46F-E2BF457C264F}" type="presOf" srcId="{DC0AB5D2-7262-4B44-907F-8AFB3104F3F9}" destId="{30CC36A5-5D61-46F3-ABDE-9B7B49BC10AD}" srcOrd="0" destOrd="1" presId="urn:microsoft.com/office/officeart/2005/8/layout/vList5"/>
    <dgm:cxn modelId="{85825849-9975-4A81-B9EB-3A25ED4A14B2}" srcId="{D47B81D7-364F-4CFB-896A-F49E998DAB16}" destId="{DC0AB5D2-7262-4B44-907F-8AFB3104F3F9}" srcOrd="1" destOrd="0" parTransId="{B6A5BEA8-2B67-41E9-B74F-458533FADFEB}" sibTransId="{26C30415-08E4-4271-85BE-310157E52E67}"/>
    <dgm:cxn modelId="{BE7ACF4B-9F75-4302-9AE8-E002F22E1579}" srcId="{D47B81D7-364F-4CFB-896A-F49E998DAB16}" destId="{D59ED242-BDC6-4B9E-96F3-A8EF81F35218}" srcOrd="0" destOrd="0" parTransId="{4B8987EE-9025-4D6C-9774-00DB912602B4}" sibTransId="{1ADB3780-950D-41D6-9C5E-37FF408D1C63}"/>
    <dgm:cxn modelId="{927D135A-A873-4578-B3F5-94C925695E86}" srcId="{B3061326-09EB-4630-8A06-C8605E7EF4D5}" destId="{D89ADC47-EB7B-4737-A1F7-0D782459FA62}" srcOrd="1" destOrd="0" parTransId="{252DB1AC-EE29-4C5A-9900-9B557CB6877A}" sibTransId="{4368FF4D-146A-485B-B6F6-AB90DF842D9C}"/>
    <dgm:cxn modelId="{CC309488-7E90-48E3-821F-6EE5BE46FBC5}" type="presOf" srcId="{D47B81D7-364F-4CFB-896A-F49E998DAB16}" destId="{6EDBABA5-EDC0-4D7E-BDF1-7FBC65812584}" srcOrd="0" destOrd="0" presId="urn:microsoft.com/office/officeart/2005/8/layout/vList5"/>
    <dgm:cxn modelId="{5C73B0A1-0EE1-4490-AFA0-652506CDC2AF}" srcId="{B3061326-09EB-4630-8A06-C8605E7EF4D5}" destId="{E86DF065-6FE9-416E-8A1D-7F8886A46B3B}" srcOrd="0" destOrd="0" parTransId="{7199D0BF-1EA2-4242-83FA-D2DDBD37D443}" sibTransId="{B10A57ED-A439-4D9A-9373-68D8CDCBA97B}"/>
    <dgm:cxn modelId="{1F802AA7-A639-4712-A51C-BE3C07464B1C}" type="presOf" srcId="{B3061326-09EB-4630-8A06-C8605E7EF4D5}" destId="{ADFEDC7C-44B3-4C22-8BF0-25F9D8084697}" srcOrd="0" destOrd="0" presId="urn:microsoft.com/office/officeart/2005/8/layout/vList5"/>
    <dgm:cxn modelId="{E99E01BC-AF9A-456A-88E5-DC4646B24E85}" type="presOf" srcId="{E86DF065-6FE9-416E-8A1D-7F8886A46B3B}" destId="{2F49308B-ED04-4796-98BE-6AB7889CD7D8}" srcOrd="0" destOrd="0" presId="urn:microsoft.com/office/officeart/2005/8/layout/vList5"/>
    <dgm:cxn modelId="{3979A6C2-C140-4666-8453-FD20B3AC9D5C}" type="presOf" srcId="{D59ED242-BDC6-4B9E-96F3-A8EF81F35218}" destId="{30CC36A5-5D61-46F3-ABDE-9B7B49BC10AD}" srcOrd="0" destOrd="0" presId="urn:microsoft.com/office/officeart/2005/8/layout/vList5"/>
    <dgm:cxn modelId="{F15CA9DE-7227-4B83-9B2E-EBF7C3954003}" srcId="{4E66E2E6-F889-4BD8-9F26-F06732117D0F}" destId="{D47B81D7-364F-4CFB-896A-F49E998DAB16}" srcOrd="1" destOrd="0" parTransId="{17DE1502-FDC2-497E-9B7F-36A43B6892A4}" sibTransId="{12543C1B-B1E8-4D90-955C-992E8BA8CB08}"/>
    <dgm:cxn modelId="{798DD6E9-FFFE-4447-8DED-DE2744B15C85}" type="presOf" srcId="{4E66E2E6-F889-4BD8-9F26-F06732117D0F}" destId="{F89CA6F2-A713-4593-901D-7431F4D87943}" srcOrd="0" destOrd="0" presId="urn:microsoft.com/office/officeart/2005/8/layout/vList5"/>
    <dgm:cxn modelId="{D491C7F0-AEFC-4E53-859E-3139780812C1}" type="presOf" srcId="{D89ADC47-EB7B-4737-A1F7-0D782459FA62}" destId="{2F49308B-ED04-4796-98BE-6AB7889CD7D8}" srcOrd="0" destOrd="1" presId="urn:microsoft.com/office/officeart/2005/8/layout/vList5"/>
    <dgm:cxn modelId="{5D8D0E85-2579-4B5B-B06C-4D63792D7393}" type="presParOf" srcId="{F89CA6F2-A713-4593-901D-7431F4D87943}" destId="{2613B474-08D7-4147-B3F0-20E52DB24AB6}" srcOrd="0" destOrd="0" presId="urn:microsoft.com/office/officeart/2005/8/layout/vList5"/>
    <dgm:cxn modelId="{8D62F885-0588-4F92-8006-877C57B38BC8}" type="presParOf" srcId="{2613B474-08D7-4147-B3F0-20E52DB24AB6}" destId="{ADFEDC7C-44B3-4C22-8BF0-25F9D8084697}" srcOrd="0" destOrd="0" presId="urn:microsoft.com/office/officeart/2005/8/layout/vList5"/>
    <dgm:cxn modelId="{93651413-5EAD-467F-832D-A685AE7330CF}" type="presParOf" srcId="{2613B474-08D7-4147-B3F0-20E52DB24AB6}" destId="{2F49308B-ED04-4796-98BE-6AB7889CD7D8}" srcOrd="1" destOrd="0" presId="urn:microsoft.com/office/officeart/2005/8/layout/vList5"/>
    <dgm:cxn modelId="{19A96F8F-CF35-4860-B12C-8BCEB24F621F}" type="presParOf" srcId="{F89CA6F2-A713-4593-901D-7431F4D87943}" destId="{66BC30E7-13C5-41DB-A727-DAE4EEB9ACAD}" srcOrd="1" destOrd="0" presId="urn:microsoft.com/office/officeart/2005/8/layout/vList5"/>
    <dgm:cxn modelId="{5B5E9981-4EE6-450C-8BB8-DE0524B597F6}" type="presParOf" srcId="{F89CA6F2-A713-4593-901D-7431F4D87943}" destId="{EFF4C0CE-4ECC-47D2-97B5-6E9ABF514BFF}" srcOrd="2" destOrd="0" presId="urn:microsoft.com/office/officeart/2005/8/layout/vList5"/>
    <dgm:cxn modelId="{FBE507C6-F821-4991-99E4-682BE2767F5C}" type="presParOf" srcId="{EFF4C0CE-4ECC-47D2-97B5-6E9ABF514BFF}" destId="{6EDBABA5-EDC0-4D7E-BDF1-7FBC65812584}" srcOrd="0" destOrd="0" presId="urn:microsoft.com/office/officeart/2005/8/layout/vList5"/>
    <dgm:cxn modelId="{435B208B-67BE-4405-A044-B7BABFBEC55A}" type="presParOf" srcId="{EFF4C0CE-4ECC-47D2-97B5-6E9ABF514BFF}" destId="{30CC36A5-5D61-46F3-ABDE-9B7B49BC10A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DCEB09F-5642-4A68-8D5B-0BFF6B333D0F}"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zh-TW" altLang="en-US"/>
        </a:p>
      </dgm:t>
    </dgm:pt>
    <dgm:pt modelId="{48403D8D-6A17-4FB2-8D40-2C9781211EA9}">
      <dgm:prSet phldrT="[文字]" custT="1"/>
      <dgm:spPr/>
      <dgm:t>
        <a:bodyPr/>
        <a:lstStyle/>
        <a:p>
          <a:pPr algn="ctr"/>
          <a:r>
            <a:rPr lang="zh-TW" altLang="en-US" sz="2600" b="1" dirty="0">
              <a:solidFill>
                <a:schemeClr val="bg1"/>
              </a:solidFill>
              <a:latin typeface="標楷體" panose="03000509000000000000" pitchFamily="65" charset="-120"/>
              <a:ea typeface="標楷體" panose="03000509000000000000" pitchFamily="65" charset="-120"/>
            </a:rPr>
            <a:t>支出憑證遺失或供其他用途者</a:t>
          </a:r>
        </a:p>
      </dgm:t>
    </dgm:pt>
    <dgm:pt modelId="{C6A1318C-FC45-46D2-8B01-596355B4909F}" type="parTrans" cxnId="{54D18C7B-8259-469D-8902-0A7BD3E0CA7B}">
      <dgm:prSet/>
      <dgm:spPr/>
      <dgm:t>
        <a:bodyPr/>
        <a:lstStyle/>
        <a:p>
          <a:endParaRPr lang="zh-TW" altLang="en-US" sz="2600" b="1">
            <a:latin typeface="標楷體" panose="03000509000000000000" pitchFamily="65" charset="-120"/>
            <a:ea typeface="標楷體" panose="03000509000000000000" pitchFamily="65" charset="-120"/>
          </a:endParaRPr>
        </a:p>
      </dgm:t>
    </dgm:pt>
    <dgm:pt modelId="{253D0E49-3709-478E-A2D5-EBA7BCF6B2CB}" type="sibTrans" cxnId="{54D18C7B-8259-469D-8902-0A7BD3E0CA7B}">
      <dgm:prSet/>
      <dgm:spPr/>
      <dgm:t>
        <a:bodyPr/>
        <a:lstStyle/>
        <a:p>
          <a:endParaRPr lang="zh-TW" altLang="en-US" sz="2600" b="1">
            <a:latin typeface="標楷體" panose="03000509000000000000" pitchFamily="65" charset="-120"/>
            <a:ea typeface="標楷體" panose="03000509000000000000" pitchFamily="65" charset="-120"/>
          </a:endParaRPr>
        </a:p>
      </dgm:t>
    </dgm:pt>
    <dgm:pt modelId="{E2642AE9-632E-4172-BB48-1B461DD9BB14}">
      <dgm:prSet phldrT="[文字]" custT="1">
        <dgm:style>
          <a:lnRef idx="3">
            <a:schemeClr val="lt1"/>
          </a:lnRef>
          <a:fillRef idx="1">
            <a:schemeClr val="accent2"/>
          </a:fillRef>
          <a:effectRef idx="1">
            <a:schemeClr val="accent2"/>
          </a:effectRef>
          <a:fontRef idx="minor">
            <a:schemeClr val="lt1"/>
          </a:fontRef>
        </dgm:style>
      </dgm:prSet>
      <dgm:spPr/>
      <dgm:t>
        <a:bodyPr/>
        <a:lstStyle/>
        <a:p>
          <a:r>
            <a:rPr lang="en-US" altLang="zh-TW" sz="2600" b="1" dirty="0">
              <a:latin typeface="標楷體" panose="03000509000000000000" pitchFamily="65" charset="-120"/>
              <a:ea typeface="標楷體" panose="03000509000000000000" pitchFamily="65" charset="-120"/>
            </a:rPr>
            <a:t>1.</a:t>
          </a:r>
          <a:r>
            <a:rPr lang="zh-TW" altLang="en-US" sz="2600" b="1" dirty="0">
              <a:solidFill>
                <a:srgbClr val="FF0000"/>
              </a:solidFill>
              <a:latin typeface="標楷體" panose="03000509000000000000" pitchFamily="65" charset="-120"/>
              <a:ea typeface="標楷體" panose="03000509000000000000" pitchFamily="65" charset="-120"/>
            </a:rPr>
            <a:t>應取得其影本或其他可資證明文件</a:t>
          </a:r>
        </a:p>
      </dgm:t>
    </dgm:pt>
    <dgm:pt modelId="{61150424-749B-4B0F-AEBB-33660D380600}" type="parTrans" cxnId="{D99E78FA-1EF7-4E4F-9E7F-9026B9FFC083}">
      <dgm:prSet/>
      <dgm:spPr/>
      <dgm:t>
        <a:bodyPr/>
        <a:lstStyle/>
        <a:p>
          <a:endParaRPr lang="zh-TW" altLang="en-US" sz="2600" b="1">
            <a:latin typeface="標楷體" panose="03000509000000000000" pitchFamily="65" charset="-120"/>
            <a:ea typeface="標楷體" panose="03000509000000000000" pitchFamily="65" charset="-120"/>
          </a:endParaRPr>
        </a:p>
      </dgm:t>
    </dgm:pt>
    <dgm:pt modelId="{1F80CC13-49D4-416B-9206-7790F118E5C7}" type="sibTrans" cxnId="{D99E78FA-1EF7-4E4F-9E7F-9026B9FFC083}">
      <dgm:prSet/>
      <dgm:spPr/>
      <dgm:t>
        <a:bodyPr/>
        <a:lstStyle/>
        <a:p>
          <a:endParaRPr lang="zh-TW" altLang="en-US" sz="2600" b="1">
            <a:latin typeface="標楷體" panose="03000509000000000000" pitchFamily="65" charset="-120"/>
            <a:ea typeface="標楷體" panose="03000509000000000000" pitchFamily="65" charset="-120"/>
          </a:endParaRPr>
        </a:p>
      </dgm:t>
    </dgm:pt>
    <dgm:pt modelId="{B92AFD7B-2C0C-43DB-8140-E628DCB46293}">
      <dgm:prSet phldrT="[文字]" custT="1">
        <dgm:style>
          <a:lnRef idx="3">
            <a:schemeClr val="lt1"/>
          </a:lnRef>
          <a:fillRef idx="1">
            <a:schemeClr val="accent1"/>
          </a:fillRef>
          <a:effectRef idx="1">
            <a:schemeClr val="accent1"/>
          </a:effectRef>
          <a:fontRef idx="minor">
            <a:schemeClr val="lt1"/>
          </a:fontRef>
        </dgm:style>
      </dgm:prSet>
      <dgm:spPr/>
      <dgm:t>
        <a:bodyPr/>
        <a:lstStyle/>
        <a:p>
          <a:r>
            <a:rPr lang="en-US" altLang="zh-TW" sz="2600" b="1" dirty="0">
              <a:latin typeface="標楷體" panose="03000509000000000000" pitchFamily="65" charset="-12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經手人註明無法提出之原因並簽名</a:t>
          </a:r>
        </a:p>
      </dgm:t>
    </dgm:pt>
    <dgm:pt modelId="{01044640-1D82-4B85-BF02-E82CB136306C}" type="parTrans" cxnId="{18196A42-C93B-47F4-B30D-99498CE3C0DC}">
      <dgm:prSet/>
      <dgm:spPr/>
      <dgm:t>
        <a:bodyPr/>
        <a:lstStyle/>
        <a:p>
          <a:endParaRPr lang="zh-TW" altLang="en-US" sz="2600" b="1">
            <a:latin typeface="標楷體" panose="03000509000000000000" pitchFamily="65" charset="-120"/>
            <a:ea typeface="標楷體" panose="03000509000000000000" pitchFamily="65" charset="-120"/>
          </a:endParaRPr>
        </a:p>
      </dgm:t>
    </dgm:pt>
    <dgm:pt modelId="{FE007558-B642-446E-BA45-66B8C84C8E03}" type="sibTrans" cxnId="{18196A42-C93B-47F4-B30D-99498CE3C0DC}">
      <dgm:prSet/>
      <dgm:spPr/>
      <dgm:t>
        <a:bodyPr/>
        <a:lstStyle/>
        <a:p>
          <a:endParaRPr lang="zh-TW" altLang="en-US" sz="2600" b="1">
            <a:latin typeface="標楷體" panose="03000509000000000000" pitchFamily="65" charset="-120"/>
            <a:ea typeface="標楷體" panose="03000509000000000000" pitchFamily="65" charset="-120"/>
          </a:endParaRPr>
        </a:p>
      </dgm:t>
    </dgm:pt>
    <dgm:pt modelId="{44A32206-EEC5-4B4B-83A6-066B5111B8AA}">
      <dgm:prSet phldrT="[文字]" custT="1"/>
      <dgm:spPr/>
      <dgm:t>
        <a:bodyPr/>
        <a:lstStyle/>
        <a:p>
          <a:pPr algn="ctr"/>
          <a:r>
            <a:rPr lang="zh-TW" altLang="en-US" sz="2600" b="1" dirty="0">
              <a:solidFill>
                <a:schemeClr val="bg1"/>
              </a:solidFill>
              <a:latin typeface="標楷體" panose="03000509000000000000" pitchFamily="65" charset="-120"/>
              <a:ea typeface="標楷體" panose="03000509000000000000" pitchFamily="65" charset="-120"/>
            </a:rPr>
            <a:t>不能取得影本或其他可資證明之文件者</a:t>
          </a:r>
        </a:p>
      </dgm:t>
    </dgm:pt>
    <dgm:pt modelId="{12933E26-D1D7-4C36-8CC1-5857FEFCA263}" type="parTrans" cxnId="{001DC3D6-1529-4CCE-AE21-E8C20B56358D}">
      <dgm:prSet/>
      <dgm:spPr/>
      <dgm:t>
        <a:bodyPr/>
        <a:lstStyle/>
        <a:p>
          <a:endParaRPr lang="zh-TW" altLang="en-US" sz="2600" b="1">
            <a:latin typeface="標楷體" panose="03000509000000000000" pitchFamily="65" charset="-120"/>
            <a:ea typeface="標楷體" panose="03000509000000000000" pitchFamily="65" charset="-120"/>
          </a:endParaRPr>
        </a:p>
      </dgm:t>
    </dgm:pt>
    <dgm:pt modelId="{DB1272EE-F7E3-48B7-991E-449E3E9A47E4}" type="sibTrans" cxnId="{001DC3D6-1529-4CCE-AE21-E8C20B56358D}">
      <dgm:prSet/>
      <dgm:spPr/>
      <dgm:t>
        <a:bodyPr/>
        <a:lstStyle/>
        <a:p>
          <a:endParaRPr lang="zh-TW" altLang="en-US" sz="2600" b="1">
            <a:latin typeface="標楷體" panose="03000509000000000000" pitchFamily="65" charset="-120"/>
            <a:ea typeface="標楷體" panose="03000509000000000000" pitchFamily="65" charset="-120"/>
          </a:endParaRPr>
        </a:p>
      </dgm:t>
    </dgm:pt>
    <dgm:pt modelId="{DBBB7B41-3BFD-407F-B0EB-8F15994BFB5D}">
      <dgm:prSet phldrT="[文字]" custT="1"/>
      <dgm:spPr/>
      <dgm:t>
        <a:bodyPr/>
        <a:lstStyle/>
        <a:p>
          <a:pPr algn="l"/>
          <a:r>
            <a:rPr lang="zh-TW" altLang="en-US" sz="2600" b="1" dirty="0">
              <a:latin typeface="標楷體" panose="03000509000000000000" pitchFamily="65" charset="-120"/>
              <a:ea typeface="標楷體" panose="03000509000000000000" pitchFamily="65" charset="-120"/>
            </a:rPr>
            <a:t>應由經手人開具</a:t>
          </a:r>
          <a:r>
            <a:rPr lang="zh-TW" altLang="en-US" sz="2600" b="1" dirty="0">
              <a:solidFill>
                <a:srgbClr val="FF0000"/>
              </a:solidFill>
              <a:latin typeface="標楷體" panose="03000509000000000000" pitchFamily="65" charset="-120"/>
              <a:ea typeface="標楷體" panose="03000509000000000000" pitchFamily="65" charset="-120"/>
            </a:rPr>
            <a:t>支出證明單</a:t>
          </a:r>
          <a:r>
            <a:rPr lang="zh-TW" altLang="en-US" sz="2600" b="1" dirty="0">
              <a:latin typeface="標楷體" panose="03000509000000000000" pitchFamily="65" charset="-120"/>
              <a:ea typeface="標楷體" panose="03000509000000000000" pitchFamily="65" charset="-120"/>
            </a:rPr>
            <a:t>，書明不能取得原因，並簽名。</a:t>
          </a:r>
        </a:p>
      </dgm:t>
    </dgm:pt>
    <dgm:pt modelId="{9B4AC479-346C-438C-8DA5-9FD32789F0AB}" type="parTrans" cxnId="{BFC711BF-3764-41F4-8746-52F590344764}">
      <dgm:prSet/>
      <dgm:spPr/>
      <dgm:t>
        <a:bodyPr/>
        <a:lstStyle/>
        <a:p>
          <a:endParaRPr lang="zh-TW" altLang="en-US" sz="2600" b="1">
            <a:latin typeface="標楷體" panose="03000509000000000000" pitchFamily="65" charset="-120"/>
            <a:ea typeface="標楷體" panose="03000509000000000000" pitchFamily="65" charset="-120"/>
          </a:endParaRPr>
        </a:p>
      </dgm:t>
    </dgm:pt>
    <dgm:pt modelId="{64150243-8D12-4C70-80B0-4364449F9591}" type="sibTrans" cxnId="{BFC711BF-3764-41F4-8746-52F590344764}">
      <dgm:prSet/>
      <dgm:spPr/>
      <dgm:t>
        <a:bodyPr/>
        <a:lstStyle/>
        <a:p>
          <a:endParaRPr lang="zh-TW" altLang="en-US" sz="2600" b="1">
            <a:latin typeface="標楷體" panose="03000509000000000000" pitchFamily="65" charset="-120"/>
            <a:ea typeface="標楷體" panose="03000509000000000000" pitchFamily="65" charset="-120"/>
          </a:endParaRPr>
        </a:p>
      </dgm:t>
    </dgm:pt>
    <dgm:pt modelId="{71734C68-49E0-4EF7-9A7E-ACBD07AA11B1}" type="pres">
      <dgm:prSet presAssocID="{DDCEB09F-5642-4A68-8D5B-0BFF6B333D0F}" presName="Name0" presStyleCnt="0">
        <dgm:presLayoutVars>
          <dgm:dir/>
          <dgm:animLvl val="lvl"/>
          <dgm:resizeHandles val="exact"/>
        </dgm:presLayoutVars>
      </dgm:prSet>
      <dgm:spPr/>
    </dgm:pt>
    <dgm:pt modelId="{C1E1A4A1-D9EB-4B49-BD26-F8BA660D65B4}" type="pres">
      <dgm:prSet presAssocID="{44A32206-EEC5-4B4B-83A6-066B5111B8AA}" presName="boxAndChildren" presStyleCnt="0"/>
      <dgm:spPr/>
    </dgm:pt>
    <dgm:pt modelId="{CC36FEA0-3B4E-4527-BDDF-8A7552C48E3B}" type="pres">
      <dgm:prSet presAssocID="{44A32206-EEC5-4B4B-83A6-066B5111B8AA}" presName="parentTextBox" presStyleLbl="node1" presStyleIdx="0" presStyleCnt="2"/>
      <dgm:spPr/>
    </dgm:pt>
    <dgm:pt modelId="{F3A65E31-971A-4B13-86C5-E321A21D6CC5}" type="pres">
      <dgm:prSet presAssocID="{44A32206-EEC5-4B4B-83A6-066B5111B8AA}" presName="entireBox" presStyleLbl="node1" presStyleIdx="0" presStyleCnt="2" custScaleY="68446"/>
      <dgm:spPr/>
    </dgm:pt>
    <dgm:pt modelId="{8F0BE0C9-ACBA-49C9-B6B8-4760DD413904}" type="pres">
      <dgm:prSet presAssocID="{44A32206-EEC5-4B4B-83A6-066B5111B8AA}" presName="descendantBox" presStyleCnt="0"/>
      <dgm:spPr/>
    </dgm:pt>
    <dgm:pt modelId="{C2EB38F9-72C4-4C2A-A3B0-0AF5E31E7DF2}" type="pres">
      <dgm:prSet presAssocID="{DBBB7B41-3BFD-407F-B0EB-8F15994BFB5D}" presName="childTextBox" presStyleLbl="fgAccFollowNode1" presStyleIdx="0" presStyleCnt="3">
        <dgm:presLayoutVars>
          <dgm:bulletEnabled val="1"/>
        </dgm:presLayoutVars>
      </dgm:prSet>
      <dgm:spPr/>
    </dgm:pt>
    <dgm:pt modelId="{5B77FC3D-6888-4E9B-A8F7-D46A28458AA6}" type="pres">
      <dgm:prSet presAssocID="{253D0E49-3709-478E-A2D5-EBA7BCF6B2CB}" presName="sp" presStyleCnt="0"/>
      <dgm:spPr/>
    </dgm:pt>
    <dgm:pt modelId="{CBC7712F-2888-4AF3-85D2-5F1F50FB97B3}" type="pres">
      <dgm:prSet presAssocID="{48403D8D-6A17-4FB2-8D40-2C9781211EA9}" presName="arrowAndChildren" presStyleCnt="0"/>
      <dgm:spPr/>
    </dgm:pt>
    <dgm:pt modelId="{411BA2E6-8FFF-47AA-B667-14C7D5151EE9}" type="pres">
      <dgm:prSet presAssocID="{48403D8D-6A17-4FB2-8D40-2C9781211EA9}" presName="parentTextArrow" presStyleLbl="node1" presStyleIdx="0" presStyleCnt="2"/>
      <dgm:spPr/>
    </dgm:pt>
    <dgm:pt modelId="{3FA78316-FF7C-4030-BCDA-6EB71A5F7EF1}" type="pres">
      <dgm:prSet presAssocID="{48403D8D-6A17-4FB2-8D40-2C9781211EA9}" presName="arrow" presStyleLbl="node1" presStyleIdx="1" presStyleCnt="2"/>
      <dgm:spPr/>
    </dgm:pt>
    <dgm:pt modelId="{FF9AC203-B67E-4FF5-80E8-8B24A3DCBDDA}" type="pres">
      <dgm:prSet presAssocID="{48403D8D-6A17-4FB2-8D40-2C9781211EA9}" presName="descendantArrow" presStyleCnt="0"/>
      <dgm:spPr/>
    </dgm:pt>
    <dgm:pt modelId="{AE8478B9-4357-441D-91FA-9E5F91868C68}" type="pres">
      <dgm:prSet presAssocID="{E2642AE9-632E-4172-BB48-1B461DD9BB14}" presName="childTextArrow" presStyleLbl="fgAccFollowNode1" presStyleIdx="1" presStyleCnt="3" custScaleY="121065">
        <dgm:presLayoutVars>
          <dgm:bulletEnabled val="1"/>
        </dgm:presLayoutVars>
      </dgm:prSet>
      <dgm:spPr/>
    </dgm:pt>
    <dgm:pt modelId="{DD5FC21E-46F6-4706-A73B-15FD1FBD6E6E}" type="pres">
      <dgm:prSet presAssocID="{B92AFD7B-2C0C-43DB-8140-E628DCB46293}" presName="childTextArrow" presStyleLbl="fgAccFollowNode1" presStyleIdx="2" presStyleCnt="3" custScaleY="117852">
        <dgm:presLayoutVars>
          <dgm:bulletEnabled val="1"/>
        </dgm:presLayoutVars>
      </dgm:prSet>
      <dgm:spPr/>
    </dgm:pt>
  </dgm:ptLst>
  <dgm:cxnLst>
    <dgm:cxn modelId="{8BD4DF12-49FD-4D2F-B786-70FDBA61E044}" type="presOf" srcId="{B92AFD7B-2C0C-43DB-8140-E628DCB46293}" destId="{DD5FC21E-46F6-4706-A73B-15FD1FBD6E6E}" srcOrd="0" destOrd="0" presId="urn:microsoft.com/office/officeart/2005/8/layout/process4"/>
    <dgm:cxn modelId="{18196A42-C93B-47F4-B30D-99498CE3C0DC}" srcId="{48403D8D-6A17-4FB2-8D40-2C9781211EA9}" destId="{B92AFD7B-2C0C-43DB-8140-E628DCB46293}" srcOrd="1" destOrd="0" parTransId="{01044640-1D82-4B85-BF02-E82CB136306C}" sibTransId="{FE007558-B642-446E-BA45-66B8C84C8E03}"/>
    <dgm:cxn modelId="{ED0D6478-0E46-4068-8F95-11F2CE238912}" type="presOf" srcId="{E2642AE9-632E-4172-BB48-1B461DD9BB14}" destId="{AE8478B9-4357-441D-91FA-9E5F91868C68}" srcOrd="0" destOrd="0" presId="urn:microsoft.com/office/officeart/2005/8/layout/process4"/>
    <dgm:cxn modelId="{54D18C7B-8259-469D-8902-0A7BD3E0CA7B}" srcId="{DDCEB09F-5642-4A68-8D5B-0BFF6B333D0F}" destId="{48403D8D-6A17-4FB2-8D40-2C9781211EA9}" srcOrd="0" destOrd="0" parTransId="{C6A1318C-FC45-46D2-8B01-596355B4909F}" sibTransId="{253D0E49-3709-478E-A2D5-EBA7BCF6B2CB}"/>
    <dgm:cxn modelId="{5FBF967C-37DA-4098-B464-07028718B421}" type="presOf" srcId="{48403D8D-6A17-4FB2-8D40-2C9781211EA9}" destId="{411BA2E6-8FFF-47AA-B667-14C7D5151EE9}" srcOrd="0" destOrd="0" presId="urn:microsoft.com/office/officeart/2005/8/layout/process4"/>
    <dgm:cxn modelId="{19B4739C-8BFD-4C1F-A4D1-B7E223EDC7CF}" type="presOf" srcId="{DBBB7B41-3BFD-407F-B0EB-8F15994BFB5D}" destId="{C2EB38F9-72C4-4C2A-A3B0-0AF5E31E7DF2}" srcOrd="0" destOrd="0" presId="urn:microsoft.com/office/officeart/2005/8/layout/process4"/>
    <dgm:cxn modelId="{63290EAC-EA30-4CB1-B737-FE971B2A8E23}" type="presOf" srcId="{48403D8D-6A17-4FB2-8D40-2C9781211EA9}" destId="{3FA78316-FF7C-4030-BCDA-6EB71A5F7EF1}" srcOrd="1" destOrd="0" presId="urn:microsoft.com/office/officeart/2005/8/layout/process4"/>
    <dgm:cxn modelId="{BFC711BF-3764-41F4-8746-52F590344764}" srcId="{44A32206-EEC5-4B4B-83A6-066B5111B8AA}" destId="{DBBB7B41-3BFD-407F-B0EB-8F15994BFB5D}" srcOrd="0" destOrd="0" parTransId="{9B4AC479-346C-438C-8DA5-9FD32789F0AB}" sibTransId="{64150243-8D12-4C70-80B0-4364449F9591}"/>
    <dgm:cxn modelId="{001DC3D6-1529-4CCE-AE21-E8C20B56358D}" srcId="{DDCEB09F-5642-4A68-8D5B-0BFF6B333D0F}" destId="{44A32206-EEC5-4B4B-83A6-066B5111B8AA}" srcOrd="1" destOrd="0" parTransId="{12933E26-D1D7-4C36-8CC1-5857FEFCA263}" sibTransId="{DB1272EE-F7E3-48B7-991E-449E3E9A47E4}"/>
    <dgm:cxn modelId="{1258D1DB-3C8C-4B9A-AD30-2AFC15F571FA}" type="presOf" srcId="{44A32206-EEC5-4B4B-83A6-066B5111B8AA}" destId="{CC36FEA0-3B4E-4527-BDDF-8A7552C48E3B}" srcOrd="0" destOrd="0" presId="urn:microsoft.com/office/officeart/2005/8/layout/process4"/>
    <dgm:cxn modelId="{7F0732DF-CF02-4BD9-AA8A-A08883509923}" type="presOf" srcId="{DDCEB09F-5642-4A68-8D5B-0BFF6B333D0F}" destId="{71734C68-49E0-4EF7-9A7E-ACBD07AA11B1}" srcOrd="0" destOrd="0" presId="urn:microsoft.com/office/officeart/2005/8/layout/process4"/>
    <dgm:cxn modelId="{7C8E29E1-6456-4EC9-B9FF-6DDFCE5715AE}" type="presOf" srcId="{44A32206-EEC5-4B4B-83A6-066B5111B8AA}" destId="{F3A65E31-971A-4B13-86C5-E321A21D6CC5}" srcOrd="1" destOrd="0" presId="urn:microsoft.com/office/officeart/2005/8/layout/process4"/>
    <dgm:cxn modelId="{D99E78FA-1EF7-4E4F-9E7F-9026B9FFC083}" srcId="{48403D8D-6A17-4FB2-8D40-2C9781211EA9}" destId="{E2642AE9-632E-4172-BB48-1B461DD9BB14}" srcOrd="0" destOrd="0" parTransId="{61150424-749B-4B0F-AEBB-33660D380600}" sibTransId="{1F80CC13-49D4-416B-9206-7790F118E5C7}"/>
    <dgm:cxn modelId="{CB54D1DA-CEC4-47A7-BC24-26256868197B}" type="presParOf" srcId="{71734C68-49E0-4EF7-9A7E-ACBD07AA11B1}" destId="{C1E1A4A1-D9EB-4B49-BD26-F8BA660D65B4}" srcOrd="0" destOrd="0" presId="urn:microsoft.com/office/officeart/2005/8/layout/process4"/>
    <dgm:cxn modelId="{1BF446BF-107E-4FAE-B66D-E6DF73CC73A8}" type="presParOf" srcId="{C1E1A4A1-D9EB-4B49-BD26-F8BA660D65B4}" destId="{CC36FEA0-3B4E-4527-BDDF-8A7552C48E3B}" srcOrd="0" destOrd="0" presId="urn:microsoft.com/office/officeart/2005/8/layout/process4"/>
    <dgm:cxn modelId="{7B54B931-B87E-4456-852E-9AFC6C61CDD8}" type="presParOf" srcId="{C1E1A4A1-D9EB-4B49-BD26-F8BA660D65B4}" destId="{F3A65E31-971A-4B13-86C5-E321A21D6CC5}" srcOrd="1" destOrd="0" presId="urn:microsoft.com/office/officeart/2005/8/layout/process4"/>
    <dgm:cxn modelId="{5560048A-F949-4EB7-BDA1-A5147386BD01}" type="presParOf" srcId="{C1E1A4A1-D9EB-4B49-BD26-F8BA660D65B4}" destId="{8F0BE0C9-ACBA-49C9-B6B8-4760DD413904}" srcOrd="2" destOrd="0" presId="urn:microsoft.com/office/officeart/2005/8/layout/process4"/>
    <dgm:cxn modelId="{A26F72C7-7FEF-4FD7-BBBC-CB292E2BA3A2}" type="presParOf" srcId="{8F0BE0C9-ACBA-49C9-B6B8-4760DD413904}" destId="{C2EB38F9-72C4-4C2A-A3B0-0AF5E31E7DF2}" srcOrd="0" destOrd="0" presId="urn:microsoft.com/office/officeart/2005/8/layout/process4"/>
    <dgm:cxn modelId="{E7557888-AD1C-4D7C-9185-D5608EDD3824}" type="presParOf" srcId="{71734C68-49E0-4EF7-9A7E-ACBD07AA11B1}" destId="{5B77FC3D-6888-4E9B-A8F7-D46A28458AA6}" srcOrd="1" destOrd="0" presId="urn:microsoft.com/office/officeart/2005/8/layout/process4"/>
    <dgm:cxn modelId="{6E0C7899-281D-4059-9465-23DE6BE4555A}" type="presParOf" srcId="{71734C68-49E0-4EF7-9A7E-ACBD07AA11B1}" destId="{CBC7712F-2888-4AF3-85D2-5F1F50FB97B3}" srcOrd="2" destOrd="0" presId="urn:microsoft.com/office/officeart/2005/8/layout/process4"/>
    <dgm:cxn modelId="{6779E1B3-2370-4974-8DA5-4E6033816C3B}" type="presParOf" srcId="{CBC7712F-2888-4AF3-85D2-5F1F50FB97B3}" destId="{411BA2E6-8FFF-47AA-B667-14C7D5151EE9}" srcOrd="0" destOrd="0" presId="urn:microsoft.com/office/officeart/2005/8/layout/process4"/>
    <dgm:cxn modelId="{073EE311-B282-44D1-838C-0220F65F7085}" type="presParOf" srcId="{CBC7712F-2888-4AF3-85D2-5F1F50FB97B3}" destId="{3FA78316-FF7C-4030-BCDA-6EB71A5F7EF1}" srcOrd="1" destOrd="0" presId="urn:microsoft.com/office/officeart/2005/8/layout/process4"/>
    <dgm:cxn modelId="{35106134-625E-4F92-9268-83A1BD90289B}" type="presParOf" srcId="{CBC7712F-2888-4AF3-85D2-5F1F50FB97B3}" destId="{FF9AC203-B67E-4FF5-80E8-8B24A3DCBDDA}" srcOrd="2" destOrd="0" presId="urn:microsoft.com/office/officeart/2005/8/layout/process4"/>
    <dgm:cxn modelId="{4612A281-DA85-4C87-B307-EB2642C7BEE0}" type="presParOf" srcId="{FF9AC203-B67E-4FF5-80E8-8B24A3DCBDDA}" destId="{AE8478B9-4357-441D-91FA-9E5F91868C68}" srcOrd="0" destOrd="0" presId="urn:microsoft.com/office/officeart/2005/8/layout/process4"/>
    <dgm:cxn modelId="{78DB2B50-60CB-4F22-AD87-141C07A7EC9E}" type="presParOf" srcId="{FF9AC203-B67E-4FF5-80E8-8B24A3DCBDDA}" destId="{DD5FC21E-46F6-4706-A73B-15FD1FBD6E6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B9EB771F-F743-4E60-8149-91AE7F0A8095}"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zh-TW" altLang="en-US"/>
        </a:p>
      </dgm:t>
    </dgm:pt>
    <dgm:pt modelId="{32CD7D34-E4EE-4C56-891C-79F058495266}">
      <dgm:prSet phldrT="[文字]" custT="1"/>
      <dgm:spPr/>
      <dgm:t>
        <a:bodyPr/>
        <a:lstStyle/>
        <a:p>
          <a:r>
            <a:rPr lang="en-US" altLang="zh-TW" sz="2800" b="1" dirty="0">
              <a:solidFill>
                <a:srgbClr val="FF0000"/>
              </a:solidFill>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張黏貼憑證用紙</a:t>
          </a:r>
        </a:p>
      </dgm:t>
    </dgm:pt>
    <dgm:pt modelId="{A66276D9-87D6-4248-A026-16BAF9631548}" type="parTrans" cxnId="{699CF3FE-1D98-4CFC-80FA-A79438A2D1B5}">
      <dgm:prSet/>
      <dgm:spPr/>
      <dgm:t>
        <a:bodyPr/>
        <a:lstStyle/>
        <a:p>
          <a:endParaRPr lang="zh-TW" altLang="en-US" sz="2800" b="1">
            <a:latin typeface="標楷體" panose="03000509000000000000" pitchFamily="65" charset="-120"/>
            <a:ea typeface="標楷體" panose="03000509000000000000" pitchFamily="65" charset="-120"/>
          </a:endParaRPr>
        </a:p>
      </dgm:t>
    </dgm:pt>
    <dgm:pt modelId="{D3DEC5AD-F780-4518-9783-E70EB25559BF}" type="sibTrans" cxnId="{699CF3FE-1D98-4CFC-80FA-A79438A2D1B5}">
      <dgm:prSet/>
      <dgm:spPr/>
      <dgm:t>
        <a:bodyPr/>
        <a:lstStyle/>
        <a:p>
          <a:endParaRPr lang="zh-TW" altLang="en-US" sz="2800" b="1">
            <a:latin typeface="標楷體" panose="03000509000000000000" pitchFamily="65" charset="-120"/>
            <a:ea typeface="標楷體" panose="03000509000000000000" pitchFamily="65" charset="-120"/>
          </a:endParaRPr>
        </a:p>
      </dgm:t>
    </dgm:pt>
    <dgm:pt modelId="{10F48BED-F7B1-43F7-BAFE-A13F23E9F59D}">
      <dgm:prSet phldrT="[文字]" custT="1"/>
      <dgm:spPr/>
      <dgm:t>
        <a:bodyPr/>
        <a:lstStyle/>
        <a:p>
          <a:pPr algn="l"/>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張填列單位預算經費或</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以前年度歲出保留款</a:t>
          </a:r>
          <a:r>
            <a:rPr lang="en-US" altLang="zh-TW" sz="2400" b="1" dirty="0">
              <a:latin typeface="標楷體" panose="03000509000000000000" pitchFamily="65" charset="-120"/>
              <a:ea typeface="標楷體" panose="03000509000000000000" pitchFamily="65" charset="-120"/>
            </a:rPr>
            <a:t>)</a:t>
          </a:r>
          <a:endParaRPr lang="zh-TW" altLang="en-US" sz="2400" b="1" dirty="0">
            <a:latin typeface="標楷體" panose="03000509000000000000" pitchFamily="65" charset="-120"/>
            <a:ea typeface="標楷體" panose="03000509000000000000" pitchFamily="65" charset="-120"/>
          </a:endParaRPr>
        </a:p>
      </dgm:t>
    </dgm:pt>
    <dgm:pt modelId="{618E6FCE-3227-4563-BCDE-D608819B13D7}" type="parTrans" cxnId="{047C6F4D-6969-41EB-A903-95529CBE9EB8}">
      <dgm:prSet/>
      <dgm:spPr>
        <a:ln w="41275">
          <a:solidFill>
            <a:srgbClr val="FFC000"/>
          </a:solidFill>
        </a:ln>
      </dgm:spPr>
      <dgm:t>
        <a:bodyPr/>
        <a:lstStyle/>
        <a:p>
          <a:endParaRPr lang="zh-TW" altLang="en-US" sz="2800" b="1">
            <a:latin typeface="標楷體" panose="03000509000000000000" pitchFamily="65" charset="-120"/>
            <a:ea typeface="標楷體" panose="03000509000000000000" pitchFamily="65" charset="-120"/>
          </a:endParaRPr>
        </a:p>
      </dgm:t>
    </dgm:pt>
    <dgm:pt modelId="{A263E887-4399-4584-9555-2AA2B8C6D5C0}" type="sibTrans" cxnId="{047C6F4D-6969-41EB-A903-95529CBE9EB8}">
      <dgm:prSet/>
      <dgm:spPr/>
      <dgm:t>
        <a:bodyPr/>
        <a:lstStyle/>
        <a:p>
          <a:endParaRPr lang="zh-TW" altLang="en-US" sz="2800" b="1">
            <a:latin typeface="標楷體" panose="03000509000000000000" pitchFamily="65" charset="-120"/>
            <a:ea typeface="標楷體" panose="03000509000000000000" pitchFamily="65" charset="-120"/>
          </a:endParaRPr>
        </a:p>
      </dgm:t>
    </dgm:pt>
    <dgm:pt modelId="{BBA3A385-DAED-4E59-8EB0-9449D7E2A2AD}">
      <dgm:prSet phldrT="[文字]" custT="1"/>
      <dgm:spPr/>
      <dgm:t>
        <a:bodyPr/>
        <a:lstStyle/>
        <a:p>
          <a:pPr algn="l"/>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張填列代辦經費或</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當年度單位預算</a:t>
          </a:r>
          <a:r>
            <a:rPr lang="zh-TW" altLang="en-US" sz="2400" b="1" dirty="0">
              <a:latin typeface="標楷體" panose="03000509000000000000" pitchFamily="65" charset="-120"/>
              <a:ea typeface="標楷體" panose="03000509000000000000" pitchFamily="65" charset="-120"/>
            </a:rPr>
            <a:t>經費</a:t>
          </a:r>
          <a:r>
            <a:rPr lang="en-US" altLang="zh-TW" sz="2400" b="1" dirty="0">
              <a:latin typeface="標楷體" panose="03000509000000000000" pitchFamily="65" charset="-120"/>
              <a:ea typeface="標楷體" panose="03000509000000000000" pitchFamily="65" charset="-120"/>
            </a:rPr>
            <a:t>)</a:t>
          </a:r>
          <a:endParaRPr lang="zh-TW" altLang="en-US" sz="2400" b="1" dirty="0">
            <a:latin typeface="標楷體" panose="03000509000000000000" pitchFamily="65" charset="-120"/>
            <a:ea typeface="標楷體" panose="03000509000000000000" pitchFamily="65" charset="-120"/>
          </a:endParaRPr>
        </a:p>
      </dgm:t>
    </dgm:pt>
    <dgm:pt modelId="{3FB039D1-7734-4761-96F8-F7DC95E35A83}" type="parTrans" cxnId="{B83DAC7A-33A1-47FA-8372-7A31F8BCF5D0}">
      <dgm:prSet/>
      <dgm:spPr>
        <a:ln w="41275">
          <a:solidFill>
            <a:srgbClr val="FFC000"/>
          </a:solidFill>
        </a:ln>
      </dgm:spPr>
      <dgm:t>
        <a:bodyPr/>
        <a:lstStyle/>
        <a:p>
          <a:endParaRPr lang="zh-TW" altLang="en-US" sz="2800" b="1">
            <a:latin typeface="標楷體" panose="03000509000000000000" pitchFamily="65" charset="-120"/>
            <a:ea typeface="標楷體" panose="03000509000000000000" pitchFamily="65" charset="-120"/>
          </a:endParaRPr>
        </a:p>
      </dgm:t>
    </dgm:pt>
    <dgm:pt modelId="{37EAF525-0BF3-4614-8B5E-93031611929E}" type="sibTrans" cxnId="{B83DAC7A-33A1-47FA-8372-7A31F8BCF5D0}">
      <dgm:prSet/>
      <dgm:spPr/>
      <dgm:t>
        <a:bodyPr/>
        <a:lstStyle/>
        <a:p>
          <a:endParaRPr lang="zh-TW" altLang="en-US" sz="2800" b="1">
            <a:latin typeface="標楷體" panose="03000509000000000000" pitchFamily="65" charset="-120"/>
            <a:ea typeface="標楷體" panose="03000509000000000000" pitchFamily="65" charset="-120"/>
          </a:endParaRPr>
        </a:p>
      </dgm:t>
    </dgm:pt>
    <dgm:pt modelId="{717528E4-B043-411D-9FFB-9DBFCAA434B9}" type="pres">
      <dgm:prSet presAssocID="{B9EB771F-F743-4E60-8149-91AE7F0A8095}" presName="diagram" presStyleCnt="0">
        <dgm:presLayoutVars>
          <dgm:chPref val="1"/>
          <dgm:dir/>
          <dgm:animOne val="branch"/>
          <dgm:animLvl val="lvl"/>
          <dgm:resizeHandles/>
        </dgm:presLayoutVars>
      </dgm:prSet>
      <dgm:spPr/>
    </dgm:pt>
    <dgm:pt modelId="{90AD4A70-BAEE-4EAD-BD1A-241A9AE28813}" type="pres">
      <dgm:prSet presAssocID="{32CD7D34-E4EE-4C56-891C-79F058495266}" presName="root" presStyleCnt="0"/>
      <dgm:spPr/>
    </dgm:pt>
    <dgm:pt modelId="{47749271-98A9-4601-AADC-4F538E171B09}" type="pres">
      <dgm:prSet presAssocID="{32CD7D34-E4EE-4C56-891C-79F058495266}" presName="rootComposite" presStyleCnt="0"/>
      <dgm:spPr/>
    </dgm:pt>
    <dgm:pt modelId="{BAC42330-F2EE-4444-90DE-7BD849494180}" type="pres">
      <dgm:prSet presAssocID="{32CD7D34-E4EE-4C56-891C-79F058495266}" presName="rootText" presStyleLbl="node1" presStyleIdx="0" presStyleCnt="1"/>
      <dgm:spPr/>
    </dgm:pt>
    <dgm:pt modelId="{7671F8EC-1323-4A50-9285-726ABC52ECB9}" type="pres">
      <dgm:prSet presAssocID="{32CD7D34-E4EE-4C56-891C-79F058495266}" presName="rootConnector" presStyleLbl="node1" presStyleIdx="0" presStyleCnt="1"/>
      <dgm:spPr/>
    </dgm:pt>
    <dgm:pt modelId="{F8DEF33A-6E6B-476A-BC9D-26E6684B6FD7}" type="pres">
      <dgm:prSet presAssocID="{32CD7D34-E4EE-4C56-891C-79F058495266}" presName="childShape" presStyleCnt="0"/>
      <dgm:spPr/>
    </dgm:pt>
    <dgm:pt modelId="{14C80A10-F6A5-4E9E-B139-F27421B026AD}" type="pres">
      <dgm:prSet presAssocID="{618E6FCE-3227-4563-BCDE-D608819B13D7}" presName="Name13" presStyleLbl="parChTrans1D2" presStyleIdx="0" presStyleCnt="2"/>
      <dgm:spPr/>
    </dgm:pt>
    <dgm:pt modelId="{BAB8CD75-712A-402C-B66E-004621837D42}" type="pres">
      <dgm:prSet presAssocID="{10F48BED-F7B1-43F7-BAFE-A13F23E9F59D}" presName="childText" presStyleLbl="bgAcc1" presStyleIdx="0" presStyleCnt="2" custScaleX="128909">
        <dgm:presLayoutVars>
          <dgm:bulletEnabled val="1"/>
        </dgm:presLayoutVars>
      </dgm:prSet>
      <dgm:spPr/>
    </dgm:pt>
    <dgm:pt modelId="{EEC43391-6943-4D36-AA17-48815C2E3E69}" type="pres">
      <dgm:prSet presAssocID="{3FB039D1-7734-4761-96F8-F7DC95E35A83}" presName="Name13" presStyleLbl="parChTrans1D2" presStyleIdx="1" presStyleCnt="2"/>
      <dgm:spPr/>
    </dgm:pt>
    <dgm:pt modelId="{E60174D0-4220-46AA-93B3-2151C3E809D9}" type="pres">
      <dgm:prSet presAssocID="{BBA3A385-DAED-4E59-8EB0-9449D7E2A2AD}" presName="childText" presStyleLbl="bgAcc1" presStyleIdx="1" presStyleCnt="2" custScaleX="128909">
        <dgm:presLayoutVars>
          <dgm:bulletEnabled val="1"/>
        </dgm:presLayoutVars>
      </dgm:prSet>
      <dgm:spPr/>
    </dgm:pt>
  </dgm:ptLst>
  <dgm:cxnLst>
    <dgm:cxn modelId="{9E182F12-50B4-42BD-B3F8-E85770BCC6DE}" type="presOf" srcId="{32CD7D34-E4EE-4C56-891C-79F058495266}" destId="{7671F8EC-1323-4A50-9285-726ABC52ECB9}" srcOrd="1" destOrd="0" presId="urn:microsoft.com/office/officeart/2005/8/layout/hierarchy3"/>
    <dgm:cxn modelId="{CBD79D20-C5F9-4A0E-9463-958B8694C9C5}" type="presOf" srcId="{3FB039D1-7734-4761-96F8-F7DC95E35A83}" destId="{EEC43391-6943-4D36-AA17-48815C2E3E69}" srcOrd="0" destOrd="0" presId="urn:microsoft.com/office/officeart/2005/8/layout/hierarchy3"/>
    <dgm:cxn modelId="{01CFCD35-F399-4414-A58A-00662238621E}" type="presOf" srcId="{32CD7D34-E4EE-4C56-891C-79F058495266}" destId="{BAC42330-F2EE-4444-90DE-7BD849494180}" srcOrd="0" destOrd="0" presId="urn:microsoft.com/office/officeart/2005/8/layout/hierarchy3"/>
    <dgm:cxn modelId="{7F3FCA3C-7321-43D5-B97C-C23AD56663B9}" type="presOf" srcId="{10F48BED-F7B1-43F7-BAFE-A13F23E9F59D}" destId="{BAB8CD75-712A-402C-B66E-004621837D42}" srcOrd="0" destOrd="0" presId="urn:microsoft.com/office/officeart/2005/8/layout/hierarchy3"/>
    <dgm:cxn modelId="{93397263-6FB0-4C4D-8095-3C7D12E30A30}" type="presOf" srcId="{BBA3A385-DAED-4E59-8EB0-9449D7E2A2AD}" destId="{E60174D0-4220-46AA-93B3-2151C3E809D9}" srcOrd="0" destOrd="0" presId="urn:microsoft.com/office/officeart/2005/8/layout/hierarchy3"/>
    <dgm:cxn modelId="{047C6F4D-6969-41EB-A903-95529CBE9EB8}" srcId="{32CD7D34-E4EE-4C56-891C-79F058495266}" destId="{10F48BED-F7B1-43F7-BAFE-A13F23E9F59D}" srcOrd="0" destOrd="0" parTransId="{618E6FCE-3227-4563-BCDE-D608819B13D7}" sibTransId="{A263E887-4399-4584-9555-2AA2B8C6D5C0}"/>
    <dgm:cxn modelId="{B83DAC7A-33A1-47FA-8372-7A31F8BCF5D0}" srcId="{32CD7D34-E4EE-4C56-891C-79F058495266}" destId="{BBA3A385-DAED-4E59-8EB0-9449D7E2A2AD}" srcOrd="1" destOrd="0" parTransId="{3FB039D1-7734-4761-96F8-F7DC95E35A83}" sibTransId="{37EAF525-0BF3-4614-8B5E-93031611929E}"/>
    <dgm:cxn modelId="{E6137090-7BC1-4401-A47D-F8215B0FC854}" type="presOf" srcId="{618E6FCE-3227-4563-BCDE-D608819B13D7}" destId="{14C80A10-F6A5-4E9E-B139-F27421B026AD}" srcOrd="0" destOrd="0" presId="urn:microsoft.com/office/officeart/2005/8/layout/hierarchy3"/>
    <dgm:cxn modelId="{CCCC58CE-66E4-4700-857E-76DFB950163A}" type="presOf" srcId="{B9EB771F-F743-4E60-8149-91AE7F0A8095}" destId="{717528E4-B043-411D-9FFB-9DBFCAA434B9}" srcOrd="0" destOrd="0" presId="urn:microsoft.com/office/officeart/2005/8/layout/hierarchy3"/>
    <dgm:cxn modelId="{699CF3FE-1D98-4CFC-80FA-A79438A2D1B5}" srcId="{B9EB771F-F743-4E60-8149-91AE7F0A8095}" destId="{32CD7D34-E4EE-4C56-891C-79F058495266}" srcOrd="0" destOrd="0" parTransId="{A66276D9-87D6-4248-A026-16BAF9631548}" sibTransId="{D3DEC5AD-F780-4518-9783-E70EB25559BF}"/>
    <dgm:cxn modelId="{BB64D015-FE48-4508-A15E-08A7F2632CE1}" type="presParOf" srcId="{717528E4-B043-411D-9FFB-9DBFCAA434B9}" destId="{90AD4A70-BAEE-4EAD-BD1A-241A9AE28813}" srcOrd="0" destOrd="0" presId="urn:microsoft.com/office/officeart/2005/8/layout/hierarchy3"/>
    <dgm:cxn modelId="{DE57B6A3-46A1-4A16-852D-A1E2D62C4EE8}" type="presParOf" srcId="{90AD4A70-BAEE-4EAD-BD1A-241A9AE28813}" destId="{47749271-98A9-4601-AADC-4F538E171B09}" srcOrd="0" destOrd="0" presId="urn:microsoft.com/office/officeart/2005/8/layout/hierarchy3"/>
    <dgm:cxn modelId="{F4A85C65-F476-49B5-8FD8-9D6D37BFA305}" type="presParOf" srcId="{47749271-98A9-4601-AADC-4F538E171B09}" destId="{BAC42330-F2EE-4444-90DE-7BD849494180}" srcOrd="0" destOrd="0" presId="urn:microsoft.com/office/officeart/2005/8/layout/hierarchy3"/>
    <dgm:cxn modelId="{033B6378-64C6-483A-AA7C-EDF3D9AAAA25}" type="presParOf" srcId="{47749271-98A9-4601-AADC-4F538E171B09}" destId="{7671F8EC-1323-4A50-9285-726ABC52ECB9}" srcOrd="1" destOrd="0" presId="urn:microsoft.com/office/officeart/2005/8/layout/hierarchy3"/>
    <dgm:cxn modelId="{2F6EBEE4-9AFB-4844-B846-7D413C89D9B3}" type="presParOf" srcId="{90AD4A70-BAEE-4EAD-BD1A-241A9AE28813}" destId="{F8DEF33A-6E6B-476A-BC9D-26E6684B6FD7}" srcOrd="1" destOrd="0" presId="urn:microsoft.com/office/officeart/2005/8/layout/hierarchy3"/>
    <dgm:cxn modelId="{A0AA72E7-4ADA-4E8E-8552-DDBAA39ACB33}" type="presParOf" srcId="{F8DEF33A-6E6B-476A-BC9D-26E6684B6FD7}" destId="{14C80A10-F6A5-4E9E-B139-F27421B026AD}" srcOrd="0" destOrd="0" presId="urn:microsoft.com/office/officeart/2005/8/layout/hierarchy3"/>
    <dgm:cxn modelId="{3B36A43C-2581-4655-87A5-082BAA49CA40}" type="presParOf" srcId="{F8DEF33A-6E6B-476A-BC9D-26E6684B6FD7}" destId="{BAB8CD75-712A-402C-B66E-004621837D42}" srcOrd="1" destOrd="0" presId="urn:microsoft.com/office/officeart/2005/8/layout/hierarchy3"/>
    <dgm:cxn modelId="{3266BB40-BDA5-4B13-BF39-E72E5D73CD2E}" type="presParOf" srcId="{F8DEF33A-6E6B-476A-BC9D-26E6684B6FD7}" destId="{EEC43391-6943-4D36-AA17-48815C2E3E69}" srcOrd="2" destOrd="0" presId="urn:microsoft.com/office/officeart/2005/8/layout/hierarchy3"/>
    <dgm:cxn modelId="{265DCC86-4D45-4881-9031-AB82E8663411}" type="presParOf" srcId="{F8DEF33A-6E6B-476A-BC9D-26E6684B6FD7}" destId="{E60174D0-4220-46AA-93B3-2151C3E809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7341361-F35C-4C63-B2AA-F2E86D4CA2F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3309D876-BB46-470D-9C95-DA061B5DFCAF}">
      <dgm:prSet phldrT="[文字]" custT="1"/>
      <dgm:spPr/>
      <dgm:t>
        <a:bodyPr/>
        <a:lstStyle/>
        <a:p>
          <a:pPr algn="l"/>
          <a:r>
            <a:rPr lang="zh-TW" altLang="en-US" sz="3200" b="1" dirty="0">
              <a:solidFill>
                <a:schemeClr val="bg1"/>
              </a:solidFill>
              <a:latin typeface="標楷體" panose="03000509000000000000" pitchFamily="65" charset="-120"/>
              <a:ea typeface="標楷體" panose="03000509000000000000" pitchFamily="65" charset="-120"/>
            </a:rPr>
            <a:t>差勤系統產製的報告表</a:t>
          </a:r>
          <a:endParaRPr lang="zh-TW" altLang="en-US" sz="3200" dirty="0">
            <a:solidFill>
              <a:schemeClr val="bg1"/>
            </a:solidFill>
            <a:latin typeface="標楷體" panose="03000509000000000000" pitchFamily="65" charset="-120"/>
            <a:ea typeface="標楷體" panose="03000509000000000000" pitchFamily="65" charset="-120"/>
          </a:endParaRPr>
        </a:p>
      </dgm:t>
    </dgm:pt>
    <dgm:pt modelId="{7A450187-7DDB-4937-922E-B1AD5A81E4F7}" type="parTrans" cxnId="{CC26B83D-D07D-4D94-9E3D-1535A380AABF}">
      <dgm:prSet/>
      <dgm:spPr/>
      <dgm:t>
        <a:bodyPr/>
        <a:lstStyle/>
        <a:p>
          <a:endParaRPr lang="zh-TW" altLang="en-US"/>
        </a:p>
      </dgm:t>
    </dgm:pt>
    <dgm:pt modelId="{6603F5FE-E2A3-4E26-B9C1-3E9A1E667C94}" type="sibTrans" cxnId="{CC26B83D-D07D-4D94-9E3D-1535A380AABF}">
      <dgm:prSet/>
      <dgm:spPr/>
      <dgm:t>
        <a:bodyPr/>
        <a:lstStyle/>
        <a:p>
          <a:endParaRPr lang="zh-TW" altLang="en-US"/>
        </a:p>
      </dgm:t>
    </dgm:pt>
    <dgm:pt modelId="{DE738FAE-F4C5-4354-B028-4217416922B9}">
      <dgm:prSet phldrT="[文字]" custT="1"/>
      <dgm:spPr/>
      <dgm:t>
        <a:bodyPr/>
        <a:lstStyle/>
        <a:p>
          <a:r>
            <a:rPr lang="en-US" altLang="en-US" sz="2300" b="1" dirty="0">
              <a:latin typeface="標楷體" panose="03000509000000000000" pitchFamily="65" charset="-120"/>
              <a:ea typeface="標楷體" panose="03000509000000000000" pitchFamily="65" charset="-120"/>
            </a:rPr>
            <a:t>2.</a:t>
          </a:r>
          <a:r>
            <a:rPr lang="zh-TW" altLang="en-US" sz="2300" b="1" dirty="0">
              <a:solidFill>
                <a:srgbClr val="FF0000"/>
              </a:solidFill>
              <a:highlight>
                <a:srgbClr val="FFFF00"/>
              </a:highlight>
              <a:latin typeface="標楷體" panose="03000509000000000000" pitchFamily="65" charset="-120"/>
              <a:ea typeface="標楷體" panose="03000509000000000000" pitchFamily="65" charset="-120"/>
            </a:rPr>
            <a:t>飛機、高鐵、座（艙）位有分等之船舶</a:t>
          </a:r>
          <a:r>
            <a:rPr lang="zh-TW" altLang="en-US" sz="2300" b="1" dirty="0">
              <a:latin typeface="標楷體" panose="03000509000000000000" pitchFamily="65" charset="-120"/>
              <a:ea typeface="標楷體" panose="03000509000000000000" pitchFamily="65" charset="-120"/>
            </a:rPr>
            <a:t>之票根</a:t>
          </a:r>
          <a:r>
            <a:rPr lang="zh-TW" altLang="en-US" sz="2300" b="1" dirty="0">
              <a:solidFill>
                <a:srgbClr val="FF0000"/>
              </a:solidFill>
              <a:latin typeface="標楷體" panose="03000509000000000000" pitchFamily="65" charset="-120"/>
              <a:ea typeface="標楷體" panose="03000509000000000000" pitchFamily="65" charset="-120"/>
            </a:rPr>
            <a:t>或</a:t>
          </a:r>
          <a:r>
            <a:rPr lang="zh-TW" altLang="en-US" sz="2300" b="1" dirty="0">
              <a:latin typeface="標楷體" panose="03000509000000000000" pitchFamily="65" charset="-120"/>
              <a:ea typeface="標楷體" panose="03000509000000000000" pitchFamily="65" charset="-120"/>
            </a:rPr>
            <a:t>購票證明文件。</a:t>
          </a:r>
        </a:p>
      </dgm:t>
    </dgm:pt>
    <dgm:pt modelId="{5B853AA2-3CA4-4B11-BA13-D1C264BADE58}" type="parTrans" cxnId="{D392DB7C-6480-4CF1-8B63-34A445491179}">
      <dgm:prSet/>
      <dgm:spPr/>
      <dgm:t>
        <a:bodyPr/>
        <a:lstStyle/>
        <a:p>
          <a:endParaRPr lang="zh-TW" altLang="en-US"/>
        </a:p>
      </dgm:t>
    </dgm:pt>
    <dgm:pt modelId="{8690FDEF-265E-41DF-81D4-95A9066C0B37}" type="sibTrans" cxnId="{D392DB7C-6480-4CF1-8B63-34A445491179}">
      <dgm:prSet/>
      <dgm:spPr/>
      <dgm:t>
        <a:bodyPr/>
        <a:lstStyle/>
        <a:p>
          <a:endParaRPr lang="zh-TW" altLang="en-US"/>
        </a:p>
      </dgm:t>
    </dgm:pt>
    <dgm:pt modelId="{4B5B6E0D-4220-4344-9FEF-95B2C80809C8}">
      <dgm:prSet phldrT="[文字]" custT="1"/>
      <dgm:spPr/>
      <dgm:t>
        <a:bodyPr/>
        <a:lstStyle/>
        <a:p>
          <a:r>
            <a:rPr lang="en-US" altLang="zh-TW" sz="2300" b="1" dirty="0">
              <a:solidFill>
                <a:srgbClr val="FF0000"/>
              </a:solidFill>
              <a:latin typeface="標楷體" panose="03000509000000000000" pitchFamily="65" charset="-120"/>
              <a:ea typeface="標楷體" panose="03000509000000000000" pitchFamily="65" charset="-120"/>
            </a:rPr>
            <a:t>4.</a:t>
          </a:r>
          <a:r>
            <a:rPr lang="zh-TW" altLang="zh-TW" sz="2300" b="1" u="sng" dirty="0">
              <a:solidFill>
                <a:srgbClr val="FF0000"/>
              </a:solidFill>
              <a:latin typeface="標楷體" panose="03000509000000000000" pitchFamily="65" charset="-120"/>
              <a:ea typeface="標楷體" panose="03000509000000000000" pitchFamily="65" charset="-120"/>
            </a:rPr>
            <a:t>報支計程車資</a:t>
          </a:r>
          <a:r>
            <a:rPr lang="zh-TW" altLang="en-US" sz="2300" b="1" u="sng" dirty="0">
              <a:solidFill>
                <a:srgbClr val="FF0000"/>
              </a:solidFill>
              <a:latin typeface="標楷體" panose="03000509000000000000" pitchFamily="65" charset="-120"/>
              <a:ea typeface="標楷體" panose="03000509000000000000" pitchFamily="65" charset="-120"/>
            </a:rPr>
            <a:t>、高鐵</a:t>
          </a:r>
          <a:r>
            <a:rPr lang="zh-TW" altLang="zh-TW" sz="2300" b="1" u="sng" dirty="0">
              <a:solidFill>
                <a:srgbClr val="FF0000"/>
              </a:solidFill>
              <a:latin typeface="標楷體" panose="03000509000000000000" pitchFamily="65" charset="-120"/>
              <a:ea typeface="標楷體" panose="03000509000000000000" pitchFamily="65" charset="-120"/>
            </a:rPr>
            <a:t>或特殊需求者</a:t>
          </a:r>
          <a:r>
            <a:rPr lang="zh-TW" altLang="en-US" sz="2300" b="1" u="sng" dirty="0">
              <a:solidFill>
                <a:srgbClr val="FF0000"/>
              </a:solidFill>
              <a:latin typeface="標楷體" panose="03000509000000000000" pitchFamily="65" charset="-120"/>
              <a:ea typeface="標楷體" panose="03000509000000000000" pitchFamily="65" charset="-120"/>
            </a:rPr>
            <a:t>，應再檢附核准簽影本。</a:t>
          </a:r>
        </a:p>
      </dgm:t>
    </dgm:pt>
    <dgm:pt modelId="{B222EA59-1EE6-4E42-8EA1-11B2733D4A8A}" type="parTrans" cxnId="{7645161A-13C5-4815-A829-1AA57751FD1B}">
      <dgm:prSet/>
      <dgm:spPr/>
      <dgm:t>
        <a:bodyPr/>
        <a:lstStyle/>
        <a:p>
          <a:endParaRPr lang="zh-TW" altLang="en-US"/>
        </a:p>
      </dgm:t>
    </dgm:pt>
    <dgm:pt modelId="{53B37B86-D85B-47BD-BA48-E2AFE5B6C453}" type="sibTrans" cxnId="{7645161A-13C5-4815-A829-1AA57751FD1B}">
      <dgm:prSet/>
      <dgm:spPr/>
      <dgm:t>
        <a:bodyPr/>
        <a:lstStyle/>
        <a:p>
          <a:endParaRPr lang="zh-TW" altLang="en-US"/>
        </a:p>
      </dgm:t>
    </dgm:pt>
    <dgm:pt modelId="{1EE280F4-F583-4E79-850A-E4B4F73596B2}">
      <dgm:prSet custT="1"/>
      <dgm:spPr/>
      <dgm:t>
        <a:bodyPr/>
        <a:lstStyle/>
        <a:p>
          <a:r>
            <a:rPr lang="en-US" altLang="en-US" sz="2300" b="1" dirty="0">
              <a:latin typeface="標楷體" panose="03000509000000000000" pitchFamily="65" charset="-120"/>
              <a:ea typeface="標楷體" panose="03000509000000000000" pitchFamily="65" charset="-120"/>
            </a:rPr>
            <a:t>3.</a:t>
          </a:r>
          <a:r>
            <a:rPr lang="zh-TW" altLang="en-US" sz="2300" b="1" dirty="0">
              <a:latin typeface="標楷體" panose="03000509000000000000" pitchFamily="65" charset="-120"/>
              <a:ea typeface="標楷體" panose="03000509000000000000" pitchFamily="65" charset="-120"/>
            </a:rPr>
            <a:t>住宿之發票或收據。</a:t>
          </a:r>
        </a:p>
      </dgm:t>
    </dgm:pt>
    <dgm:pt modelId="{3BE84D9B-24DE-404B-8427-489BDC285FEA}" type="parTrans" cxnId="{523CB41F-5DE4-4D26-9C34-08F667B0E05F}">
      <dgm:prSet/>
      <dgm:spPr/>
      <dgm:t>
        <a:bodyPr/>
        <a:lstStyle/>
        <a:p>
          <a:endParaRPr lang="zh-TW" altLang="en-US"/>
        </a:p>
      </dgm:t>
    </dgm:pt>
    <dgm:pt modelId="{96C16023-EE69-48D7-A36A-47D0ACD0B013}" type="sibTrans" cxnId="{523CB41F-5DE4-4D26-9C34-08F667B0E05F}">
      <dgm:prSet/>
      <dgm:spPr/>
      <dgm:t>
        <a:bodyPr/>
        <a:lstStyle/>
        <a:p>
          <a:endParaRPr lang="zh-TW" altLang="en-US"/>
        </a:p>
      </dgm:t>
    </dgm:pt>
    <dgm:pt modelId="{89D10337-CA7A-42F7-B2B2-731414E8E8A9}">
      <dgm:prSet phldrT="[文字]" custT="1"/>
      <dgm:spPr/>
      <dgm:t>
        <a:bodyPr/>
        <a:lstStyle/>
        <a:p>
          <a:r>
            <a:rPr lang="en-US" altLang="zh-TW" sz="2300" b="1" dirty="0">
              <a:latin typeface="標楷體" panose="03000509000000000000" pitchFamily="65" charset="-120"/>
              <a:ea typeface="標楷體" panose="03000509000000000000" pitchFamily="65" charset="-120"/>
            </a:rPr>
            <a:t>1.</a:t>
          </a:r>
          <a:r>
            <a:rPr lang="zh-TW" altLang="zh-TW" sz="2300" b="1" dirty="0">
              <a:latin typeface="標楷體" panose="03000509000000000000" pitchFamily="65" charset="-120"/>
              <a:ea typeface="標楷體" panose="03000509000000000000" pitchFamily="65" charset="-120"/>
            </a:rPr>
            <a:t>購買含住宿及交通之套裝行程，</a:t>
          </a:r>
          <a:r>
            <a:rPr lang="zh-TW" altLang="zh-TW" sz="2300" b="1" u="sng" dirty="0">
              <a:solidFill>
                <a:srgbClr val="FF0000"/>
              </a:solidFill>
              <a:latin typeface="標楷體" panose="03000509000000000000" pitchFamily="65" charset="-120"/>
              <a:ea typeface="標楷體" panose="03000509000000000000" pitchFamily="65" charset="-120"/>
            </a:rPr>
            <a:t>得在不超過住宿費加計交通費之規定數額內檢據覈實報支</a:t>
          </a:r>
          <a:r>
            <a:rPr lang="zh-TW" altLang="en-US" sz="2300" b="1" u="sng" dirty="0">
              <a:solidFill>
                <a:srgbClr val="FF0000"/>
              </a:solidFill>
              <a:latin typeface="標楷體" panose="03000509000000000000" pitchFamily="65" charset="-120"/>
              <a:ea typeface="標楷體" panose="03000509000000000000" pitchFamily="65" charset="-120"/>
            </a:rPr>
            <a:t>。</a:t>
          </a:r>
        </a:p>
      </dgm:t>
    </dgm:pt>
    <dgm:pt modelId="{446FAB7F-D03E-40CE-A52A-1CD4D9528AEE}" type="parTrans" cxnId="{C04F65A2-4546-4B58-9F5F-723BAF5B81B7}">
      <dgm:prSet/>
      <dgm:spPr/>
      <dgm:t>
        <a:bodyPr/>
        <a:lstStyle/>
        <a:p>
          <a:endParaRPr lang="zh-TW" altLang="en-US"/>
        </a:p>
      </dgm:t>
    </dgm:pt>
    <dgm:pt modelId="{55D52992-22FF-4D9E-8996-CB6D2C01B5E3}" type="sibTrans" cxnId="{C04F65A2-4546-4B58-9F5F-723BAF5B81B7}">
      <dgm:prSet/>
      <dgm:spPr/>
      <dgm:t>
        <a:bodyPr/>
        <a:lstStyle/>
        <a:p>
          <a:endParaRPr lang="zh-TW" altLang="en-US"/>
        </a:p>
      </dgm:t>
    </dgm:pt>
    <dgm:pt modelId="{FD6C0D2C-6F21-493F-ABA3-3D0DACB27266}">
      <dgm:prSet phldrT="[文字]" custT="1"/>
      <dgm:spPr/>
      <dgm:t>
        <a:bodyPr/>
        <a:lstStyle/>
        <a:p>
          <a:r>
            <a:rPr lang="en-US" altLang="zh-TW" sz="2300" b="1" u="sng" dirty="0">
              <a:solidFill>
                <a:srgbClr val="FF0000"/>
              </a:solidFill>
              <a:latin typeface="標楷體" panose="03000509000000000000" pitchFamily="65" charset="-120"/>
              <a:ea typeface="標楷體" panose="03000509000000000000" pitchFamily="65" charset="-120"/>
            </a:rPr>
            <a:t>5.</a:t>
          </a:r>
          <a:r>
            <a:rPr lang="zh-TW" altLang="en-US" sz="2300" b="1" u="sng" dirty="0">
              <a:solidFill>
                <a:srgbClr val="FF0000"/>
              </a:solidFill>
              <a:latin typeface="標楷體" panose="03000509000000000000" pitchFamily="65" charset="-120"/>
              <a:ea typeface="標楷體" panose="03000509000000000000" pitchFamily="65" charset="-120"/>
            </a:rPr>
            <a:t>依國內出差旅費報知要點第</a:t>
          </a:r>
          <a:r>
            <a:rPr lang="en-US" altLang="zh-TW" sz="2300" b="1" u="sng" dirty="0">
              <a:solidFill>
                <a:srgbClr val="FF0000"/>
              </a:solidFill>
              <a:latin typeface="標楷體" panose="03000509000000000000" pitchFamily="65" charset="-120"/>
              <a:ea typeface="標楷體" panose="03000509000000000000" pitchFamily="65" charset="-120"/>
            </a:rPr>
            <a:t>4</a:t>
          </a:r>
          <a:r>
            <a:rPr lang="zh-TW" altLang="en-US" sz="2300" b="1" u="sng" dirty="0">
              <a:solidFill>
                <a:srgbClr val="FF0000"/>
              </a:solidFill>
              <a:latin typeface="標楷體" panose="03000509000000000000" pitchFamily="65" charset="-120"/>
              <a:ea typeface="標楷體" panose="03000509000000000000" pitchFamily="65" charset="-120"/>
            </a:rPr>
            <a:t>點規定：出差事畢，於</a:t>
          </a:r>
          <a:r>
            <a:rPr lang="zh-TW" altLang="en-US" sz="2300" b="1" u="sng" dirty="0">
              <a:solidFill>
                <a:srgbClr val="FF0000"/>
              </a:solidFill>
              <a:highlight>
                <a:srgbClr val="FFFF00"/>
              </a:highlight>
              <a:latin typeface="標楷體" panose="03000509000000000000" pitchFamily="65" charset="-120"/>
              <a:ea typeface="標楷體" panose="03000509000000000000" pitchFamily="65" charset="-120"/>
            </a:rPr>
            <a:t>十五日內檢具出差旅費報告表</a:t>
          </a:r>
          <a:r>
            <a:rPr lang="zh-TW" altLang="en-US" sz="2300" b="1" u="sng" dirty="0">
              <a:solidFill>
                <a:srgbClr val="FF0000"/>
              </a:solidFill>
              <a:latin typeface="標楷體" panose="03000509000000000000" pitchFamily="65" charset="-120"/>
              <a:ea typeface="標楷體" panose="03000509000000000000" pitchFamily="65" charset="-120"/>
            </a:rPr>
            <a:t>，連同有關書據一併報請機關審核。</a:t>
          </a:r>
        </a:p>
      </dgm:t>
    </dgm:pt>
    <dgm:pt modelId="{D9392953-3BF1-4405-A466-909C61A0E4F3}" type="parTrans" cxnId="{0E110E8F-4C2A-4BFE-A7C4-340BE5B6ACB9}">
      <dgm:prSet/>
      <dgm:spPr/>
      <dgm:t>
        <a:bodyPr/>
        <a:lstStyle/>
        <a:p>
          <a:endParaRPr lang="zh-TW" altLang="en-US"/>
        </a:p>
      </dgm:t>
    </dgm:pt>
    <dgm:pt modelId="{D823D1AB-41BD-4094-B5B3-BBB4BD53957C}" type="sibTrans" cxnId="{0E110E8F-4C2A-4BFE-A7C4-340BE5B6ACB9}">
      <dgm:prSet/>
      <dgm:spPr/>
      <dgm:t>
        <a:bodyPr/>
        <a:lstStyle/>
        <a:p>
          <a:endParaRPr lang="zh-TW" altLang="en-US"/>
        </a:p>
      </dgm:t>
    </dgm:pt>
    <dgm:pt modelId="{DAD319CE-9DE6-4E34-A868-D8D9F049373D}" type="pres">
      <dgm:prSet presAssocID="{07341361-F35C-4C63-B2AA-F2E86D4CA2F3}" presName="Name0" presStyleCnt="0">
        <dgm:presLayoutVars>
          <dgm:dir/>
          <dgm:animLvl val="lvl"/>
          <dgm:resizeHandles val="exact"/>
        </dgm:presLayoutVars>
      </dgm:prSet>
      <dgm:spPr/>
    </dgm:pt>
    <dgm:pt modelId="{7325E191-E676-4D08-92F9-F86BDFCBEF17}" type="pres">
      <dgm:prSet presAssocID="{3309D876-BB46-470D-9C95-DA061B5DFCAF}" presName="linNode" presStyleCnt="0"/>
      <dgm:spPr/>
    </dgm:pt>
    <dgm:pt modelId="{F4F5CD9B-E698-461E-A5A9-52069099012F}" type="pres">
      <dgm:prSet presAssocID="{3309D876-BB46-470D-9C95-DA061B5DFCAF}" presName="parentText" presStyleLbl="node1" presStyleIdx="0" presStyleCnt="1" custScaleX="28915" custScaleY="93215" custLinFactNeighborX="-10195" custLinFactNeighborY="-23955">
        <dgm:presLayoutVars>
          <dgm:chMax val="1"/>
          <dgm:bulletEnabled val="1"/>
        </dgm:presLayoutVars>
      </dgm:prSet>
      <dgm:spPr/>
    </dgm:pt>
    <dgm:pt modelId="{2AAA4921-EC0C-414E-B90B-E8E5601ECC4B}" type="pres">
      <dgm:prSet presAssocID="{3309D876-BB46-470D-9C95-DA061B5DFCAF}" presName="descendantText" presStyleLbl="alignAccFollowNode1" presStyleIdx="0" presStyleCnt="1" custScaleX="91445" custScaleY="116305" custLinFactNeighborX="-17792" custLinFactNeighborY="-29945">
        <dgm:presLayoutVars>
          <dgm:bulletEnabled val="1"/>
        </dgm:presLayoutVars>
      </dgm:prSet>
      <dgm:spPr/>
    </dgm:pt>
  </dgm:ptLst>
  <dgm:cxnLst>
    <dgm:cxn modelId="{7645161A-13C5-4815-A829-1AA57751FD1B}" srcId="{3309D876-BB46-470D-9C95-DA061B5DFCAF}" destId="{4B5B6E0D-4220-4344-9FEF-95B2C80809C8}" srcOrd="3" destOrd="0" parTransId="{B222EA59-1EE6-4E42-8EA1-11B2733D4A8A}" sibTransId="{53B37B86-D85B-47BD-BA48-E2AFE5B6C453}"/>
    <dgm:cxn modelId="{523CB41F-5DE4-4D26-9C34-08F667B0E05F}" srcId="{3309D876-BB46-470D-9C95-DA061B5DFCAF}" destId="{1EE280F4-F583-4E79-850A-E4B4F73596B2}" srcOrd="2" destOrd="0" parTransId="{3BE84D9B-24DE-404B-8427-489BDC285FEA}" sibTransId="{96C16023-EE69-48D7-A36A-47D0ACD0B013}"/>
    <dgm:cxn modelId="{CC26B83D-D07D-4D94-9E3D-1535A380AABF}" srcId="{07341361-F35C-4C63-B2AA-F2E86D4CA2F3}" destId="{3309D876-BB46-470D-9C95-DA061B5DFCAF}" srcOrd="0" destOrd="0" parTransId="{7A450187-7DDB-4937-922E-B1AD5A81E4F7}" sibTransId="{6603F5FE-E2A3-4E26-B9C1-3E9A1E667C94}"/>
    <dgm:cxn modelId="{66AB1261-5A28-42F1-B862-285ADE61A1FD}" type="presOf" srcId="{07341361-F35C-4C63-B2AA-F2E86D4CA2F3}" destId="{DAD319CE-9DE6-4E34-A868-D8D9F049373D}" srcOrd="0" destOrd="0" presId="urn:microsoft.com/office/officeart/2005/8/layout/vList5"/>
    <dgm:cxn modelId="{DA6F8C45-37E2-4CA8-A4EF-7242C861ADF0}" type="presOf" srcId="{FD6C0D2C-6F21-493F-ABA3-3D0DACB27266}" destId="{2AAA4921-EC0C-414E-B90B-E8E5601ECC4B}" srcOrd="0" destOrd="4" presId="urn:microsoft.com/office/officeart/2005/8/layout/vList5"/>
    <dgm:cxn modelId="{1F9A7E4D-5408-4F78-8C03-8307BE56BF63}" type="presOf" srcId="{89D10337-CA7A-42F7-B2B2-731414E8E8A9}" destId="{2AAA4921-EC0C-414E-B90B-E8E5601ECC4B}" srcOrd="0" destOrd="0" presId="urn:microsoft.com/office/officeart/2005/8/layout/vList5"/>
    <dgm:cxn modelId="{ADC30A6E-F250-47BB-9F9B-AD4395B347EF}" type="presOf" srcId="{4B5B6E0D-4220-4344-9FEF-95B2C80809C8}" destId="{2AAA4921-EC0C-414E-B90B-E8E5601ECC4B}" srcOrd="0" destOrd="3" presId="urn:microsoft.com/office/officeart/2005/8/layout/vList5"/>
    <dgm:cxn modelId="{68624B51-7026-4964-8FCE-553C8F443BE7}" type="presOf" srcId="{1EE280F4-F583-4E79-850A-E4B4F73596B2}" destId="{2AAA4921-EC0C-414E-B90B-E8E5601ECC4B}" srcOrd="0" destOrd="2" presId="urn:microsoft.com/office/officeart/2005/8/layout/vList5"/>
    <dgm:cxn modelId="{D392DB7C-6480-4CF1-8B63-34A445491179}" srcId="{3309D876-BB46-470D-9C95-DA061B5DFCAF}" destId="{DE738FAE-F4C5-4354-B028-4217416922B9}" srcOrd="1" destOrd="0" parTransId="{5B853AA2-3CA4-4B11-BA13-D1C264BADE58}" sibTransId="{8690FDEF-265E-41DF-81D4-95A9066C0B37}"/>
    <dgm:cxn modelId="{0E110E8F-4C2A-4BFE-A7C4-340BE5B6ACB9}" srcId="{3309D876-BB46-470D-9C95-DA061B5DFCAF}" destId="{FD6C0D2C-6F21-493F-ABA3-3D0DACB27266}" srcOrd="4" destOrd="0" parTransId="{D9392953-3BF1-4405-A466-909C61A0E4F3}" sibTransId="{D823D1AB-41BD-4094-B5B3-BBB4BD53957C}"/>
    <dgm:cxn modelId="{C04F65A2-4546-4B58-9F5F-723BAF5B81B7}" srcId="{3309D876-BB46-470D-9C95-DA061B5DFCAF}" destId="{89D10337-CA7A-42F7-B2B2-731414E8E8A9}" srcOrd="0" destOrd="0" parTransId="{446FAB7F-D03E-40CE-A52A-1CD4D9528AEE}" sibTransId="{55D52992-22FF-4D9E-8996-CB6D2C01B5E3}"/>
    <dgm:cxn modelId="{1CAA64A3-7C18-4C1F-94B7-9C66BD030D32}" type="presOf" srcId="{DE738FAE-F4C5-4354-B028-4217416922B9}" destId="{2AAA4921-EC0C-414E-B90B-E8E5601ECC4B}" srcOrd="0" destOrd="1" presId="urn:microsoft.com/office/officeart/2005/8/layout/vList5"/>
    <dgm:cxn modelId="{7ED497A7-028C-45C4-8075-A6148B126D9C}" type="presOf" srcId="{3309D876-BB46-470D-9C95-DA061B5DFCAF}" destId="{F4F5CD9B-E698-461E-A5A9-52069099012F}" srcOrd="0" destOrd="0" presId="urn:microsoft.com/office/officeart/2005/8/layout/vList5"/>
    <dgm:cxn modelId="{7B4F4211-E318-4A26-8764-4852F9C2A387}" type="presParOf" srcId="{DAD319CE-9DE6-4E34-A868-D8D9F049373D}" destId="{7325E191-E676-4D08-92F9-F86BDFCBEF17}" srcOrd="0" destOrd="0" presId="urn:microsoft.com/office/officeart/2005/8/layout/vList5"/>
    <dgm:cxn modelId="{56825D86-038E-40F1-9FBF-5DAB8F7BE19B}" type="presParOf" srcId="{7325E191-E676-4D08-92F9-F86BDFCBEF17}" destId="{F4F5CD9B-E698-461E-A5A9-52069099012F}" srcOrd="0" destOrd="0" presId="urn:microsoft.com/office/officeart/2005/8/layout/vList5"/>
    <dgm:cxn modelId="{454EA38F-AD90-4648-A358-C7A8EAEFBB86}" type="presParOf" srcId="{7325E191-E676-4D08-92F9-F86BDFCBEF17}" destId="{2AAA4921-EC0C-414E-B90B-E8E5601ECC4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6FBB586-6A61-4125-AE51-78D8E6111FAE}" type="doc">
      <dgm:prSet loTypeId="urn:microsoft.com/office/officeart/2005/8/layout/hierarchy2" loCatId="hierarchy" qsTypeId="urn:microsoft.com/office/officeart/2005/8/quickstyle/simple2" qsCatId="simple" csTypeId="urn:microsoft.com/office/officeart/2005/8/colors/colorful5" csCatId="colorful" phldr="1"/>
      <dgm:spPr/>
      <dgm:t>
        <a:bodyPr/>
        <a:lstStyle/>
        <a:p>
          <a:endParaRPr lang="zh-TW" altLang="en-US"/>
        </a:p>
      </dgm:t>
    </dgm:pt>
    <dgm:pt modelId="{8BB6F692-FDB7-41B8-AAEF-898FB449B457}">
      <dgm:prSet phldrT="[文字]" custT="1"/>
      <dgm:spPr/>
      <dgm:t>
        <a:bodyPr/>
        <a:lstStyle/>
        <a:p>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收取押標金</a:t>
          </a:r>
        </a:p>
      </dgm:t>
    </dgm:pt>
    <dgm:pt modelId="{21B13ACB-0652-4B99-BAEA-DF02BAC57858}" type="parTrans" cxnId="{DB7EE8AC-12E7-421B-8B4C-15A5F486032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D910D2F8-A836-4A89-BCEC-C12DBB008071}" type="sibTrans" cxnId="{DB7EE8AC-12E7-421B-8B4C-15A5F4860324}">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C88D63C4-F26B-4ED0-98E4-787225731776}">
      <dgm:prSet phldrT="[文字]" custT="1"/>
      <dgm:spPr/>
      <dgm:t>
        <a:bodyPr/>
        <a:lstStyle/>
        <a:p>
          <a:pPr algn="l">
            <a:lnSpc>
              <a:spcPct val="70000"/>
            </a:lnSpc>
          </a:pPr>
          <a:r>
            <a:rPr lang="en-US" altLang="zh-TW" sz="3200" b="1" dirty="0">
              <a:solidFill>
                <a:schemeClr val="bg1">
                  <a:lumMod val="90000"/>
                  <a:lumOff val="10000"/>
                </a:schemeClr>
              </a:solidFill>
              <a:latin typeface="標楷體" panose="03000509000000000000" pitchFamily="65" charset="-120"/>
              <a:ea typeface="標楷體" panose="03000509000000000000" pitchFamily="65" charset="-120"/>
            </a:rPr>
            <a:t>1</a:t>
          </a:r>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張黏貼憑證用紙</a:t>
          </a:r>
          <a:r>
            <a:rPr lang="en-US" altLang="zh-TW" sz="3200" b="1"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出納</a:t>
          </a:r>
          <a:r>
            <a:rPr lang="zh-TW" altLang="en-US" sz="3200" b="1" dirty="0">
              <a:solidFill>
                <a:srgbClr val="FF0000"/>
              </a:solidFill>
              <a:latin typeface="標楷體" panose="03000509000000000000" pitchFamily="65" charset="-120"/>
              <a:ea typeface="標楷體" panose="03000509000000000000" pitchFamily="65" charset="-120"/>
            </a:rPr>
            <a:t>押標金收據</a:t>
          </a:r>
        </a:p>
      </dgm:t>
    </dgm:pt>
    <dgm:pt modelId="{4F8A7A4A-42AE-47B6-BD48-2F7D1A185B1A}" type="parTrans" cxnId="{CF19BA2A-6591-45BC-AA6F-3F458F78A4EE}">
      <dgm:prSet custT="1"/>
      <dgm:spPr>
        <a:ln w="44450">
          <a:solidFill>
            <a:srgbClr val="00B0F0"/>
          </a:solidFill>
        </a:ln>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00FF26EC-3772-4675-957B-B3754921BB63}" type="sibTrans" cxnId="{CF19BA2A-6591-45BC-AA6F-3F458F78A4EE}">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B95F1AD-7E7A-4BCC-B4F3-117E4DBAC064}">
      <dgm:prSet phldrT="[文字]" custT="1"/>
      <dgm:spPr/>
      <dgm:t>
        <a:bodyPr/>
        <a:lstStyle/>
        <a:p>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保管金專戶</a:t>
          </a:r>
          <a:r>
            <a:rPr lang="en-US" altLang="zh-TW" sz="3200" b="1"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存入保證金</a:t>
          </a:r>
          <a:r>
            <a:rPr lang="en-US" altLang="zh-TW" sz="3200" b="1"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押標金</a:t>
          </a:r>
          <a:r>
            <a:rPr lang="en-US" altLang="zh-TW" sz="3200" b="1" dirty="0">
              <a:solidFill>
                <a:schemeClr val="bg1">
                  <a:lumMod val="90000"/>
                  <a:lumOff val="10000"/>
                </a:schemeClr>
              </a:solidFill>
              <a:latin typeface="標楷體" panose="03000509000000000000" pitchFamily="65" charset="-120"/>
              <a:ea typeface="標楷體" panose="03000509000000000000" pitchFamily="65" charset="-120"/>
            </a:rPr>
            <a:t>10</a:t>
          </a:r>
          <a:r>
            <a:rPr lang="zh-TW" altLang="en-US" sz="3200" b="1" dirty="0">
              <a:solidFill>
                <a:schemeClr val="bg1">
                  <a:lumMod val="90000"/>
                  <a:lumOff val="10000"/>
                </a:schemeClr>
              </a:solidFill>
              <a:latin typeface="標楷體" panose="03000509000000000000" pitchFamily="65" charset="-120"/>
              <a:ea typeface="標楷體" panose="03000509000000000000" pitchFamily="65" charset="-120"/>
            </a:rPr>
            <a:t>萬元</a:t>
          </a:r>
        </a:p>
      </dgm:t>
    </dgm:pt>
    <dgm:pt modelId="{A4BC45E4-C807-4FF6-A923-CB44D84A6CDE}" type="parTrans" cxnId="{553EF1AA-F2AB-4F9E-A4AC-21031BC822F1}">
      <dgm:prSet custT="1"/>
      <dgm:spPr>
        <a:ln w="44450">
          <a:solidFill>
            <a:srgbClr val="00B0F0"/>
          </a:solidFill>
        </a:ln>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66838582-08D1-4333-8A08-BDBB8D023830}" type="sibTrans" cxnId="{553EF1AA-F2AB-4F9E-A4AC-21031BC822F1}">
      <dgm:prSet/>
      <dgm:spPr/>
      <dgm:t>
        <a:bodyPr/>
        <a:lstStyle/>
        <a:p>
          <a:endParaRPr lang="zh-TW" altLang="en-US" sz="32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81EB6190-F6CD-4658-BBDB-42284216E435}" type="pres">
      <dgm:prSet presAssocID="{B6FBB586-6A61-4125-AE51-78D8E6111FAE}" presName="diagram" presStyleCnt="0">
        <dgm:presLayoutVars>
          <dgm:chPref val="1"/>
          <dgm:dir/>
          <dgm:animOne val="branch"/>
          <dgm:animLvl val="lvl"/>
          <dgm:resizeHandles val="exact"/>
        </dgm:presLayoutVars>
      </dgm:prSet>
      <dgm:spPr/>
    </dgm:pt>
    <dgm:pt modelId="{AE0F0DB8-2161-4211-8828-B6248B6E42AE}" type="pres">
      <dgm:prSet presAssocID="{8BB6F692-FDB7-41B8-AAEF-898FB449B457}" presName="root1" presStyleCnt="0"/>
      <dgm:spPr/>
    </dgm:pt>
    <dgm:pt modelId="{35BC3929-A968-4EE1-9DD3-3F2CDF214C10}" type="pres">
      <dgm:prSet presAssocID="{8BB6F692-FDB7-41B8-AAEF-898FB449B457}" presName="LevelOneTextNode" presStyleLbl="node0" presStyleIdx="0" presStyleCnt="1" custScaleX="108477" custScaleY="143529" custLinFactX="-100000" custLinFactNeighborX="-186156" custLinFactNeighborY="1438">
        <dgm:presLayoutVars>
          <dgm:chPref val="3"/>
        </dgm:presLayoutVars>
      </dgm:prSet>
      <dgm:spPr/>
    </dgm:pt>
    <dgm:pt modelId="{106C709A-7B57-4575-A41C-86588CA99B57}" type="pres">
      <dgm:prSet presAssocID="{8BB6F692-FDB7-41B8-AAEF-898FB449B457}" presName="level2hierChild" presStyleCnt="0"/>
      <dgm:spPr/>
    </dgm:pt>
    <dgm:pt modelId="{D6FE6154-6966-4ACB-A161-3E12D1816D28}" type="pres">
      <dgm:prSet presAssocID="{4F8A7A4A-42AE-47B6-BD48-2F7D1A185B1A}" presName="conn2-1" presStyleLbl="parChTrans1D2" presStyleIdx="0" presStyleCnt="2"/>
      <dgm:spPr/>
    </dgm:pt>
    <dgm:pt modelId="{E5BE6688-7B8F-4005-9F25-9E722E61FAA5}" type="pres">
      <dgm:prSet presAssocID="{4F8A7A4A-42AE-47B6-BD48-2F7D1A185B1A}" presName="connTx" presStyleLbl="parChTrans1D2" presStyleIdx="0" presStyleCnt="2"/>
      <dgm:spPr/>
    </dgm:pt>
    <dgm:pt modelId="{C47EFDAD-52D2-4A62-80C8-21A124CD363D}" type="pres">
      <dgm:prSet presAssocID="{C88D63C4-F26B-4ED0-98E4-787225731776}" presName="root2" presStyleCnt="0"/>
      <dgm:spPr/>
    </dgm:pt>
    <dgm:pt modelId="{608F8989-3874-4931-8A45-FB5F9741ADA9}" type="pres">
      <dgm:prSet presAssocID="{C88D63C4-F26B-4ED0-98E4-787225731776}" presName="LevelTwoTextNode" presStyleLbl="node2" presStyleIdx="0" presStyleCnt="2" custScaleX="266277">
        <dgm:presLayoutVars>
          <dgm:chPref val="3"/>
        </dgm:presLayoutVars>
      </dgm:prSet>
      <dgm:spPr/>
    </dgm:pt>
    <dgm:pt modelId="{87A8BFC6-689F-47D2-ABD5-771A519C3FEA}" type="pres">
      <dgm:prSet presAssocID="{C88D63C4-F26B-4ED0-98E4-787225731776}" presName="level3hierChild" presStyleCnt="0"/>
      <dgm:spPr/>
    </dgm:pt>
    <dgm:pt modelId="{61E8D6F8-CBBE-4CA1-84DC-F349458B41CE}" type="pres">
      <dgm:prSet presAssocID="{A4BC45E4-C807-4FF6-A923-CB44D84A6CDE}" presName="conn2-1" presStyleLbl="parChTrans1D2" presStyleIdx="1" presStyleCnt="2"/>
      <dgm:spPr/>
    </dgm:pt>
    <dgm:pt modelId="{63DD158C-6D47-407C-A022-9E2ECE82B7E6}" type="pres">
      <dgm:prSet presAssocID="{A4BC45E4-C807-4FF6-A923-CB44D84A6CDE}" presName="connTx" presStyleLbl="parChTrans1D2" presStyleIdx="1" presStyleCnt="2"/>
      <dgm:spPr/>
    </dgm:pt>
    <dgm:pt modelId="{AD131D3C-124B-4822-9AB4-EB2548195CED}" type="pres">
      <dgm:prSet presAssocID="{7B95F1AD-7E7A-4BCC-B4F3-117E4DBAC064}" presName="root2" presStyleCnt="0"/>
      <dgm:spPr/>
    </dgm:pt>
    <dgm:pt modelId="{CE2EBD18-80E9-43D6-96B1-DE3361EBD96C}" type="pres">
      <dgm:prSet presAssocID="{7B95F1AD-7E7A-4BCC-B4F3-117E4DBAC064}" presName="LevelTwoTextNode" presStyleLbl="node2" presStyleIdx="1" presStyleCnt="2" custScaleX="266277">
        <dgm:presLayoutVars>
          <dgm:chPref val="3"/>
        </dgm:presLayoutVars>
      </dgm:prSet>
      <dgm:spPr/>
    </dgm:pt>
    <dgm:pt modelId="{A42D4840-6079-4D8A-AB0F-64FA92E10385}" type="pres">
      <dgm:prSet presAssocID="{7B95F1AD-7E7A-4BCC-B4F3-117E4DBAC064}" presName="level3hierChild" presStyleCnt="0"/>
      <dgm:spPr/>
    </dgm:pt>
  </dgm:ptLst>
  <dgm:cxnLst>
    <dgm:cxn modelId="{E34E4701-7290-4A33-AA24-C1634386F3FA}" type="presOf" srcId="{A4BC45E4-C807-4FF6-A923-CB44D84A6CDE}" destId="{63DD158C-6D47-407C-A022-9E2ECE82B7E6}" srcOrd="1" destOrd="0" presId="urn:microsoft.com/office/officeart/2005/8/layout/hierarchy2"/>
    <dgm:cxn modelId="{13410E13-6913-478A-B3D5-CF70EE3520ED}" type="presOf" srcId="{A4BC45E4-C807-4FF6-A923-CB44D84A6CDE}" destId="{61E8D6F8-CBBE-4CA1-84DC-F349458B41CE}" srcOrd="0" destOrd="0" presId="urn:microsoft.com/office/officeart/2005/8/layout/hierarchy2"/>
    <dgm:cxn modelId="{2E173614-1494-408A-8D54-361D238E2480}" type="presOf" srcId="{4F8A7A4A-42AE-47B6-BD48-2F7D1A185B1A}" destId="{D6FE6154-6966-4ACB-A161-3E12D1816D28}" srcOrd="0" destOrd="0" presId="urn:microsoft.com/office/officeart/2005/8/layout/hierarchy2"/>
    <dgm:cxn modelId="{4F92F914-78D9-4194-81CE-DA5CA598C8E7}" type="presOf" srcId="{8BB6F692-FDB7-41B8-AAEF-898FB449B457}" destId="{35BC3929-A968-4EE1-9DD3-3F2CDF214C10}" srcOrd="0" destOrd="0" presId="urn:microsoft.com/office/officeart/2005/8/layout/hierarchy2"/>
    <dgm:cxn modelId="{CF19BA2A-6591-45BC-AA6F-3F458F78A4EE}" srcId="{8BB6F692-FDB7-41B8-AAEF-898FB449B457}" destId="{C88D63C4-F26B-4ED0-98E4-787225731776}" srcOrd="0" destOrd="0" parTransId="{4F8A7A4A-42AE-47B6-BD48-2F7D1A185B1A}" sibTransId="{00FF26EC-3772-4675-957B-B3754921BB63}"/>
    <dgm:cxn modelId="{85789F62-9783-4F44-A8CE-6F066AA101F8}" type="presOf" srcId="{4F8A7A4A-42AE-47B6-BD48-2F7D1A185B1A}" destId="{E5BE6688-7B8F-4005-9F25-9E722E61FAA5}" srcOrd="1" destOrd="0" presId="urn:microsoft.com/office/officeart/2005/8/layout/hierarchy2"/>
    <dgm:cxn modelId="{8DDC0F6A-EE8B-4B9A-8786-E0152B44121D}" type="presOf" srcId="{C88D63C4-F26B-4ED0-98E4-787225731776}" destId="{608F8989-3874-4931-8A45-FB5F9741ADA9}" srcOrd="0" destOrd="0" presId="urn:microsoft.com/office/officeart/2005/8/layout/hierarchy2"/>
    <dgm:cxn modelId="{AF18384B-5C40-4735-A3EE-1F9DA47F1C0D}" type="presOf" srcId="{7B95F1AD-7E7A-4BCC-B4F3-117E4DBAC064}" destId="{CE2EBD18-80E9-43D6-96B1-DE3361EBD96C}" srcOrd="0" destOrd="0" presId="urn:microsoft.com/office/officeart/2005/8/layout/hierarchy2"/>
    <dgm:cxn modelId="{553EF1AA-F2AB-4F9E-A4AC-21031BC822F1}" srcId="{8BB6F692-FDB7-41B8-AAEF-898FB449B457}" destId="{7B95F1AD-7E7A-4BCC-B4F3-117E4DBAC064}" srcOrd="1" destOrd="0" parTransId="{A4BC45E4-C807-4FF6-A923-CB44D84A6CDE}" sibTransId="{66838582-08D1-4333-8A08-BDBB8D023830}"/>
    <dgm:cxn modelId="{DB7EE8AC-12E7-421B-8B4C-15A5F4860324}" srcId="{B6FBB586-6A61-4125-AE51-78D8E6111FAE}" destId="{8BB6F692-FDB7-41B8-AAEF-898FB449B457}" srcOrd="0" destOrd="0" parTransId="{21B13ACB-0652-4B99-BAEA-DF02BAC57858}" sibTransId="{D910D2F8-A836-4A89-BCEC-C12DBB008071}"/>
    <dgm:cxn modelId="{3A83FAD3-1758-43A5-8530-BFC58F3BF562}" type="presOf" srcId="{B6FBB586-6A61-4125-AE51-78D8E6111FAE}" destId="{81EB6190-F6CD-4658-BBDB-42284216E435}" srcOrd="0" destOrd="0" presId="urn:microsoft.com/office/officeart/2005/8/layout/hierarchy2"/>
    <dgm:cxn modelId="{C40F90B9-465A-4C27-AA17-34DBA6574DA0}" type="presParOf" srcId="{81EB6190-F6CD-4658-BBDB-42284216E435}" destId="{AE0F0DB8-2161-4211-8828-B6248B6E42AE}" srcOrd="0" destOrd="0" presId="urn:microsoft.com/office/officeart/2005/8/layout/hierarchy2"/>
    <dgm:cxn modelId="{6C6748AB-4583-42BA-A6BD-BDEF40D1A50F}" type="presParOf" srcId="{AE0F0DB8-2161-4211-8828-B6248B6E42AE}" destId="{35BC3929-A968-4EE1-9DD3-3F2CDF214C10}" srcOrd="0" destOrd="0" presId="urn:microsoft.com/office/officeart/2005/8/layout/hierarchy2"/>
    <dgm:cxn modelId="{2869340D-ED18-42D1-8303-9F06B465B68A}" type="presParOf" srcId="{AE0F0DB8-2161-4211-8828-B6248B6E42AE}" destId="{106C709A-7B57-4575-A41C-86588CA99B57}" srcOrd="1" destOrd="0" presId="urn:microsoft.com/office/officeart/2005/8/layout/hierarchy2"/>
    <dgm:cxn modelId="{9C6169C7-C49A-463E-862C-19374401083A}" type="presParOf" srcId="{106C709A-7B57-4575-A41C-86588CA99B57}" destId="{D6FE6154-6966-4ACB-A161-3E12D1816D28}" srcOrd="0" destOrd="0" presId="urn:microsoft.com/office/officeart/2005/8/layout/hierarchy2"/>
    <dgm:cxn modelId="{8BE15A34-2566-408E-8D4B-F4AF87FC8E9D}" type="presParOf" srcId="{D6FE6154-6966-4ACB-A161-3E12D1816D28}" destId="{E5BE6688-7B8F-4005-9F25-9E722E61FAA5}" srcOrd="0" destOrd="0" presId="urn:microsoft.com/office/officeart/2005/8/layout/hierarchy2"/>
    <dgm:cxn modelId="{00A96689-3BC7-435A-B2E7-286CB80433F9}" type="presParOf" srcId="{106C709A-7B57-4575-A41C-86588CA99B57}" destId="{C47EFDAD-52D2-4A62-80C8-21A124CD363D}" srcOrd="1" destOrd="0" presId="urn:microsoft.com/office/officeart/2005/8/layout/hierarchy2"/>
    <dgm:cxn modelId="{EA78248F-4088-4392-9064-85EF9A8D441D}" type="presParOf" srcId="{C47EFDAD-52D2-4A62-80C8-21A124CD363D}" destId="{608F8989-3874-4931-8A45-FB5F9741ADA9}" srcOrd="0" destOrd="0" presId="urn:microsoft.com/office/officeart/2005/8/layout/hierarchy2"/>
    <dgm:cxn modelId="{D6C356D0-8D67-422B-86D5-CEC4B323702D}" type="presParOf" srcId="{C47EFDAD-52D2-4A62-80C8-21A124CD363D}" destId="{87A8BFC6-689F-47D2-ABD5-771A519C3FEA}" srcOrd="1" destOrd="0" presId="urn:microsoft.com/office/officeart/2005/8/layout/hierarchy2"/>
    <dgm:cxn modelId="{8FD69FE5-07A1-43DA-9EA6-C324A85D5718}" type="presParOf" srcId="{106C709A-7B57-4575-A41C-86588CA99B57}" destId="{61E8D6F8-CBBE-4CA1-84DC-F349458B41CE}" srcOrd="2" destOrd="0" presId="urn:microsoft.com/office/officeart/2005/8/layout/hierarchy2"/>
    <dgm:cxn modelId="{5224F65A-2A00-492C-A9AB-4D2A30C17728}" type="presParOf" srcId="{61E8D6F8-CBBE-4CA1-84DC-F349458B41CE}" destId="{63DD158C-6D47-407C-A022-9E2ECE82B7E6}" srcOrd="0" destOrd="0" presId="urn:microsoft.com/office/officeart/2005/8/layout/hierarchy2"/>
    <dgm:cxn modelId="{C000CDCD-4A37-4C43-B475-C5620D471E45}" type="presParOf" srcId="{106C709A-7B57-4575-A41C-86588CA99B57}" destId="{AD131D3C-124B-4822-9AB4-EB2548195CED}" srcOrd="3" destOrd="0" presId="urn:microsoft.com/office/officeart/2005/8/layout/hierarchy2"/>
    <dgm:cxn modelId="{277EAA59-D64F-4773-8ADF-DAA425C85CF2}" type="presParOf" srcId="{AD131D3C-124B-4822-9AB4-EB2548195CED}" destId="{CE2EBD18-80E9-43D6-96B1-DE3361EBD96C}" srcOrd="0" destOrd="0" presId="urn:microsoft.com/office/officeart/2005/8/layout/hierarchy2"/>
    <dgm:cxn modelId="{74BE9888-EF49-453A-A24D-1485D122C3AD}" type="presParOf" srcId="{AD131D3C-124B-4822-9AB4-EB2548195CED}" destId="{A42D4840-6079-4D8A-AB0F-64FA92E1038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556C67E-5C60-4814-83EF-F0E9CEF0D3A6}" type="doc">
      <dgm:prSet loTypeId="urn:microsoft.com/office/officeart/2005/8/layout/hierarchy5" loCatId="hierarchy" qsTypeId="urn:microsoft.com/office/officeart/2005/8/quickstyle/simple2" qsCatId="simple" csTypeId="urn:microsoft.com/office/officeart/2005/8/colors/colorful5" csCatId="colorful" phldr="1"/>
      <dgm:spPr/>
      <dgm:t>
        <a:bodyPr/>
        <a:lstStyle/>
        <a:p>
          <a:endParaRPr lang="zh-TW" altLang="en-US"/>
        </a:p>
      </dgm:t>
    </dgm:pt>
    <dgm:pt modelId="{E80B2988-A45C-40B8-95ED-169A4880D5ED}">
      <dgm:prSet phldrT="[文字]" custT="1"/>
      <dgm:spPr/>
      <dgm:t>
        <a:bodyPr/>
        <a:lstStyle/>
        <a:p>
          <a:pPr>
            <a:lnSpc>
              <a:spcPct val="70000"/>
            </a:lnSpc>
          </a:pPr>
          <a:r>
            <a:rPr lang="zh-TW" altLang="en-US" sz="3200" b="1" dirty="0">
              <a:solidFill>
                <a:schemeClr val="bg1"/>
              </a:solidFill>
              <a:latin typeface="標楷體" panose="03000509000000000000" pitchFamily="65" charset="-120"/>
              <a:ea typeface="標楷體" panose="03000509000000000000" pitchFamily="65" charset="-120"/>
            </a:rPr>
            <a:t>申請退押標金</a:t>
          </a:r>
          <a:endParaRPr lang="en-US" altLang="zh-TW" sz="3200" b="1" dirty="0">
            <a:solidFill>
              <a:schemeClr val="bg1"/>
            </a:solidFill>
            <a:latin typeface="標楷體" panose="03000509000000000000" pitchFamily="65" charset="-120"/>
            <a:ea typeface="標楷體" panose="03000509000000000000" pitchFamily="65" charset="-120"/>
          </a:endParaRPr>
        </a:p>
        <a:p>
          <a:pPr>
            <a:lnSpc>
              <a:spcPct val="70000"/>
            </a:lnSpc>
          </a:pPr>
          <a:r>
            <a:rPr lang="zh-TW" altLang="en-US" sz="3200" b="1" dirty="0">
              <a:solidFill>
                <a:schemeClr val="bg1"/>
              </a:solidFill>
              <a:latin typeface="標楷體" panose="03000509000000000000" pitchFamily="65" charset="-120"/>
              <a:ea typeface="標楷體" panose="03000509000000000000" pitchFamily="65" charset="-120"/>
            </a:rPr>
            <a:t>及</a:t>
          </a:r>
          <a:endParaRPr lang="en-US" altLang="zh-TW" sz="3200" b="1" dirty="0">
            <a:solidFill>
              <a:schemeClr val="bg1"/>
            </a:solidFill>
            <a:latin typeface="標楷體" panose="03000509000000000000" pitchFamily="65" charset="-120"/>
            <a:ea typeface="標楷體" panose="03000509000000000000" pitchFamily="65" charset="-120"/>
          </a:endParaRPr>
        </a:p>
        <a:p>
          <a:pPr>
            <a:lnSpc>
              <a:spcPct val="70000"/>
            </a:lnSpc>
          </a:pPr>
          <a:r>
            <a:rPr lang="zh-TW" altLang="en-US" sz="3200" b="1" dirty="0">
              <a:solidFill>
                <a:schemeClr val="bg1"/>
              </a:solidFill>
              <a:latin typeface="標楷體" panose="03000509000000000000" pitchFamily="65" charset="-120"/>
              <a:ea typeface="標楷體" panose="03000509000000000000" pitchFamily="65" charset="-120"/>
            </a:rPr>
            <a:t>押標金轉履保金</a:t>
          </a:r>
        </a:p>
      </dgm:t>
    </dgm:pt>
    <dgm:pt modelId="{D6DC24D5-5F80-441B-B820-1A49E993C75D}" type="parTrans" cxnId="{B961D1FC-2051-44A6-836D-AD87C1255EEF}">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87977671-D59C-484E-9FE0-F8382ED805EB}" type="sibTrans" cxnId="{B961D1FC-2051-44A6-836D-AD87C1255EEF}">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060F5AC6-8544-49F5-A244-608AA790692A}">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退押標金</a:t>
          </a:r>
        </a:p>
      </dgm:t>
    </dgm:pt>
    <dgm:pt modelId="{F924A851-BE14-45D9-A051-176BB198CF8A}" type="parTrans" cxnId="{B0DEBA85-5094-4423-82F2-C82DCFC243BB}">
      <dgm:prSet custT="1"/>
      <dgm:spPr>
        <a:ln w="76200">
          <a:solidFill>
            <a:srgbClr val="00B0F0"/>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328474F-9106-42EA-A82C-68016A222EE1}" type="sibTrans" cxnId="{B0DEBA85-5094-4423-82F2-C82DCFC243BB}">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5FC12BF9-24B2-41E8-A115-6106C21624A1}">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押標金轉履保金</a:t>
          </a:r>
        </a:p>
      </dgm:t>
    </dgm:pt>
    <dgm:pt modelId="{86827D82-7D0B-4D3A-9714-3E55C64420B6}" type="parTrans" cxnId="{83BDB01B-76C5-47D5-9BEB-49B00993CBA2}">
      <dgm:prSet custT="1"/>
      <dgm:spPr>
        <a:ln w="76200">
          <a:solidFill>
            <a:srgbClr val="00B0F0"/>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C7ACA83E-1CD1-4166-9ED1-4A4AA32D75C5}" type="sibTrans" cxnId="{83BDB01B-76C5-47D5-9BEB-49B00993CBA2}">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C336C28-D044-4501-954B-25DB5FFFB4AC}">
      <dgm:prSet phldrT="[文字]" custT="1"/>
      <dgm:spPr/>
      <dgm:t>
        <a:bodyPr/>
        <a:lstStyle/>
        <a:p>
          <a:r>
            <a:rPr lang="zh-TW" altLang="en-US" sz="2800" b="1" dirty="0">
              <a:solidFill>
                <a:schemeClr val="bg1"/>
              </a:solidFill>
              <a:latin typeface="標楷體" panose="03000509000000000000" pitchFamily="65" charset="-120"/>
              <a:ea typeface="標楷體" panose="03000509000000000000" pitchFamily="65" charset="-120"/>
            </a:rPr>
            <a:t>保管金專戶</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存入保證金</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押標金</a:t>
          </a: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萬元</a:t>
          </a:r>
        </a:p>
      </dgm:t>
    </dgm:pt>
    <dgm:pt modelId="{39324B2B-BE08-49D4-A38F-F5E043D6C31E}" type="parTrans" cxnId="{7DFAC575-3BBB-41DF-8A12-72891C129CB0}">
      <dgm:prSet custT="1"/>
      <dgm:spPr>
        <a:ln w="76200">
          <a:solidFill>
            <a:schemeClr val="accent1"/>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81963D2-B173-44A4-9A56-6B6F9FD345F3}" type="sibTrans" cxnId="{7DFAC575-3BBB-41DF-8A12-72891C129CB0}">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72F868E4-5693-4AAB-971F-AF1EE4917CF6}">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張黏貼憑證用紙</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出納</a:t>
          </a:r>
          <a:r>
            <a:rPr lang="zh-TW" altLang="en-US" sz="2800" b="1" dirty="0">
              <a:solidFill>
                <a:srgbClr val="FF0000"/>
              </a:solidFill>
              <a:latin typeface="標楷體" panose="03000509000000000000" pitchFamily="65" charset="-120"/>
              <a:ea typeface="標楷體" panose="03000509000000000000" pitchFamily="65" charset="-120"/>
            </a:rPr>
            <a:t>押標金收據</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備註說明押標金</a:t>
          </a:r>
          <a:r>
            <a:rPr lang="en-US" altLang="zh-TW" sz="2000" b="1" dirty="0">
              <a:solidFill>
                <a:srgbClr val="FF0000"/>
              </a:solidFill>
              <a:latin typeface="標楷體" panose="03000509000000000000" pitchFamily="65" charset="-120"/>
              <a:ea typeface="標楷體" panose="03000509000000000000" pitchFamily="65" charset="-120"/>
            </a:rPr>
            <a:t>10</a:t>
          </a:r>
          <a:r>
            <a:rPr lang="zh-TW" altLang="en-US" sz="2000" b="1" dirty="0">
              <a:solidFill>
                <a:srgbClr val="FF0000"/>
              </a:solidFill>
              <a:latin typeface="標楷體" panose="03000509000000000000" pitchFamily="65" charset="-120"/>
              <a:ea typeface="標楷體" panose="03000509000000000000" pitchFamily="65" charset="-120"/>
            </a:rPr>
            <a:t>萬元轉履保金</a:t>
          </a:r>
          <a:r>
            <a:rPr lang="en-US" altLang="zh-TW" sz="2000" b="1" dirty="0">
              <a:solidFill>
                <a:srgbClr val="FF0000"/>
              </a:solidFill>
              <a:latin typeface="標楷體" panose="03000509000000000000" pitchFamily="65" charset="-120"/>
              <a:ea typeface="標楷體" panose="03000509000000000000" pitchFamily="65" charset="-120"/>
            </a:rPr>
            <a:t>7</a:t>
          </a:r>
          <a:r>
            <a:rPr lang="zh-TW" altLang="en-US" sz="2000" b="1" dirty="0">
              <a:solidFill>
                <a:srgbClr val="FF0000"/>
              </a:solidFill>
              <a:latin typeface="標楷體" panose="03000509000000000000" pitchFamily="65" charset="-120"/>
              <a:ea typeface="標楷體" panose="03000509000000000000" pitchFamily="65" charset="-120"/>
            </a:rPr>
            <a:t>萬元，退還</a:t>
          </a:r>
          <a:r>
            <a:rPr lang="en-US" altLang="zh-TW" sz="2000" b="1" dirty="0">
              <a:solidFill>
                <a:srgbClr val="FF0000"/>
              </a:solidFill>
              <a:latin typeface="標楷體" panose="03000509000000000000" pitchFamily="65" charset="-120"/>
              <a:ea typeface="標楷體" panose="03000509000000000000" pitchFamily="65" charset="-120"/>
            </a:rPr>
            <a:t>3</a:t>
          </a:r>
          <a:r>
            <a:rPr lang="zh-TW" altLang="en-US" sz="2000" b="1" dirty="0">
              <a:solidFill>
                <a:srgbClr val="FF0000"/>
              </a:solidFill>
              <a:latin typeface="標楷體" panose="03000509000000000000" pitchFamily="65" charset="-120"/>
              <a:ea typeface="標楷體" panose="03000509000000000000" pitchFamily="65" charset="-120"/>
            </a:rPr>
            <a:t>萬元</a:t>
          </a:r>
          <a:r>
            <a:rPr lang="en-US" altLang="zh-TW" sz="2000" b="1" dirty="0">
              <a:solidFill>
                <a:srgbClr val="FF0000"/>
              </a:solidFill>
              <a:latin typeface="標楷體" panose="03000509000000000000" pitchFamily="65" charset="-120"/>
              <a:ea typeface="標楷體" panose="03000509000000000000" pitchFamily="65" charset="-120"/>
            </a:rPr>
            <a:t>)</a:t>
          </a:r>
          <a:endParaRPr lang="zh-TW" altLang="en-US" sz="2000" b="1" dirty="0">
            <a:solidFill>
              <a:srgbClr val="FF0000"/>
            </a:solidFill>
            <a:latin typeface="標楷體" panose="03000509000000000000" pitchFamily="65" charset="-120"/>
            <a:ea typeface="標楷體" panose="03000509000000000000" pitchFamily="65" charset="-120"/>
          </a:endParaRPr>
        </a:p>
      </dgm:t>
    </dgm:pt>
    <dgm:pt modelId="{D9EC3308-72E1-4A75-8016-41D52AD54687}" type="parTrans" cxnId="{C2025888-93D1-4FCD-AB30-6466694316E9}">
      <dgm:prSet custT="1"/>
      <dgm:spPr>
        <a:ln w="76200">
          <a:solidFill>
            <a:schemeClr val="accent1"/>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3BA8EB4-5F7E-46EF-9C06-F741DF2C29BA}" type="sibTrans" cxnId="{C2025888-93D1-4FCD-AB30-6466694316E9}">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8ABDAC1E-F46F-4D63-96FA-E4880C6B3DE0}">
      <dgm:prSet phldrT="[文字]" custT="1"/>
      <dgm:spPr/>
      <dgm:t>
        <a:bodyPr/>
        <a:lstStyle/>
        <a:p>
          <a:r>
            <a:rPr lang="en-US" altLang="en-US"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張黏貼憑證用紙</a:t>
          </a:r>
          <a:r>
            <a:rPr lang="en-US" altLang="en-US"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出納</a:t>
          </a:r>
          <a:r>
            <a:rPr lang="zh-TW" altLang="en-US" sz="2800" b="1" dirty="0">
              <a:solidFill>
                <a:srgbClr val="FF0000"/>
              </a:solidFill>
              <a:latin typeface="標楷體" panose="03000509000000000000" pitchFamily="65" charset="-120"/>
              <a:ea typeface="標楷體" panose="03000509000000000000" pitchFamily="65" charset="-120"/>
            </a:rPr>
            <a:t>履保金收據</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備註說明押標金轉履保金</a:t>
          </a:r>
          <a:r>
            <a:rPr lang="en-US" altLang="zh-TW" sz="2000" b="1" dirty="0">
              <a:solidFill>
                <a:srgbClr val="FF0000"/>
              </a:solidFill>
              <a:latin typeface="標楷體" panose="03000509000000000000" pitchFamily="65" charset="-120"/>
              <a:ea typeface="標楷體" panose="03000509000000000000" pitchFamily="65" charset="-120"/>
            </a:rPr>
            <a:t>7</a:t>
          </a:r>
          <a:r>
            <a:rPr lang="zh-TW" altLang="en-US" sz="2000" b="1" dirty="0">
              <a:solidFill>
                <a:srgbClr val="FF0000"/>
              </a:solidFill>
              <a:latin typeface="標楷體" panose="03000509000000000000" pitchFamily="65" charset="-120"/>
              <a:ea typeface="標楷體" panose="03000509000000000000" pitchFamily="65" charset="-120"/>
            </a:rPr>
            <a:t>萬元</a:t>
          </a:r>
          <a:r>
            <a:rPr lang="en-US" altLang="zh-TW" sz="2000" b="1" dirty="0">
              <a:solidFill>
                <a:srgbClr val="FF0000"/>
              </a:solidFill>
              <a:latin typeface="標楷體" panose="03000509000000000000" pitchFamily="65" charset="-120"/>
              <a:ea typeface="標楷體" panose="03000509000000000000" pitchFamily="65" charset="-120"/>
            </a:rPr>
            <a:t>)</a:t>
          </a:r>
          <a:endParaRPr lang="zh-TW" altLang="en-US" sz="2000" b="1" dirty="0">
            <a:solidFill>
              <a:schemeClr val="bg1"/>
            </a:solidFill>
            <a:latin typeface="標楷體" panose="03000509000000000000" pitchFamily="65" charset="-120"/>
            <a:ea typeface="標楷體" panose="03000509000000000000" pitchFamily="65" charset="-120"/>
          </a:endParaRPr>
        </a:p>
      </dgm:t>
    </dgm:pt>
    <dgm:pt modelId="{AC2A3CCD-ECEC-46F8-97AB-C9AC823F89D8}" type="parTrans" cxnId="{BC38CAC0-8B2B-45A3-8D6A-E6A927D48A28}">
      <dgm:prSet custT="1"/>
      <dgm:spPr>
        <a:ln w="76200">
          <a:solidFill>
            <a:schemeClr val="accent1"/>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A4AF89F2-DA32-415C-B3FA-2FD9DE4DB81D}" type="sibTrans" cxnId="{BC38CAC0-8B2B-45A3-8D6A-E6A927D48A28}">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31D6E566-19A0-40C5-98AE-F8476E9738B4}">
      <dgm:prSet custT="1"/>
      <dgm:spPr/>
      <dgm:t>
        <a:bodyPr/>
        <a:lstStyle/>
        <a:p>
          <a:r>
            <a:rPr lang="zh-TW" altLang="en-US" sz="2800" b="1" dirty="0">
              <a:solidFill>
                <a:schemeClr val="bg1"/>
              </a:solidFill>
              <a:latin typeface="標楷體" panose="03000509000000000000" pitchFamily="65" charset="-120"/>
              <a:ea typeface="標楷體" panose="03000509000000000000" pitchFamily="65" charset="-120"/>
            </a:rPr>
            <a:t>保管金專戶</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存入保證金</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履保金</a:t>
          </a:r>
          <a:r>
            <a:rPr lang="en-US" altLang="zh-TW" sz="2800" b="1" dirty="0">
              <a:solidFill>
                <a:schemeClr val="bg1"/>
              </a:solidFill>
              <a:latin typeface="標楷體" panose="03000509000000000000" pitchFamily="65" charset="-120"/>
              <a:ea typeface="標楷體" panose="03000509000000000000" pitchFamily="65" charset="-120"/>
            </a:rPr>
            <a:t>-7</a:t>
          </a:r>
          <a:r>
            <a:rPr lang="zh-TW" altLang="en-US" sz="2800" b="1" dirty="0">
              <a:solidFill>
                <a:schemeClr val="bg1"/>
              </a:solidFill>
              <a:latin typeface="標楷體" panose="03000509000000000000" pitchFamily="65" charset="-120"/>
              <a:ea typeface="標楷體" panose="03000509000000000000" pitchFamily="65" charset="-120"/>
            </a:rPr>
            <a:t>萬元</a:t>
          </a:r>
        </a:p>
      </dgm:t>
    </dgm:pt>
    <dgm:pt modelId="{F7EFDA0D-8B25-4B05-AC73-23663C78DA71}" type="parTrans" cxnId="{79CB8617-D648-40A4-AA88-5658CAB132AA}">
      <dgm:prSet custT="1"/>
      <dgm:spPr>
        <a:ln w="76200">
          <a:solidFill>
            <a:schemeClr val="accent1"/>
          </a:solidFill>
        </a:ln>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5D24A5B6-B80B-4BDC-8432-48D3F14CC0D0}" type="sibTrans" cxnId="{79CB8617-D648-40A4-AA88-5658CAB132AA}">
      <dgm:prSet/>
      <dgm:spPr/>
      <dgm:t>
        <a:bodyPr/>
        <a:lstStyle/>
        <a:p>
          <a:endParaRPr lang="zh-TW" altLang="en-US" sz="2800" b="1">
            <a:solidFill>
              <a:schemeClr val="bg1">
                <a:lumMod val="95000"/>
                <a:lumOff val="5000"/>
              </a:schemeClr>
            </a:solidFill>
            <a:latin typeface="標楷體" panose="03000509000000000000" pitchFamily="65" charset="-120"/>
            <a:ea typeface="標楷體" panose="03000509000000000000" pitchFamily="65" charset="-120"/>
          </a:endParaRPr>
        </a:p>
      </dgm:t>
    </dgm:pt>
    <dgm:pt modelId="{950049A4-4AFB-4190-A8C6-ADF9274A9343}" type="pres">
      <dgm:prSet presAssocID="{D556C67E-5C60-4814-83EF-F0E9CEF0D3A6}" presName="mainComposite" presStyleCnt="0">
        <dgm:presLayoutVars>
          <dgm:chPref val="1"/>
          <dgm:dir/>
          <dgm:animOne val="branch"/>
          <dgm:animLvl val="lvl"/>
          <dgm:resizeHandles val="exact"/>
        </dgm:presLayoutVars>
      </dgm:prSet>
      <dgm:spPr/>
    </dgm:pt>
    <dgm:pt modelId="{07EF92DE-D622-4988-AB93-460DD1C74B8D}" type="pres">
      <dgm:prSet presAssocID="{D556C67E-5C60-4814-83EF-F0E9CEF0D3A6}" presName="hierFlow" presStyleCnt="0"/>
      <dgm:spPr/>
    </dgm:pt>
    <dgm:pt modelId="{04884DBC-3BA3-41CE-9F01-C9EB9B111CFA}" type="pres">
      <dgm:prSet presAssocID="{D556C67E-5C60-4814-83EF-F0E9CEF0D3A6}" presName="hierChild1" presStyleCnt="0">
        <dgm:presLayoutVars>
          <dgm:chPref val="1"/>
          <dgm:animOne val="branch"/>
          <dgm:animLvl val="lvl"/>
        </dgm:presLayoutVars>
      </dgm:prSet>
      <dgm:spPr/>
    </dgm:pt>
    <dgm:pt modelId="{9AE2C15F-731D-4436-99D4-DBE44EEB82DD}" type="pres">
      <dgm:prSet presAssocID="{E80B2988-A45C-40B8-95ED-169A4880D5ED}" presName="Name17" presStyleCnt="0"/>
      <dgm:spPr/>
    </dgm:pt>
    <dgm:pt modelId="{EAC46FED-AF8F-4D1B-AA01-A7FF6A951F1C}" type="pres">
      <dgm:prSet presAssocID="{E80B2988-A45C-40B8-95ED-169A4880D5ED}" presName="level1Shape" presStyleLbl="node0" presStyleIdx="0" presStyleCnt="1" custScaleX="128217" custScaleY="171900" custLinFactNeighborX="-24436" custLinFactNeighborY="2918">
        <dgm:presLayoutVars>
          <dgm:chPref val="3"/>
        </dgm:presLayoutVars>
      </dgm:prSet>
      <dgm:spPr/>
    </dgm:pt>
    <dgm:pt modelId="{C457CC76-44AD-4BDA-801A-726C46D4044D}" type="pres">
      <dgm:prSet presAssocID="{E80B2988-A45C-40B8-95ED-169A4880D5ED}" presName="hierChild2" presStyleCnt="0"/>
      <dgm:spPr/>
    </dgm:pt>
    <dgm:pt modelId="{5DC0D842-4696-488F-B74D-04BB93DB7EE0}" type="pres">
      <dgm:prSet presAssocID="{F924A851-BE14-45D9-A051-176BB198CF8A}" presName="Name25" presStyleLbl="parChTrans1D2" presStyleIdx="0" presStyleCnt="2"/>
      <dgm:spPr/>
    </dgm:pt>
    <dgm:pt modelId="{14DEBC9F-6EC3-44B9-9482-CD94B53F0FB2}" type="pres">
      <dgm:prSet presAssocID="{F924A851-BE14-45D9-A051-176BB198CF8A}" presName="connTx" presStyleLbl="parChTrans1D2" presStyleIdx="0" presStyleCnt="2"/>
      <dgm:spPr/>
    </dgm:pt>
    <dgm:pt modelId="{843A8512-C5DC-4D89-80F4-712C87423023}" type="pres">
      <dgm:prSet presAssocID="{060F5AC6-8544-49F5-A244-608AA790692A}" presName="Name30" presStyleCnt="0"/>
      <dgm:spPr/>
    </dgm:pt>
    <dgm:pt modelId="{895FB8ED-5820-4B02-8FEA-F32C1EC6406D}" type="pres">
      <dgm:prSet presAssocID="{060F5AC6-8544-49F5-A244-608AA790692A}" presName="level2Shape" presStyleLbl="node2" presStyleIdx="0" presStyleCnt="2" custScaleX="84424"/>
      <dgm:spPr/>
    </dgm:pt>
    <dgm:pt modelId="{6D756115-B3C1-4D25-A1D6-069DB108DEFA}" type="pres">
      <dgm:prSet presAssocID="{060F5AC6-8544-49F5-A244-608AA790692A}" presName="hierChild3" presStyleCnt="0"/>
      <dgm:spPr/>
    </dgm:pt>
    <dgm:pt modelId="{AB413048-9BFA-49C2-8EC7-481527260CDC}" type="pres">
      <dgm:prSet presAssocID="{D9EC3308-72E1-4A75-8016-41D52AD54687}" presName="Name25" presStyleLbl="parChTrans1D3" presStyleIdx="0" presStyleCnt="4"/>
      <dgm:spPr/>
    </dgm:pt>
    <dgm:pt modelId="{46FD2856-1F25-4D91-BF84-E1957F983CD2}" type="pres">
      <dgm:prSet presAssocID="{D9EC3308-72E1-4A75-8016-41D52AD54687}" presName="connTx" presStyleLbl="parChTrans1D3" presStyleIdx="0" presStyleCnt="4"/>
      <dgm:spPr/>
    </dgm:pt>
    <dgm:pt modelId="{58A2FE0B-8137-4E9D-845B-CCDA50AF6669}" type="pres">
      <dgm:prSet presAssocID="{72F868E4-5693-4AAB-971F-AF1EE4917CF6}" presName="Name30" presStyleCnt="0"/>
      <dgm:spPr/>
    </dgm:pt>
    <dgm:pt modelId="{CCC07C0B-6197-43B0-A2E8-A5FF7F7ACAAE}" type="pres">
      <dgm:prSet presAssocID="{72F868E4-5693-4AAB-971F-AF1EE4917CF6}" presName="level2Shape" presStyleLbl="node3" presStyleIdx="0" presStyleCnt="4" custScaleX="135839" custScaleY="134032" custLinFactNeighborX="7659"/>
      <dgm:spPr/>
    </dgm:pt>
    <dgm:pt modelId="{426E2E51-9E16-47F7-BC28-C3A52F2A22EF}" type="pres">
      <dgm:prSet presAssocID="{72F868E4-5693-4AAB-971F-AF1EE4917CF6}" presName="hierChild3" presStyleCnt="0"/>
      <dgm:spPr/>
    </dgm:pt>
    <dgm:pt modelId="{E9298DC4-013A-4BED-9796-4E66244F869F}" type="pres">
      <dgm:prSet presAssocID="{39324B2B-BE08-49D4-A38F-F5E043D6C31E}" presName="Name25" presStyleLbl="parChTrans1D3" presStyleIdx="1" presStyleCnt="4"/>
      <dgm:spPr/>
    </dgm:pt>
    <dgm:pt modelId="{C5B6EF27-7DFC-45E2-A7A9-A09E555470B7}" type="pres">
      <dgm:prSet presAssocID="{39324B2B-BE08-49D4-A38F-F5E043D6C31E}" presName="connTx" presStyleLbl="parChTrans1D3" presStyleIdx="1" presStyleCnt="4"/>
      <dgm:spPr/>
    </dgm:pt>
    <dgm:pt modelId="{F06EC0E2-3A42-4CD7-9C8A-D4F8257A4316}" type="pres">
      <dgm:prSet presAssocID="{3C336C28-D044-4501-954B-25DB5FFFB4AC}" presName="Name30" presStyleCnt="0"/>
      <dgm:spPr/>
    </dgm:pt>
    <dgm:pt modelId="{EC0CB840-2DFD-4449-9869-12C8811B9F93}" type="pres">
      <dgm:prSet presAssocID="{3C336C28-D044-4501-954B-25DB5FFFB4AC}" presName="level2Shape" presStyleLbl="node3" presStyleIdx="1" presStyleCnt="4" custScaleX="135839" custLinFactNeighborX="7659"/>
      <dgm:spPr/>
    </dgm:pt>
    <dgm:pt modelId="{7DF31B62-CF9C-4DDF-96DD-5249D52EC089}" type="pres">
      <dgm:prSet presAssocID="{3C336C28-D044-4501-954B-25DB5FFFB4AC}" presName="hierChild3" presStyleCnt="0"/>
      <dgm:spPr/>
    </dgm:pt>
    <dgm:pt modelId="{4416E758-04A3-43B7-8685-7B81B0C8229F}" type="pres">
      <dgm:prSet presAssocID="{86827D82-7D0B-4D3A-9714-3E55C64420B6}" presName="Name25" presStyleLbl="parChTrans1D2" presStyleIdx="1" presStyleCnt="2"/>
      <dgm:spPr/>
    </dgm:pt>
    <dgm:pt modelId="{76122394-1117-4D0F-8449-9A0FAACFF9EB}" type="pres">
      <dgm:prSet presAssocID="{86827D82-7D0B-4D3A-9714-3E55C64420B6}" presName="connTx" presStyleLbl="parChTrans1D2" presStyleIdx="1" presStyleCnt="2"/>
      <dgm:spPr/>
    </dgm:pt>
    <dgm:pt modelId="{62ABA727-228D-4351-BA11-5B0E9A6BE81F}" type="pres">
      <dgm:prSet presAssocID="{5FC12BF9-24B2-41E8-A115-6106C21624A1}" presName="Name30" presStyleCnt="0"/>
      <dgm:spPr/>
    </dgm:pt>
    <dgm:pt modelId="{67EE7016-4A64-4628-A103-5A8253779A12}" type="pres">
      <dgm:prSet presAssocID="{5FC12BF9-24B2-41E8-A115-6106C21624A1}" presName="level2Shape" presStyleLbl="node2" presStyleIdx="1" presStyleCnt="2" custScaleX="84424"/>
      <dgm:spPr/>
    </dgm:pt>
    <dgm:pt modelId="{D26F0498-833E-4A99-B790-2BCAC81FE7C7}" type="pres">
      <dgm:prSet presAssocID="{5FC12BF9-24B2-41E8-A115-6106C21624A1}" presName="hierChild3" presStyleCnt="0"/>
      <dgm:spPr/>
    </dgm:pt>
    <dgm:pt modelId="{54EAE29B-E39D-49A7-A450-CE5CABB60B27}" type="pres">
      <dgm:prSet presAssocID="{AC2A3CCD-ECEC-46F8-97AB-C9AC823F89D8}" presName="Name25" presStyleLbl="parChTrans1D3" presStyleIdx="2" presStyleCnt="4"/>
      <dgm:spPr/>
    </dgm:pt>
    <dgm:pt modelId="{80E84A93-5F0C-4451-84A2-ADDA0D35754F}" type="pres">
      <dgm:prSet presAssocID="{AC2A3CCD-ECEC-46F8-97AB-C9AC823F89D8}" presName="connTx" presStyleLbl="parChTrans1D3" presStyleIdx="2" presStyleCnt="4"/>
      <dgm:spPr/>
    </dgm:pt>
    <dgm:pt modelId="{33F82FEB-1C37-4995-BF2C-902A6D71E262}" type="pres">
      <dgm:prSet presAssocID="{8ABDAC1E-F46F-4D63-96FA-E4880C6B3DE0}" presName="Name30" presStyleCnt="0"/>
      <dgm:spPr/>
    </dgm:pt>
    <dgm:pt modelId="{BF94F797-280A-4D8E-9F41-CAACAF74AF45}" type="pres">
      <dgm:prSet presAssocID="{8ABDAC1E-F46F-4D63-96FA-E4880C6B3DE0}" presName="level2Shape" presStyleLbl="node3" presStyleIdx="2" presStyleCnt="4" custScaleX="135839" custScaleY="124414" custLinFactNeighborX="7659"/>
      <dgm:spPr/>
    </dgm:pt>
    <dgm:pt modelId="{B0458A7C-A0A9-4CD9-B53D-1189E45D0E31}" type="pres">
      <dgm:prSet presAssocID="{8ABDAC1E-F46F-4D63-96FA-E4880C6B3DE0}" presName="hierChild3" presStyleCnt="0"/>
      <dgm:spPr/>
    </dgm:pt>
    <dgm:pt modelId="{8C3424FB-5BAF-4332-AF43-792181A391E0}" type="pres">
      <dgm:prSet presAssocID="{F7EFDA0D-8B25-4B05-AC73-23663C78DA71}" presName="Name25" presStyleLbl="parChTrans1D3" presStyleIdx="3" presStyleCnt="4"/>
      <dgm:spPr/>
    </dgm:pt>
    <dgm:pt modelId="{6AC5CD11-9A41-41A8-9E38-62C9FE18F5D7}" type="pres">
      <dgm:prSet presAssocID="{F7EFDA0D-8B25-4B05-AC73-23663C78DA71}" presName="connTx" presStyleLbl="parChTrans1D3" presStyleIdx="3" presStyleCnt="4"/>
      <dgm:spPr/>
    </dgm:pt>
    <dgm:pt modelId="{A4F636E3-A6BF-40FE-9419-1A9062F47B06}" type="pres">
      <dgm:prSet presAssocID="{31D6E566-19A0-40C5-98AE-F8476E9738B4}" presName="Name30" presStyleCnt="0"/>
      <dgm:spPr/>
    </dgm:pt>
    <dgm:pt modelId="{6A9DB6B6-AA77-4AA4-ACC8-B576CFD3110D}" type="pres">
      <dgm:prSet presAssocID="{31D6E566-19A0-40C5-98AE-F8476E9738B4}" presName="level2Shape" presStyleLbl="node3" presStyleIdx="3" presStyleCnt="4" custScaleX="135839" custLinFactNeighborX="7659"/>
      <dgm:spPr/>
    </dgm:pt>
    <dgm:pt modelId="{1372A4B2-1306-4796-BA16-9E7DB7CA01AF}" type="pres">
      <dgm:prSet presAssocID="{31D6E566-19A0-40C5-98AE-F8476E9738B4}" presName="hierChild3" presStyleCnt="0"/>
      <dgm:spPr/>
    </dgm:pt>
    <dgm:pt modelId="{CB907C31-64FC-496A-B64B-DA9ACEE77023}" type="pres">
      <dgm:prSet presAssocID="{D556C67E-5C60-4814-83EF-F0E9CEF0D3A6}" presName="bgShapesFlow" presStyleCnt="0"/>
      <dgm:spPr/>
    </dgm:pt>
  </dgm:ptLst>
  <dgm:cxnLst>
    <dgm:cxn modelId="{BDC5F104-DB28-4313-974B-0DBA3A579763}" type="presOf" srcId="{F924A851-BE14-45D9-A051-176BB198CF8A}" destId="{14DEBC9F-6EC3-44B9-9482-CD94B53F0FB2}" srcOrd="1" destOrd="0" presId="urn:microsoft.com/office/officeart/2005/8/layout/hierarchy5"/>
    <dgm:cxn modelId="{C79D750B-26EF-479F-A307-04D680234403}" type="presOf" srcId="{31D6E566-19A0-40C5-98AE-F8476E9738B4}" destId="{6A9DB6B6-AA77-4AA4-ACC8-B576CFD3110D}" srcOrd="0" destOrd="0" presId="urn:microsoft.com/office/officeart/2005/8/layout/hierarchy5"/>
    <dgm:cxn modelId="{79CB8617-D648-40A4-AA88-5658CAB132AA}" srcId="{5FC12BF9-24B2-41E8-A115-6106C21624A1}" destId="{31D6E566-19A0-40C5-98AE-F8476E9738B4}" srcOrd="1" destOrd="0" parTransId="{F7EFDA0D-8B25-4B05-AC73-23663C78DA71}" sibTransId="{5D24A5B6-B80B-4BDC-8432-48D3F14CC0D0}"/>
    <dgm:cxn modelId="{83BDB01B-76C5-47D5-9BEB-49B00993CBA2}" srcId="{E80B2988-A45C-40B8-95ED-169A4880D5ED}" destId="{5FC12BF9-24B2-41E8-A115-6106C21624A1}" srcOrd="1" destOrd="0" parTransId="{86827D82-7D0B-4D3A-9714-3E55C64420B6}" sibTransId="{C7ACA83E-1CD1-4166-9ED1-4A4AA32D75C5}"/>
    <dgm:cxn modelId="{BC8B352C-5771-47AF-AFB8-1BFC3500DF60}" type="presOf" srcId="{AC2A3CCD-ECEC-46F8-97AB-C9AC823F89D8}" destId="{80E84A93-5F0C-4451-84A2-ADDA0D35754F}" srcOrd="1" destOrd="0" presId="urn:microsoft.com/office/officeart/2005/8/layout/hierarchy5"/>
    <dgm:cxn modelId="{8599B53C-37A6-4F0B-B8DB-33BB4D3D678B}" type="presOf" srcId="{3C336C28-D044-4501-954B-25DB5FFFB4AC}" destId="{EC0CB840-2DFD-4449-9869-12C8811B9F93}" srcOrd="0" destOrd="0" presId="urn:microsoft.com/office/officeart/2005/8/layout/hierarchy5"/>
    <dgm:cxn modelId="{28A90443-34E9-437D-8C2B-A63ECE919B88}" type="presOf" srcId="{F924A851-BE14-45D9-A051-176BB198CF8A}" destId="{5DC0D842-4696-488F-B74D-04BB93DB7EE0}" srcOrd="0" destOrd="0" presId="urn:microsoft.com/office/officeart/2005/8/layout/hierarchy5"/>
    <dgm:cxn modelId="{9C87DA45-F981-4070-81D3-96EFEE10A32F}" type="presOf" srcId="{D556C67E-5C60-4814-83EF-F0E9CEF0D3A6}" destId="{950049A4-4AFB-4190-A8C6-ADF9274A9343}" srcOrd="0" destOrd="0" presId="urn:microsoft.com/office/officeart/2005/8/layout/hierarchy5"/>
    <dgm:cxn modelId="{0595F246-306B-477C-BBB8-D1CBD2E6E749}" type="presOf" srcId="{D9EC3308-72E1-4A75-8016-41D52AD54687}" destId="{AB413048-9BFA-49C2-8EC7-481527260CDC}" srcOrd="0" destOrd="0" presId="urn:microsoft.com/office/officeart/2005/8/layout/hierarchy5"/>
    <dgm:cxn modelId="{5C2F1767-81F1-4D23-9F9E-35E8C4445790}" type="presOf" srcId="{8ABDAC1E-F46F-4D63-96FA-E4880C6B3DE0}" destId="{BF94F797-280A-4D8E-9F41-CAACAF74AF45}" srcOrd="0" destOrd="0" presId="urn:microsoft.com/office/officeart/2005/8/layout/hierarchy5"/>
    <dgm:cxn modelId="{7DFAC575-3BBB-41DF-8A12-72891C129CB0}" srcId="{060F5AC6-8544-49F5-A244-608AA790692A}" destId="{3C336C28-D044-4501-954B-25DB5FFFB4AC}" srcOrd="1" destOrd="0" parTransId="{39324B2B-BE08-49D4-A38F-F5E043D6C31E}" sibTransId="{381963D2-B173-44A4-9A56-6B6F9FD345F3}"/>
    <dgm:cxn modelId="{E64A9381-65E7-4E1C-9920-B11B093630FD}" type="presOf" srcId="{86827D82-7D0B-4D3A-9714-3E55C64420B6}" destId="{76122394-1117-4D0F-8449-9A0FAACFF9EB}" srcOrd="1" destOrd="0" presId="urn:microsoft.com/office/officeart/2005/8/layout/hierarchy5"/>
    <dgm:cxn modelId="{B0DEBA85-5094-4423-82F2-C82DCFC243BB}" srcId="{E80B2988-A45C-40B8-95ED-169A4880D5ED}" destId="{060F5AC6-8544-49F5-A244-608AA790692A}" srcOrd="0" destOrd="0" parTransId="{F924A851-BE14-45D9-A051-176BB198CF8A}" sibTransId="{7328474F-9106-42EA-A82C-68016A222EE1}"/>
    <dgm:cxn modelId="{C2025888-93D1-4FCD-AB30-6466694316E9}" srcId="{060F5AC6-8544-49F5-A244-608AA790692A}" destId="{72F868E4-5693-4AAB-971F-AF1EE4917CF6}" srcOrd="0" destOrd="0" parTransId="{D9EC3308-72E1-4A75-8016-41D52AD54687}" sibTransId="{33BA8EB4-5F7E-46EF-9C06-F741DF2C29BA}"/>
    <dgm:cxn modelId="{618AB088-FFA2-4E5B-9E47-36E12497F1F5}" type="presOf" srcId="{86827D82-7D0B-4D3A-9714-3E55C64420B6}" destId="{4416E758-04A3-43B7-8685-7B81B0C8229F}" srcOrd="0" destOrd="0" presId="urn:microsoft.com/office/officeart/2005/8/layout/hierarchy5"/>
    <dgm:cxn modelId="{C5F4208B-0E14-44A1-A677-894B3F771E0B}" type="presOf" srcId="{F7EFDA0D-8B25-4B05-AC73-23663C78DA71}" destId="{6AC5CD11-9A41-41A8-9E38-62C9FE18F5D7}" srcOrd="1" destOrd="0" presId="urn:microsoft.com/office/officeart/2005/8/layout/hierarchy5"/>
    <dgm:cxn modelId="{2F2FDD98-2A3F-480E-AE97-731FE4FB228A}" type="presOf" srcId="{F7EFDA0D-8B25-4B05-AC73-23663C78DA71}" destId="{8C3424FB-5BAF-4332-AF43-792181A391E0}" srcOrd="0" destOrd="0" presId="urn:microsoft.com/office/officeart/2005/8/layout/hierarchy5"/>
    <dgm:cxn modelId="{DEF242A7-D235-4AA6-8CB8-2893BEBFFE3E}" type="presOf" srcId="{39324B2B-BE08-49D4-A38F-F5E043D6C31E}" destId="{E9298DC4-013A-4BED-9796-4E66244F869F}" srcOrd="0" destOrd="0" presId="urn:microsoft.com/office/officeart/2005/8/layout/hierarchy5"/>
    <dgm:cxn modelId="{35611FAC-7D3A-4238-92C7-E166CF921852}" type="presOf" srcId="{E80B2988-A45C-40B8-95ED-169A4880D5ED}" destId="{EAC46FED-AF8F-4D1B-AA01-A7FF6A951F1C}" srcOrd="0" destOrd="0" presId="urn:microsoft.com/office/officeart/2005/8/layout/hierarchy5"/>
    <dgm:cxn modelId="{1B232EB9-8606-44D3-94FB-D949FF2D222C}" type="presOf" srcId="{39324B2B-BE08-49D4-A38F-F5E043D6C31E}" destId="{C5B6EF27-7DFC-45E2-A7A9-A09E555470B7}" srcOrd="1" destOrd="0" presId="urn:microsoft.com/office/officeart/2005/8/layout/hierarchy5"/>
    <dgm:cxn modelId="{BC38CAC0-8B2B-45A3-8D6A-E6A927D48A28}" srcId="{5FC12BF9-24B2-41E8-A115-6106C21624A1}" destId="{8ABDAC1E-F46F-4D63-96FA-E4880C6B3DE0}" srcOrd="0" destOrd="0" parTransId="{AC2A3CCD-ECEC-46F8-97AB-C9AC823F89D8}" sibTransId="{A4AF89F2-DA32-415C-B3FA-2FD9DE4DB81D}"/>
    <dgm:cxn modelId="{F28807D9-9E61-4800-957D-7292E79B135D}" type="presOf" srcId="{72F868E4-5693-4AAB-971F-AF1EE4917CF6}" destId="{CCC07C0B-6197-43B0-A2E8-A5FF7F7ACAAE}" srcOrd="0" destOrd="0" presId="urn:microsoft.com/office/officeart/2005/8/layout/hierarchy5"/>
    <dgm:cxn modelId="{90FA3EDE-D7A9-4B7F-B4CD-699916C4DF84}" type="presOf" srcId="{5FC12BF9-24B2-41E8-A115-6106C21624A1}" destId="{67EE7016-4A64-4628-A103-5A8253779A12}" srcOrd="0" destOrd="0" presId="urn:microsoft.com/office/officeart/2005/8/layout/hierarchy5"/>
    <dgm:cxn modelId="{FCACFEE7-0E8C-4DD2-ADC3-1A312D0FFD79}" type="presOf" srcId="{D9EC3308-72E1-4A75-8016-41D52AD54687}" destId="{46FD2856-1F25-4D91-BF84-E1957F983CD2}" srcOrd="1" destOrd="0" presId="urn:microsoft.com/office/officeart/2005/8/layout/hierarchy5"/>
    <dgm:cxn modelId="{ED7C89E9-87C0-442E-9728-0A0C85F8E90C}" type="presOf" srcId="{AC2A3CCD-ECEC-46F8-97AB-C9AC823F89D8}" destId="{54EAE29B-E39D-49A7-A450-CE5CABB60B27}" srcOrd="0" destOrd="0" presId="urn:microsoft.com/office/officeart/2005/8/layout/hierarchy5"/>
    <dgm:cxn modelId="{B961D1FC-2051-44A6-836D-AD87C1255EEF}" srcId="{D556C67E-5C60-4814-83EF-F0E9CEF0D3A6}" destId="{E80B2988-A45C-40B8-95ED-169A4880D5ED}" srcOrd="0" destOrd="0" parTransId="{D6DC24D5-5F80-441B-B820-1A49E993C75D}" sibTransId="{87977671-D59C-484E-9FE0-F8382ED805EB}"/>
    <dgm:cxn modelId="{EDA633FF-F7B0-4C83-91A8-C85D28E58D02}" type="presOf" srcId="{060F5AC6-8544-49F5-A244-608AA790692A}" destId="{895FB8ED-5820-4B02-8FEA-F32C1EC6406D}" srcOrd="0" destOrd="0" presId="urn:microsoft.com/office/officeart/2005/8/layout/hierarchy5"/>
    <dgm:cxn modelId="{013C3AD6-F63F-4243-803C-02C355A94BD9}" type="presParOf" srcId="{950049A4-4AFB-4190-A8C6-ADF9274A9343}" destId="{07EF92DE-D622-4988-AB93-460DD1C74B8D}" srcOrd="0" destOrd="0" presId="urn:microsoft.com/office/officeart/2005/8/layout/hierarchy5"/>
    <dgm:cxn modelId="{F70E7EBC-71CF-4CAF-8EE7-1E9F69F5B016}" type="presParOf" srcId="{07EF92DE-D622-4988-AB93-460DD1C74B8D}" destId="{04884DBC-3BA3-41CE-9F01-C9EB9B111CFA}" srcOrd="0" destOrd="0" presId="urn:microsoft.com/office/officeart/2005/8/layout/hierarchy5"/>
    <dgm:cxn modelId="{71DF342A-590E-40B3-A706-18949C967CEB}" type="presParOf" srcId="{04884DBC-3BA3-41CE-9F01-C9EB9B111CFA}" destId="{9AE2C15F-731D-4436-99D4-DBE44EEB82DD}" srcOrd="0" destOrd="0" presId="urn:microsoft.com/office/officeart/2005/8/layout/hierarchy5"/>
    <dgm:cxn modelId="{4CC03034-748A-4E57-92FC-D384E635D8DB}" type="presParOf" srcId="{9AE2C15F-731D-4436-99D4-DBE44EEB82DD}" destId="{EAC46FED-AF8F-4D1B-AA01-A7FF6A951F1C}" srcOrd="0" destOrd="0" presId="urn:microsoft.com/office/officeart/2005/8/layout/hierarchy5"/>
    <dgm:cxn modelId="{8912BD33-20FA-4C79-B6B3-1D763DBB8986}" type="presParOf" srcId="{9AE2C15F-731D-4436-99D4-DBE44EEB82DD}" destId="{C457CC76-44AD-4BDA-801A-726C46D4044D}" srcOrd="1" destOrd="0" presId="urn:microsoft.com/office/officeart/2005/8/layout/hierarchy5"/>
    <dgm:cxn modelId="{13AA462E-9E86-403B-AB51-F687A9BF9D0C}" type="presParOf" srcId="{C457CC76-44AD-4BDA-801A-726C46D4044D}" destId="{5DC0D842-4696-488F-B74D-04BB93DB7EE0}" srcOrd="0" destOrd="0" presId="urn:microsoft.com/office/officeart/2005/8/layout/hierarchy5"/>
    <dgm:cxn modelId="{CAE22788-6009-4220-AC02-CB14B3FF1142}" type="presParOf" srcId="{5DC0D842-4696-488F-B74D-04BB93DB7EE0}" destId="{14DEBC9F-6EC3-44B9-9482-CD94B53F0FB2}" srcOrd="0" destOrd="0" presId="urn:microsoft.com/office/officeart/2005/8/layout/hierarchy5"/>
    <dgm:cxn modelId="{5018AD39-8982-4811-9CB5-A7E07904950E}" type="presParOf" srcId="{C457CC76-44AD-4BDA-801A-726C46D4044D}" destId="{843A8512-C5DC-4D89-80F4-712C87423023}" srcOrd="1" destOrd="0" presId="urn:microsoft.com/office/officeart/2005/8/layout/hierarchy5"/>
    <dgm:cxn modelId="{6D705362-626C-47C5-8B08-23C4B411C43B}" type="presParOf" srcId="{843A8512-C5DC-4D89-80F4-712C87423023}" destId="{895FB8ED-5820-4B02-8FEA-F32C1EC6406D}" srcOrd="0" destOrd="0" presId="urn:microsoft.com/office/officeart/2005/8/layout/hierarchy5"/>
    <dgm:cxn modelId="{C6A603A2-3EB1-4281-B686-AD8ADFCB3658}" type="presParOf" srcId="{843A8512-C5DC-4D89-80F4-712C87423023}" destId="{6D756115-B3C1-4D25-A1D6-069DB108DEFA}" srcOrd="1" destOrd="0" presId="urn:microsoft.com/office/officeart/2005/8/layout/hierarchy5"/>
    <dgm:cxn modelId="{719A01BB-BB15-4203-B0B7-F9B69288D848}" type="presParOf" srcId="{6D756115-B3C1-4D25-A1D6-069DB108DEFA}" destId="{AB413048-9BFA-49C2-8EC7-481527260CDC}" srcOrd="0" destOrd="0" presId="urn:microsoft.com/office/officeart/2005/8/layout/hierarchy5"/>
    <dgm:cxn modelId="{4D64DFA5-7526-43A1-B1E4-314092422364}" type="presParOf" srcId="{AB413048-9BFA-49C2-8EC7-481527260CDC}" destId="{46FD2856-1F25-4D91-BF84-E1957F983CD2}" srcOrd="0" destOrd="0" presId="urn:microsoft.com/office/officeart/2005/8/layout/hierarchy5"/>
    <dgm:cxn modelId="{DAB0C6F9-9E4F-4A8E-B6BE-DD6BBD168087}" type="presParOf" srcId="{6D756115-B3C1-4D25-A1D6-069DB108DEFA}" destId="{58A2FE0B-8137-4E9D-845B-CCDA50AF6669}" srcOrd="1" destOrd="0" presId="urn:microsoft.com/office/officeart/2005/8/layout/hierarchy5"/>
    <dgm:cxn modelId="{BEF87C7D-7842-4B53-9E86-3F66470B7A15}" type="presParOf" srcId="{58A2FE0B-8137-4E9D-845B-CCDA50AF6669}" destId="{CCC07C0B-6197-43B0-A2E8-A5FF7F7ACAAE}" srcOrd="0" destOrd="0" presId="urn:microsoft.com/office/officeart/2005/8/layout/hierarchy5"/>
    <dgm:cxn modelId="{8E51CE61-1ED6-44EA-9591-680610199B54}" type="presParOf" srcId="{58A2FE0B-8137-4E9D-845B-CCDA50AF6669}" destId="{426E2E51-9E16-47F7-BC28-C3A52F2A22EF}" srcOrd="1" destOrd="0" presId="urn:microsoft.com/office/officeart/2005/8/layout/hierarchy5"/>
    <dgm:cxn modelId="{BBFCA500-577D-483A-AC0E-0F7DB71F552E}" type="presParOf" srcId="{6D756115-B3C1-4D25-A1D6-069DB108DEFA}" destId="{E9298DC4-013A-4BED-9796-4E66244F869F}" srcOrd="2" destOrd="0" presId="urn:microsoft.com/office/officeart/2005/8/layout/hierarchy5"/>
    <dgm:cxn modelId="{AF98F148-BB86-4F15-BFEB-1A514574EC4E}" type="presParOf" srcId="{E9298DC4-013A-4BED-9796-4E66244F869F}" destId="{C5B6EF27-7DFC-45E2-A7A9-A09E555470B7}" srcOrd="0" destOrd="0" presId="urn:microsoft.com/office/officeart/2005/8/layout/hierarchy5"/>
    <dgm:cxn modelId="{A72676B0-2ABF-4B28-83BD-06AB71640191}" type="presParOf" srcId="{6D756115-B3C1-4D25-A1D6-069DB108DEFA}" destId="{F06EC0E2-3A42-4CD7-9C8A-D4F8257A4316}" srcOrd="3" destOrd="0" presId="urn:microsoft.com/office/officeart/2005/8/layout/hierarchy5"/>
    <dgm:cxn modelId="{A649FFE3-6295-4C1F-B7D9-E1ACA6400FD2}" type="presParOf" srcId="{F06EC0E2-3A42-4CD7-9C8A-D4F8257A4316}" destId="{EC0CB840-2DFD-4449-9869-12C8811B9F93}" srcOrd="0" destOrd="0" presId="urn:microsoft.com/office/officeart/2005/8/layout/hierarchy5"/>
    <dgm:cxn modelId="{8A23B0FF-6A11-413A-83B9-7FF9ABAD35F0}" type="presParOf" srcId="{F06EC0E2-3A42-4CD7-9C8A-D4F8257A4316}" destId="{7DF31B62-CF9C-4DDF-96DD-5249D52EC089}" srcOrd="1" destOrd="0" presId="urn:microsoft.com/office/officeart/2005/8/layout/hierarchy5"/>
    <dgm:cxn modelId="{62362CD7-30AE-4AB5-933C-A8EDBF3BA0E1}" type="presParOf" srcId="{C457CC76-44AD-4BDA-801A-726C46D4044D}" destId="{4416E758-04A3-43B7-8685-7B81B0C8229F}" srcOrd="2" destOrd="0" presId="urn:microsoft.com/office/officeart/2005/8/layout/hierarchy5"/>
    <dgm:cxn modelId="{A0F6C875-3797-4382-BD47-1F46A876182F}" type="presParOf" srcId="{4416E758-04A3-43B7-8685-7B81B0C8229F}" destId="{76122394-1117-4D0F-8449-9A0FAACFF9EB}" srcOrd="0" destOrd="0" presId="urn:microsoft.com/office/officeart/2005/8/layout/hierarchy5"/>
    <dgm:cxn modelId="{CBDFF064-DA0C-4BA0-B01B-3CDCC40E2160}" type="presParOf" srcId="{C457CC76-44AD-4BDA-801A-726C46D4044D}" destId="{62ABA727-228D-4351-BA11-5B0E9A6BE81F}" srcOrd="3" destOrd="0" presId="urn:microsoft.com/office/officeart/2005/8/layout/hierarchy5"/>
    <dgm:cxn modelId="{61120CCD-01F7-4413-ABBB-B9C5965C1621}" type="presParOf" srcId="{62ABA727-228D-4351-BA11-5B0E9A6BE81F}" destId="{67EE7016-4A64-4628-A103-5A8253779A12}" srcOrd="0" destOrd="0" presId="urn:microsoft.com/office/officeart/2005/8/layout/hierarchy5"/>
    <dgm:cxn modelId="{A15526FD-FAA9-47EA-A966-E5587800010E}" type="presParOf" srcId="{62ABA727-228D-4351-BA11-5B0E9A6BE81F}" destId="{D26F0498-833E-4A99-B790-2BCAC81FE7C7}" srcOrd="1" destOrd="0" presId="urn:microsoft.com/office/officeart/2005/8/layout/hierarchy5"/>
    <dgm:cxn modelId="{63A3E6F6-8BD1-489C-BC05-0887E2B7FC5B}" type="presParOf" srcId="{D26F0498-833E-4A99-B790-2BCAC81FE7C7}" destId="{54EAE29B-E39D-49A7-A450-CE5CABB60B27}" srcOrd="0" destOrd="0" presId="urn:microsoft.com/office/officeart/2005/8/layout/hierarchy5"/>
    <dgm:cxn modelId="{445F082F-C5F9-467D-B369-5FF519674A6F}" type="presParOf" srcId="{54EAE29B-E39D-49A7-A450-CE5CABB60B27}" destId="{80E84A93-5F0C-4451-84A2-ADDA0D35754F}" srcOrd="0" destOrd="0" presId="urn:microsoft.com/office/officeart/2005/8/layout/hierarchy5"/>
    <dgm:cxn modelId="{40C76F80-AACD-4CB8-89DC-AD6303C067FC}" type="presParOf" srcId="{D26F0498-833E-4A99-B790-2BCAC81FE7C7}" destId="{33F82FEB-1C37-4995-BF2C-902A6D71E262}" srcOrd="1" destOrd="0" presId="urn:microsoft.com/office/officeart/2005/8/layout/hierarchy5"/>
    <dgm:cxn modelId="{962760EE-03F0-4BB9-B984-38CCCCF6893E}" type="presParOf" srcId="{33F82FEB-1C37-4995-BF2C-902A6D71E262}" destId="{BF94F797-280A-4D8E-9F41-CAACAF74AF45}" srcOrd="0" destOrd="0" presId="urn:microsoft.com/office/officeart/2005/8/layout/hierarchy5"/>
    <dgm:cxn modelId="{5D8750D6-F9E2-4BC4-8490-EF1B05D6E92A}" type="presParOf" srcId="{33F82FEB-1C37-4995-BF2C-902A6D71E262}" destId="{B0458A7C-A0A9-4CD9-B53D-1189E45D0E31}" srcOrd="1" destOrd="0" presId="urn:microsoft.com/office/officeart/2005/8/layout/hierarchy5"/>
    <dgm:cxn modelId="{8E8B780E-D4D4-41EC-B368-9EF53ED92AAD}" type="presParOf" srcId="{D26F0498-833E-4A99-B790-2BCAC81FE7C7}" destId="{8C3424FB-5BAF-4332-AF43-792181A391E0}" srcOrd="2" destOrd="0" presId="urn:microsoft.com/office/officeart/2005/8/layout/hierarchy5"/>
    <dgm:cxn modelId="{238CD237-D9C5-4497-8DE5-2FE02BCD2AF8}" type="presParOf" srcId="{8C3424FB-5BAF-4332-AF43-792181A391E0}" destId="{6AC5CD11-9A41-41A8-9E38-62C9FE18F5D7}" srcOrd="0" destOrd="0" presId="urn:microsoft.com/office/officeart/2005/8/layout/hierarchy5"/>
    <dgm:cxn modelId="{8C76A0D2-6DAD-4C2A-A55E-E56126E5838B}" type="presParOf" srcId="{D26F0498-833E-4A99-B790-2BCAC81FE7C7}" destId="{A4F636E3-A6BF-40FE-9419-1A9062F47B06}" srcOrd="3" destOrd="0" presId="urn:microsoft.com/office/officeart/2005/8/layout/hierarchy5"/>
    <dgm:cxn modelId="{0F393D66-AA4A-4DB6-B1BE-3C02D47B73D5}" type="presParOf" srcId="{A4F636E3-A6BF-40FE-9419-1A9062F47B06}" destId="{6A9DB6B6-AA77-4AA4-ACC8-B576CFD3110D}" srcOrd="0" destOrd="0" presId="urn:microsoft.com/office/officeart/2005/8/layout/hierarchy5"/>
    <dgm:cxn modelId="{10711891-EEFB-4322-B68F-CF14345A921C}" type="presParOf" srcId="{A4F636E3-A6BF-40FE-9419-1A9062F47B06}" destId="{1372A4B2-1306-4796-BA16-9E7DB7CA01AF}" srcOrd="1" destOrd="0" presId="urn:microsoft.com/office/officeart/2005/8/layout/hierarchy5"/>
    <dgm:cxn modelId="{31A25334-6FF6-4B19-8643-F50D44DF5334}" type="presParOf" srcId="{950049A4-4AFB-4190-A8C6-ADF9274A9343}" destId="{CB907C31-64FC-496A-B64B-DA9ACEE77023}"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一</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簡易採購及例行性支出</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r>
            <a:rPr lang="zh-TW" altLang="en-US" sz="2500" b="1" u="sng" dirty="0">
              <a:solidFill>
                <a:srgbClr val="FF0000"/>
              </a:solidFill>
              <a:highlight>
                <a:srgbClr val="FFFF00"/>
              </a:highlight>
              <a:latin typeface="標楷體" panose="03000509000000000000" pitchFamily="65" charset="-120"/>
              <a:ea typeface="標楷體" panose="03000509000000000000" pitchFamily="65" charset="-120"/>
            </a:rPr>
            <a:t>未達</a:t>
          </a:r>
          <a:r>
            <a:rPr lang="en-US" altLang="zh-TW" sz="2500" b="1" u="sng" dirty="0">
              <a:solidFill>
                <a:srgbClr val="FF0000"/>
              </a:solidFill>
              <a:highlight>
                <a:srgbClr val="FFFF00"/>
              </a:highlight>
              <a:latin typeface="標楷體" panose="03000509000000000000" pitchFamily="65" charset="-120"/>
              <a:ea typeface="標楷體" panose="03000509000000000000" pitchFamily="65" charset="-120"/>
            </a:rPr>
            <a:t>1</a:t>
          </a:r>
          <a:r>
            <a:rPr lang="zh-TW" altLang="en-US" sz="2500" b="1" u="sng" dirty="0">
              <a:solidFill>
                <a:srgbClr val="FF0000"/>
              </a:solidFill>
              <a:highlight>
                <a:srgbClr val="FFFF00"/>
              </a:highlight>
              <a:latin typeface="標楷體" panose="03000509000000000000" pitchFamily="65" charset="-120"/>
              <a:ea typeface="標楷體" panose="03000509000000000000" pitchFamily="65" charset="-120"/>
            </a:rPr>
            <a:t>萬元之簡易採購</a:t>
          </a:r>
          <a:r>
            <a:rPr lang="zh-TW" altLang="en-US" sz="2500" b="1" u="sng" dirty="0">
              <a:solidFill>
                <a:srgbClr val="FF0000"/>
              </a:solidFill>
              <a:latin typeface="標楷體" panose="03000509000000000000" pitchFamily="65" charset="-120"/>
              <a:ea typeface="標楷體" panose="03000509000000000000" pitchFamily="65" charset="-120"/>
            </a:rPr>
            <a:t>得以請購單授權第二層</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單位主管</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批核決行辦理</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如</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購置文具、紙張、消耗品</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72F1A4C8-3F52-488E-BD9D-030D2A50623A}">
      <dgm:prSet phldrT="[文字]" custT="1"/>
      <dgm:spPr/>
      <dgm:t>
        <a:bodyPr/>
        <a:lstStyle/>
        <a:p>
          <a:pPr algn="just"/>
          <a:r>
            <a:rPr lang="zh-TW" altLang="en-US" sz="2500" b="1" dirty="0">
              <a:latin typeface="標楷體" panose="03000509000000000000" pitchFamily="65" charset="-120"/>
              <a:ea typeface="標楷體" panose="03000509000000000000" pitchFamily="65" charset="-120"/>
            </a:rPr>
            <a:t>下列各項</a:t>
          </a:r>
          <a:r>
            <a:rPr lang="zh-TW" altLang="en-US" sz="2500" b="1" u="sng" dirty="0">
              <a:solidFill>
                <a:srgbClr val="FF0000"/>
              </a:solidFill>
              <a:highlight>
                <a:srgbClr val="FFFF00"/>
              </a:highlight>
              <a:latin typeface="標楷體" panose="03000509000000000000" pitchFamily="65" charset="-120"/>
              <a:ea typeface="標楷體" panose="03000509000000000000" pitchFamily="65" charset="-120"/>
            </a:rPr>
            <a:t>例行性支出無論金額大小</a:t>
          </a:r>
          <a:r>
            <a:rPr lang="zh-TW" altLang="en-US" sz="2500" b="1" dirty="0">
              <a:latin typeface="標楷體" panose="03000509000000000000" pitchFamily="65" charset="-120"/>
              <a:ea typeface="標楷體" panose="03000509000000000000" pitchFamily="65" charset="-120"/>
            </a:rPr>
            <a:t>，</a:t>
          </a:r>
          <a:r>
            <a:rPr lang="zh-TW" altLang="en-US" sz="2500" b="1" u="sng" dirty="0">
              <a:solidFill>
                <a:srgbClr val="FF0000"/>
              </a:solidFill>
              <a:latin typeface="標楷體" panose="03000509000000000000" pitchFamily="65" charset="-120"/>
              <a:ea typeface="標楷體" panose="03000509000000000000" pitchFamily="65" charset="-120"/>
            </a:rPr>
            <a:t>得以請購單授權第二層</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單位主管</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批核決行辦理：</a:t>
          </a:r>
        </a:p>
      </dgm:t>
    </dgm:pt>
    <dgm:pt modelId="{273AB32F-6A4A-46C1-9D23-CDD27DCF67EC}" type="parTrans" cxnId="{80E43F17-FA84-4272-A445-189E1A93DBCB}">
      <dgm:prSet/>
      <dgm:spPr/>
      <dgm:t>
        <a:bodyPr/>
        <a:lstStyle/>
        <a:p>
          <a:endParaRPr lang="zh-TW" altLang="en-US"/>
        </a:p>
      </dgm:t>
    </dgm:pt>
    <dgm:pt modelId="{B65ECB3C-C92B-4411-90C9-3B9C60E5C73E}" type="sibTrans" cxnId="{80E43F17-FA84-4272-A445-189E1A93DBCB}">
      <dgm:prSet/>
      <dgm:spPr/>
      <dgm:t>
        <a:bodyPr/>
        <a:lstStyle/>
        <a:p>
          <a:endParaRPr lang="zh-TW" altLang="en-US"/>
        </a:p>
      </dgm:t>
    </dgm:pt>
    <dgm:pt modelId="{7B4C93C9-858A-42CC-9C99-F7F56A8A7831}">
      <dgm:prSet custT="1"/>
      <dgm:spPr/>
      <dgm:t>
        <a:bodyPr/>
        <a:lstStyle/>
        <a:p>
          <a:pPr algn="just"/>
          <a:r>
            <a:rPr lang="zh-TW" altLang="en-US" sz="2500" b="1" dirty="0">
              <a:solidFill>
                <a:schemeClr val="bg1"/>
              </a:solidFill>
              <a:highlight>
                <a:srgbClr val="00FFFF"/>
              </a:highlight>
              <a:latin typeface="標楷體" panose="03000509000000000000" pitchFamily="65" charset="-120"/>
              <a:ea typeface="標楷體" panose="03000509000000000000" pitchFamily="65" charset="-120"/>
            </a:rPr>
            <a:t>水費、電費及電信費等週期性公用事業費款。</a:t>
          </a:r>
        </a:p>
      </dgm:t>
    </dgm:pt>
    <dgm:pt modelId="{9C4E130B-539E-4BF0-BF30-95C36B36BE98}" type="parTrans" cxnId="{13E5C8E4-DA75-4B3D-8D35-58673F3C4A82}">
      <dgm:prSet/>
      <dgm:spPr/>
      <dgm:t>
        <a:bodyPr/>
        <a:lstStyle/>
        <a:p>
          <a:endParaRPr lang="zh-TW" altLang="en-US"/>
        </a:p>
      </dgm:t>
    </dgm:pt>
    <dgm:pt modelId="{E5AD141C-90F2-42BF-B619-F3AFEC2698B6}" type="sibTrans" cxnId="{13E5C8E4-DA75-4B3D-8D35-58673F3C4A82}">
      <dgm:prSet/>
      <dgm:spPr/>
      <dgm:t>
        <a:bodyPr/>
        <a:lstStyle/>
        <a:p>
          <a:endParaRPr lang="zh-TW" altLang="en-US"/>
        </a:p>
      </dgm:t>
    </dgm:pt>
    <dgm:pt modelId="{EE7322E6-723F-4986-9D6E-0A8FD833E58A}">
      <dgm:prSet custT="1"/>
      <dgm:spPr/>
      <dgm:t>
        <a:bodyPr/>
        <a:lstStyle/>
        <a:p>
          <a:pPr algn="just"/>
          <a:r>
            <a:rPr lang="zh-TW" altLang="en-US" sz="2500" b="1" dirty="0">
              <a:solidFill>
                <a:schemeClr val="bg1"/>
              </a:solidFill>
              <a:highlight>
                <a:srgbClr val="00FFFF"/>
              </a:highlight>
              <a:latin typeface="標楷體" panose="03000509000000000000" pitchFamily="65" charset="-120"/>
              <a:ea typeface="標楷體" panose="03000509000000000000" pitchFamily="65" charset="-120"/>
            </a:rPr>
            <a:t>各項稅捐支出及規費。</a:t>
          </a:r>
        </a:p>
      </dgm:t>
    </dgm:pt>
    <dgm:pt modelId="{C3DD6B1D-2AFE-4628-89B9-DE8B38C2D3F6}" type="parTrans" cxnId="{8CCA6D70-E80B-414C-8EC0-D29D48152C4D}">
      <dgm:prSet/>
      <dgm:spPr/>
      <dgm:t>
        <a:bodyPr/>
        <a:lstStyle/>
        <a:p>
          <a:endParaRPr lang="zh-TW" altLang="en-US"/>
        </a:p>
      </dgm:t>
    </dgm:pt>
    <dgm:pt modelId="{2D683A56-2776-4E6D-B2BB-5901F3DF1140}" type="sibTrans" cxnId="{8CCA6D70-E80B-414C-8EC0-D29D48152C4D}">
      <dgm:prSet/>
      <dgm:spPr/>
      <dgm:t>
        <a:bodyPr/>
        <a:lstStyle/>
        <a:p>
          <a:endParaRPr lang="zh-TW" altLang="en-US"/>
        </a:p>
      </dgm:t>
    </dgm:pt>
    <dgm:pt modelId="{3C8571B0-5DFB-4998-BE85-1ED82ACAD544}">
      <dgm:prSet custT="1"/>
      <dgm:spPr/>
      <dgm:t>
        <a:bodyPr/>
        <a:lstStyle/>
        <a:p>
          <a:pPr algn="just"/>
          <a:r>
            <a:rPr lang="zh-TW" altLang="en-US" sz="2500" b="1" dirty="0">
              <a:solidFill>
                <a:schemeClr val="bg1"/>
              </a:solidFill>
              <a:highlight>
                <a:srgbClr val="00FFFF"/>
              </a:highlight>
              <a:latin typeface="標楷體" panose="03000509000000000000" pitchFamily="65" charset="-120"/>
              <a:ea typeface="標楷體" panose="03000509000000000000" pitchFamily="65" charset="-120"/>
            </a:rPr>
            <a:t>定期定額之租金費用。</a:t>
          </a:r>
          <a:r>
            <a:rPr lang="zh-TW" altLang="en-US" sz="2500" b="1" dirty="0">
              <a:solidFill>
                <a:srgbClr val="FF0000"/>
              </a:solidFill>
              <a:latin typeface="標楷體" panose="03000509000000000000" pitchFamily="65" charset="-120"/>
              <a:ea typeface="標楷體" panose="03000509000000000000" pitchFamily="65" charset="-120"/>
            </a:rPr>
            <a:t>惟立約前應由機關首長或其授權代簽人決行，爾後按期分期付款部分授權第二層</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單位主管</a:t>
          </a:r>
          <a:r>
            <a:rPr lang="en-US" altLang="en-US"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批核決行辦理。</a:t>
          </a:r>
          <a:endParaRPr lang="zh-TW" altLang="en-US" sz="2500" b="1" dirty="0">
            <a:solidFill>
              <a:srgbClr val="FF0000"/>
            </a:solidFill>
            <a:latin typeface="標楷體" panose="03000509000000000000" pitchFamily="65" charset="-120"/>
            <a:ea typeface="標楷體" panose="03000509000000000000" pitchFamily="65" charset="-120"/>
          </a:endParaRPr>
        </a:p>
      </dgm:t>
    </dgm:pt>
    <dgm:pt modelId="{2F1A4733-508D-4A05-A067-DFB74C2A6631}" type="parTrans" cxnId="{62625648-107F-446E-8496-25699A6F75E9}">
      <dgm:prSet/>
      <dgm:spPr/>
      <dgm:t>
        <a:bodyPr/>
        <a:lstStyle/>
        <a:p>
          <a:endParaRPr lang="zh-TW" altLang="en-US"/>
        </a:p>
      </dgm:t>
    </dgm:pt>
    <dgm:pt modelId="{3BADBC35-7B9A-412E-B105-C629A41BC2E7}" type="sibTrans" cxnId="{62625648-107F-446E-8496-25699A6F75E9}">
      <dgm:prSet/>
      <dgm:spPr/>
      <dgm:t>
        <a:bodyPr/>
        <a:lstStyle/>
        <a:p>
          <a:endParaRPr lang="zh-TW" altLang="en-US"/>
        </a:p>
      </dgm:t>
    </dgm:pt>
    <dgm:pt modelId="{574B486C-D0E7-4D94-9FD5-66B1D689B736}">
      <dgm:prSet custT="1"/>
      <dgm:spPr/>
      <dgm:t>
        <a:bodyPr/>
        <a:lstStyle/>
        <a:p>
          <a:pPr algn="just"/>
          <a:r>
            <a:rPr lang="zh-TW" altLang="en-US" sz="2500" b="1" dirty="0">
              <a:solidFill>
                <a:srgbClr val="FF0000"/>
              </a:solidFill>
              <a:highlight>
                <a:srgbClr val="FFFF00"/>
              </a:highlight>
              <a:latin typeface="標楷體" panose="03000509000000000000" pitchFamily="65" charset="-120"/>
              <a:ea typeface="標楷體" panose="03000509000000000000" pitchFamily="65" charset="-120"/>
            </a:rPr>
            <a:t>「餽贈」、「宴客」、「修繕」、「非消耗品」</a:t>
          </a:r>
          <a:r>
            <a:rPr lang="zh-TW" altLang="en-US" sz="2500" b="1" dirty="0">
              <a:latin typeface="標楷體" panose="03000509000000000000" pitchFamily="65" charset="-120"/>
              <a:ea typeface="標楷體" panose="03000509000000000000" pitchFamily="65" charset="-120"/>
            </a:rPr>
            <a:t>等採購</a:t>
          </a:r>
          <a:r>
            <a:rPr lang="zh-TW" altLang="en-US" sz="2500" b="1" dirty="0">
              <a:solidFill>
                <a:srgbClr val="FF0000"/>
              </a:solidFill>
              <a:latin typeface="標楷體" panose="03000509000000000000" pitchFamily="65" charset="-120"/>
              <a:ea typeface="標楷體" panose="03000509000000000000" pitchFamily="65" charset="-120"/>
            </a:rPr>
            <a:t>無論金額大小</a:t>
          </a:r>
          <a:r>
            <a:rPr lang="zh-TW" altLang="en-US" sz="2500" b="1" dirty="0">
              <a:latin typeface="標楷體" panose="03000509000000000000" pitchFamily="65" charset="-120"/>
              <a:ea typeface="標楷體" panose="03000509000000000000" pitchFamily="65" charset="-120"/>
            </a:rPr>
            <a:t>均須會辦主計處，並由秘書長或主管各該處</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室</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之參議批核決行。</a:t>
          </a:r>
          <a:endParaRPr lang="zh-TW" altLang="en-US" sz="2500" b="1" dirty="0">
            <a:highlight>
              <a:srgbClr val="FFFF00"/>
            </a:highlight>
            <a:latin typeface="標楷體" panose="03000509000000000000" pitchFamily="65" charset="-120"/>
            <a:ea typeface="標楷體" panose="03000509000000000000" pitchFamily="65" charset="-120"/>
          </a:endParaRPr>
        </a:p>
      </dgm:t>
    </dgm:pt>
    <dgm:pt modelId="{F6F1DB81-3A0D-41BB-9548-8AC38759E7EA}" type="parTrans" cxnId="{A7ECD0B2-EB70-4D36-AAFA-DE45A6065AA9}">
      <dgm:prSet/>
      <dgm:spPr/>
      <dgm:t>
        <a:bodyPr/>
        <a:lstStyle/>
        <a:p>
          <a:endParaRPr lang="zh-TW" altLang="en-US"/>
        </a:p>
      </dgm:t>
    </dgm:pt>
    <dgm:pt modelId="{BFDAAE1B-5F99-45D9-998D-C0409D3EE215}" type="sibTrans" cxnId="{A7ECD0B2-EB70-4D36-AAFA-DE45A6065AA9}">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X="28040" custScaleY="92599" custLinFactNeighborX="-16880" custLinFactNeighborY="-194">
        <dgm:presLayoutVars>
          <dgm:chMax val="1"/>
          <dgm:bulletEnabled val="1"/>
        </dgm:presLayoutVars>
      </dgm:prSet>
      <dgm:spPr/>
    </dgm:pt>
    <dgm:pt modelId="{59FF5A64-EDC9-499B-A3AB-5E78F9663D74}" type="pres">
      <dgm:prSet presAssocID="{D2138AE8-3158-475A-9DD4-33FA2DC20056}" presName="descendantText" presStyleLbl="alignAccFollowNode1" presStyleIdx="0" presStyleCnt="1" custScaleX="139192" custScaleY="120400" custLinFactNeighborX="638" custLinFactNeighborY="0">
        <dgm:presLayoutVars>
          <dgm:bulletEnabled val="1"/>
        </dgm:presLayoutVars>
      </dgm:prSet>
      <dgm:spPr/>
    </dgm:pt>
  </dgm:ptLst>
  <dgm:cxnLst>
    <dgm:cxn modelId="{04813C0B-CD6D-4B42-9633-30097777D019}" type="presOf" srcId="{574B486C-D0E7-4D94-9FD5-66B1D689B736}" destId="{59FF5A64-EDC9-499B-A3AB-5E78F9663D74}" srcOrd="0" destOrd="5" presId="urn:microsoft.com/office/officeart/2005/8/layout/vList5"/>
    <dgm:cxn modelId="{C8B83913-B786-4608-A888-A9251452E7BD}" type="presOf" srcId="{D2138AE8-3158-475A-9DD4-33FA2DC20056}" destId="{0560F428-62C9-4FDA-B87A-DE0812B58023}" srcOrd="0" destOrd="0" presId="urn:microsoft.com/office/officeart/2005/8/layout/vList5"/>
    <dgm:cxn modelId="{80E43F17-FA84-4272-A445-189E1A93DBCB}" srcId="{D2138AE8-3158-475A-9DD4-33FA2DC20056}" destId="{72F1A4C8-3F52-488E-BD9D-030D2A50623A}" srcOrd="1" destOrd="0" parTransId="{273AB32F-6A4A-46C1-9D23-CDD27DCF67EC}" sibTransId="{B65ECB3C-C92B-4411-90C9-3B9C60E5C73E}"/>
    <dgm:cxn modelId="{4579F818-7C8C-4C32-A5EB-6FAD1FEFF4A0}" srcId="{D2138AE8-3158-475A-9DD4-33FA2DC20056}" destId="{AF9E938E-B4D8-41BC-A0FF-C1DAF012D996}" srcOrd="0" destOrd="0" parTransId="{89EC2E0B-50E0-45D1-B0F5-E9BEF7AA7F6F}" sibTransId="{E76A4CFC-AE69-4EE6-9587-0B6AEA351991}"/>
    <dgm:cxn modelId="{BAE02C36-2EA4-415E-A6BF-C24464475387}" type="presOf" srcId="{7B4C93C9-858A-42CC-9C99-F7F56A8A7831}" destId="{59FF5A64-EDC9-499B-A3AB-5E78F9663D74}" srcOrd="0" destOrd="2" presId="urn:microsoft.com/office/officeart/2005/8/layout/vList5"/>
    <dgm:cxn modelId="{62625648-107F-446E-8496-25699A6F75E9}" srcId="{72F1A4C8-3F52-488E-BD9D-030D2A50623A}" destId="{3C8571B0-5DFB-4998-BE85-1ED82ACAD544}" srcOrd="2" destOrd="0" parTransId="{2F1A4733-508D-4A05-A067-DFB74C2A6631}" sibTransId="{3BADBC35-7B9A-412E-B105-C629A41BC2E7}"/>
    <dgm:cxn modelId="{8CCA6D70-E80B-414C-8EC0-D29D48152C4D}" srcId="{72F1A4C8-3F52-488E-BD9D-030D2A50623A}" destId="{EE7322E6-723F-4986-9D6E-0A8FD833E58A}" srcOrd="1" destOrd="0" parTransId="{C3DD6B1D-2AFE-4628-89B9-DE8B38C2D3F6}" sibTransId="{2D683A56-2776-4E6D-B2BB-5901F3DF1140}"/>
    <dgm:cxn modelId="{F42C9A7B-3459-446C-BBEA-04C008805B31}" type="presOf" srcId="{EE7322E6-723F-4986-9D6E-0A8FD833E58A}" destId="{59FF5A64-EDC9-499B-A3AB-5E78F9663D74}" srcOrd="0" destOrd="3" presId="urn:microsoft.com/office/officeart/2005/8/layout/vList5"/>
    <dgm:cxn modelId="{3D9F5781-C768-431F-ADAE-39B14A833AD1}" type="presOf" srcId="{3C8571B0-5DFB-4998-BE85-1ED82ACAD544}" destId="{59FF5A64-EDC9-499B-A3AB-5E78F9663D74}" srcOrd="0" destOrd="4" presId="urn:microsoft.com/office/officeart/2005/8/layout/vList5"/>
    <dgm:cxn modelId="{7E652390-1967-4ECE-82E4-C1B73B3D5D8D}" type="presOf" srcId="{68EAE0F2-CE1C-411F-A9D0-003E370EDA6B}" destId="{D634A95E-8699-472E-9695-E5A0F5A15A58}" srcOrd="0" destOrd="0" presId="urn:microsoft.com/office/officeart/2005/8/layout/vList5"/>
    <dgm:cxn modelId="{A84D0495-3833-43EE-ACC8-846761DA28D8}" type="presOf" srcId="{AF9E938E-B4D8-41BC-A0FF-C1DAF012D996}" destId="{59FF5A64-EDC9-499B-A3AB-5E78F9663D74}" srcOrd="0" destOrd="0" presId="urn:microsoft.com/office/officeart/2005/8/layout/vList5"/>
    <dgm:cxn modelId="{19C75BAB-3CB6-4E8B-9357-C8CF141428A0}" type="presOf" srcId="{72F1A4C8-3F52-488E-BD9D-030D2A50623A}" destId="{59FF5A64-EDC9-499B-A3AB-5E78F9663D74}" srcOrd="0" destOrd="1" presId="urn:microsoft.com/office/officeart/2005/8/layout/vList5"/>
    <dgm:cxn modelId="{A7ECD0B2-EB70-4D36-AAFA-DE45A6065AA9}" srcId="{D2138AE8-3158-475A-9DD4-33FA2DC20056}" destId="{574B486C-D0E7-4D94-9FD5-66B1D689B736}" srcOrd="2" destOrd="0" parTransId="{F6F1DB81-3A0D-41BB-9548-8AC38759E7EA}" sibTransId="{BFDAAE1B-5F99-45D9-998D-C0409D3EE215}"/>
    <dgm:cxn modelId="{13E5C8E4-DA75-4B3D-8D35-58673F3C4A82}" srcId="{72F1A4C8-3F52-488E-BD9D-030D2A50623A}" destId="{7B4C93C9-858A-42CC-9C99-F7F56A8A7831}" srcOrd="0" destOrd="0" parTransId="{9C4E130B-539E-4BF0-BF30-95C36B36BE98}" sibTransId="{E5AD141C-90F2-42BF-B619-F3AFEC2698B6}"/>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CA1242A9-8713-40D8-BE39-4B9215565951}" type="presParOf" srcId="{647D9B47-35A2-467F-B1A8-CFB0D4532F52}" destId="{59FF5A64-EDC9-499B-A3AB-5E78F9663D7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D556C67E-5C60-4814-83EF-F0E9CEF0D3A6}" type="doc">
      <dgm:prSet loTypeId="urn:microsoft.com/office/officeart/2005/8/layout/hierarchy5" loCatId="hierarchy" qsTypeId="urn:microsoft.com/office/officeart/2005/8/quickstyle/simple4" qsCatId="simple" csTypeId="urn:microsoft.com/office/officeart/2005/8/colors/colorful5" csCatId="colorful" phldr="1"/>
      <dgm:spPr/>
      <dgm:t>
        <a:bodyPr/>
        <a:lstStyle/>
        <a:p>
          <a:endParaRPr lang="zh-TW" altLang="en-US"/>
        </a:p>
      </dgm:t>
    </dgm:pt>
    <dgm:pt modelId="{E80B2988-A45C-40B8-95ED-169A4880D5ED}">
      <dgm:prSet phldrT="[文字]" custT="1"/>
      <dgm:spPr/>
      <dgm:t>
        <a:bodyPr/>
        <a:lstStyle/>
        <a:p>
          <a:pPr>
            <a:lnSpc>
              <a:spcPct val="70000"/>
            </a:lnSpc>
          </a:pPr>
          <a:r>
            <a:rPr lang="zh-TW" altLang="en-US" sz="3200" b="1">
              <a:solidFill>
                <a:schemeClr val="bg1"/>
              </a:solidFill>
              <a:latin typeface="標楷體" panose="03000509000000000000" pitchFamily="65" charset="-120"/>
              <a:ea typeface="標楷體" panose="03000509000000000000" pitchFamily="65" charset="-120"/>
            </a:rPr>
            <a:t>申請退履保金</a:t>
          </a:r>
          <a:endParaRPr lang="en-US" altLang="zh-TW" sz="3200" b="1">
            <a:solidFill>
              <a:schemeClr val="bg1"/>
            </a:solidFill>
            <a:latin typeface="標楷體" panose="03000509000000000000" pitchFamily="65" charset="-120"/>
            <a:ea typeface="標楷體" panose="03000509000000000000" pitchFamily="65" charset="-120"/>
          </a:endParaRPr>
        </a:p>
        <a:p>
          <a:pPr>
            <a:lnSpc>
              <a:spcPct val="70000"/>
            </a:lnSpc>
          </a:pPr>
          <a:r>
            <a:rPr lang="zh-TW" altLang="en-US" sz="3200" b="1">
              <a:solidFill>
                <a:schemeClr val="bg1"/>
              </a:solidFill>
              <a:latin typeface="標楷體" panose="03000509000000000000" pitchFamily="65" charset="-120"/>
              <a:ea typeface="標楷體" panose="03000509000000000000" pitchFamily="65" charset="-120"/>
            </a:rPr>
            <a:t>及</a:t>
          </a:r>
          <a:endParaRPr lang="en-US" altLang="zh-TW" sz="3200" b="1">
            <a:solidFill>
              <a:schemeClr val="bg1"/>
            </a:solidFill>
            <a:latin typeface="標楷體" panose="03000509000000000000" pitchFamily="65" charset="-120"/>
            <a:ea typeface="標楷體" panose="03000509000000000000" pitchFamily="65" charset="-120"/>
          </a:endParaRPr>
        </a:p>
        <a:p>
          <a:pPr>
            <a:lnSpc>
              <a:spcPct val="70000"/>
            </a:lnSpc>
          </a:pPr>
          <a:r>
            <a:rPr lang="zh-TW" altLang="en-US" sz="3200" b="1">
              <a:solidFill>
                <a:schemeClr val="bg1"/>
              </a:solidFill>
              <a:latin typeface="標楷體" panose="03000509000000000000" pitchFamily="65" charset="-120"/>
              <a:ea typeface="標楷體" panose="03000509000000000000" pitchFamily="65" charset="-120"/>
            </a:rPr>
            <a:t>履保金轉保固金</a:t>
          </a:r>
          <a:endParaRPr lang="zh-TW" altLang="en-US" sz="3200" b="1" dirty="0">
            <a:solidFill>
              <a:schemeClr val="bg1"/>
            </a:solidFill>
            <a:latin typeface="標楷體" panose="03000509000000000000" pitchFamily="65" charset="-120"/>
            <a:ea typeface="標楷體" panose="03000509000000000000" pitchFamily="65" charset="-120"/>
          </a:endParaRPr>
        </a:p>
      </dgm:t>
    </dgm:pt>
    <dgm:pt modelId="{D6DC24D5-5F80-441B-B820-1A49E993C75D}" type="parTrans" cxnId="{B961D1FC-2051-44A6-836D-AD87C1255EEF}">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87977671-D59C-484E-9FE0-F8382ED805EB}" type="sibTrans" cxnId="{B961D1FC-2051-44A6-836D-AD87C1255EEF}">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060F5AC6-8544-49F5-A244-608AA790692A}">
      <dgm:prSet phldrT="[文字]" custT="1"/>
      <dgm:spPr/>
      <dgm:t>
        <a:bodyPr/>
        <a:lstStyle/>
        <a:p>
          <a:r>
            <a:rPr lang="en-US" altLang="zh-TW" sz="2800" b="1">
              <a:solidFill>
                <a:schemeClr val="bg1"/>
              </a:solidFill>
              <a:latin typeface="標楷體" panose="03000509000000000000" pitchFamily="65" charset="-120"/>
              <a:ea typeface="標楷體" panose="03000509000000000000" pitchFamily="65" charset="-120"/>
            </a:rPr>
            <a:t>1.</a:t>
          </a:r>
          <a:r>
            <a:rPr lang="zh-TW" altLang="en-US" sz="2800" b="1">
              <a:solidFill>
                <a:schemeClr val="bg1"/>
              </a:solidFill>
              <a:latin typeface="標楷體" panose="03000509000000000000" pitchFamily="65" charset="-120"/>
              <a:ea typeface="標楷體" panose="03000509000000000000" pitchFamily="65" charset="-120"/>
            </a:rPr>
            <a:t>退履保金</a:t>
          </a:r>
          <a:endParaRPr lang="zh-TW" altLang="en-US" sz="2800" b="1" dirty="0">
            <a:solidFill>
              <a:schemeClr val="bg1"/>
            </a:solidFill>
            <a:latin typeface="標楷體" panose="03000509000000000000" pitchFamily="65" charset="-120"/>
            <a:ea typeface="標楷體" panose="03000509000000000000" pitchFamily="65" charset="-120"/>
          </a:endParaRPr>
        </a:p>
      </dgm:t>
    </dgm:pt>
    <dgm:pt modelId="{F924A851-BE14-45D9-A051-176BB198CF8A}" type="parTrans" cxnId="{B0DEBA85-5094-4423-82F2-C82DCFC243BB}">
      <dgm:prSet custT="1"/>
      <dgm:spPr>
        <a:ln w="66675">
          <a:solidFill>
            <a:srgbClr val="00B0F0"/>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7328474F-9106-42EA-A82C-68016A222EE1}" type="sibTrans" cxnId="{B0DEBA85-5094-4423-82F2-C82DCFC243BB}">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5FC12BF9-24B2-41E8-A115-6106C21624A1}">
      <dgm:prSet phldrT="[文字]" custT="1"/>
      <dgm:spPr/>
      <dgm:t>
        <a:bodyPr/>
        <a:lstStyle/>
        <a:p>
          <a:r>
            <a:rPr lang="en-US" altLang="zh-TW" sz="2800" b="1">
              <a:solidFill>
                <a:schemeClr val="bg1"/>
              </a:solidFill>
              <a:latin typeface="標楷體" panose="03000509000000000000" pitchFamily="65" charset="-120"/>
              <a:ea typeface="標楷體" panose="03000509000000000000" pitchFamily="65" charset="-120"/>
            </a:rPr>
            <a:t>2.</a:t>
          </a:r>
          <a:r>
            <a:rPr lang="zh-TW" altLang="en-US" sz="2800" b="1">
              <a:solidFill>
                <a:schemeClr val="bg1"/>
              </a:solidFill>
              <a:latin typeface="標楷體" panose="03000509000000000000" pitchFamily="65" charset="-120"/>
              <a:ea typeface="標楷體" panose="03000509000000000000" pitchFamily="65" charset="-120"/>
            </a:rPr>
            <a:t>履保金轉保固金</a:t>
          </a:r>
          <a:endParaRPr lang="zh-TW" altLang="en-US" sz="2800" b="1" dirty="0">
            <a:solidFill>
              <a:schemeClr val="bg1"/>
            </a:solidFill>
            <a:latin typeface="標楷體" panose="03000509000000000000" pitchFamily="65" charset="-120"/>
            <a:ea typeface="標楷體" panose="03000509000000000000" pitchFamily="65" charset="-120"/>
          </a:endParaRPr>
        </a:p>
      </dgm:t>
    </dgm:pt>
    <dgm:pt modelId="{86827D82-7D0B-4D3A-9714-3E55C64420B6}" type="parTrans" cxnId="{83BDB01B-76C5-47D5-9BEB-49B00993CBA2}">
      <dgm:prSet custT="1"/>
      <dgm:spPr>
        <a:ln w="66675">
          <a:solidFill>
            <a:srgbClr val="00B0F0"/>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C7ACA83E-1CD1-4166-9ED1-4A4AA32D75C5}" type="sibTrans" cxnId="{83BDB01B-76C5-47D5-9BEB-49B00993CBA2}">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3C336C28-D044-4501-954B-25DB5FFFB4AC}">
      <dgm:prSet phldrT="[文字]" custT="1"/>
      <dgm:spPr/>
      <dgm:t>
        <a:bodyPr/>
        <a:lstStyle/>
        <a:p>
          <a:r>
            <a:rPr lang="zh-TW" altLang="en-US" sz="2800" b="1">
              <a:solidFill>
                <a:schemeClr val="bg1"/>
              </a:solidFill>
              <a:latin typeface="標楷體" panose="03000509000000000000" pitchFamily="65" charset="-120"/>
              <a:ea typeface="標楷體" panose="03000509000000000000" pitchFamily="65" charset="-120"/>
            </a:rPr>
            <a:t>保管金專戶</a:t>
          </a:r>
          <a:r>
            <a:rPr lang="en-US" altLang="zh-TW" sz="2800" b="1">
              <a:solidFill>
                <a:schemeClr val="bg1"/>
              </a:solidFill>
              <a:latin typeface="標楷體" panose="03000509000000000000" pitchFamily="65" charset="-120"/>
              <a:ea typeface="標楷體" panose="03000509000000000000" pitchFamily="65" charset="-120"/>
            </a:rPr>
            <a:t>-</a:t>
          </a:r>
          <a:r>
            <a:rPr lang="zh-TW" altLang="en-US" sz="2800" b="1">
              <a:solidFill>
                <a:schemeClr val="bg1"/>
              </a:solidFill>
              <a:latin typeface="標楷體" panose="03000509000000000000" pitchFamily="65" charset="-120"/>
              <a:ea typeface="標楷體" panose="03000509000000000000" pitchFamily="65" charset="-120"/>
            </a:rPr>
            <a:t>存入保證金</a:t>
          </a:r>
          <a:r>
            <a:rPr lang="en-US" altLang="zh-TW" sz="2800" b="1">
              <a:solidFill>
                <a:schemeClr val="bg1"/>
              </a:solidFill>
              <a:latin typeface="標楷體" panose="03000509000000000000" pitchFamily="65" charset="-120"/>
              <a:ea typeface="標楷體" panose="03000509000000000000" pitchFamily="65" charset="-120"/>
            </a:rPr>
            <a:t>-</a:t>
          </a:r>
          <a:r>
            <a:rPr lang="zh-TW" altLang="en-US" sz="2800" b="1">
              <a:solidFill>
                <a:schemeClr val="bg1"/>
              </a:solidFill>
              <a:latin typeface="標楷體" panose="03000509000000000000" pitchFamily="65" charset="-120"/>
              <a:ea typeface="標楷體" panose="03000509000000000000" pitchFamily="65" charset="-120"/>
            </a:rPr>
            <a:t>履保金</a:t>
          </a:r>
          <a:r>
            <a:rPr lang="en-US" altLang="zh-TW" sz="2800" b="1">
              <a:solidFill>
                <a:schemeClr val="bg1"/>
              </a:solidFill>
              <a:latin typeface="標楷體" panose="03000509000000000000" pitchFamily="65" charset="-120"/>
              <a:ea typeface="標楷體" panose="03000509000000000000" pitchFamily="65" charset="-120"/>
            </a:rPr>
            <a:t>-4</a:t>
          </a:r>
          <a:r>
            <a:rPr lang="zh-TW" altLang="en-US" sz="2800" b="1">
              <a:solidFill>
                <a:schemeClr val="bg1"/>
              </a:solidFill>
              <a:latin typeface="標楷體" panose="03000509000000000000" pitchFamily="65" charset="-120"/>
              <a:ea typeface="標楷體" panose="03000509000000000000" pitchFamily="65" charset="-120"/>
            </a:rPr>
            <a:t>萬元</a:t>
          </a:r>
          <a:endParaRPr lang="zh-TW" altLang="en-US" sz="2800" b="1" dirty="0">
            <a:solidFill>
              <a:schemeClr val="bg1"/>
            </a:solidFill>
            <a:latin typeface="標楷體" panose="03000509000000000000" pitchFamily="65" charset="-120"/>
            <a:ea typeface="標楷體" panose="03000509000000000000" pitchFamily="65" charset="-120"/>
          </a:endParaRPr>
        </a:p>
      </dgm:t>
    </dgm:pt>
    <dgm:pt modelId="{39324B2B-BE08-49D4-A38F-F5E043D6C31E}" type="parTrans" cxnId="{7DFAC575-3BBB-41DF-8A12-72891C129CB0}">
      <dgm:prSet custT="1"/>
      <dgm:spPr>
        <a:ln w="76200">
          <a:solidFill>
            <a:schemeClr val="bg2">
              <a:lumMod val="75000"/>
            </a:schemeClr>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381963D2-B173-44A4-9A56-6B6F9FD345F3}" type="sibTrans" cxnId="{7DFAC575-3BBB-41DF-8A12-72891C129CB0}">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72F868E4-5693-4AAB-971F-AF1EE4917CF6}">
      <dgm:prSet phldrT="[文字]" custT="1"/>
      <dgm:spPr/>
      <dgm:t>
        <a:bodyPr/>
        <a:lstStyle/>
        <a:p>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張黏貼憑證用紙</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出納</a:t>
          </a:r>
          <a:r>
            <a:rPr lang="zh-TW" altLang="en-US" sz="2800" b="1" dirty="0">
              <a:solidFill>
                <a:srgbClr val="FF0000"/>
              </a:solidFill>
              <a:latin typeface="標楷體" panose="03000509000000000000" pitchFamily="65" charset="-120"/>
              <a:ea typeface="標楷體" panose="03000509000000000000" pitchFamily="65" charset="-120"/>
            </a:rPr>
            <a:t>履保金收據</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備註說明履保金</a:t>
          </a:r>
          <a:r>
            <a:rPr lang="en-US" altLang="zh-TW" sz="2000" b="1" dirty="0">
              <a:solidFill>
                <a:srgbClr val="FF0000"/>
              </a:solidFill>
              <a:latin typeface="標楷體" panose="03000509000000000000" pitchFamily="65" charset="-120"/>
              <a:ea typeface="標楷體" panose="03000509000000000000" pitchFamily="65" charset="-120"/>
            </a:rPr>
            <a:t>7</a:t>
          </a:r>
          <a:r>
            <a:rPr lang="zh-TW" altLang="en-US" sz="2000" b="1" dirty="0">
              <a:solidFill>
                <a:srgbClr val="FF0000"/>
              </a:solidFill>
              <a:latin typeface="標楷體" panose="03000509000000000000" pitchFamily="65" charset="-120"/>
              <a:ea typeface="標楷體" panose="03000509000000000000" pitchFamily="65" charset="-120"/>
            </a:rPr>
            <a:t>萬元轉保固金</a:t>
          </a:r>
          <a:r>
            <a:rPr lang="en-US" altLang="zh-TW" sz="2000" b="1" dirty="0">
              <a:solidFill>
                <a:srgbClr val="FF0000"/>
              </a:solidFill>
              <a:latin typeface="標楷體" panose="03000509000000000000" pitchFamily="65" charset="-120"/>
              <a:ea typeface="標楷體" panose="03000509000000000000" pitchFamily="65" charset="-120"/>
            </a:rPr>
            <a:t>3</a:t>
          </a:r>
          <a:r>
            <a:rPr lang="zh-TW" altLang="en-US" sz="2000" b="1" dirty="0">
              <a:solidFill>
                <a:srgbClr val="FF0000"/>
              </a:solidFill>
              <a:latin typeface="標楷體" panose="03000509000000000000" pitchFamily="65" charset="-120"/>
              <a:ea typeface="標楷體" panose="03000509000000000000" pitchFamily="65" charset="-120"/>
            </a:rPr>
            <a:t>萬元，退還</a:t>
          </a:r>
          <a:r>
            <a:rPr lang="en-US" altLang="zh-TW" sz="2000" b="1" dirty="0">
              <a:solidFill>
                <a:srgbClr val="FF0000"/>
              </a:solidFill>
              <a:latin typeface="標楷體" panose="03000509000000000000" pitchFamily="65" charset="-120"/>
              <a:ea typeface="標楷體" panose="03000509000000000000" pitchFamily="65" charset="-120"/>
            </a:rPr>
            <a:t>4</a:t>
          </a:r>
          <a:r>
            <a:rPr lang="zh-TW" altLang="en-US" sz="2000" b="1" dirty="0">
              <a:solidFill>
                <a:srgbClr val="FF0000"/>
              </a:solidFill>
              <a:latin typeface="標楷體" panose="03000509000000000000" pitchFamily="65" charset="-120"/>
              <a:ea typeface="標楷體" panose="03000509000000000000" pitchFamily="65" charset="-120"/>
            </a:rPr>
            <a:t>萬元</a:t>
          </a:r>
          <a:r>
            <a:rPr lang="en-US" altLang="zh-TW" sz="2000" b="1" dirty="0">
              <a:solidFill>
                <a:srgbClr val="FF0000"/>
              </a:solidFill>
              <a:latin typeface="標楷體" panose="03000509000000000000" pitchFamily="65" charset="-120"/>
              <a:ea typeface="標楷體" panose="03000509000000000000" pitchFamily="65" charset="-120"/>
            </a:rPr>
            <a:t>)</a:t>
          </a:r>
          <a:endParaRPr lang="zh-TW" altLang="en-US" sz="2000" b="1" dirty="0">
            <a:solidFill>
              <a:srgbClr val="FF0000"/>
            </a:solidFill>
            <a:latin typeface="標楷體" panose="03000509000000000000" pitchFamily="65" charset="-120"/>
            <a:ea typeface="標楷體" panose="03000509000000000000" pitchFamily="65" charset="-120"/>
          </a:endParaRPr>
        </a:p>
      </dgm:t>
    </dgm:pt>
    <dgm:pt modelId="{D9EC3308-72E1-4A75-8016-41D52AD54687}" type="parTrans" cxnId="{C2025888-93D1-4FCD-AB30-6466694316E9}">
      <dgm:prSet custT="1"/>
      <dgm:spPr>
        <a:ln w="76200">
          <a:solidFill>
            <a:schemeClr val="bg2">
              <a:lumMod val="75000"/>
            </a:schemeClr>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33BA8EB4-5F7E-46EF-9C06-F741DF2C29BA}" type="sibTrans" cxnId="{C2025888-93D1-4FCD-AB30-6466694316E9}">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8ABDAC1E-F46F-4D63-96FA-E4880C6B3DE0}">
      <dgm:prSet phldrT="[文字]" custT="1"/>
      <dgm:spPr/>
      <dgm:t>
        <a:bodyPr/>
        <a:lstStyle/>
        <a:p>
          <a:r>
            <a:rPr lang="en-US" altLang="en-US"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張黏貼憑證用紙</a:t>
          </a:r>
          <a:r>
            <a:rPr lang="en-US" altLang="en-US"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出納</a:t>
          </a:r>
          <a:r>
            <a:rPr lang="zh-TW" altLang="en-US" sz="2800" b="1" dirty="0">
              <a:solidFill>
                <a:srgbClr val="FF0000"/>
              </a:solidFill>
              <a:latin typeface="標楷體" panose="03000509000000000000" pitchFamily="65" charset="-120"/>
              <a:ea typeface="標楷體" panose="03000509000000000000" pitchFamily="65" charset="-120"/>
            </a:rPr>
            <a:t>保固金收據</a:t>
          </a:r>
          <a:r>
            <a:rPr lang="en-US" altLang="en-US"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備註說明履保金轉保固金</a:t>
          </a:r>
          <a:r>
            <a:rPr lang="en-US" altLang="en-US" sz="2000" b="1" dirty="0">
              <a:solidFill>
                <a:srgbClr val="FF0000"/>
              </a:solidFill>
              <a:latin typeface="標楷體" panose="03000509000000000000" pitchFamily="65" charset="-120"/>
              <a:ea typeface="標楷體" panose="03000509000000000000" pitchFamily="65" charset="-120"/>
            </a:rPr>
            <a:t>3</a:t>
          </a:r>
          <a:r>
            <a:rPr lang="zh-TW" altLang="en-US" sz="2000" b="1" dirty="0">
              <a:solidFill>
                <a:srgbClr val="FF0000"/>
              </a:solidFill>
              <a:latin typeface="標楷體" panose="03000509000000000000" pitchFamily="65" charset="-120"/>
              <a:ea typeface="標楷體" panose="03000509000000000000" pitchFamily="65" charset="-120"/>
            </a:rPr>
            <a:t>萬元</a:t>
          </a:r>
          <a:r>
            <a:rPr lang="en-US" altLang="en-US" sz="2000" b="1" dirty="0">
              <a:solidFill>
                <a:srgbClr val="FF0000"/>
              </a:solidFill>
              <a:latin typeface="標楷體" panose="03000509000000000000" pitchFamily="65" charset="-120"/>
              <a:ea typeface="標楷體" panose="03000509000000000000" pitchFamily="65" charset="-120"/>
            </a:rPr>
            <a:t>)</a:t>
          </a:r>
          <a:endParaRPr lang="zh-TW" altLang="en-US" sz="2000" b="1" dirty="0">
            <a:solidFill>
              <a:srgbClr val="FF0000"/>
            </a:solidFill>
            <a:latin typeface="標楷體" panose="03000509000000000000" pitchFamily="65" charset="-120"/>
            <a:ea typeface="標楷體" panose="03000509000000000000" pitchFamily="65" charset="-120"/>
          </a:endParaRPr>
        </a:p>
      </dgm:t>
    </dgm:pt>
    <dgm:pt modelId="{AC2A3CCD-ECEC-46F8-97AB-C9AC823F89D8}" type="parTrans" cxnId="{BC38CAC0-8B2B-45A3-8D6A-E6A927D48A28}">
      <dgm:prSet custT="1"/>
      <dgm:spPr>
        <a:ln w="76200">
          <a:solidFill>
            <a:schemeClr val="bg2">
              <a:lumMod val="75000"/>
            </a:schemeClr>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A4AF89F2-DA32-415C-B3FA-2FD9DE4DB81D}" type="sibTrans" cxnId="{BC38CAC0-8B2B-45A3-8D6A-E6A927D48A28}">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31D6E566-19A0-40C5-98AE-F8476E9738B4}">
      <dgm:prSet custT="1"/>
      <dgm:spPr/>
      <dgm:t>
        <a:bodyPr/>
        <a:lstStyle/>
        <a:p>
          <a:r>
            <a:rPr lang="zh-TW" altLang="en-US" sz="2800" b="1">
              <a:solidFill>
                <a:schemeClr val="bg1"/>
              </a:solidFill>
              <a:latin typeface="標楷體" panose="03000509000000000000" pitchFamily="65" charset="-120"/>
              <a:ea typeface="標楷體" panose="03000509000000000000" pitchFamily="65" charset="-120"/>
            </a:rPr>
            <a:t>保管金專戶</a:t>
          </a:r>
          <a:r>
            <a:rPr lang="en-US" altLang="zh-TW" sz="2800" b="1">
              <a:solidFill>
                <a:schemeClr val="bg1"/>
              </a:solidFill>
              <a:latin typeface="標楷體" panose="03000509000000000000" pitchFamily="65" charset="-120"/>
              <a:ea typeface="標楷體" panose="03000509000000000000" pitchFamily="65" charset="-120"/>
            </a:rPr>
            <a:t>-</a:t>
          </a:r>
          <a:r>
            <a:rPr lang="zh-TW" altLang="en-US" sz="2800" b="1">
              <a:solidFill>
                <a:schemeClr val="bg1"/>
              </a:solidFill>
              <a:latin typeface="標楷體" panose="03000509000000000000" pitchFamily="65" charset="-120"/>
              <a:ea typeface="標楷體" panose="03000509000000000000" pitchFamily="65" charset="-120"/>
            </a:rPr>
            <a:t>存入保證金</a:t>
          </a:r>
          <a:r>
            <a:rPr lang="en-US" altLang="zh-TW" sz="2800" b="1">
              <a:solidFill>
                <a:schemeClr val="bg1"/>
              </a:solidFill>
              <a:latin typeface="標楷體" panose="03000509000000000000" pitchFamily="65" charset="-120"/>
              <a:ea typeface="標楷體" panose="03000509000000000000" pitchFamily="65" charset="-120"/>
            </a:rPr>
            <a:t>-</a:t>
          </a:r>
          <a:r>
            <a:rPr lang="zh-TW" altLang="en-US" sz="2800" b="1">
              <a:solidFill>
                <a:schemeClr val="bg1"/>
              </a:solidFill>
              <a:latin typeface="標楷體" panose="03000509000000000000" pitchFamily="65" charset="-120"/>
              <a:ea typeface="標楷體" panose="03000509000000000000" pitchFamily="65" charset="-120"/>
            </a:rPr>
            <a:t>保固金</a:t>
          </a:r>
          <a:r>
            <a:rPr lang="en-US" altLang="zh-TW" sz="2800" b="1">
              <a:solidFill>
                <a:schemeClr val="bg1"/>
              </a:solidFill>
              <a:latin typeface="標楷體" panose="03000509000000000000" pitchFamily="65" charset="-120"/>
              <a:ea typeface="標楷體" panose="03000509000000000000" pitchFamily="65" charset="-120"/>
            </a:rPr>
            <a:t>-3</a:t>
          </a:r>
          <a:r>
            <a:rPr lang="zh-TW" altLang="en-US" sz="2800" b="1">
              <a:solidFill>
                <a:schemeClr val="bg1"/>
              </a:solidFill>
              <a:latin typeface="標楷體" panose="03000509000000000000" pitchFamily="65" charset="-120"/>
              <a:ea typeface="標楷體" panose="03000509000000000000" pitchFamily="65" charset="-120"/>
            </a:rPr>
            <a:t>萬元</a:t>
          </a:r>
          <a:endParaRPr lang="zh-TW" altLang="en-US" sz="2800" b="1" dirty="0">
            <a:solidFill>
              <a:schemeClr val="bg1"/>
            </a:solidFill>
            <a:latin typeface="標楷體" panose="03000509000000000000" pitchFamily="65" charset="-120"/>
            <a:ea typeface="標楷體" panose="03000509000000000000" pitchFamily="65" charset="-120"/>
          </a:endParaRPr>
        </a:p>
      </dgm:t>
    </dgm:pt>
    <dgm:pt modelId="{F7EFDA0D-8B25-4B05-AC73-23663C78DA71}" type="parTrans" cxnId="{79CB8617-D648-40A4-AA88-5658CAB132AA}">
      <dgm:prSet custT="1"/>
      <dgm:spPr>
        <a:ln w="76200">
          <a:solidFill>
            <a:schemeClr val="bg2">
              <a:lumMod val="75000"/>
            </a:schemeClr>
          </a:solidFill>
        </a:ln>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5D24A5B6-B80B-4BDC-8432-48D3F14CC0D0}" type="sibTrans" cxnId="{79CB8617-D648-40A4-AA88-5658CAB132AA}">
      <dgm:prSet/>
      <dgm:spPr/>
      <dgm:t>
        <a:bodyPr/>
        <a:lstStyle/>
        <a:p>
          <a:endParaRPr lang="zh-TW" altLang="en-US" sz="2800" b="1">
            <a:solidFill>
              <a:schemeClr val="bg1"/>
            </a:solidFill>
            <a:latin typeface="標楷體" panose="03000509000000000000" pitchFamily="65" charset="-120"/>
            <a:ea typeface="標楷體" panose="03000509000000000000" pitchFamily="65" charset="-120"/>
          </a:endParaRPr>
        </a:p>
      </dgm:t>
    </dgm:pt>
    <dgm:pt modelId="{950049A4-4AFB-4190-A8C6-ADF9274A9343}" type="pres">
      <dgm:prSet presAssocID="{D556C67E-5C60-4814-83EF-F0E9CEF0D3A6}" presName="mainComposite" presStyleCnt="0">
        <dgm:presLayoutVars>
          <dgm:chPref val="1"/>
          <dgm:dir/>
          <dgm:animOne val="branch"/>
          <dgm:animLvl val="lvl"/>
          <dgm:resizeHandles val="exact"/>
        </dgm:presLayoutVars>
      </dgm:prSet>
      <dgm:spPr/>
    </dgm:pt>
    <dgm:pt modelId="{07EF92DE-D622-4988-AB93-460DD1C74B8D}" type="pres">
      <dgm:prSet presAssocID="{D556C67E-5C60-4814-83EF-F0E9CEF0D3A6}" presName="hierFlow" presStyleCnt="0"/>
      <dgm:spPr/>
    </dgm:pt>
    <dgm:pt modelId="{04884DBC-3BA3-41CE-9F01-C9EB9B111CFA}" type="pres">
      <dgm:prSet presAssocID="{D556C67E-5C60-4814-83EF-F0E9CEF0D3A6}" presName="hierChild1" presStyleCnt="0">
        <dgm:presLayoutVars>
          <dgm:chPref val="1"/>
          <dgm:animOne val="branch"/>
          <dgm:animLvl val="lvl"/>
        </dgm:presLayoutVars>
      </dgm:prSet>
      <dgm:spPr/>
    </dgm:pt>
    <dgm:pt modelId="{9AE2C15F-731D-4436-99D4-DBE44EEB82DD}" type="pres">
      <dgm:prSet presAssocID="{E80B2988-A45C-40B8-95ED-169A4880D5ED}" presName="Name17" presStyleCnt="0"/>
      <dgm:spPr/>
    </dgm:pt>
    <dgm:pt modelId="{EAC46FED-AF8F-4D1B-AA01-A7FF6A951F1C}" type="pres">
      <dgm:prSet presAssocID="{E80B2988-A45C-40B8-95ED-169A4880D5ED}" presName="level1Shape" presStyleLbl="node0" presStyleIdx="0" presStyleCnt="1" custScaleX="137833" custScaleY="163886" custLinFactNeighborX="-24436" custLinFactNeighborY="2918">
        <dgm:presLayoutVars>
          <dgm:chPref val="3"/>
        </dgm:presLayoutVars>
      </dgm:prSet>
      <dgm:spPr/>
    </dgm:pt>
    <dgm:pt modelId="{C457CC76-44AD-4BDA-801A-726C46D4044D}" type="pres">
      <dgm:prSet presAssocID="{E80B2988-A45C-40B8-95ED-169A4880D5ED}" presName="hierChild2" presStyleCnt="0"/>
      <dgm:spPr/>
    </dgm:pt>
    <dgm:pt modelId="{5DC0D842-4696-488F-B74D-04BB93DB7EE0}" type="pres">
      <dgm:prSet presAssocID="{F924A851-BE14-45D9-A051-176BB198CF8A}" presName="Name25" presStyleLbl="parChTrans1D2" presStyleIdx="0" presStyleCnt="2"/>
      <dgm:spPr/>
    </dgm:pt>
    <dgm:pt modelId="{14DEBC9F-6EC3-44B9-9482-CD94B53F0FB2}" type="pres">
      <dgm:prSet presAssocID="{F924A851-BE14-45D9-A051-176BB198CF8A}" presName="connTx" presStyleLbl="parChTrans1D2" presStyleIdx="0" presStyleCnt="2"/>
      <dgm:spPr/>
    </dgm:pt>
    <dgm:pt modelId="{843A8512-C5DC-4D89-80F4-712C87423023}" type="pres">
      <dgm:prSet presAssocID="{060F5AC6-8544-49F5-A244-608AA790692A}" presName="Name30" presStyleCnt="0"/>
      <dgm:spPr/>
    </dgm:pt>
    <dgm:pt modelId="{895FB8ED-5820-4B02-8FEA-F32C1EC6406D}" type="pres">
      <dgm:prSet presAssocID="{060F5AC6-8544-49F5-A244-608AA790692A}" presName="level2Shape" presStyleLbl="node2" presStyleIdx="0" presStyleCnt="2" custScaleX="84424"/>
      <dgm:spPr/>
    </dgm:pt>
    <dgm:pt modelId="{6D756115-B3C1-4D25-A1D6-069DB108DEFA}" type="pres">
      <dgm:prSet presAssocID="{060F5AC6-8544-49F5-A244-608AA790692A}" presName="hierChild3" presStyleCnt="0"/>
      <dgm:spPr/>
    </dgm:pt>
    <dgm:pt modelId="{AB413048-9BFA-49C2-8EC7-481527260CDC}" type="pres">
      <dgm:prSet presAssocID="{D9EC3308-72E1-4A75-8016-41D52AD54687}" presName="Name25" presStyleLbl="parChTrans1D3" presStyleIdx="0" presStyleCnt="4"/>
      <dgm:spPr/>
    </dgm:pt>
    <dgm:pt modelId="{46FD2856-1F25-4D91-BF84-E1957F983CD2}" type="pres">
      <dgm:prSet presAssocID="{D9EC3308-72E1-4A75-8016-41D52AD54687}" presName="connTx" presStyleLbl="parChTrans1D3" presStyleIdx="0" presStyleCnt="4"/>
      <dgm:spPr/>
    </dgm:pt>
    <dgm:pt modelId="{58A2FE0B-8137-4E9D-845B-CCDA50AF6669}" type="pres">
      <dgm:prSet presAssocID="{72F868E4-5693-4AAB-971F-AF1EE4917CF6}" presName="Name30" presStyleCnt="0"/>
      <dgm:spPr/>
    </dgm:pt>
    <dgm:pt modelId="{CCC07C0B-6197-43B0-A2E8-A5FF7F7ACAAE}" type="pres">
      <dgm:prSet presAssocID="{72F868E4-5693-4AAB-971F-AF1EE4917CF6}" presName="level2Shape" presStyleLbl="node3" presStyleIdx="0" presStyleCnt="4" custScaleX="135839" custScaleY="134032" custLinFactNeighborX="7659"/>
      <dgm:spPr/>
    </dgm:pt>
    <dgm:pt modelId="{426E2E51-9E16-47F7-BC28-C3A52F2A22EF}" type="pres">
      <dgm:prSet presAssocID="{72F868E4-5693-4AAB-971F-AF1EE4917CF6}" presName="hierChild3" presStyleCnt="0"/>
      <dgm:spPr/>
    </dgm:pt>
    <dgm:pt modelId="{E9298DC4-013A-4BED-9796-4E66244F869F}" type="pres">
      <dgm:prSet presAssocID="{39324B2B-BE08-49D4-A38F-F5E043D6C31E}" presName="Name25" presStyleLbl="parChTrans1D3" presStyleIdx="1" presStyleCnt="4"/>
      <dgm:spPr/>
    </dgm:pt>
    <dgm:pt modelId="{C5B6EF27-7DFC-45E2-A7A9-A09E555470B7}" type="pres">
      <dgm:prSet presAssocID="{39324B2B-BE08-49D4-A38F-F5E043D6C31E}" presName="connTx" presStyleLbl="parChTrans1D3" presStyleIdx="1" presStyleCnt="4"/>
      <dgm:spPr/>
    </dgm:pt>
    <dgm:pt modelId="{F06EC0E2-3A42-4CD7-9C8A-D4F8257A4316}" type="pres">
      <dgm:prSet presAssocID="{3C336C28-D044-4501-954B-25DB5FFFB4AC}" presName="Name30" presStyleCnt="0"/>
      <dgm:spPr/>
    </dgm:pt>
    <dgm:pt modelId="{EC0CB840-2DFD-4449-9869-12C8811B9F93}" type="pres">
      <dgm:prSet presAssocID="{3C336C28-D044-4501-954B-25DB5FFFB4AC}" presName="level2Shape" presStyleLbl="node3" presStyleIdx="1" presStyleCnt="4" custScaleX="135839" custLinFactNeighborX="7659"/>
      <dgm:spPr/>
    </dgm:pt>
    <dgm:pt modelId="{7DF31B62-CF9C-4DDF-96DD-5249D52EC089}" type="pres">
      <dgm:prSet presAssocID="{3C336C28-D044-4501-954B-25DB5FFFB4AC}" presName="hierChild3" presStyleCnt="0"/>
      <dgm:spPr/>
    </dgm:pt>
    <dgm:pt modelId="{4416E758-04A3-43B7-8685-7B81B0C8229F}" type="pres">
      <dgm:prSet presAssocID="{86827D82-7D0B-4D3A-9714-3E55C64420B6}" presName="Name25" presStyleLbl="parChTrans1D2" presStyleIdx="1" presStyleCnt="2"/>
      <dgm:spPr/>
    </dgm:pt>
    <dgm:pt modelId="{76122394-1117-4D0F-8449-9A0FAACFF9EB}" type="pres">
      <dgm:prSet presAssocID="{86827D82-7D0B-4D3A-9714-3E55C64420B6}" presName="connTx" presStyleLbl="parChTrans1D2" presStyleIdx="1" presStyleCnt="2"/>
      <dgm:spPr/>
    </dgm:pt>
    <dgm:pt modelId="{62ABA727-228D-4351-BA11-5B0E9A6BE81F}" type="pres">
      <dgm:prSet presAssocID="{5FC12BF9-24B2-41E8-A115-6106C21624A1}" presName="Name30" presStyleCnt="0"/>
      <dgm:spPr/>
    </dgm:pt>
    <dgm:pt modelId="{67EE7016-4A64-4628-A103-5A8253779A12}" type="pres">
      <dgm:prSet presAssocID="{5FC12BF9-24B2-41E8-A115-6106C21624A1}" presName="level2Shape" presStyleLbl="node2" presStyleIdx="1" presStyleCnt="2" custScaleX="84424"/>
      <dgm:spPr/>
    </dgm:pt>
    <dgm:pt modelId="{D26F0498-833E-4A99-B790-2BCAC81FE7C7}" type="pres">
      <dgm:prSet presAssocID="{5FC12BF9-24B2-41E8-A115-6106C21624A1}" presName="hierChild3" presStyleCnt="0"/>
      <dgm:spPr/>
    </dgm:pt>
    <dgm:pt modelId="{54EAE29B-E39D-49A7-A450-CE5CABB60B27}" type="pres">
      <dgm:prSet presAssocID="{AC2A3CCD-ECEC-46F8-97AB-C9AC823F89D8}" presName="Name25" presStyleLbl="parChTrans1D3" presStyleIdx="2" presStyleCnt="4"/>
      <dgm:spPr/>
    </dgm:pt>
    <dgm:pt modelId="{80E84A93-5F0C-4451-84A2-ADDA0D35754F}" type="pres">
      <dgm:prSet presAssocID="{AC2A3CCD-ECEC-46F8-97AB-C9AC823F89D8}" presName="connTx" presStyleLbl="parChTrans1D3" presStyleIdx="2" presStyleCnt="4"/>
      <dgm:spPr/>
    </dgm:pt>
    <dgm:pt modelId="{33F82FEB-1C37-4995-BF2C-902A6D71E262}" type="pres">
      <dgm:prSet presAssocID="{8ABDAC1E-F46F-4D63-96FA-E4880C6B3DE0}" presName="Name30" presStyleCnt="0"/>
      <dgm:spPr/>
    </dgm:pt>
    <dgm:pt modelId="{BF94F797-280A-4D8E-9F41-CAACAF74AF45}" type="pres">
      <dgm:prSet presAssocID="{8ABDAC1E-F46F-4D63-96FA-E4880C6B3DE0}" presName="level2Shape" presStyleLbl="node3" presStyleIdx="2" presStyleCnt="4" custScaleX="135839" custLinFactNeighborX="7659"/>
      <dgm:spPr/>
    </dgm:pt>
    <dgm:pt modelId="{B0458A7C-A0A9-4CD9-B53D-1189E45D0E31}" type="pres">
      <dgm:prSet presAssocID="{8ABDAC1E-F46F-4D63-96FA-E4880C6B3DE0}" presName="hierChild3" presStyleCnt="0"/>
      <dgm:spPr/>
    </dgm:pt>
    <dgm:pt modelId="{8C3424FB-5BAF-4332-AF43-792181A391E0}" type="pres">
      <dgm:prSet presAssocID="{F7EFDA0D-8B25-4B05-AC73-23663C78DA71}" presName="Name25" presStyleLbl="parChTrans1D3" presStyleIdx="3" presStyleCnt="4"/>
      <dgm:spPr/>
    </dgm:pt>
    <dgm:pt modelId="{6AC5CD11-9A41-41A8-9E38-62C9FE18F5D7}" type="pres">
      <dgm:prSet presAssocID="{F7EFDA0D-8B25-4B05-AC73-23663C78DA71}" presName="connTx" presStyleLbl="parChTrans1D3" presStyleIdx="3" presStyleCnt="4"/>
      <dgm:spPr/>
    </dgm:pt>
    <dgm:pt modelId="{A4F636E3-A6BF-40FE-9419-1A9062F47B06}" type="pres">
      <dgm:prSet presAssocID="{31D6E566-19A0-40C5-98AE-F8476E9738B4}" presName="Name30" presStyleCnt="0"/>
      <dgm:spPr/>
    </dgm:pt>
    <dgm:pt modelId="{6A9DB6B6-AA77-4AA4-ACC8-B576CFD3110D}" type="pres">
      <dgm:prSet presAssocID="{31D6E566-19A0-40C5-98AE-F8476E9738B4}" presName="level2Shape" presStyleLbl="node3" presStyleIdx="3" presStyleCnt="4" custScaleX="135839" custLinFactNeighborX="7659"/>
      <dgm:spPr/>
    </dgm:pt>
    <dgm:pt modelId="{1372A4B2-1306-4796-BA16-9E7DB7CA01AF}" type="pres">
      <dgm:prSet presAssocID="{31D6E566-19A0-40C5-98AE-F8476E9738B4}" presName="hierChild3" presStyleCnt="0"/>
      <dgm:spPr/>
    </dgm:pt>
    <dgm:pt modelId="{CB907C31-64FC-496A-B64B-DA9ACEE77023}" type="pres">
      <dgm:prSet presAssocID="{D556C67E-5C60-4814-83EF-F0E9CEF0D3A6}" presName="bgShapesFlow" presStyleCnt="0"/>
      <dgm:spPr/>
    </dgm:pt>
  </dgm:ptLst>
  <dgm:cxnLst>
    <dgm:cxn modelId="{BDC5F104-DB28-4313-974B-0DBA3A579763}" type="presOf" srcId="{F924A851-BE14-45D9-A051-176BB198CF8A}" destId="{14DEBC9F-6EC3-44B9-9482-CD94B53F0FB2}" srcOrd="1" destOrd="0" presId="urn:microsoft.com/office/officeart/2005/8/layout/hierarchy5"/>
    <dgm:cxn modelId="{C79D750B-26EF-479F-A307-04D680234403}" type="presOf" srcId="{31D6E566-19A0-40C5-98AE-F8476E9738B4}" destId="{6A9DB6B6-AA77-4AA4-ACC8-B576CFD3110D}" srcOrd="0" destOrd="0" presId="urn:microsoft.com/office/officeart/2005/8/layout/hierarchy5"/>
    <dgm:cxn modelId="{79CB8617-D648-40A4-AA88-5658CAB132AA}" srcId="{5FC12BF9-24B2-41E8-A115-6106C21624A1}" destId="{31D6E566-19A0-40C5-98AE-F8476E9738B4}" srcOrd="1" destOrd="0" parTransId="{F7EFDA0D-8B25-4B05-AC73-23663C78DA71}" sibTransId="{5D24A5B6-B80B-4BDC-8432-48D3F14CC0D0}"/>
    <dgm:cxn modelId="{83BDB01B-76C5-47D5-9BEB-49B00993CBA2}" srcId="{E80B2988-A45C-40B8-95ED-169A4880D5ED}" destId="{5FC12BF9-24B2-41E8-A115-6106C21624A1}" srcOrd="1" destOrd="0" parTransId="{86827D82-7D0B-4D3A-9714-3E55C64420B6}" sibTransId="{C7ACA83E-1CD1-4166-9ED1-4A4AA32D75C5}"/>
    <dgm:cxn modelId="{BC8B352C-5771-47AF-AFB8-1BFC3500DF60}" type="presOf" srcId="{AC2A3CCD-ECEC-46F8-97AB-C9AC823F89D8}" destId="{80E84A93-5F0C-4451-84A2-ADDA0D35754F}" srcOrd="1" destOrd="0" presId="urn:microsoft.com/office/officeart/2005/8/layout/hierarchy5"/>
    <dgm:cxn modelId="{8599B53C-37A6-4F0B-B8DB-33BB4D3D678B}" type="presOf" srcId="{3C336C28-D044-4501-954B-25DB5FFFB4AC}" destId="{EC0CB840-2DFD-4449-9869-12C8811B9F93}" srcOrd="0" destOrd="0" presId="urn:microsoft.com/office/officeart/2005/8/layout/hierarchy5"/>
    <dgm:cxn modelId="{28A90443-34E9-437D-8C2B-A63ECE919B88}" type="presOf" srcId="{F924A851-BE14-45D9-A051-176BB198CF8A}" destId="{5DC0D842-4696-488F-B74D-04BB93DB7EE0}" srcOrd="0" destOrd="0" presId="urn:microsoft.com/office/officeart/2005/8/layout/hierarchy5"/>
    <dgm:cxn modelId="{9C87DA45-F981-4070-81D3-96EFEE10A32F}" type="presOf" srcId="{D556C67E-5C60-4814-83EF-F0E9CEF0D3A6}" destId="{950049A4-4AFB-4190-A8C6-ADF9274A9343}" srcOrd="0" destOrd="0" presId="urn:microsoft.com/office/officeart/2005/8/layout/hierarchy5"/>
    <dgm:cxn modelId="{0595F246-306B-477C-BBB8-D1CBD2E6E749}" type="presOf" srcId="{D9EC3308-72E1-4A75-8016-41D52AD54687}" destId="{AB413048-9BFA-49C2-8EC7-481527260CDC}" srcOrd="0" destOrd="0" presId="urn:microsoft.com/office/officeart/2005/8/layout/hierarchy5"/>
    <dgm:cxn modelId="{5C2F1767-81F1-4D23-9F9E-35E8C4445790}" type="presOf" srcId="{8ABDAC1E-F46F-4D63-96FA-E4880C6B3DE0}" destId="{BF94F797-280A-4D8E-9F41-CAACAF74AF45}" srcOrd="0" destOrd="0" presId="urn:microsoft.com/office/officeart/2005/8/layout/hierarchy5"/>
    <dgm:cxn modelId="{7DFAC575-3BBB-41DF-8A12-72891C129CB0}" srcId="{060F5AC6-8544-49F5-A244-608AA790692A}" destId="{3C336C28-D044-4501-954B-25DB5FFFB4AC}" srcOrd="1" destOrd="0" parTransId="{39324B2B-BE08-49D4-A38F-F5E043D6C31E}" sibTransId="{381963D2-B173-44A4-9A56-6B6F9FD345F3}"/>
    <dgm:cxn modelId="{E64A9381-65E7-4E1C-9920-B11B093630FD}" type="presOf" srcId="{86827D82-7D0B-4D3A-9714-3E55C64420B6}" destId="{76122394-1117-4D0F-8449-9A0FAACFF9EB}" srcOrd="1" destOrd="0" presId="urn:microsoft.com/office/officeart/2005/8/layout/hierarchy5"/>
    <dgm:cxn modelId="{B0DEBA85-5094-4423-82F2-C82DCFC243BB}" srcId="{E80B2988-A45C-40B8-95ED-169A4880D5ED}" destId="{060F5AC6-8544-49F5-A244-608AA790692A}" srcOrd="0" destOrd="0" parTransId="{F924A851-BE14-45D9-A051-176BB198CF8A}" sibTransId="{7328474F-9106-42EA-A82C-68016A222EE1}"/>
    <dgm:cxn modelId="{C2025888-93D1-4FCD-AB30-6466694316E9}" srcId="{060F5AC6-8544-49F5-A244-608AA790692A}" destId="{72F868E4-5693-4AAB-971F-AF1EE4917CF6}" srcOrd="0" destOrd="0" parTransId="{D9EC3308-72E1-4A75-8016-41D52AD54687}" sibTransId="{33BA8EB4-5F7E-46EF-9C06-F741DF2C29BA}"/>
    <dgm:cxn modelId="{618AB088-FFA2-4E5B-9E47-36E12497F1F5}" type="presOf" srcId="{86827D82-7D0B-4D3A-9714-3E55C64420B6}" destId="{4416E758-04A3-43B7-8685-7B81B0C8229F}" srcOrd="0" destOrd="0" presId="urn:microsoft.com/office/officeart/2005/8/layout/hierarchy5"/>
    <dgm:cxn modelId="{C5F4208B-0E14-44A1-A677-894B3F771E0B}" type="presOf" srcId="{F7EFDA0D-8B25-4B05-AC73-23663C78DA71}" destId="{6AC5CD11-9A41-41A8-9E38-62C9FE18F5D7}" srcOrd="1" destOrd="0" presId="urn:microsoft.com/office/officeart/2005/8/layout/hierarchy5"/>
    <dgm:cxn modelId="{2F2FDD98-2A3F-480E-AE97-731FE4FB228A}" type="presOf" srcId="{F7EFDA0D-8B25-4B05-AC73-23663C78DA71}" destId="{8C3424FB-5BAF-4332-AF43-792181A391E0}" srcOrd="0" destOrd="0" presId="urn:microsoft.com/office/officeart/2005/8/layout/hierarchy5"/>
    <dgm:cxn modelId="{DEF242A7-D235-4AA6-8CB8-2893BEBFFE3E}" type="presOf" srcId="{39324B2B-BE08-49D4-A38F-F5E043D6C31E}" destId="{E9298DC4-013A-4BED-9796-4E66244F869F}" srcOrd="0" destOrd="0" presId="urn:microsoft.com/office/officeart/2005/8/layout/hierarchy5"/>
    <dgm:cxn modelId="{35611FAC-7D3A-4238-92C7-E166CF921852}" type="presOf" srcId="{E80B2988-A45C-40B8-95ED-169A4880D5ED}" destId="{EAC46FED-AF8F-4D1B-AA01-A7FF6A951F1C}" srcOrd="0" destOrd="0" presId="urn:microsoft.com/office/officeart/2005/8/layout/hierarchy5"/>
    <dgm:cxn modelId="{1B232EB9-8606-44D3-94FB-D949FF2D222C}" type="presOf" srcId="{39324B2B-BE08-49D4-A38F-F5E043D6C31E}" destId="{C5B6EF27-7DFC-45E2-A7A9-A09E555470B7}" srcOrd="1" destOrd="0" presId="urn:microsoft.com/office/officeart/2005/8/layout/hierarchy5"/>
    <dgm:cxn modelId="{BC38CAC0-8B2B-45A3-8D6A-E6A927D48A28}" srcId="{5FC12BF9-24B2-41E8-A115-6106C21624A1}" destId="{8ABDAC1E-F46F-4D63-96FA-E4880C6B3DE0}" srcOrd="0" destOrd="0" parTransId="{AC2A3CCD-ECEC-46F8-97AB-C9AC823F89D8}" sibTransId="{A4AF89F2-DA32-415C-B3FA-2FD9DE4DB81D}"/>
    <dgm:cxn modelId="{F28807D9-9E61-4800-957D-7292E79B135D}" type="presOf" srcId="{72F868E4-5693-4AAB-971F-AF1EE4917CF6}" destId="{CCC07C0B-6197-43B0-A2E8-A5FF7F7ACAAE}" srcOrd="0" destOrd="0" presId="urn:microsoft.com/office/officeart/2005/8/layout/hierarchy5"/>
    <dgm:cxn modelId="{90FA3EDE-D7A9-4B7F-B4CD-699916C4DF84}" type="presOf" srcId="{5FC12BF9-24B2-41E8-A115-6106C21624A1}" destId="{67EE7016-4A64-4628-A103-5A8253779A12}" srcOrd="0" destOrd="0" presId="urn:microsoft.com/office/officeart/2005/8/layout/hierarchy5"/>
    <dgm:cxn modelId="{FCACFEE7-0E8C-4DD2-ADC3-1A312D0FFD79}" type="presOf" srcId="{D9EC3308-72E1-4A75-8016-41D52AD54687}" destId="{46FD2856-1F25-4D91-BF84-E1957F983CD2}" srcOrd="1" destOrd="0" presId="urn:microsoft.com/office/officeart/2005/8/layout/hierarchy5"/>
    <dgm:cxn modelId="{ED7C89E9-87C0-442E-9728-0A0C85F8E90C}" type="presOf" srcId="{AC2A3CCD-ECEC-46F8-97AB-C9AC823F89D8}" destId="{54EAE29B-E39D-49A7-A450-CE5CABB60B27}" srcOrd="0" destOrd="0" presId="urn:microsoft.com/office/officeart/2005/8/layout/hierarchy5"/>
    <dgm:cxn modelId="{B961D1FC-2051-44A6-836D-AD87C1255EEF}" srcId="{D556C67E-5C60-4814-83EF-F0E9CEF0D3A6}" destId="{E80B2988-A45C-40B8-95ED-169A4880D5ED}" srcOrd="0" destOrd="0" parTransId="{D6DC24D5-5F80-441B-B820-1A49E993C75D}" sibTransId="{87977671-D59C-484E-9FE0-F8382ED805EB}"/>
    <dgm:cxn modelId="{EDA633FF-F7B0-4C83-91A8-C85D28E58D02}" type="presOf" srcId="{060F5AC6-8544-49F5-A244-608AA790692A}" destId="{895FB8ED-5820-4B02-8FEA-F32C1EC6406D}" srcOrd="0" destOrd="0" presId="urn:microsoft.com/office/officeart/2005/8/layout/hierarchy5"/>
    <dgm:cxn modelId="{013C3AD6-F63F-4243-803C-02C355A94BD9}" type="presParOf" srcId="{950049A4-4AFB-4190-A8C6-ADF9274A9343}" destId="{07EF92DE-D622-4988-AB93-460DD1C74B8D}" srcOrd="0" destOrd="0" presId="urn:microsoft.com/office/officeart/2005/8/layout/hierarchy5"/>
    <dgm:cxn modelId="{F70E7EBC-71CF-4CAF-8EE7-1E9F69F5B016}" type="presParOf" srcId="{07EF92DE-D622-4988-AB93-460DD1C74B8D}" destId="{04884DBC-3BA3-41CE-9F01-C9EB9B111CFA}" srcOrd="0" destOrd="0" presId="urn:microsoft.com/office/officeart/2005/8/layout/hierarchy5"/>
    <dgm:cxn modelId="{71DF342A-590E-40B3-A706-18949C967CEB}" type="presParOf" srcId="{04884DBC-3BA3-41CE-9F01-C9EB9B111CFA}" destId="{9AE2C15F-731D-4436-99D4-DBE44EEB82DD}" srcOrd="0" destOrd="0" presId="urn:microsoft.com/office/officeart/2005/8/layout/hierarchy5"/>
    <dgm:cxn modelId="{4CC03034-748A-4E57-92FC-D384E635D8DB}" type="presParOf" srcId="{9AE2C15F-731D-4436-99D4-DBE44EEB82DD}" destId="{EAC46FED-AF8F-4D1B-AA01-A7FF6A951F1C}" srcOrd="0" destOrd="0" presId="urn:microsoft.com/office/officeart/2005/8/layout/hierarchy5"/>
    <dgm:cxn modelId="{8912BD33-20FA-4C79-B6B3-1D763DBB8986}" type="presParOf" srcId="{9AE2C15F-731D-4436-99D4-DBE44EEB82DD}" destId="{C457CC76-44AD-4BDA-801A-726C46D4044D}" srcOrd="1" destOrd="0" presId="urn:microsoft.com/office/officeart/2005/8/layout/hierarchy5"/>
    <dgm:cxn modelId="{13AA462E-9E86-403B-AB51-F687A9BF9D0C}" type="presParOf" srcId="{C457CC76-44AD-4BDA-801A-726C46D4044D}" destId="{5DC0D842-4696-488F-B74D-04BB93DB7EE0}" srcOrd="0" destOrd="0" presId="urn:microsoft.com/office/officeart/2005/8/layout/hierarchy5"/>
    <dgm:cxn modelId="{CAE22788-6009-4220-AC02-CB14B3FF1142}" type="presParOf" srcId="{5DC0D842-4696-488F-B74D-04BB93DB7EE0}" destId="{14DEBC9F-6EC3-44B9-9482-CD94B53F0FB2}" srcOrd="0" destOrd="0" presId="urn:microsoft.com/office/officeart/2005/8/layout/hierarchy5"/>
    <dgm:cxn modelId="{5018AD39-8982-4811-9CB5-A7E07904950E}" type="presParOf" srcId="{C457CC76-44AD-4BDA-801A-726C46D4044D}" destId="{843A8512-C5DC-4D89-80F4-712C87423023}" srcOrd="1" destOrd="0" presId="urn:microsoft.com/office/officeart/2005/8/layout/hierarchy5"/>
    <dgm:cxn modelId="{6D705362-626C-47C5-8B08-23C4B411C43B}" type="presParOf" srcId="{843A8512-C5DC-4D89-80F4-712C87423023}" destId="{895FB8ED-5820-4B02-8FEA-F32C1EC6406D}" srcOrd="0" destOrd="0" presId="urn:microsoft.com/office/officeart/2005/8/layout/hierarchy5"/>
    <dgm:cxn modelId="{C6A603A2-3EB1-4281-B686-AD8ADFCB3658}" type="presParOf" srcId="{843A8512-C5DC-4D89-80F4-712C87423023}" destId="{6D756115-B3C1-4D25-A1D6-069DB108DEFA}" srcOrd="1" destOrd="0" presId="urn:microsoft.com/office/officeart/2005/8/layout/hierarchy5"/>
    <dgm:cxn modelId="{719A01BB-BB15-4203-B0B7-F9B69288D848}" type="presParOf" srcId="{6D756115-B3C1-4D25-A1D6-069DB108DEFA}" destId="{AB413048-9BFA-49C2-8EC7-481527260CDC}" srcOrd="0" destOrd="0" presId="urn:microsoft.com/office/officeart/2005/8/layout/hierarchy5"/>
    <dgm:cxn modelId="{4D64DFA5-7526-43A1-B1E4-314092422364}" type="presParOf" srcId="{AB413048-9BFA-49C2-8EC7-481527260CDC}" destId="{46FD2856-1F25-4D91-BF84-E1957F983CD2}" srcOrd="0" destOrd="0" presId="urn:microsoft.com/office/officeart/2005/8/layout/hierarchy5"/>
    <dgm:cxn modelId="{DAB0C6F9-9E4F-4A8E-B6BE-DD6BBD168087}" type="presParOf" srcId="{6D756115-B3C1-4D25-A1D6-069DB108DEFA}" destId="{58A2FE0B-8137-4E9D-845B-CCDA50AF6669}" srcOrd="1" destOrd="0" presId="urn:microsoft.com/office/officeart/2005/8/layout/hierarchy5"/>
    <dgm:cxn modelId="{BEF87C7D-7842-4B53-9E86-3F66470B7A15}" type="presParOf" srcId="{58A2FE0B-8137-4E9D-845B-CCDA50AF6669}" destId="{CCC07C0B-6197-43B0-A2E8-A5FF7F7ACAAE}" srcOrd="0" destOrd="0" presId="urn:microsoft.com/office/officeart/2005/8/layout/hierarchy5"/>
    <dgm:cxn modelId="{8E51CE61-1ED6-44EA-9591-680610199B54}" type="presParOf" srcId="{58A2FE0B-8137-4E9D-845B-CCDA50AF6669}" destId="{426E2E51-9E16-47F7-BC28-C3A52F2A22EF}" srcOrd="1" destOrd="0" presId="urn:microsoft.com/office/officeart/2005/8/layout/hierarchy5"/>
    <dgm:cxn modelId="{BBFCA500-577D-483A-AC0E-0F7DB71F552E}" type="presParOf" srcId="{6D756115-B3C1-4D25-A1D6-069DB108DEFA}" destId="{E9298DC4-013A-4BED-9796-4E66244F869F}" srcOrd="2" destOrd="0" presId="urn:microsoft.com/office/officeart/2005/8/layout/hierarchy5"/>
    <dgm:cxn modelId="{AF98F148-BB86-4F15-BFEB-1A514574EC4E}" type="presParOf" srcId="{E9298DC4-013A-4BED-9796-4E66244F869F}" destId="{C5B6EF27-7DFC-45E2-A7A9-A09E555470B7}" srcOrd="0" destOrd="0" presId="urn:microsoft.com/office/officeart/2005/8/layout/hierarchy5"/>
    <dgm:cxn modelId="{A72676B0-2ABF-4B28-83BD-06AB71640191}" type="presParOf" srcId="{6D756115-B3C1-4D25-A1D6-069DB108DEFA}" destId="{F06EC0E2-3A42-4CD7-9C8A-D4F8257A4316}" srcOrd="3" destOrd="0" presId="urn:microsoft.com/office/officeart/2005/8/layout/hierarchy5"/>
    <dgm:cxn modelId="{A649FFE3-6295-4C1F-B7D9-E1ACA6400FD2}" type="presParOf" srcId="{F06EC0E2-3A42-4CD7-9C8A-D4F8257A4316}" destId="{EC0CB840-2DFD-4449-9869-12C8811B9F93}" srcOrd="0" destOrd="0" presId="urn:microsoft.com/office/officeart/2005/8/layout/hierarchy5"/>
    <dgm:cxn modelId="{8A23B0FF-6A11-413A-83B9-7FF9ABAD35F0}" type="presParOf" srcId="{F06EC0E2-3A42-4CD7-9C8A-D4F8257A4316}" destId="{7DF31B62-CF9C-4DDF-96DD-5249D52EC089}" srcOrd="1" destOrd="0" presId="urn:microsoft.com/office/officeart/2005/8/layout/hierarchy5"/>
    <dgm:cxn modelId="{62362CD7-30AE-4AB5-933C-A8EDBF3BA0E1}" type="presParOf" srcId="{C457CC76-44AD-4BDA-801A-726C46D4044D}" destId="{4416E758-04A3-43B7-8685-7B81B0C8229F}" srcOrd="2" destOrd="0" presId="urn:microsoft.com/office/officeart/2005/8/layout/hierarchy5"/>
    <dgm:cxn modelId="{A0F6C875-3797-4382-BD47-1F46A876182F}" type="presParOf" srcId="{4416E758-04A3-43B7-8685-7B81B0C8229F}" destId="{76122394-1117-4D0F-8449-9A0FAACFF9EB}" srcOrd="0" destOrd="0" presId="urn:microsoft.com/office/officeart/2005/8/layout/hierarchy5"/>
    <dgm:cxn modelId="{CBDFF064-DA0C-4BA0-B01B-3CDCC40E2160}" type="presParOf" srcId="{C457CC76-44AD-4BDA-801A-726C46D4044D}" destId="{62ABA727-228D-4351-BA11-5B0E9A6BE81F}" srcOrd="3" destOrd="0" presId="urn:microsoft.com/office/officeart/2005/8/layout/hierarchy5"/>
    <dgm:cxn modelId="{61120CCD-01F7-4413-ABBB-B9C5965C1621}" type="presParOf" srcId="{62ABA727-228D-4351-BA11-5B0E9A6BE81F}" destId="{67EE7016-4A64-4628-A103-5A8253779A12}" srcOrd="0" destOrd="0" presId="urn:microsoft.com/office/officeart/2005/8/layout/hierarchy5"/>
    <dgm:cxn modelId="{A15526FD-FAA9-47EA-A966-E5587800010E}" type="presParOf" srcId="{62ABA727-228D-4351-BA11-5B0E9A6BE81F}" destId="{D26F0498-833E-4A99-B790-2BCAC81FE7C7}" srcOrd="1" destOrd="0" presId="urn:microsoft.com/office/officeart/2005/8/layout/hierarchy5"/>
    <dgm:cxn modelId="{63A3E6F6-8BD1-489C-BC05-0887E2B7FC5B}" type="presParOf" srcId="{D26F0498-833E-4A99-B790-2BCAC81FE7C7}" destId="{54EAE29B-E39D-49A7-A450-CE5CABB60B27}" srcOrd="0" destOrd="0" presId="urn:microsoft.com/office/officeart/2005/8/layout/hierarchy5"/>
    <dgm:cxn modelId="{445F082F-C5F9-467D-B369-5FF519674A6F}" type="presParOf" srcId="{54EAE29B-E39D-49A7-A450-CE5CABB60B27}" destId="{80E84A93-5F0C-4451-84A2-ADDA0D35754F}" srcOrd="0" destOrd="0" presId="urn:microsoft.com/office/officeart/2005/8/layout/hierarchy5"/>
    <dgm:cxn modelId="{40C76F80-AACD-4CB8-89DC-AD6303C067FC}" type="presParOf" srcId="{D26F0498-833E-4A99-B790-2BCAC81FE7C7}" destId="{33F82FEB-1C37-4995-BF2C-902A6D71E262}" srcOrd="1" destOrd="0" presId="urn:microsoft.com/office/officeart/2005/8/layout/hierarchy5"/>
    <dgm:cxn modelId="{962760EE-03F0-4BB9-B984-38CCCCF6893E}" type="presParOf" srcId="{33F82FEB-1C37-4995-BF2C-902A6D71E262}" destId="{BF94F797-280A-4D8E-9F41-CAACAF74AF45}" srcOrd="0" destOrd="0" presId="urn:microsoft.com/office/officeart/2005/8/layout/hierarchy5"/>
    <dgm:cxn modelId="{5D8750D6-F9E2-4BC4-8490-EF1B05D6E92A}" type="presParOf" srcId="{33F82FEB-1C37-4995-BF2C-902A6D71E262}" destId="{B0458A7C-A0A9-4CD9-B53D-1189E45D0E31}" srcOrd="1" destOrd="0" presId="urn:microsoft.com/office/officeart/2005/8/layout/hierarchy5"/>
    <dgm:cxn modelId="{8E8B780E-D4D4-41EC-B368-9EF53ED92AAD}" type="presParOf" srcId="{D26F0498-833E-4A99-B790-2BCAC81FE7C7}" destId="{8C3424FB-5BAF-4332-AF43-792181A391E0}" srcOrd="2" destOrd="0" presId="urn:microsoft.com/office/officeart/2005/8/layout/hierarchy5"/>
    <dgm:cxn modelId="{238CD237-D9C5-4497-8DE5-2FE02BCD2AF8}" type="presParOf" srcId="{8C3424FB-5BAF-4332-AF43-792181A391E0}" destId="{6AC5CD11-9A41-41A8-9E38-62C9FE18F5D7}" srcOrd="0" destOrd="0" presId="urn:microsoft.com/office/officeart/2005/8/layout/hierarchy5"/>
    <dgm:cxn modelId="{8C76A0D2-6DAD-4C2A-A55E-E56126E5838B}" type="presParOf" srcId="{D26F0498-833E-4A99-B790-2BCAC81FE7C7}" destId="{A4F636E3-A6BF-40FE-9419-1A9062F47B06}" srcOrd="3" destOrd="0" presId="urn:microsoft.com/office/officeart/2005/8/layout/hierarchy5"/>
    <dgm:cxn modelId="{0F393D66-AA4A-4DB6-B1BE-3C02D47B73D5}" type="presParOf" srcId="{A4F636E3-A6BF-40FE-9419-1A9062F47B06}" destId="{6A9DB6B6-AA77-4AA4-ACC8-B576CFD3110D}" srcOrd="0" destOrd="0" presId="urn:microsoft.com/office/officeart/2005/8/layout/hierarchy5"/>
    <dgm:cxn modelId="{10711891-EEFB-4322-B68F-CF14345A921C}" type="presParOf" srcId="{A4F636E3-A6BF-40FE-9419-1A9062F47B06}" destId="{1372A4B2-1306-4796-BA16-9E7DB7CA01AF}" srcOrd="1" destOrd="0" presId="urn:microsoft.com/office/officeart/2005/8/layout/hierarchy5"/>
    <dgm:cxn modelId="{31A25334-6FF6-4B19-8643-F50D44DF5334}" type="presParOf" srcId="{950049A4-4AFB-4190-A8C6-ADF9274A9343}" destId="{CB907C31-64FC-496A-B64B-DA9ACEE77023}"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EAE0F2-CE1C-411F-A9D0-003E370EDA6B}"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D2138AE8-3158-475A-9DD4-33FA2DC20056}">
      <dgm:prSet phldrT="[文字]" custT="1"/>
      <dgm:spPr/>
      <dgm:t>
        <a:bodyPr/>
        <a:lstStyle/>
        <a:p>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二</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國內出差旅費</a:t>
          </a:r>
        </a:p>
      </dgm:t>
    </dgm:pt>
    <dgm:pt modelId="{9B901E31-1D40-4864-BD12-ED026F687C49}" type="par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C6FE0E1A-CAAE-48BD-A82A-1BB3E36DC601}" type="sibTrans" cxnId="{316865F9-0BD9-43ED-BCC8-B8AB3D786C7A}">
      <dgm:prSet/>
      <dgm:spPr/>
      <dgm:t>
        <a:bodyPr/>
        <a:lstStyle/>
        <a:p>
          <a:endParaRPr lang="zh-TW" altLang="en-US" sz="2400" b="1">
            <a:latin typeface="標楷體" panose="03000509000000000000" pitchFamily="65" charset="-120"/>
            <a:ea typeface="標楷體" panose="03000509000000000000" pitchFamily="65" charset="-120"/>
          </a:endParaRPr>
        </a:p>
      </dgm:t>
    </dgm:pt>
    <dgm:pt modelId="{AF9E938E-B4D8-41BC-A0FF-C1DAF012D996}">
      <dgm:prSet phldrT="[文字]" custT="1"/>
      <dgm:spPr/>
      <dgm:t>
        <a:bodyPr/>
        <a:lstStyle/>
        <a:p>
          <a:pPr algn="just"/>
          <a:r>
            <a:rPr lang="zh-TW" altLang="en-US" sz="2600" b="1" u="sng" dirty="0">
              <a:solidFill>
                <a:srgbClr val="FF0000"/>
              </a:solidFill>
              <a:latin typeface="標楷體" panose="03000509000000000000" pitchFamily="65" charset="-120"/>
              <a:ea typeface="標楷體" panose="03000509000000000000" pitchFamily="65" charset="-120"/>
            </a:rPr>
            <a:t>差前應先會人事處審核假別之合法性及正確性並登記差假</a:t>
          </a:r>
          <a:r>
            <a:rPr lang="zh-TW" altLang="en-US" sz="2600" b="1" dirty="0">
              <a:latin typeface="標楷體" panose="03000509000000000000" pitchFamily="65" charset="-120"/>
              <a:ea typeface="標楷體" panose="03000509000000000000" pitchFamily="65" charset="-120"/>
            </a:rPr>
            <a:t>，並由機關首長或其授權人批核決行。</a:t>
          </a:r>
        </a:p>
      </dgm:t>
    </dgm:pt>
    <dgm:pt modelId="{89EC2E0B-50E0-45D1-B0F5-E9BEF7AA7F6F}" type="par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E76A4CFC-AE69-4EE6-9587-0B6AEA351991}" type="sibTrans" cxnId="{4579F818-7C8C-4C32-A5EB-6FAD1FEFF4A0}">
      <dgm:prSet/>
      <dgm:spPr/>
      <dgm:t>
        <a:bodyPr/>
        <a:lstStyle/>
        <a:p>
          <a:endParaRPr lang="zh-TW" altLang="en-US" sz="2400" b="1">
            <a:latin typeface="標楷體" panose="03000509000000000000" pitchFamily="65" charset="-120"/>
            <a:ea typeface="標楷體" panose="03000509000000000000" pitchFamily="65" charset="-120"/>
          </a:endParaRPr>
        </a:p>
      </dgm:t>
    </dgm:pt>
    <dgm:pt modelId="{12B8E259-C27F-4712-9659-D935FD702004}">
      <dgm:prSet phldrT="[文字]" custT="1"/>
      <dgm:spPr/>
      <dgm:t>
        <a:bodyPr/>
        <a:lstStyle/>
        <a:p>
          <a:pPr algn="just"/>
          <a:r>
            <a:rPr lang="zh-TW" altLang="en-US" sz="2600" b="1" u="sng" dirty="0">
              <a:solidFill>
                <a:srgbClr val="FF0000"/>
              </a:solidFill>
              <a:latin typeface="標楷體" panose="03000509000000000000" pitchFamily="65" charset="-120"/>
              <a:ea typeface="標楷體" panose="03000509000000000000" pitchFamily="65" charset="-120"/>
            </a:rPr>
            <a:t>除報支</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計程車資、高鐵或特殊需求</a:t>
          </a:r>
          <a:r>
            <a:rPr lang="zh-TW" altLang="en-US" sz="2600" b="1" u="sng" dirty="0">
              <a:solidFill>
                <a:srgbClr val="FF0000"/>
              </a:solidFill>
              <a:latin typeface="標楷體" panose="03000509000000000000" pitchFamily="65" charset="-120"/>
              <a:ea typeface="標楷體" panose="03000509000000000000" pitchFamily="65" charset="-120"/>
            </a:rPr>
            <a:t>者外，免事前簽會主計處。</a:t>
          </a:r>
        </a:p>
      </dgm:t>
    </dgm:pt>
    <dgm:pt modelId="{19183EB2-7169-4C3E-A36C-EC7711C130E1}" type="parTrans" cxnId="{DDD7DBE4-0547-4A08-8CD7-58F2F1B8680F}">
      <dgm:prSet/>
      <dgm:spPr/>
      <dgm:t>
        <a:bodyPr/>
        <a:lstStyle/>
        <a:p>
          <a:endParaRPr lang="zh-TW" altLang="en-US" sz="2400" b="1">
            <a:latin typeface="標楷體" panose="03000509000000000000" pitchFamily="65" charset="-120"/>
            <a:ea typeface="標楷體" panose="03000509000000000000" pitchFamily="65" charset="-120"/>
          </a:endParaRPr>
        </a:p>
      </dgm:t>
    </dgm:pt>
    <dgm:pt modelId="{B1DF9E91-2C8E-403E-B78C-278E906D344C}" type="sibTrans" cxnId="{DDD7DBE4-0547-4A08-8CD7-58F2F1B8680F}">
      <dgm:prSet/>
      <dgm:spPr/>
      <dgm:t>
        <a:bodyPr/>
        <a:lstStyle/>
        <a:p>
          <a:endParaRPr lang="zh-TW" altLang="en-US" sz="2400" b="1">
            <a:latin typeface="標楷體" panose="03000509000000000000" pitchFamily="65" charset="-120"/>
            <a:ea typeface="標楷體" panose="03000509000000000000" pitchFamily="65" charset="-120"/>
          </a:endParaRPr>
        </a:p>
      </dgm:t>
    </dgm:pt>
    <dgm:pt modelId="{692ACC81-3351-46B1-B1AC-25C2D9659768}">
      <dgm:prSet phldrT="[文字]" custT="1"/>
      <dgm:spPr/>
      <dgm:t>
        <a:bodyPr/>
        <a:lstStyle/>
        <a:p>
          <a:pPr algn="just"/>
          <a:r>
            <a:rPr lang="zh-TW" altLang="en-US" sz="2600" b="1" u="none" dirty="0">
              <a:solidFill>
                <a:schemeClr val="bg1">
                  <a:lumMod val="95000"/>
                  <a:lumOff val="5000"/>
                </a:schemeClr>
              </a:solidFill>
              <a:latin typeface="標楷體" panose="03000509000000000000" pitchFamily="65" charset="-120"/>
              <a:ea typeface="標楷體" panose="03000509000000000000" pitchFamily="65" charset="-120"/>
            </a:rPr>
            <a:t>差畢後，</a:t>
          </a:r>
          <a:r>
            <a:rPr lang="zh-TW" altLang="en-US" sz="2600" b="1" u="sng" dirty="0">
              <a:solidFill>
                <a:srgbClr val="FF0000"/>
              </a:solidFill>
              <a:latin typeface="標楷體" panose="03000509000000000000" pitchFamily="65" charset="-120"/>
              <a:ea typeface="標楷體" panose="03000509000000000000" pitchFamily="65" charset="-120"/>
            </a:rPr>
            <a:t>至差勤系統填具國內出差旅費報告表</a:t>
          </a:r>
          <a:r>
            <a:rPr lang="zh-TW" altLang="en-US" sz="2600" b="1" u="none" dirty="0">
              <a:solidFill>
                <a:schemeClr val="bg1">
                  <a:lumMod val="95000"/>
                  <a:lumOff val="5000"/>
                </a:schemeClr>
              </a:solidFill>
              <a:latin typeface="標楷體" panose="03000509000000000000" pitchFamily="65" charset="-120"/>
              <a:ea typeface="標楷體" panose="03000509000000000000" pitchFamily="65" charset="-120"/>
            </a:rPr>
            <a:t>，連同有關書據，</a:t>
          </a:r>
          <a:r>
            <a:rPr lang="zh-TW" altLang="en-US" sz="2600" b="1" u="none" dirty="0">
              <a:solidFill>
                <a:srgbClr val="FF0000"/>
              </a:solidFill>
              <a:latin typeface="標楷體" panose="03000509000000000000" pitchFamily="65" charset="-120"/>
              <a:ea typeface="標楷體" panose="03000509000000000000" pitchFamily="65" charset="-120"/>
            </a:rPr>
            <a:t>授權第二層</a:t>
          </a:r>
          <a:r>
            <a:rPr lang="en-US" altLang="en-US" sz="2600" b="1" u="none" dirty="0">
              <a:solidFill>
                <a:srgbClr val="FF0000"/>
              </a:solidFill>
              <a:latin typeface="標楷體" panose="03000509000000000000" pitchFamily="65" charset="-120"/>
              <a:ea typeface="標楷體" panose="03000509000000000000" pitchFamily="65" charset="-120"/>
            </a:rPr>
            <a:t>(</a:t>
          </a:r>
          <a:r>
            <a:rPr lang="zh-TW" altLang="en-US" sz="2600" b="1" u="none" dirty="0">
              <a:solidFill>
                <a:srgbClr val="FF0000"/>
              </a:solidFill>
              <a:latin typeface="標楷體" panose="03000509000000000000" pitchFamily="65" charset="-120"/>
              <a:ea typeface="標楷體" panose="03000509000000000000" pitchFamily="65" charset="-120"/>
            </a:rPr>
            <a:t>單位主管</a:t>
          </a:r>
          <a:r>
            <a:rPr lang="en-US" altLang="en-US" sz="2600" b="1" u="none" dirty="0">
              <a:solidFill>
                <a:srgbClr val="FF0000"/>
              </a:solidFill>
              <a:latin typeface="標楷體" panose="03000509000000000000" pitchFamily="65" charset="-120"/>
              <a:ea typeface="標楷體" panose="03000509000000000000" pitchFamily="65" charset="-120"/>
            </a:rPr>
            <a:t>)</a:t>
          </a:r>
          <a:r>
            <a:rPr lang="zh-TW" altLang="en-US" sz="2600" b="1" u="none" dirty="0">
              <a:solidFill>
                <a:srgbClr val="FF0000"/>
              </a:solidFill>
              <a:latin typeface="標楷體" panose="03000509000000000000" pitchFamily="65" charset="-120"/>
              <a:ea typeface="標楷體" panose="03000509000000000000" pitchFamily="65" charset="-120"/>
            </a:rPr>
            <a:t>批核決行</a:t>
          </a:r>
          <a:r>
            <a:rPr lang="en-US" altLang="en-US" sz="2600" b="1" u="none"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u="none" dirty="0">
              <a:solidFill>
                <a:schemeClr val="bg1">
                  <a:lumMod val="95000"/>
                  <a:lumOff val="5000"/>
                </a:schemeClr>
              </a:solidFill>
              <a:latin typeface="標楷體" panose="03000509000000000000" pitchFamily="65" charset="-120"/>
              <a:ea typeface="標楷體" panose="03000509000000000000" pitchFamily="65" charset="-120"/>
            </a:rPr>
            <a:t>再送人事及主計單位審核無誤後據以撥款。</a:t>
          </a:r>
        </a:p>
      </dgm:t>
    </dgm:pt>
    <dgm:pt modelId="{E5358211-4965-484D-803A-C96E59130130}" type="parTrans" cxnId="{1E4C3D1A-21C0-4B86-84D9-65110E02A5FF}">
      <dgm:prSet/>
      <dgm:spPr/>
      <dgm:t>
        <a:bodyPr/>
        <a:lstStyle/>
        <a:p>
          <a:endParaRPr lang="zh-TW" altLang="en-US"/>
        </a:p>
      </dgm:t>
    </dgm:pt>
    <dgm:pt modelId="{83231265-1B08-4732-B8A5-90486EF9E1A0}" type="sibTrans" cxnId="{1E4C3D1A-21C0-4B86-84D9-65110E02A5FF}">
      <dgm:prSet/>
      <dgm:spPr/>
      <dgm:t>
        <a:bodyPr/>
        <a:lstStyle/>
        <a:p>
          <a:endParaRPr lang="zh-TW" altLang="en-US"/>
        </a:p>
      </dgm:t>
    </dgm:pt>
    <dgm:pt modelId="{D634A95E-8699-472E-9695-E5A0F5A15A58}" type="pres">
      <dgm:prSet presAssocID="{68EAE0F2-CE1C-411F-A9D0-003E370EDA6B}" presName="Name0" presStyleCnt="0">
        <dgm:presLayoutVars>
          <dgm:dir/>
          <dgm:animLvl val="lvl"/>
          <dgm:resizeHandles val="exact"/>
        </dgm:presLayoutVars>
      </dgm:prSet>
      <dgm:spPr/>
    </dgm:pt>
    <dgm:pt modelId="{647D9B47-35A2-467F-B1A8-CFB0D4532F52}" type="pres">
      <dgm:prSet presAssocID="{D2138AE8-3158-475A-9DD4-33FA2DC20056}" presName="linNode" presStyleCnt="0"/>
      <dgm:spPr/>
    </dgm:pt>
    <dgm:pt modelId="{0560F428-62C9-4FDA-B87A-DE0812B58023}" type="pres">
      <dgm:prSet presAssocID="{D2138AE8-3158-475A-9DD4-33FA2DC20056}" presName="parentText" presStyleLbl="node1" presStyleIdx="0" presStyleCnt="1" custScaleY="84878" custLinFactNeighborX="-46" custLinFactNeighborY="-5329">
        <dgm:presLayoutVars>
          <dgm:chMax val="1"/>
          <dgm:bulletEnabled val="1"/>
        </dgm:presLayoutVars>
      </dgm:prSet>
      <dgm:spPr/>
    </dgm:pt>
    <dgm:pt modelId="{0B377C0F-797F-463E-BA9F-7BA61C723BBC}" type="pres">
      <dgm:prSet presAssocID="{D2138AE8-3158-475A-9DD4-33FA2DC20056}" presName="descendantText" presStyleLbl="alignAccFollowNode1" presStyleIdx="0" presStyleCnt="1" custScaleX="235657" custScaleY="107915" custLinFactNeighborX="1907" custLinFactNeighborY="-7570">
        <dgm:presLayoutVars>
          <dgm:bulletEnabled val="1"/>
        </dgm:presLayoutVars>
      </dgm:prSet>
      <dgm:spPr/>
    </dgm:pt>
  </dgm:ptLst>
  <dgm:cxnLst>
    <dgm:cxn modelId="{C8B83913-B786-4608-A888-A9251452E7BD}" type="presOf" srcId="{D2138AE8-3158-475A-9DD4-33FA2DC20056}" destId="{0560F428-62C9-4FDA-B87A-DE0812B58023}" srcOrd="0" destOrd="0" presId="urn:microsoft.com/office/officeart/2005/8/layout/vList5"/>
    <dgm:cxn modelId="{6578E213-E6D1-42B6-B6E5-E34EFCDE3479}" type="presOf" srcId="{692ACC81-3351-46B1-B1AC-25C2D9659768}" destId="{0B377C0F-797F-463E-BA9F-7BA61C723BBC}" srcOrd="0" destOrd="2" presId="urn:microsoft.com/office/officeart/2005/8/layout/vList5"/>
    <dgm:cxn modelId="{4579F818-7C8C-4C32-A5EB-6FAD1FEFF4A0}" srcId="{D2138AE8-3158-475A-9DD4-33FA2DC20056}" destId="{AF9E938E-B4D8-41BC-A0FF-C1DAF012D996}" srcOrd="0" destOrd="0" parTransId="{89EC2E0B-50E0-45D1-B0F5-E9BEF7AA7F6F}" sibTransId="{E76A4CFC-AE69-4EE6-9587-0B6AEA351991}"/>
    <dgm:cxn modelId="{1E4C3D1A-21C0-4B86-84D9-65110E02A5FF}" srcId="{D2138AE8-3158-475A-9DD4-33FA2DC20056}" destId="{692ACC81-3351-46B1-B1AC-25C2D9659768}" srcOrd="2" destOrd="0" parTransId="{E5358211-4965-484D-803A-C96E59130130}" sibTransId="{83231265-1B08-4732-B8A5-90486EF9E1A0}"/>
    <dgm:cxn modelId="{7E652390-1967-4ECE-82E4-C1B73B3D5D8D}" type="presOf" srcId="{68EAE0F2-CE1C-411F-A9D0-003E370EDA6B}" destId="{D634A95E-8699-472E-9695-E5A0F5A15A58}" srcOrd="0" destOrd="0" presId="urn:microsoft.com/office/officeart/2005/8/layout/vList5"/>
    <dgm:cxn modelId="{D0A108B7-AA54-452F-8F72-41CCF81B37DC}" type="presOf" srcId="{12B8E259-C27F-4712-9659-D935FD702004}" destId="{0B377C0F-797F-463E-BA9F-7BA61C723BBC}" srcOrd="0" destOrd="1" presId="urn:microsoft.com/office/officeart/2005/8/layout/vList5"/>
    <dgm:cxn modelId="{83DB34BD-0E75-4848-A77A-0DF5E8AEEA82}" type="presOf" srcId="{AF9E938E-B4D8-41BC-A0FF-C1DAF012D996}" destId="{0B377C0F-797F-463E-BA9F-7BA61C723BBC}" srcOrd="0" destOrd="0" presId="urn:microsoft.com/office/officeart/2005/8/layout/vList5"/>
    <dgm:cxn modelId="{DDD7DBE4-0547-4A08-8CD7-58F2F1B8680F}" srcId="{D2138AE8-3158-475A-9DD4-33FA2DC20056}" destId="{12B8E259-C27F-4712-9659-D935FD702004}" srcOrd="1" destOrd="0" parTransId="{19183EB2-7169-4C3E-A36C-EC7711C130E1}" sibTransId="{B1DF9E91-2C8E-403E-B78C-278E906D344C}"/>
    <dgm:cxn modelId="{316865F9-0BD9-43ED-BCC8-B8AB3D786C7A}" srcId="{68EAE0F2-CE1C-411F-A9D0-003E370EDA6B}" destId="{D2138AE8-3158-475A-9DD4-33FA2DC20056}" srcOrd="0" destOrd="0" parTransId="{9B901E31-1D40-4864-BD12-ED026F687C49}" sibTransId="{C6FE0E1A-CAAE-48BD-A82A-1BB3E36DC601}"/>
    <dgm:cxn modelId="{C761C676-6B5F-48D8-AED3-D035F63D0100}" type="presParOf" srcId="{D634A95E-8699-472E-9695-E5A0F5A15A58}" destId="{647D9B47-35A2-467F-B1A8-CFB0D4532F52}" srcOrd="0" destOrd="0" presId="urn:microsoft.com/office/officeart/2005/8/layout/vList5"/>
    <dgm:cxn modelId="{1BB6AAD1-2589-4275-8975-3A9053CC00DB}" type="presParOf" srcId="{647D9B47-35A2-467F-B1A8-CFB0D4532F52}" destId="{0560F428-62C9-4FDA-B87A-DE0812B58023}" srcOrd="0" destOrd="0" presId="urn:microsoft.com/office/officeart/2005/8/layout/vList5"/>
    <dgm:cxn modelId="{F7F3F4D2-DD7A-4E3D-AAEA-745714CF8C70}" type="presParOf" srcId="{647D9B47-35A2-467F-B1A8-CFB0D4532F52}" destId="{0B377C0F-797F-463E-BA9F-7BA61C723B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876F2C-9804-4927-A7E1-6C888AF47AEB}"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zh-TW" altLang="en-US"/>
        </a:p>
      </dgm:t>
    </dgm:pt>
    <dgm:pt modelId="{E78901E0-CFD9-4174-A3C2-ADDBCF2EF7CD}">
      <dgm:prSet phldrT="[文字]" custT="1"/>
      <dgm:spPr/>
      <dgm:t>
        <a:bodyPr/>
        <a:lstStyle/>
        <a:p>
          <a:r>
            <a:rPr lang="zh-TW" altLang="en-US" sz="4000" b="1" dirty="0">
              <a:solidFill>
                <a:schemeClr val="bg1"/>
              </a:solidFill>
              <a:latin typeface="標楷體" panose="03000509000000000000" pitchFamily="65" charset="-120"/>
              <a:ea typeface="標楷體" panose="03000509000000000000" pitchFamily="65" charset="-120"/>
            </a:rPr>
            <a:t>註銷</a:t>
          </a:r>
        </a:p>
      </dgm:t>
    </dgm:pt>
    <dgm:pt modelId="{746ACE24-4B1A-4F73-A102-8ABDCF6DD208}" type="parTrans" cxnId="{5A43F0F8-0B0E-4EAC-9523-0E9252B597DB}">
      <dgm:prSet/>
      <dgm:spPr/>
      <dgm:t>
        <a:bodyPr/>
        <a:lstStyle/>
        <a:p>
          <a:endParaRPr lang="zh-TW" altLang="en-US"/>
        </a:p>
      </dgm:t>
    </dgm:pt>
    <dgm:pt modelId="{4DF1469B-E926-4EF6-BF82-D14CE019B443}" type="sibTrans" cxnId="{5A43F0F8-0B0E-4EAC-9523-0E9252B597DB}">
      <dgm:prSet/>
      <dgm:spPr/>
      <dgm:t>
        <a:bodyPr/>
        <a:lstStyle/>
        <a:p>
          <a:endParaRPr lang="zh-TW" altLang="en-US"/>
        </a:p>
      </dgm:t>
    </dgm:pt>
    <dgm:pt modelId="{874FF065-FBD7-411E-9B32-CF5CBDDF0CC6}">
      <dgm:prSet phldrT="[文字]" custT="1"/>
      <dgm:spPr/>
      <dgm:t>
        <a:bodyPr/>
        <a:lstStyle/>
        <a:p>
          <a:r>
            <a:rPr lang="zh-TW" altLang="en-US" sz="4000" b="1" dirty="0">
              <a:solidFill>
                <a:schemeClr val="bg1"/>
              </a:solidFill>
              <a:latin typeface="標楷體" panose="03000509000000000000" pitchFamily="65" charset="-120"/>
              <a:ea typeface="標楷體" panose="03000509000000000000" pitchFamily="65" charset="-120"/>
            </a:rPr>
            <a:t>應收款項</a:t>
          </a:r>
        </a:p>
      </dgm:t>
    </dgm:pt>
    <dgm:pt modelId="{64DB6EB0-2183-4657-913C-DDEDAC63F6EC}" type="parTrans" cxnId="{E1BD945A-E72E-469F-802A-28136FCB1522}">
      <dgm:prSet/>
      <dgm:spPr/>
      <dgm:t>
        <a:bodyPr/>
        <a:lstStyle/>
        <a:p>
          <a:endParaRPr lang="zh-TW" altLang="en-US"/>
        </a:p>
      </dgm:t>
    </dgm:pt>
    <dgm:pt modelId="{C2426ABF-B3E1-4A62-ADFB-03BEEB0B16D1}" type="sibTrans" cxnId="{E1BD945A-E72E-469F-802A-28136FCB1522}">
      <dgm:prSet/>
      <dgm:spPr/>
      <dgm:t>
        <a:bodyPr/>
        <a:lstStyle/>
        <a:p>
          <a:endParaRPr lang="zh-TW" altLang="en-US"/>
        </a:p>
      </dgm:t>
    </dgm:pt>
    <dgm:pt modelId="{3D659CB7-A09B-4ED6-A157-312DD7E57F77}">
      <dgm:prSet phldrT="[文字]" custT="1"/>
      <dgm:spPr/>
      <dgm:t>
        <a:bodyPr/>
        <a:lstStyle/>
        <a:p>
          <a:r>
            <a:rPr lang="zh-TW" altLang="en-US" sz="4000" b="1" dirty="0">
              <a:solidFill>
                <a:schemeClr val="bg1"/>
              </a:solidFill>
              <a:latin typeface="標楷體" panose="03000509000000000000" pitchFamily="65" charset="-120"/>
              <a:ea typeface="標楷體" panose="03000509000000000000" pitchFamily="65" charset="-120"/>
            </a:rPr>
            <a:t>存貨</a:t>
          </a:r>
        </a:p>
      </dgm:t>
    </dgm:pt>
    <dgm:pt modelId="{E770FBD5-F97D-41CF-9860-4688C9F3665D}" type="parTrans" cxnId="{AE2FE731-52F5-48B2-9784-53792157CCFB}">
      <dgm:prSet/>
      <dgm:spPr/>
      <dgm:t>
        <a:bodyPr/>
        <a:lstStyle/>
        <a:p>
          <a:endParaRPr lang="zh-TW" altLang="en-US"/>
        </a:p>
      </dgm:t>
    </dgm:pt>
    <dgm:pt modelId="{28BBFED3-909F-471B-AA56-191C8252383B}" type="sibTrans" cxnId="{AE2FE731-52F5-48B2-9784-53792157CCFB}">
      <dgm:prSet/>
      <dgm:spPr/>
      <dgm:t>
        <a:bodyPr/>
        <a:lstStyle/>
        <a:p>
          <a:endParaRPr lang="zh-TW" altLang="en-US"/>
        </a:p>
      </dgm:t>
    </dgm:pt>
    <dgm:pt modelId="{C96C112B-499F-4BDC-A160-87C6F93D3B55}">
      <dgm:prSet phldrT="[文字]" custT="1"/>
      <dgm:spPr/>
      <dgm:t>
        <a:bodyPr/>
        <a:lstStyle/>
        <a:p>
          <a:r>
            <a:rPr lang="zh-TW" altLang="en-US" sz="4000" b="1" dirty="0">
              <a:solidFill>
                <a:schemeClr val="bg1"/>
              </a:solidFill>
              <a:latin typeface="標楷體" panose="03000509000000000000" pitchFamily="65" charset="-120"/>
              <a:ea typeface="標楷體" panose="03000509000000000000" pitchFamily="65" charset="-120"/>
            </a:rPr>
            <a:t>存出保證金</a:t>
          </a:r>
        </a:p>
      </dgm:t>
    </dgm:pt>
    <dgm:pt modelId="{C203F9B8-D1CD-470A-9D0B-324C46CE8294}" type="parTrans" cxnId="{329922CC-9925-4921-A3BB-51B443DFE894}">
      <dgm:prSet/>
      <dgm:spPr/>
      <dgm:t>
        <a:bodyPr/>
        <a:lstStyle/>
        <a:p>
          <a:endParaRPr lang="zh-TW" altLang="en-US"/>
        </a:p>
      </dgm:t>
    </dgm:pt>
    <dgm:pt modelId="{61C8F58B-2537-4652-A652-B863937CE334}" type="sibTrans" cxnId="{329922CC-9925-4921-A3BB-51B443DFE894}">
      <dgm:prSet/>
      <dgm:spPr/>
      <dgm:t>
        <a:bodyPr/>
        <a:lstStyle/>
        <a:p>
          <a:endParaRPr lang="zh-TW" altLang="en-US"/>
        </a:p>
      </dgm:t>
    </dgm:pt>
    <dgm:pt modelId="{88956AF2-91B8-4E95-9441-2417334B9FB4}">
      <dgm:prSet phldrT="[文字]" custT="1"/>
      <dgm:spPr/>
      <dgm:t>
        <a:bodyPr/>
        <a:lstStyle/>
        <a:p>
          <a:r>
            <a:rPr lang="zh-TW" altLang="en-US" sz="4000" b="1" dirty="0">
              <a:solidFill>
                <a:schemeClr val="bg1"/>
              </a:solidFill>
              <a:latin typeface="標楷體" panose="03000509000000000000" pitchFamily="65" charset="-120"/>
              <a:ea typeface="標楷體" panose="03000509000000000000" pitchFamily="65" charset="-120"/>
            </a:rPr>
            <a:t>其他各類應解繳縣庫款項</a:t>
          </a:r>
        </a:p>
      </dgm:t>
    </dgm:pt>
    <dgm:pt modelId="{C13B7A54-0287-4353-8C5A-6630BF59288C}" type="parTrans" cxnId="{EB2FD3D5-B378-44A5-B716-92D3374769F2}">
      <dgm:prSet/>
      <dgm:spPr/>
      <dgm:t>
        <a:bodyPr/>
        <a:lstStyle/>
        <a:p>
          <a:endParaRPr lang="zh-TW" altLang="en-US"/>
        </a:p>
      </dgm:t>
    </dgm:pt>
    <dgm:pt modelId="{FDFD3E2F-D727-4BF2-B4CE-DBCD7CE609FA}" type="sibTrans" cxnId="{EB2FD3D5-B378-44A5-B716-92D3374769F2}">
      <dgm:prSet/>
      <dgm:spPr/>
      <dgm:t>
        <a:bodyPr/>
        <a:lstStyle/>
        <a:p>
          <a:endParaRPr lang="zh-TW" altLang="en-US"/>
        </a:p>
      </dgm:t>
    </dgm:pt>
    <dgm:pt modelId="{8DC35C99-8F16-417A-B2C5-D56F93E73A46}" type="pres">
      <dgm:prSet presAssocID="{A9876F2C-9804-4927-A7E1-6C888AF47AEB}" presName="cycle" presStyleCnt="0">
        <dgm:presLayoutVars>
          <dgm:chMax val="1"/>
          <dgm:dir/>
          <dgm:animLvl val="ctr"/>
          <dgm:resizeHandles val="exact"/>
        </dgm:presLayoutVars>
      </dgm:prSet>
      <dgm:spPr/>
    </dgm:pt>
    <dgm:pt modelId="{17F927FF-1A48-40E3-8D64-CA147A58A17A}" type="pres">
      <dgm:prSet presAssocID="{E78901E0-CFD9-4174-A3C2-ADDBCF2EF7CD}" presName="centerShape" presStyleLbl="node0" presStyleIdx="0" presStyleCnt="1"/>
      <dgm:spPr/>
    </dgm:pt>
    <dgm:pt modelId="{6FAE88DE-A8F0-4588-9182-2EB33A4307AE}" type="pres">
      <dgm:prSet presAssocID="{64DB6EB0-2183-4657-913C-DDEDAC63F6EC}" presName="parTrans" presStyleLbl="bgSibTrans2D1" presStyleIdx="0" presStyleCnt="4"/>
      <dgm:spPr/>
    </dgm:pt>
    <dgm:pt modelId="{04810AB0-C5A4-49E3-B19D-0FDA3E06B187}" type="pres">
      <dgm:prSet presAssocID="{874FF065-FBD7-411E-9B32-CF5CBDDF0CC6}" presName="node" presStyleLbl="node1" presStyleIdx="0" presStyleCnt="4">
        <dgm:presLayoutVars>
          <dgm:bulletEnabled val="1"/>
        </dgm:presLayoutVars>
      </dgm:prSet>
      <dgm:spPr/>
    </dgm:pt>
    <dgm:pt modelId="{F660CB9C-35A7-483D-9AB3-FC8543FDBD7E}" type="pres">
      <dgm:prSet presAssocID="{E770FBD5-F97D-41CF-9860-4688C9F3665D}" presName="parTrans" presStyleLbl="bgSibTrans2D1" presStyleIdx="1" presStyleCnt="4"/>
      <dgm:spPr/>
    </dgm:pt>
    <dgm:pt modelId="{E1A4FBB8-9432-4006-A141-B92A469D3B11}" type="pres">
      <dgm:prSet presAssocID="{3D659CB7-A09B-4ED6-A157-312DD7E57F77}" presName="node" presStyleLbl="node1" presStyleIdx="1" presStyleCnt="4">
        <dgm:presLayoutVars>
          <dgm:bulletEnabled val="1"/>
        </dgm:presLayoutVars>
      </dgm:prSet>
      <dgm:spPr/>
    </dgm:pt>
    <dgm:pt modelId="{8E880027-2E44-4038-9271-1E8825E167F1}" type="pres">
      <dgm:prSet presAssocID="{C203F9B8-D1CD-470A-9D0B-324C46CE8294}" presName="parTrans" presStyleLbl="bgSibTrans2D1" presStyleIdx="2" presStyleCnt="4"/>
      <dgm:spPr/>
    </dgm:pt>
    <dgm:pt modelId="{3B407C01-4A3A-4495-8A8B-BAA117AE668E}" type="pres">
      <dgm:prSet presAssocID="{C96C112B-499F-4BDC-A160-87C6F93D3B55}" presName="node" presStyleLbl="node1" presStyleIdx="2" presStyleCnt="4">
        <dgm:presLayoutVars>
          <dgm:bulletEnabled val="1"/>
        </dgm:presLayoutVars>
      </dgm:prSet>
      <dgm:spPr/>
    </dgm:pt>
    <dgm:pt modelId="{C9D35701-9EF3-4048-8D9A-AB1294D6B616}" type="pres">
      <dgm:prSet presAssocID="{C13B7A54-0287-4353-8C5A-6630BF59288C}" presName="parTrans" presStyleLbl="bgSibTrans2D1" presStyleIdx="3" presStyleCnt="4"/>
      <dgm:spPr/>
    </dgm:pt>
    <dgm:pt modelId="{E3C0FAA9-E379-4E9B-B7EA-DD346527DB21}" type="pres">
      <dgm:prSet presAssocID="{88956AF2-91B8-4E95-9441-2417334B9FB4}" presName="node" presStyleLbl="node1" presStyleIdx="3" presStyleCnt="4" custScaleX="123964" custRadScaleRad="114745" custRadScaleInc="4365">
        <dgm:presLayoutVars>
          <dgm:bulletEnabled val="1"/>
        </dgm:presLayoutVars>
      </dgm:prSet>
      <dgm:spPr/>
    </dgm:pt>
  </dgm:ptLst>
  <dgm:cxnLst>
    <dgm:cxn modelId="{4D09A526-655B-4960-AD0C-CA1EB9B491BA}" type="presOf" srcId="{3D659CB7-A09B-4ED6-A157-312DD7E57F77}" destId="{E1A4FBB8-9432-4006-A141-B92A469D3B11}" srcOrd="0" destOrd="0" presId="urn:microsoft.com/office/officeart/2005/8/layout/radial4"/>
    <dgm:cxn modelId="{AE2FE731-52F5-48B2-9784-53792157CCFB}" srcId="{E78901E0-CFD9-4174-A3C2-ADDBCF2EF7CD}" destId="{3D659CB7-A09B-4ED6-A157-312DD7E57F77}" srcOrd="1" destOrd="0" parTransId="{E770FBD5-F97D-41CF-9860-4688C9F3665D}" sibTransId="{28BBFED3-909F-471B-AA56-191C8252383B}"/>
    <dgm:cxn modelId="{176DDC36-214A-4915-A7DA-A560BEA08A9B}" type="presOf" srcId="{64DB6EB0-2183-4657-913C-DDEDAC63F6EC}" destId="{6FAE88DE-A8F0-4588-9182-2EB33A4307AE}" srcOrd="0" destOrd="0" presId="urn:microsoft.com/office/officeart/2005/8/layout/radial4"/>
    <dgm:cxn modelId="{B0033F4B-E0CB-4491-AD2F-88979CFBD574}" type="presOf" srcId="{88956AF2-91B8-4E95-9441-2417334B9FB4}" destId="{E3C0FAA9-E379-4E9B-B7EA-DD346527DB21}" srcOrd="0" destOrd="0" presId="urn:microsoft.com/office/officeart/2005/8/layout/radial4"/>
    <dgm:cxn modelId="{E1BD945A-E72E-469F-802A-28136FCB1522}" srcId="{E78901E0-CFD9-4174-A3C2-ADDBCF2EF7CD}" destId="{874FF065-FBD7-411E-9B32-CF5CBDDF0CC6}" srcOrd="0" destOrd="0" parTransId="{64DB6EB0-2183-4657-913C-DDEDAC63F6EC}" sibTransId="{C2426ABF-B3E1-4A62-ADFB-03BEEB0B16D1}"/>
    <dgm:cxn modelId="{60280B80-C84C-4CEC-B18B-3A8A40B4A3BF}" type="presOf" srcId="{C13B7A54-0287-4353-8C5A-6630BF59288C}" destId="{C9D35701-9EF3-4048-8D9A-AB1294D6B616}" srcOrd="0" destOrd="0" presId="urn:microsoft.com/office/officeart/2005/8/layout/radial4"/>
    <dgm:cxn modelId="{69BB7E9E-AF79-40F2-A1CF-5F1E905BD7CE}" type="presOf" srcId="{874FF065-FBD7-411E-9B32-CF5CBDDF0CC6}" destId="{04810AB0-C5A4-49E3-B19D-0FDA3E06B187}" srcOrd="0" destOrd="0" presId="urn:microsoft.com/office/officeart/2005/8/layout/radial4"/>
    <dgm:cxn modelId="{329922CC-9925-4921-A3BB-51B443DFE894}" srcId="{E78901E0-CFD9-4174-A3C2-ADDBCF2EF7CD}" destId="{C96C112B-499F-4BDC-A160-87C6F93D3B55}" srcOrd="2" destOrd="0" parTransId="{C203F9B8-D1CD-470A-9D0B-324C46CE8294}" sibTransId="{61C8F58B-2537-4652-A652-B863937CE334}"/>
    <dgm:cxn modelId="{B67FC7CD-5613-4512-A3C9-4DA0F3812FD1}" type="presOf" srcId="{C203F9B8-D1CD-470A-9D0B-324C46CE8294}" destId="{8E880027-2E44-4038-9271-1E8825E167F1}" srcOrd="0" destOrd="0" presId="urn:microsoft.com/office/officeart/2005/8/layout/radial4"/>
    <dgm:cxn modelId="{87D20DD4-0448-4175-AC7C-30160F084C9A}" type="presOf" srcId="{C96C112B-499F-4BDC-A160-87C6F93D3B55}" destId="{3B407C01-4A3A-4495-8A8B-BAA117AE668E}" srcOrd="0" destOrd="0" presId="urn:microsoft.com/office/officeart/2005/8/layout/radial4"/>
    <dgm:cxn modelId="{EB2FD3D5-B378-44A5-B716-92D3374769F2}" srcId="{E78901E0-CFD9-4174-A3C2-ADDBCF2EF7CD}" destId="{88956AF2-91B8-4E95-9441-2417334B9FB4}" srcOrd="3" destOrd="0" parTransId="{C13B7A54-0287-4353-8C5A-6630BF59288C}" sibTransId="{FDFD3E2F-D727-4BF2-B4CE-DBCD7CE609FA}"/>
    <dgm:cxn modelId="{73294BD9-C62D-4FC8-83AF-4ECA37634B4A}" type="presOf" srcId="{E770FBD5-F97D-41CF-9860-4688C9F3665D}" destId="{F660CB9C-35A7-483D-9AB3-FC8543FDBD7E}" srcOrd="0" destOrd="0" presId="urn:microsoft.com/office/officeart/2005/8/layout/radial4"/>
    <dgm:cxn modelId="{6B95A4D9-BE47-4399-86DC-A2768DABB9C9}" type="presOf" srcId="{E78901E0-CFD9-4174-A3C2-ADDBCF2EF7CD}" destId="{17F927FF-1A48-40E3-8D64-CA147A58A17A}" srcOrd="0" destOrd="0" presId="urn:microsoft.com/office/officeart/2005/8/layout/radial4"/>
    <dgm:cxn modelId="{B84607F4-18EE-482E-BBA9-35CCD23BB82B}" type="presOf" srcId="{A9876F2C-9804-4927-A7E1-6C888AF47AEB}" destId="{8DC35C99-8F16-417A-B2C5-D56F93E73A46}" srcOrd="0" destOrd="0" presId="urn:microsoft.com/office/officeart/2005/8/layout/radial4"/>
    <dgm:cxn modelId="{5A43F0F8-0B0E-4EAC-9523-0E9252B597DB}" srcId="{A9876F2C-9804-4927-A7E1-6C888AF47AEB}" destId="{E78901E0-CFD9-4174-A3C2-ADDBCF2EF7CD}" srcOrd="0" destOrd="0" parTransId="{746ACE24-4B1A-4F73-A102-8ABDCF6DD208}" sibTransId="{4DF1469B-E926-4EF6-BF82-D14CE019B443}"/>
    <dgm:cxn modelId="{31D0DDED-7548-44F3-83F6-61B18216D88C}" type="presParOf" srcId="{8DC35C99-8F16-417A-B2C5-D56F93E73A46}" destId="{17F927FF-1A48-40E3-8D64-CA147A58A17A}" srcOrd="0" destOrd="0" presId="urn:microsoft.com/office/officeart/2005/8/layout/radial4"/>
    <dgm:cxn modelId="{1A18F3B9-D8BA-4E03-B8DC-A5ACB0E90323}" type="presParOf" srcId="{8DC35C99-8F16-417A-B2C5-D56F93E73A46}" destId="{6FAE88DE-A8F0-4588-9182-2EB33A4307AE}" srcOrd="1" destOrd="0" presId="urn:microsoft.com/office/officeart/2005/8/layout/radial4"/>
    <dgm:cxn modelId="{CB2179E2-1A64-4FC7-8989-091D2C1B28CB}" type="presParOf" srcId="{8DC35C99-8F16-417A-B2C5-D56F93E73A46}" destId="{04810AB0-C5A4-49E3-B19D-0FDA3E06B187}" srcOrd="2" destOrd="0" presId="urn:microsoft.com/office/officeart/2005/8/layout/radial4"/>
    <dgm:cxn modelId="{73FDFE6B-4DF2-427B-92D3-36916EE2F304}" type="presParOf" srcId="{8DC35C99-8F16-417A-B2C5-D56F93E73A46}" destId="{F660CB9C-35A7-483D-9AB3-FC8543FDBD7E}" srcOrd="3" destOrd="0" presId="urn:microsoft.com/office/officeart/2005/8/layout/radial4"/>
    <dgm:cxn modelId="{2EB9D33C-6071-43C4-A7D8-6B34A2C708DE}" type="presParOf" srcId="{8DC35C99-8F16-417A-B2C5-D56F93E73A46}" destId="{E1A4FBB8-9432-4006-A141-B92A469D3B11}" srcOrd="4" destOrd="0" presId="urn:microsoft.com/office/officeart/2005/8/layout/radial4"/>
    <dgm:cxn modelId="{CE1803CF-A5F3-45E5-B0B2-B90CC3F106DD}" type="presParOf" srcId="{8DC35C99-8F16-417A-B2C5-D56F93E73A46}" destId="{8E880027-2E44-4038-9271-1E8825E167F1}" srcOrd="5" destOrd="0" presId="urn:microsoft.com/office/officeart/2005/8/layout/radial4"/>
    <dgm:cxn modelId="{3BB365ED-563C-4D2E-8084-CC8814C57D1D}" type="presParOf" srcId="{8DC35C99-8F16-417A-B2C5-D56F93E73A46}" destId="{3B407C01-4A3A-4495-8A8B-BAA117AE668E}" srcOrd="6" destOrd="0" presId="urn:microsoft.com/office/officeart/2005/8/layout/radial4"/>
    <dgm:cxn modelId="{01672E34-7AAA-432A-B6EC-31C8C4BEC0B9}" type="presParOf" srcId="{8DC35C99-8F16-417A-B2C5-D56F93E73A46}" destId="{C9D35701-9EF3-4048-8D9A-AB1294D6B616}" srcOrd="7" destOrd="0" presId="urn:microsoft.com/office/officeart/2005/8/layout/radial4"/>
    <dgm:cxn modelId="{C76F2872-49A1-4665-8C1C-720EBBCB6E8A}" type="presParOf" srcId="{8DC35C99-8F16-417A-B2C5-D56F93E73A46}" destId="{E3C0FAA9-E379-4E9B-B7EA-DD346527DB2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48D46-8370-40A2-9EBC-A2B2A968265D}">
      <dsp:nvSpPr>
        <dsp:cNvPr id="0" name=""/>
        <dsp:cNvSpPr/>
      </dsp:nvSpPr>
      <dsp:spPr>
        <a:xfrm rot="5400000">
          <a:off x="4299074" y="-2394003"/>
          <a:ext cx="4371215" cy="956967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244600">
            <a:lnSpc>
              <a:spcPct val="90000"/>
            </a:lnSpc>
            <a:spcBef>
              <a:spcPct val="0"/>
            </a:spcBef>
            <a:spcAft>
              <a:spcPct val="15000"/>
            </a:spcAft>
            <a:buChar char="•"/>
          </a:pPr>
          <a:r>
            <a:rPr lang="zh-TW" altLang="en-US" sz="2800" b="1" kern="1200" dirty="0">
              <a:solidFill>
                <a:schemeClr val="bg1"/>
              </a:solidFill>
              <a:latin typeface="標楷體" panose="03000509000000000000" pitchFamily="65" charset="-120"/>
              <a:ea typeface="標楷體" panose="03000509000000000000" pitchFamily="65" charset="-120"/>
            </a:rPr>
            <a:t>採購付款，</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單一廠商超過</a:t>
          </a:r>
          <a:r>
            <a:rPr lang="en-US" altLang="en-US" sz="2800" b="1" kern="1200" dirty="0">
              <a:solidFill>
                <a:srgbClr val="FF0000"/>
              </a:solidFill>
              <a:highlight>
                <a:srgbClr val="FFFF00"/>
              </a:highlight>
              <a:latin typeface="標楷體" panose="03000509000000000000" pitchFamily="65" charset="-120"/>
              <a:ea typeface="標楷體" panose="03000509000000000000" pitchFamily="65" charset="-120"/>
            </a:rPr>
            <a:t>5,000</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en-US" altLang="en-US" sz="2800" b="1"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含</a:t>
          </a:r>
          <a:r>
            <a:rPr lang="en-US" altLang="en-US" sz="2800" b="1"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以上者，以逕匯廠商</a:t>
          </a:r>
          <a:r>
            <a:rPr lang="zh-TW" altLang="en-US" sz="2800" b="1" kern="1200" dirty="0">
              <a:solidFill>
                <a:schemeClr val="bg1"/>
              </a:solidFill>
              <a:latin typeface="標楷體" panose="03000509000000000000" pitchFamily="65" charset="-120"/>
              <a:ea typeface="標楷體" panose="03000509000000000000" pitchFamily="65" charset="-120"/>
            </a:rPr>
            <a:t>為原則。</a:t>
          </a:r>
        </a:p>
        <a:p>
          <a:pPr marL="285750" lvl="1" indent="-285750" algn="just" defTabSz="1244600">
            <a:lnSpc>
              <a:spcPct val="90000"/>
            </a:lnSpc>
            <a:spcBef>
              <a:spcPct val="0"/>
            </a:spcBef>
            <a:spcAft>
              <a:spcPct val="15000"/>
            </a:spcAft>
            <a:buChar char="•"/>
          </a:pPr>
          <a:r>
            <a:rPr lang="zh-TW" altLang="en-US" sz="2800" b="1" kern="1200" dirty="0">
              <a:solidFill>
                <a:schemeClr val="bg1"/>
              </a:solidFill>
              <a:latin typeface="標楷體" panose="03000509000000000000" pitchFamily="65" charset="-120"/>
              <a:ea typeface="標楷體" panose="03000509000000000000" pitchFamily="65" charset="-120"/>
            </a:rPr>
            <a:t>召開各項會議，邀請委員出席，</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其出席費、機票、住宿費，以逕匯委員個人帳戶</a:t>
          </a:r>
          <a:r>
            <a:rPr lang="zh-TW" altLang="en-US" sz="2800" b="1" kern="1200" dirty="0">
              <a:solidFill>
                <a:schemeClr val="bg1"/>
              </a:solidFill>
              <a:latin typeface="標楷體" panose="03000509000000000000" pitchFamily="65" charset="-120"/>
              <a:ea typeface="標楷體" panose="03000509000000000000" pitchFamily="65" charset="-120"/>
            </a:rPr>
            <a:t>為原則。</a:t>
          </a:r>
        </a:p>
        <a:p>
          <a:pPr marL="285750" lvl="1" indent="-285750" algn="just" defTabSz="1244600">
            <a:lnSpc>
              <a:spcPct val="90000"/>
            </a:lnSpc>
            <a:spcBef>
              <a:spcPct val="0"/>
            </a:spcBef>
            <a:spcAft>
              <a:spcPct val="15000"/>
            </a:spcAft>
            <a:buChar char="•"/>
          </a:pPr>
          <a:r>
            <a:rPr lang="zh-TW" altLang="en-US" sz="2800" b="1" kern="1200" dirty="0">
              <a:solidFill>
                <a:schemeClr val="bg1"/>
              </a:solidFill>
              <a:latin typeface="標楷體" panose="03000509000000000000" pitchFamily="65" charset="-120"/>
              <a:ea typeface="標楷體" panose="03000509000000000000" pitchFamily="65" charset="-120"/>
            </a:rPr>
            <a:t>有預借現金需要者，請於簽陳</a:t>
          </a:r>
          <a:r>
            <a:rPr lang="zh-TW" altLang="en-US" sz="2800" b="1" kern="1200" dirty="0">
              <a:solidFill>
                <a:srgbClr val="FF0000"/>
              </a:solidFill>
              <a:latin typeface="標楷體" panose="03000509000000000000" pitchFamily="65" charset="-120"/>
              <a:ea typeface="標楷體" panose="03000509000000000000" pitchFamily="65" charset="-120"/>
            </a:rPr>
            <a:t>敘明預計辦理完竣之日期</a:t>
          </a:r>
          <a:r>
            <a:rPr lang="zh-TW" altLang="en-US" sz="2800" b="1" kern="1200" dirty="0">
              <a:solidFill>
                <a:schemeClr val="bg1"/>
              </a:solidFill>
              <a:latin typeface="標楷體" panose="03000509000000000000" pitchFamily="65" charset="-120"/>
              <a:ea typeface="標楷體" panose="03000509000000000000" pitchFamily="65" charset="-120"/>
            </a:rPr>
            <a:t>，並於「金門縣政府</a:t>
          </a:r>
          <a:r>
            <a:rPr lang="en-US" altLang="en-US" sz="2800" b="1" kern="1200" dirty="0">
              <a:solidFill>
                <a:schemeClr val="bg1"/>
              </a:solidFill>
              <a:latin typeface="標楷體" panose="03000509000000000000" pitchFamily="65" charset="-120"/>
              <a:ea typeface="標楷體" panose="03000509000000000000" pitchFamily="65" charset="-120"/>
            </a:rPr>
            <a:t>OO</a:t>
          </a:r>
          <a:r>
            <a:rPr lang="zh-TW" altLang="en-US" sz="2800" b="1" kern="1200" dirty="0">
              <a:solidFill>
                <a:schemeClr val="bg1"/>
              </a:solidFill>
              <a:latin typeface="標楷體" panose="03000509000000000000" pitchFamily="65" charset="-120"/>
              <a:ea typeface="標楷體" panose="03000509000000000000" pitchFamily="65" charset="-120"/>
            </a:rPr>
            <a:t>處預借公務用款借據」</a:t>
          </a:r>
          <a:r>
            <a:rPr lang="zh-TW" altLang="en-US" sz="2800" b="1" kern="1200" dirty="0">
              <a:solidFill>
                <a:srgbClr val="FF0000"/>
              </a:solidFill>
              <a:latin typeface="標楷體" panose="03000509000000000000" pitchFamily="65" charset="-120"/>
              <a:ea typeface="標楷體" panose="03000509000000000000" pitchFamily="65" charset="-120"/>
            </a:rPr>
            <a:t>敘明擬報銷日期</a:t>
          </a:r>
          <a:r>
            <a:rPr lang="zh-TW" altLang="en-US"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至遲不得逾預借日起一個月</a:t>
          </a:r>
          <a:r>
            <a:rPr lang="zh-TW" altLang="en-US" sz="2800" b="1" kern="1200" dirty="0">
              <a:solidFill>
                <a:schemeClr val="bg1"/>
              </a:solidFill>
              <a:latin typeface="標楷體" panose="03000509000000000000" pitchFamily="65" charset="-120"/>
              <a:ea typeface="標楷體" panose="03000509000000000000" pitchFamily="65" charset="-120"/>
            </a:rPr>
            <a:t>並確實依限辦理核銷轉正。</a:t>
          </a:r>
        </a:p>
      </dsp:txBody>
      <dsp:txXfrm rot="-5400000">
        <a:off x="1699845" y="418611"/>
        <a:ext cx="9356289" cy="3944445"/>
      </dsp:txXfrm>
    </dsp:sp>
    <dsp:sp modelId="{0560F428-62C9-4FDA-B87A-DE0812B58023}">
      <dsp:nvSpPr>
        <dsp:cNvPr id="0" name=""/>
        <dsp:cNvSpPr/>
      </dsp:nvSpPr>
      <dsp:spPr>
        <a:xfrm>
          <a:off x="79890" y="188859"/>
          <a:ext cx="1493069"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減少同仁現金支付存管風險</a:t>
          </a:r>
        </a:p>
      </dsp:txBody>
      <dsp:txXfrm>
        <a:off x="152776" y="261745"/>
        <a:ext cx="1347297" cy="43105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5777347" cy="2199896"/>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8068" tIns="81280" rIns="1072271"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1</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dirty="0">
              <a:latin typeface="標楷體" panose="03000509000000000000" pitchFamily="65" charset="-120"/>
              <a:ea typeface="標楷體" panose="03000509000000000000" pitchFamily="65" charset="-120"/>
            </a:rPr>
            <a:t>公司</a:t>
          </a:r>
          <a:r>
            <a:rPr lang="zh-TW" altLang="en-US" sz="3200" b="1" kern="1200" dirty="0">
              <a:solidFill>
                <a:srgbClr val="FF0000"/>
              </a:solidFill>
              <a:latin typeface="標楷體" panose="03000509000000000000" pitchFamily="65" charset="-120"/>
              <a:ea typeface="標楷體" panose="03000509000000000000" pitchFamily="65" charset="-120"/>
            </a:rPr>
            <a:t>解散、停業</a:t>
          </a:r>
          <a:r>
            <a:rPr lang="zh-TW" altLang="en-US" sz="3200" b="1" kern="1200" dirty="0">
              <a:latin typeface="標楷體" panose="03000509000000000000" pitchFamily="65" charset="-120"/>
              <a:ea typeface="標楷體" panose="03000509000000000000" pitchFamily="65" charset="-120"/>
            </a:rPr>
            <a:t>或</a:t>
          </a:r>
          <a:r>
            <a:rPr lang="zh-TW" altLang="en-US" sz="3200" b="1" kern="1200" dirty="0">
              <a:solidFill>
                <a:srgbClr val="FF0000"/>
              </a:solidFill>
              <a:latin typeface="標楷體" panose="03000509000000000000" pitchFamily="65" charset="-120"/>
              <a:ea typeface="標楷體" panose="03000509000000000000" pitchFamily="65" charset="-120"/>
            </a:rPr>
            <a:t>當事人行方不明</a:t>
          </a:r>
        </a:p>
      </dsp:txBody>
      <dsp:txXfrm>
        <a:off x="0" y="0"/>
        <a:ext cx="5502360" cy="2199896"/>
      </dsp:txXfrm>
    </dsp:sp>
    <dsp:sp modelId="{2EADD307-30AE-472D-ACC9-94E37307FF29}">
      <dsp:nvSpPr>
        <dsp:cNvPr id="0" name=""/>
        <dsp:cNvSpPr/>
      </dsp:nvSpPr>
      <dsp:spPr>
        <a:xfrm>
          <a:off x="4260160" y="0"/>
          <a:ext cx="7598774" cy="2199896"/>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8068" tIns="81280" rIns="268068"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dirty="0">
              <a:latin typeface="標楷體" panose="03000509000000000000" pitchFamily="65" charset="-120"/>
              <a:ea typeface="標楷體" panose="03000509000000000000" pitchFamily="65" charset="-120"/>
            </a:rPr>
            <a:t>檢同有關證件，報經主管機關</a:t>
          </a:r>
          <a:r>
            <a:rPr lang="zh-TW" altLang="en-US" sz="3200" b="1" kern="1200" dirty="0">
              <a:solidFill>
                <a:schemeClr val="bg1"/>
              </a:solidFill>
              <a:latin typeface="標楷體" panose="03000509000000000000" pitchFamily="65" charset="-120"/>
              <a:ea typeface="標楷體" panose="03000509000000000000" pitchFamily="65" charset="-120"/>
            </a:rPr>
            <a:t>函轉</a:t>
          </a:r>
          <a:r>
            <a:rPr lang="zh-TW" altLang="en-US" sz="3200" b="1" kern="1200" dirty="0">
              <a:solidFill>
                <a:srgbClr val="FF0000"/>
              </a:solidFill>
              <a:latin typeface="標楷體" panose="03000509000000000000" pitchFamily="65" charset="-120"/>
              <a:ea typeface="標楷體" panose="03000509000000000000" pitchFamily="65" charset="-120"/>
            </a:rPr>
            <a:t>審計室核定</a:t>
          </a:r>
          <a:r>
            <a:rPr lang="zh-TW" altLang="en-US" sz="3200" b="1" kern="1200" dirty="0">
              <a:latin typeface="標楷體" panose="03000509000000000000" pitchFamily="65" charset="-120"/>
              <a:ea typeface="標楷體" panose="03000509000000000000" pitchFamily="65" charset="-120"/>
            </a:rPr>
            <a:t>，並副知本府財政處、主計處</a:t>
          </a:r>
        </a:p>
      </dsp:txBody>
      <dsp:txXfrm>
        <a:off x="4810134" y="0"/>
        <a:ext cx="6498826" cy="21998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4350" y="0"/>
          <a:ext cx="6385388" cy="2342771"/>
        </a:xfrm>
        <a:prstGeom prst="homePlate">
          <a:avLst>
            <a:gd name="adj" fmla="val 25000"/>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098" tIns="81280" rIns="964390"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2</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dirty="0">
              <a:latin typeface="標楷體" panose="03000509000000000000" pitchFamily="65" charset="-120"/>
              <a:ea typeface="標楷體" panose="03000509000000000000" pitchFamily="65" charset="-120"/>
            </a:rPr>
            <a:t>執行公法所為之行政處分，如因原處分機關</a:t>
          </a:r>
          <a:r>
            <a:rPr lang="zh-TW" altLang="en-US" sz="3200" b="1" u="sng" kern="1200" dirty="0">
              <a:solidFill>
                <a:srgbClr val="FF0000"/>
              </a:solidFill>
              <a:latin typeface="標楷體" panose="03000509000000000000" pitchFamily="65" charset="-120"/>
              <a:ea typeface="標楷體" panose="03000509000000000000" pitchFamily="65" charset="-120"/>
            </a:rPr>
            <a:t>撤銷原處分</a:t>
          </a:r>
          <a:r>
            <a:rPr lang="zh-TW" altLang="en-US" sz="3200" b="1" kern="1200" dirty="0">
              <a:latin typeface="標楷體" panose="03000509000000000000" pitchFamily="65" charset="-120"/>
              <a:ea typeface="標楷體" panose="03000509000000000000" pitchFamily="65" charset="-120"/>
            </a:rPr>
            <a:t>、處分單</a:t>
          </a:r>
          <a:r>
            <a:rPr lang="zh-TW" altLang="en-US" sz="3200" b="1" u="sng" kern="1200" dirty="0">
              <a:solidFill>
                <a:srgbClr val="FF0000"/>
              </a:solidFill>
              <a:latin typeface="標楷體" panose="03000509000000000000" pitchFamily="65" charset="-120"/>
              <a:ea typeface="標楷體" panose="03000509000000000000" pitchFamily="65" charset="-120"/>
            </a:rPr>
            <a:t>開立錯誤</a:t>
          </a:r>
        </a:p>
      </dsp:txBody>
      <dsp:txXfrm>
        <a:off x="4350" y="0"/>
        <a:ext cx="6092542" cy="2342771"/>
      </dsp:txXfrm>
    </dsp:sp>
    <dsp:sp modelId="{2EADD307-30AE-472D-ACC9-94E37307FF29}">
      <dsp:nvSpPr>
        <dsp:cNvPr id="0" name=""/>
        <dsp:cNvSpPr/>
      </dsp:nvSpPr>
      <dsp:spPr>
        <a:xfrm>
          <a:off x="5022886" y="0"/>
          <a:ext cx="6834263" cy="2342771"/>
        </a:xfrm>
        <a:prstGeom prst="chevron">
          <a:avLst>
            <a:gd name="adj" fmla="val 25000"/>
          </a:avLst>
        </a:prstGeom>
        <a:gradFill rotWithShape="0">
          <a:gsLst>
            <a:gs pos="0">
              <a:schemeClr val="accent3">
                <a:hueOff val="0"/>
                <a:satOff val="0"/>
                <a:lumOff val="0"/>
                <a:alphaOff val="0"/>
                <a:tint val="60000"/>
                <a:satMod val="100000"/>
                <a:lumMod val="11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098" tIns="81280" rIns="241098"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a:latin typeface="標楷體" panose="03000509000000000000" pitchFamily="65" charset="-120"/>
              <a:ea typeface="標楷體" panose="03000509000000000000" pitchFamily="65" charset="-120"/>
            </a:rPr>
            <a:t>依權責機關</a:t>
          </a:r>
          <a:r>
            <a:rPr lang="en-US" altLang="zh-TW" sz="3200" b="1" kern="1200">
              <a:latin typeface="標楷體" panose="03000509000000000000" pitchFamily="65" charset="-120"/>
              <a:ea typeface="標楷體" panose="03000509000000000000" pitchFamily="65" charset="-120"/>
            </a:rPr>
            <a:t>(</a:t>
          </a:r>
          <a:r>
            <a:rPr lang="zh-TW" altLang="en-US" sz="3200" b="1" kern="1200">
              <a:latin typeface="標楷體" panose="03000509000000000000" pitchFamily="65" charset="-120"/>
              <a:ea typeface="標楷體" panose="03000509000000000000" pitchFamily="65" charset="-120"/>
            </a:rPr>
            <a:t>單位</a:t>
          </a:r>
          <a:r>
            <a:rPr lang="en-US" altLang="zh-TW" sz="3200" b="1" kern="1200">
              <a:latin typeface="標楷體" panose="03000509000000000000" pitchFamily="65" charset="-120"/>
              <a:ea typeface="標楷體" panose="03000509000000000000" pitchFamily="65" charset="-120"/>
            </a:rPr>
            <a:t>)</a:t>
          </a:r>
          <a:r>
            <a:rPr lang="zh-TW" altLang="en-US" sz="3200" b="1" kern="1200">
              <a:latin typeface="標楷體" panose="03000509000000000000" pitchFamily="65" charset="-120"/>
              <a:ea typeface="標楷體" panose="03000509000000000000" pitchFamily="65" charset="-120"/>
            </a:rPr>
            <a:t>之相關核定文件辦理註銷</a:t>
          </a:r>
          <a:endParaRPr lang="zh-TW" altLang="en-US" sz="3200" b="1" kern="1200" dirty="0">
            <a:latin typeface="標楷體" panose="03000509000000000000" pitchFamily="65" charset="-120"/>
            <a:ea typeface="標楷體" panose="03000509000000000000" pitchFamily="65" charset="-120"/>
          </a:endParaRPr>
        </a:p>
      </dsp:txBody>
      <dsp:txXfrm>
        <a:off x="5608579" y="0"/>
        <a:ext cx="5662877" cy="23427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4634402" cy="2199896"/>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8331" tIns="81280" rIns="1273322"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3</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dirty="0">
              <a:latin typeface="標楷體" panose="03000509000000000000" pitchFamily="65" charset="-120"/>
              <a:ea typeface="標楷體" panose="03000509000000000000" pitchFamily="65" charset="-120"/>
            </a:rPr>
            <a:t>依法</a:t>
          </a:r>
          <a:r>
            <a:rPr lang="zh-TW" altLang="en-US" sz="3200" b="1" kern="1200" dirty="0">
              <a:solidFill>
                <a:srgbClr val="FF0000"/>
              </a:solidFill>
              <a:latin typeface="標楷體" panose="03000509000000000000" pitchFamily="65" charset="-120"/>
              <a:ea typeface="標楷體" panose="03000509000000000000" pitchFamily="65" charset="-120"/>
            </a:rPr>
            <a:t>取得債權憑證</a:t>
          </a:r>
        </a:p>
      </dsp:txBody>
      <dsp:txXfrm>
        <a:off x="0" y="0"/>
        <a:ext cx="4359415" cy="2199896"/>
      </dsp:txXfrm>
    </dsp:sp>
    <dsp:sp modelId="{2EADD307-30AE-472D-ACC9-94E37307FF29}">
      <dsp:nvSpPr>
        <dsp:cNvPr id="0" name=""/>
        <dsp:cNvSpPr/>
      </dsp:nvSpPr>
      <dsp:spPr>
        <a:xfrm>
          <a:off x="2833825" y="0"/>
          <a:ext cx="9023544" cy="2199896"/>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8331" tIns="76200" rIns="318331"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檢同有關證件，以逐案或彙案方式，報經主管機關</a:t>
          </a:r>
          <a:r>
            <a:rPr lang="zh-TW" altLang="en-US" sz="3000" b="1" kern="1200" dirty="0">
              <a:solidFill>
                <a:schemeClr val="bg1"/>
              </a:solidFill>
              <a:latin typeface="標楷體" panose="03000509000000000000" pitchFamily="65" charset="-120"/>
              <a:ea typeface="標楷體" panose="03000509000000000000" pitchFamily="65" charset="-120"/>
            </a:rPr>
            <a:t>函轉</a:t>
          </a:r>
          <a:r>
            <a:rPr lang="zh-TW" altLang="en-US" sz="3000" b="1" kern="1200" dirty="0">
              <a:solidFill>
                <a:srgbClr val="FF0000"/>
              </a:solidFill>
              <a:latin typeface="標楷體" panose="03000509000000000000" pitchFamily="65" charset="-120"/>
              <a:ea typeface="標楷體" panose="03000509000000000000" pitchFamily="65" charset="-120"/>
            </a:rPr>
            <a:t>審計室核定</a:t>
          </a:r>
          <a:r>
            <a:rPr lang="zh-TW" altLang="en-US" sz="3000" b="1" kern="1200" dirty="0">
              <a:latin typeface="標楷體" panose="03000509000000000000" pitchFamily="65" charset="-120"/>
              <a:ea typeface="標楷體" panose="03000509000000000000" pitchFamily="65" charset="-120"/>
            </a:rPr>
            <a:t>，並副知本府財政處、主計處</a:t>
          </a:r>
        </a:p>
      </dsp:txBody>
      <dsp:txXfrm>
        <a:off x="3383799" y="0"/>
        <a:ext cx="7923596" cy="21998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4881999" cy="2199896"/>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7706" tIns="76200" rIns="1230824"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4</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依法取得之</a:t>
          </a:r>
          <a:r>
            <a:rPr lang="zh-TW" altLang="en-US" sz="3000" b="1" kern="1200" dirty="0">
              <a:solidFill>
                <a:srgbClr val="FF0000"/>
              </a:solidFill>
              <a:latin typeface="標楷體" panose="03000509000000000000" pitchFamily="65" charset="-120"/>
              <a:ea typeface="標楷體" panose="03000509000000000000" pitchFamily="65" charset="-120"/>
            </a:rPr>
            <a:t>債權憑證，屆滿法定收繳期限</a:t>
          </a:r>
        </a:p>
      </dsp:txBody>
      <dsp:txXfrm>
        <a:off x="0" y="0"/>
        <a:ext cx="4607012" cy="2199896"/>
      </dsp:txXfrm>
    </dsp:sp>
    <dsp:sp modelId="{2EADD307-30AE-472D-ACC9-94E37307FF29}">
      <dsp:nvSpPr>
        <dsp:cNvPr id="0" name=""/>
        <dsp:cNvSpPr/>
      </dsp:nvSpPr>
      <dsp:spPr>
        <a:xfrm>
          <a:off x="3138326" y="0"/>
          <a:ext cx="8722373" cy="2199896"/>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7706" tIns="76200" rIns="307706"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檢同有關證件，報經主管機關查核其</a:t>
          </a:r>
          <a:r>
            <a:rPr lang="zh-TW" altLang="en-US" sz="3000" b="1" u="sng" kern="1200" dirty="0">
              <a:solidFill>
                <a:srgbClr val="FF0000"/>
              </a:solidFill>
              <a:latin typeface="標楷體" panose="03000509000000000000" pitchFamily="65" charset="-120"/>
              <a:ea typeface="標楷體" panose="03000509000000000000" pitchFamily="65" charset="-120"/>
            </a:rPr>
            <a:t>管理及催繳程序確屬妥適後，函轉審計室核定</a:t>
          </a:r>
          <a:r>
            <a:rPr lang="zh-TW" altLang="en-US" sz="3000" b="1" kern="1200" dirty="0">
              <a:latin typeface="標楷體" panose="03000509000000000000" pitchFamily="65" charset="-120"/>
              <a:ea typeface="標楷體" panose="03000509000000000000" pitchFamily="65" charset="-120"/>
            </a:rPr>
            <a:t>，並副知本府財政處、主計處</a:t>
          </a:r>
        </a:p>
      </dsp:txBody>
      <dsp:txXfrm>
        <a:off x="3688300" y="0"/>
        <a:ext cx="7622425" cy="21998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275" y="0"/>
          <a:ext cx="5568793" cy="2342771"/>
        </a:xfrm>
        <a:prstGeom prst="homePlate">
          <a:avLst>
            <a:gd name="adj" fmla="val 25000"/>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467" tIns="81280" rIns="1109866"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5</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a:latin typeface="標楷體" panose="03000509000000000000" pitchFamily="65" charset="-120"/>
              <a:ea typeface="標楷體" panose="03000509000000000000" pitchFamily="65" charset="-120"/>
            </a:rPr>
            <a:t>實際執行業務發生之匯兌損失</a:t>
          </a:r>
          <a:endParaRPr lang="zh-TW" altLang="en-US" sz="3200" b="1" kern="1200" dirty="0">
            <a:latin typeface="標楷體" panose="03000509000000000000" pitchFamily="65" charset="-120"/>
            <a:ea typeface="標楷體" panose="03000509000000000000" pitchFamily="65" charset="-120"/>
          </a:endParaRPr>
        </a:p>
      </dsp:txBody>
      <dsp:txXfrm>
        <a:off x="275" y="0"/>
        <a:ext cx="5275947" cy="2342771"/>
      </dsp:txXfrm>
    </dsp:sp>
    <dsp:sp modelId="{2EADD307-30AE-472D-ACC9-94E37307FF29}">
      <dsp:nvSpPr>
        <dsp:cNvPr id="0" name=""/>
        <dsp:cNvSpPr/>
      </dsp:nvSpPr>
      <dsp:spPr>
        <a:xfrm>
          <a:off x="3996030" y="0"/>
          <a:ext cx="7865194" cy="2342771"/>
        </a:xfrm>
        <a:prstGeom prst="chevron">
          <a:avLst>
            <a:gd name="adj" fmla="val 25000"/>
          </a:avLst>
        </a:prstGeom>
        <a:gradFill rotWithShape="0">
          <a:gsLst>
            <a:gs pos="0">
              <a:schemeClr val="accent3">
                <a:hueOff val="0"/>
                <a:satOff val="0"/>
                <a:lumOff val="0"/>
                <a:alphaOff val="0"/>
                <a:tint val="60000"/>
                <a:satMod val="100000"/>
                <a:lumMod val="11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467" tIns="81280" rIns="277467" bIns="8128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422400">
            <a:lnSpc>
              <a:spcPct val="90000"/>
            </a:lnSpc>
            <a:spcBef>
              <a:spcPct val="0"/>
            </a:spcBef>
            <a:spcAft>
              <a:spcPct val="15000"/>
            </a:spcAft>
            <a:buChar char="•"/>
          </a:pPr>
          <a:r>
            <a:rPr lang="zh-TW" altLang="en-US" sz="3200" b="1" kern="1200">
              <a:latin typeface="標楷體" panose="03000509000000000000" pitchFamily="65" charset="-120"/>
              <a:ea typeface="標楷體" panose="03000509000000000000" pitchFamily="65" charset="-120"/>
            </a:rPr>
            <a:t>依「中央政府各機關對於外匯匯率調整後有關帳務處理注意事項」規定辦理</a:t>
          </a:r>
          <a:endParaRPr lang="zh-TW" altLang="en-US" sz="3200" b="1" kern="1200" dirty="0">
            <a:latin typeface="標楷體" panose="03000509000000000000" pitchFamily="65" charset="-120"/>
            <a:ea typeface="標楷體" panose="03000509000000000000" pitchFamily="65" charset="-120"/>
          </a:endParaRPr>
        </a:p>
      </dsp:txBody>
      <dsp:txXfrm>
        <a:off x="4581723" y="0"/>
        <a:ext cx="6693808" cy="23427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5320142" cy="2875983"/>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8091" tIns="76200" rIns="1152365"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6</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u="sng" kern="1200" dirty="0">
              <a:solidFill>
                <a:srgbClr val="FF0000"/>
              </a:solidFill>
              <a:latin typeface="標楷體" panose="03000509000000000000" pitchFamily="65" charset="-120"/>
              <a:ea typeface="標楷體" panose="03000509000000000000" pitchFamily="65" charset="-120"/>
            </a:rPr>
            <a:t>當年度發現</a:t>
          </a:r>
          <a:r>
            <a:rPr lang="zh-TW" altLang="en-US" sz="3000" b="1" kern="1200" dirty="0">
              <a:latin typeface="標楷體" panose="03000509000000000000" pitchFamily="65" charset="-120"/>
              <a:ea typeface="標楷體" panose="03000509000000000000" pitchFamily="65" charset="-120"/>
            </a:rPr>
            <a:t>帳載錯誤者</a:t>
          </a:r>
        </a:p>
        <a:p>
          <a:pPr marL="285750" lvl="1" indent="-285750" algn="l" defTabSz="1333500">
            <a:lnSpc>
              <a:spcPct val="90000"/>
            </a:lnSpc>
            <a:spcBef>
              <a:spcPct val="0"/>
            </a:spcBef>
            <a:spcAft>
              <a:spcPct val="15000"/>
            </a:spcAft>
            <a:buChar char="•"/>
          </a:pPr>
          <a:r>
            <a:rPr lang="zh-TW" altLang="en-US" sz="3000" b="1" u="sng" kern="1200" dirty="0">
              <a:solidFill>
                <a:srgbClr val="FF0000"/>
              </a:solidFill>
              <a:latin typeface="標楷體" panose="03000509000000000000" pitchFamily="65" charset="-120"/>
              <a:ea typeface="標楷體" panose="03000509000000000000" pitchFamily="65" charset="-120"/>
            </a:rPr>
            <a:t>以後年度始發現</a:t>
          </a:r>
          <a:r>
            <a:rPr lang="zh-TW" altLang="en-US" sz="3000" b="1" kern="1200" dirty="0">
              <a:latin typeface="標楷體" panose="03000509000000000000" pitchFamily="65" charset="-120"/>
              <a:ea typeface="標楷體" panose="03000509000000000000" pitchFamily="65" charset="-120"/>
            </a:rPr>
            <a:t>錯誤者</a:t>
          </a:r>
        </a:p>
      </dsp:txBody>
      <dsp:txXfrm>
        <a:off x="0" y="0"/>
        <a:ext cx="4960644" cy="2875983"/>
      </dsp:txXfrm>
    </dsp:sp>
    <dsp:sp modelId="{2EADD307-30AE-472D-ACC9-94E37307FF29}">
      <dsp:nvSpPr>
        <dsp:cNvPr id="0" name=""/>
        <dsp:cNvSpPr/>
      </dsp:nvSpPr>
      <dsp:spPr>
        <a:xfrm>
          <a:off x="3691002" y="0"/>
          <a:ext cx="8166365" cy="2875983"/>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8091" tIns="71120" rIns="288091" bIns="7112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各機關</a:t>
          </a:r>
          <a:r>
            <a:rPr lang="en-US" altLang="zh-TW" sz="2800" b="1" kern="1200" dirty="0">
              <a:latin typeface="標楷體" panose="03000509000000000000" pitchFamily="65" charset="-120"/>
              <a:ea typeface="標楷體" panose="03000509000000000000" pitchFamily="65" charset="-120"/>
            </a:rPr>
            <a:t>(</a:t>
          </a:r>
          <a:r>
            <a:rPr lang="zh-TW" altLang="en-US" sz="2800" b="1" kern="1200" dirty="0">
              <a:latin typeface="標楷體" panose="03000509000000000000" pitchFamily="65" charset="-120"/>
              <a:ea typeface="標楷體" panose="03000509000000000000" pitchFamily="65" charset="-120"/>
            </a:rPr>
            <a:t>單位</a:t>
          </a:r>
          <a:r>
            <a:rPr lang="en-US" altLang="zh-TW" sz="2800" b="1" kern="1200" dirty="0">
              <a:latin typeface="標楷體" panose="03000509000000000000" pitchFamily="65" charset="-120"/>
              <a:ea typeface="標楷體" panose="03000509000000000000" pitchFamily="65" charset="-120"/>
            </a:rPr>
            <a:t>)</a:t>
          </a:r>
          <a:r>
            <a:rPr lang="zh-TW" altLang="en-US" sz="2800" b="1" u="sng" kern="1200" dirty="0">
              <a:solidFill>
                <a:srgbClr val="FF0000"/>
              </a:solidFill>
              <a:latin typeface="標楷體" panose="03000509000000000000" pitchFamily="65" charset="-120"/>
              <a:ea typeface="標楷體" panose="03000509000000000000" pitchFamily="65" charset="-120"/>
            </a:rPr>
            <a:t>自行簽奉核准後辦理註銷</a:t>
          </a:r>
        </a:p>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應檢同有關證件，報經主管機關函轉</a:t>
          </a:r>
          <a:r>
            <a:rPr lang="zh-TW" altLang="en-US" sz="2800" b="1" kern="1200" dirty="0">
              <a:solidFill>
                <a:srgbClr val="FF0000"/>
              </a:solidFill>
              <a:latin typeface="標楷體" panose="03000509000000000000" pitchFamily="65" charset="-120"/>
              <a:ea typeface="標楷體" panose="03000509000000000000" pitchFamily="65" charset="-120"/>
            </a:rPr>
            <a:t>審計室核定</a:t>
          </a:r>
          <a:r>
            <a:rPr lang="zh-TW" altLang="en-US" sz="2800" b="1" kern="1200" dirty="0">
              <a:latin typeface="標楷體" panose="03000509000000000000" pitchFamily="65" charset="-120"/>
              <a:ea typeface="標楷體" panose="03000509000000000000" pitchFamily="65" charset="-120"/>
            </a:rPr>
            <a:t>，並副知本府財政處、主計處</a:t>
          </a:r>
        </a:p>
        <a:p>
          <a:pPr marL="285750" lvl="1" indent="-285750" algn="l" defTabSz="1333500">
            <a:lnSpc>
              <a:spcPct val="90000"/>
            </a:lnSpc>
            <a:spcBef>
              <a:spcPct val="0"/>
            </a:spcBef>
            <a:spcAft>
              <a:spcPct val="15000"/>
            </a:spcAft>
            <a:buChar char="•"/>
          </a:pPr>
          <a:endParaRPr lang="zh-TW" altLang="en-US" sz="3000" b="1" kern="1200" dirty="0">
            <a:solidFill>
              <a:schemeClr val="bg1"/>
            </a:solidFill>
            <a:latin typeface="標楷體" panose="03000509000000000000" pitchFamily="65" charset="-120"/>
            <a:ea typeface="標楷體" panose="03000509000000000000" pitchFamily="65" charset="-120"/>
          </a:endParaRPr>
        </a:p>
      </dsp:txBody>
      <dsp:txXfrm>
        <a:off x="4409998" y="0"/>
        <a:ext cx="6728373" cy="28759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2009" y="0"/>
          <a:ext cx="6547606" cy="1695450"/>
        </a:xfrm>
        <a:prstGeom prst="homePlate">
          <a:avLst>
            <a:gd name="adj" fmla="val 25000"/>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51" tIns="76200" rIns="936603"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7</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u="sng" kern="1200" dirty="0">
              <a:solidFill>
                <a:srgbClr val="FF0000"/>
              </a:solidFill>
              <a:latin typeface="標楷體" panose="03000509000000000000" pitchFamily="65" charset="-120"/>
              <a:ea typeface="標楷體" panose="03000509000000000000" pitchFamily="65" charset="-120"/>
            </a:rPr>
            <a:t>專案保留款</a:t>
          </a:r>
          <a:r>
            <a:rPr lang="zh-TW" altLang="en-US" sz="3000" b="1" kern="1200" dirty="0">
              <a:latin typeface="標楷體" panose="03000509000000000000" pitchFamily="65" charset="-120"/>
              <a:ea typeface="標楷體" panose="03000509000000000000" pitchFamily="65" charset="-120"/>
            </a:rPr>
            <a:t>，因計畫變更無繼續保留之必要者</a:t>
          </a:r>
        </a:p>
      </dsp:txBody>
      <dsp:txXfrm>
        <a:off x="2009" y="0"/>
        <a:ext cx="6335675" cy="1695450"/>
      </dsp:txXfrm>
    </dsp:sp>
    <dsp:sp modelId="{2EADD307-30AE-472D-ACC9-94E37307FF29}">
      <dsp:nvSpPr>
        <dsp:cNvPr id="0" name=""/>
        <dsp:cNvSpPr/>
      </dsp:nvSpPr>
      <dsp:spPr>
        <a:xfrm>
          <a:off x="5222147" y="0"/>
          <a:ext cx="6637343" cy="1695450"/>
        </a:xfrm>
        <a:prstGeom prst="chevron">
          <a:avLst>
            <a:gd name="adj" fmla="val 25000"/>
          </a:avLst>
        </a:prstGeom>
        <a:gradFill rotWithShape="0">
          <a:gsLst>
            <a:gs pos="0">
              <a:schemeClr val="accent3">
                <a:hueOff val="0"/>
                <a:satOff val="0"/>
                <a:lumOff val="0"/>
                <a:alphaOff val="0"/>
                <a:tint val="60000"/>
                <a:satMod val="100000"/>
                <a:lumMod val="11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51" tIns="76200" rIns="234151"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應專案</a:t>
          </a:r>
          <a:r>
            <a:rPr lang="zh-TW" altLang="en-US" sz="3000" b="1" kern="1200" dirty="0">
              <a:solidFill>
                <a:srgbClr val="FF0000"/>
              </a:solidFill>
              <a:latin typeface="標楷體" panose="03000509000000000000" pitchFamily="65" charset="-120"/>
              <a:ea typeface="標楷體" panose="03000509000000000000" pitchFamily="65" charset="-120"/>
            </a:rPr>
            <a:t>報經本府同意後辦理註銷</a:t>
          </a:r>
        </a:p>
      </dsp:txBody>
      <dsp:txXfrm>
        <a:off x="5646010" y="0"/>
        <a:ext cx="5789618" cy="16954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6290854" cy="1526480"/>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593" tIns="71120" rIns="982371" bIns="71120" numCol="1" spcCol="1270" anchor="t" anchorCtr="0">
          <a:noAutofit/>
        </a:bodyPr>
        <a:lstStyle/>
        <a:p>
          <a:pPr marL="0" lvl="0" indent="0" algn="l"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原因</a:t>
          </a:r>
          <a:r>
            <a:rPr lang="en-US" altLang="zh-TW" sz="2800" b="1" kern="1200" dirty="0">
              <a:latin typeface="標楷體" panose="03000509000000000000" pitchFamily="65" charset="-120"/>
              <a:ea typeface="標楷體" panose="03000509000000000000" pitchFamily="65" charset="-120"/>
            </a:rPr>
            <a:t>8</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標楷體" panose="03000509000000000000" pitchFamily="65" charset="-120"/>
              <a:ea typeface="標楷體" panose="03000509000000000000" pitchFamily="65" charset="-120"/>
            </a:rPr>
            <a:t>屆滿四年</a:t>
          </a:r>
          <a:r>
            <a:rPr lang="zh-TW" altLang="en-US" sz="2800" b="1" kern="1200" dirty="0">
              <a:latin typeface="標楷體" panose="03000509000000000000" pitchFamily="65" charset="-120"/>
              <a:ea typeface="標楷體" panose="03000509000000000000" pitchFamily="65" charset="-120"/>
            </a:rPr>
            <a:t>尚無法收繳之應收款項，</a:t>
          </a:r>
          <a:r>
            <a:rPr lang="zh-TW" altLang="en-US" sz="2800" b="1" kern="1200" dirty="0">
              <a:solidFill>
                <a:srgbClr val="FF0000"/>
              </a:solidFill>
              <a:latin typeface="標楷體" panose="03000509000000000000" pitchFamily="65" charset="-120"/>
              <a:ea typeface="標楷體" panose="03000509000000000000" pitchFamily="65" charset="-120"/>
            </a:rPr>
            <a:t>尚未取得債權憑證</a:t>
          </a:r>
          <a:r>
            <a:rPr lang="zh-TW" altLang="en-US" sz="2800" b="1" kern="1200" dirty="0">
              <a:latin typeface="標楷體" panose="03000509000000000000" pitchFamily="65" charset="-120"/>
              <a:ea typeface="標楷體" panose="03000509000000000000" pitchFamily="65" charset="-120"/>
            </a:rPr>
            <a:t>者</a:t>
          </a:r>
        </a:p>
      </dsp:txBody>
      <dsp:txXfrm>
        <a:off x="0" y="0"/>
        <a:ext cx="6100044" cy="1526480"/>
      </dsp:txXfrm>
    </dsp:sp>
    <dsp:sp modelId="{2EADD307-30AE-472D-ACC9-94E37307FF29}">
      <dsp:nvSpPr>
        <dsp:cNvPr id="0" name=""/>
        <dsp:cNvSpPr/>
      </dsp:nvSpPr>
      <dsp:spPr>
        <a:xfrm>
          <a:off x="4899168" y="0"/>
          <a:ext cx="6961681" cy="1526480"/>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593" tIns="71120" rIns="245593" bIns="71120" numCol="1" spcCol="1270" anchor="t" anchorCtr="0">
          <a:noAutofit/>
        </a:bodyPr>
        <a:lstStyle/>
        <a:p>
          <a:pPr marL="0" lvl="0" indent="0" algn="l"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註銷方法</a:t>
          </a:r>
        </a:p>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應依照</a:t>
          </a:r>
          <a:r>
            <a:rPr lang="zh-TW" altLang="en-US" sz="2800" b="1" kern="1200" dirty="0">
              <a:solidFill>
                <a:srgbClr val="FF0000"/>
              </a:solidFill>
              <a:latin typeface="標楷體" panose="03000509000000000000" pitchFamily="65" charset="-120"/>
              <a:ea typeface="標楷體" panose="03000509000000000000" pitchFamily="65" charset="-120"/>
            </a:rPr>
            <a:t>審計法第</a:t>
          </a:r>
          <a:r>
            <a:rPr lang="en-US" altLang="zh-TW" sz="2800" b="1" kern="1200" dirty="0">
              <a:solidFill>
                <a:srgbClr val="FF0000"/>
              </a:solidFill>
              <a:latin typeface="標楷體" panose="03000509000000000000" pitchFamily="65" charset="-120"/>
              <a:ea typeface="標楷體" panose="03000509000000000000" pitchFamily="65" charset="-120"/>
            </a:rPr>
            <a:t>58</a:t>
          </a:r>
          <a:r>
            <a:rPr lang="zh-TW" altLang="en-US" sz="2800" b="1" kern="1200" dirty="0">
              <a:solidFill>
                <a:srgbClr val="FF0000"/>
              </a:solidFill>
              <a:latin typeface="標楷體" panose="03000509000000000000" pitchFamily="65" charset="-120"/>
              <a:ea typeface="標楷體" panose="03000509000000000000" pitchFamily="65" charset="-120"/>
            </a:rPr>
            <a:t>條</a:t>
          </a:r>
          <a:r>
            <a:rPr lang="zh-TW" altLang="en-US" sz="2800" b="1" kern="1200" dirty="0">
              <a:latin typeface="標楷體" panose="03000509000000000000" pitchFamily="65" charset="-120"/>
              <a:ea typeface="標楷體" panose="03000509000000000000" pitchFamily="65" charset="-120"/>
            </a:rPr>
            <a:t>及同法</a:t>
          </a:r>
          <a:r>
            <a:rPr lang="zh-TW" altLang="en-US" sz="2800" b="1" kern="1200" dirty="0">
              <a:solidFill>
                <a:srgbClr val="FF0000"/>
              </a:solidFill>
              <a:latin typeface="標楷體" panose="03000509000000000000" pitchFamily="65" charset="-120"/>
              <a:ea typeface="標楷體" panose="03000509000000000000" pitchFamily="65" charset="-120"/>
            </a:rPr>
            <a:t>施行細則第</a:t>
          </a:r>
          <a:r>
            <a:rPr lang="en-US" altLang="zh-TW" sz="2800" b="1" kern="1200" dirty="0">
              <a:solidFill>
                <a:srgbClr val="FF0000"/>
              </a:solidFill>
              <a:latin typeface="標楷體" panose="03000509000000000000" pitchFamily="65" charset="-120"/>
              <a:ea typeface="標楷體" panose="03000509000000000000" pitchFamily="65" charset="-120"/>
            </a:rPr>
            <a:t>41</a:t>
          </a:r>
          <a:r>
            <a:rPr lang="zh-TW" altLang="en-US" sz="2800" b="1" kern="1200" dirty="0">
              <a:solidFill>
                <a:srgbClr val="FF0000"/>
              </a:solidFill>
              <a:latin typeface="標楷體" panose="03000509000000000000" pitchFamily="65" charset="-120"/>
              <a:ea typeface="標楷體" panose="03000509000000000000" pitchFamily="65" charset="-120"/>
            </a:rPr>
            <a:t>條</a:t>
          </a:r>
          <a:r>
            <a:rPr lang="zh-TW" altLang="en-US" sz="2800" b="1" kern="1200" dirty="0">
              <a:latin typeface="標楷體" panose="03000509000000000000" pitchFamily="65" charset="-120"/>
              <a:ea typeface="標楷體" panose="03000509000000000000" pitchFamily="65" charset="-120"/>
            </a:rPr>
            <a:t>規定辦理</a:t>
          </a:r>
        </a:p>
      </dsp:txBody>
      <dsp:txXfrm>
        <a:off x="5280788" y="0"/>
        <a:ext cx="6198441" cy="15264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25236-627F-45BE-98DA-C909950017DC}">
      <dsp:nvSpPr>
        <dsp:cNvPr id="0" name=""/>
        <dsp:cNvSpPr/>
      </dsp:nvSpPr>
      <dsp:spPr>
        <a:xfrm>
          <a:off x="24" y="0"/>
          <a:ext cx="5401022" cy="7123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審計法</a:t>
          </a:r>
          <a:r>
            <a:rPr lang="en-US" altLang="zh-TW" sz="2800" b="1" kern="1200" dirty="0">
              <a:latin typeface="標楷體" panose="03000509000000000000" pitchFamily="65" charset="-120"/>
              <a:ea typeface="標楷體" panose="03000509000000000000" pitchFamily="65" charset="-120"/>
            </a:rPr>
            <a:t>§58</a:t>
          </a:r>
          <a:endParaRPr lang="zh-TW" altLang="en-US" sz="2800" b="1" kern="1200" dirty="0">
            <a:latin typeface="標楷體" panose="03000509000000000000" pitchFamily="65" charset="-120"/>
            <a:ea typeface="標楷體" panose="03000509000000000000" pitchFamily="65" charset="-120"/>
          </a:endParaRPr>
        </a:p>
      </dsp:txBody>
      <dsp:txXfrm>
        <a:off x="24" y="0"/>
        <a:ext cx="5401022" cy="712303"/>
      </dsp:txXfrm>
    </dsp:sp>
    <dsp:sp modelId="{00D2CFC1-2417-4651-9A7C-F0D0BA7E0C50}">
      <dsp:nvSpPr>
        <dsp:cNvPr id="0" name=""/>
        <dsp:cNvSpPr/>
      </dsp:nvSpPr>
      <dsp:spPr>
        <a:xfrm>
          <a:off x="8666" y="712303"/>
          <a:ext cx="5401022" cy="22673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just" defTabSz="1155700">
            <a:lnSpc>
              <a:spcPct val="90000"/>
            </a:lnSpc>
            <a:spcBef>
              <a:spcPct val="0"/>
            </a:spcBef>
            <a:spcAft>
              <a:spcPct val="15000"/>
            </a:spcAft>
            <a:buChar char="•"/>
          </a:pPr>
          <a:r>
            <a:rPr lang="zh-TW" altLang="en-US" sz="2600" b="1" kern="1200" dirty="0">
              <a:latin typeface="標楷體" panose="03000509000000000000" pitchFamily="65" charset="-120"/>
              <a:ea typeface="標楷體" panose="03000509000000000000" pitchFamily="65" charset="-120"/>
            </a:rPr>
            <a:t>機關經管現金、票據、證券、財物或</a:t>
          </a:r>
          <a:r>
            <a:rPr lang="zh-TW" altLang="en-US" sz="2600" b="1" kern="1200" dirty="0">
              <a:solidFill>
                <a:srgbClr val="FF0000"/>
              </a:solidFill>
              <a:latin typeface="標楷體" panose="03000509000000000000" pitchFamily="65" charset="-120"/>
              <a:ea typeface="標楷體" panose="03000509000000000000" pitchFamily="65" charset="-120"/>
            </a:rPr>
            <a:t>其他資產</a:t>
          </a:r>
          <a:r>
            <a:rPr lang="zh-TW" altLang="en-US" sz="2600" b="1" kern="1200" dirty="0">
              <a:latin typeface="標楷體" panose="03000509000000000000" pitchFamily="65" charset="-120"/>
              <a:ea typeface="標楷體" panose="03000509000000000000" pitchFamily="65" charset="-120"/>
            </a:rPr>
            <a:t>，如有遺失、毀損，或因其他意外事故而致損失者，</a:t>
          </a:r>
          <a:r>
            <a:rPr lang="zh-TW" altLang="en-US" sz="2600" b="1" kern="1200" dirty="0">
              <a:solidFill>
                <a:srgbClr val="FF0000"/>
              </a:solidFill>
              <a:highlight>
                <a:srgbClr val="FFFF00"/>
              </a:highlight>
              <a:latin typeface="標楷體" panose="03000509000000000000" pitchFamily="65" charset="-120"/>
              <a:ea typeface="標楷體" panose="03000509000000000000" pitchFamily="65" charset="-120"/>
            </a:rPr>
            <a:t>應檢同有關證件，報審計機關審核。</a:t>
          </a:r>
        </a:p>
      </dsp:txBody>
      <dsp:txXfrm>
        <a:off x="8666" y="712303"/>
        <a:ext cx="5401022" cy="2267308"/>
      </dsp:txXfrm>
    </dsp:sp>
    <dsp:sp modelId="{17AE99D0-736A-422B-99E7-E595405732DE}">
      <dsp:nvSpPr>
        <dsp:cNvPr id="0" name=""/>
        <dsp:cNvSpPr/>
      </dsp:nvSpPr>
      <dsp:spPr>
        <a:xfrm>
          <a:off x="6165886" y="-19245"/>
          <a:ext cx="5406302" cy="7123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審計法施行細則</a:t>
          </a:r>
          <a:r>
            <a:rPr lang="en-US" altLang="zh-TW" sz="2800" b="1" kern="1200" dirty="0">
              <a:latin typeface="標楷體" panose="03000509000000000000" pitchFamily="65" charset="-120"/>
              <a:ea typeface="標楷體" panose="03000509000000000000" pitchFamily="65" charset="-120"/>
            </a:rPr>
            <a:t>§41</a:t>
          </a:r>
          <a:endParaRPr lang="zh-TW" altLang="en-US" sz="2800" b="1" kern="1200" dirty="0">
            <a:latin typeface="標楷體" panose="03000509000000000000" pitchFamily="65" charset="-120"/>
            <a:ea typeface="標楷體" panose="03000509000000000000" pitchFamily="65" charset="-120"/>
          </a:endParaRPr>
        </a:p>
      </dsp:txBody>
      <dsp:txXfrm>
        <a:off x="6165886" y="-19245"/>
        <a:ext cx="5406302" cy="712303"/>
      </dsp:txXfrm>
    </dsp:sp>
    <dsp:sp modelId="{A0288D43-6FD6-499B-AEF3-4F128D22EF74}">
      <dsp:nvSpPr>
        <dsp:cNvPr id="0" name=""/>
        <dsp:cNvSpPr/>
      </dsp:nvSpPr>
      <dsp:spPr>
        <a:xfrm>
          <a:off x="6165832" y="693057"/>
          <a:ext cx="5406410" cy="2305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b="1" kern="1200" dirty="0">
              <a:solidFill>
                <a:srgbClr val="FF0000"/>
              </a:solidFill>
              <a:latin typeface="標楷體" panose="03000509000000000000" pitchFamily="65" charset="-120"/>
              <a:ea typeface="標楷體" panose="03000509000000000000" pitchFamily="65" charset="-120"/>
            </a:rPr>
            <a:t>其他資產</a:t>
          </a:r>
          <a:r>
            <a:rPr lang="zh-TW" altLang="en-US" sz="2600" b="1" kern="1200" dirty="0">
              <a:latin typeface="標楷體" panose="03000509000000000000" pitchFamily="65" charset="-120"/>
              <a:ea typeface="標楷體" panose="03000509000000000000" pitchFamily="65" charset="-120"/>
            </a:rPr>
            <a:t>，係指政府或各機關</a:t>
          </a:r>
          <a:r>
            <a:rPr lang="zh-TW" altLang="en-US" sz="2600" b="1" u="sng" kern="1200" dirty="0">
              <a:solidFill>
                <a:srgbClr val="FF0000"/>
              </a:solidFill>
              <a:latin typeface="標楷體" panose="03000509000000000000" pitchFamily="65" charset="-120"/>
              <a:ea typeface="標楷體" panose="03000509000000000000" pitchFamily="65" charset="-120"/>
            </a:rPr>
            <a:t>所有之債權及其他財產上之權利</a:t>
          </a:r>
          <a:r>
            <a:rPr lang="zh-TW" altLang="en-US" sz="2600" b="1" kern="1200" dirty="0">
              <a:latin typeface="標楷體" panose="03000509000000000000" pitchFamily="65" charset="-120"/>
              <a:ea typeface="標楷體" panose="03000509000000000000" pitchFamily="65" charset="-120"/>
            </a:rPr>
            <a:t>。各機關遇有本法第</a:t>
          </a:r>
          <a:r>
            <a:rPr lang="en-US" altLang="zh-TW" sz="2600" b="1" kern="1200" dirty="0">
              <a:latin typeface="標楷體" panose="03000509000000000000" pitchFamily="65" charset="-120"/>
              <a:ea typeface="標楷體" panose="03000509000000000000" pitchFamily="65" charset="-120"/>
            </a:rPr>
            <a:t>58</a:t>
          </a:r>
          <a:r>
            <a:rPr lang="zh-TW" altLang="en-US" sz="2600" b="1" kern="1200" dirty="0">
              <a:latin typeface="標楷體" panose="03000509000000000000" pitchFamily="65" charset="-120"/>
              <a:ea typeface="標楷體" panose="03000509000000000000" pitchFamily="65" charset="-120"/>
            </a:rPr>
            <a:t>條所列損失情事，</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應即檢同有關證件報該管審計機關審核。</a:t>
          </a:r>
        </a:p>
      </dsp:txBody>
      <dsp:txXfrm>
        <a:off x="6165832" y="693057"/>
        <a:ext cx="5406410" cy="23057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FFEAB-3455-4F5B-BA98-1E7494AC796F}">
      <dsp:nvSpPr>
        <dsp:cNvPr id="0" name=""/>
        <dsp:cNvSpPr/>
      </dsp:nvSpPr>
      <dsp:spPr>
        <a:xfrm>
          <a:off x="0" y="0"/>
          <a:ext cx="6044000" cy="2628332"/>
        </a:xfrm>
        <a:prstGeom prst="homePlate">
          <a:avLst>
            <a:gd name="adj" fmla="val 25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217" tIns="76200" rIns="1024869"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原因</a:t>
          </a:r>
          <a:r>
            <a:rPr lang="en-US" altLang="zh-TW" sz="3600" b="1" kern="1200">
              <a:latin typeface="標楷體" panose="03000509000000000000" pitchFamily="65" charset="-120"/>
              <a:ea typeface="標楷體" panose="03000509000000000000" pitchFamily="65" charset="-120"/>
            </a:rPr>
            <a:t>9</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審計室</a:t>
          </a:r>
          <a:r>
            <a:rPr lang="zh-TW" altLang="en-US" sz="3000" b="1" kern="1200" dirty="0">
              <a:solidFill>
                <a:srgbClr val="FF0000"/>
              </a:solidFill>
              <a:latin typeface="標楷體" panose="03000509000000000000" pitchFamily="65" charset="-120"/>
              <a:ea typeface="標楷體" panose="03000509000000000000" pitchFamily="65" charset="-120"/>
            </a:rPr>
            <a:t>修正增列之歲入保留數，已屆滿四年尚未執行</a:t>
          </a:r>
          <a:r>
            <a:rPr lang="zh-TW" altLang="en-US" sz="3000" b="1" kern="1200" dirty="0">
              <a:latin typeface="標楷體" panose="03000509000000000000" pitchFamily="65" charset="-120"/>
              <a:ea typeface="標楷體" panose="03000509000000000000" pitchFamily="65" charset="-120"/>
            </a:rPr>
            <a:t>而有註銷之必要者</a:t>
          </a:r>
        </a:p>
      </dsp:txBody>
      <dsp:txXfrm>
        <a:off x="0" y="0"/>
        <a:ext cx="5715459" cy="2628332"/>
      </dsp:txXfrm>
    </dsp:sp>
    <dsp:sp modelId="{2EADD307-30AE-472D-ACC9-94E37307FF29}">
      <dsp:nvSpPr>
        <dsp:cNvPr id="0" name=""/>
        <dsp:cNvSpPr/>
      </dsp:nvSpPr>
      <dsp:spPr>
        <a:xfrm>
          <a:off x="4595039" y="0"/>
          <a:ext cx="7262852" cy="2628332"/>
        </a:xfrm>
        <a:prstGeom prst="chevron">
          <a:avLst>
            <a:gd name="adj" fmla="val 25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217" tIns="76200" rIns="256217" bIns="7620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標楷體" panose="03000509000000000000" pitchFamily="65" charset="-120"/>
              <a:ea typeface="標楷體" panose="03000509000000000000" pitchFamily="65" charset="-120"/>
            </a:rPr>
            <a:t>註銷方法</a:t>
          </a:r>
          <a:endParaRPr lang="zh-TW" altLang="en-US" sz="3600" b="1" kern="1200" dirty="0">
            <a:latin typeface="標楷體" panose="03000509000000000000" pitchFamily="65" charset="-120"/>
            <a:ea typeface="標楷體" panose="03000509000000000000" pitchFamily="65" charset="-120"/>
          </a:endParaRPr>
        </a:p>
        <a:p>
          <a:pPr marL="285750" lvl="1" indent="-285750" algn="l" defTabSz="1333500">
            <a:lnSpc>
              <a:spcPct val="90000"/>
            </a:lnSpc>
            <a:spcBef>
              <a:spcPct val="0"/>
            </a:spcBef>
            <a:spcAft>
              <a:spcPct val="15000"/>
            </a:spcAft>
            <a:buChar char="•"/>
          </a:pPr>
          <a:r>
            <a:rPr lang="zh-TW" altLang="en-US" sz="3000" b="1" kern="1200" dirty="0">
              <a:latin typeface="標楷體" panose="03000509000000000000" pitchFamily="65" charset="-120"/>
              <a:ea typeface="標楷體" panose="03000509000000000000" pitchFamily="65" charset="-120"/>
            </a:rPr>
            <a:t>檢同有關證件，報經主管機關函轉</a:t>
          </a:r>
          <a:r>
            <a:rPr lang="zh-TW" altLang="en-US" sz="3000" b="1" kern="1200" dirty="0">
              <a:solidFill>
                <a:srgbClr val="FF0000"/>
              </a:solidFill>
              <a:latin typeface="標楷體" panose="03000509000000000000" pitchFamily="65" charset="-120"/>
              <a:ea typeface="標楷體" panose="03000509000000000000" pitchFamily="65" charset="-120"/>
            </a:rPr>
            <a:t>審計室核定</a:t>
          </a:r>
          <a:r>
            <a:rPr lang="zh-TW" altLang="en-US" sz="3000" b="1" kern="1200" dirty="0">
              <a:latin typeface="標楷體" panose="03000509000000000000" pitchFamily="65" charset="-120"/>
              <a:ea typeface="標楷體" panose="03000509000000000000" pitchFamily="65" charset="-120"/>
            </a:rPr>
            <a:t>，並副知本府財政處、主計處</a:t>
          </a:r>
        </a:p>
      </dsp:txBody>
      <dsp:txXfrm>
        <a:off x="5252122" y="0"/>
        <a:ext cx="5948686" cy="2628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48D46-8370-40A2-9EBC-A2B2A968265D}">
      <dsp:nvSpPr>
        <dsp:cNvPr id="0" name=""/>
        <dsp:cNvSpPr/>
      </dsp:nvSpPr>
      <dsp:spPr>
        <a:xfrm rot="5400000">
          <a:off x="4299074" y="-2394003"/>
          <a:ext cx="4371215" cy="956967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ct val="150000"/>
            </a:lnSpc>
            <a:spcBef>
              <a:spcPct val="0"/>
            </a:spcBef>
            <a:spcAft>
              <a:spcPct val="1500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參議、局處長及校長</a:t>
          </a:r>
          <a:r>
            <a:rPr lang="zh-TW" altLang="en-US" sz="3200" b="1" kern="1200" dirty="0">
              <a:solidFill>
                <a:schemeClr val="bg1"/>
              </a:solidFill>
              <a:latin typeface="標楷體" panose="03000509000000000000" pitchFamily="65" charset="-120"/>
              <a:ea typeface="標楷體" panose="03000509000000000000" pitchFamily="65" charset="-120"/>
            </a:rPr>
            <a:t>新臺幣</a:t>
          </a:r>
          <a:r>
            <a:rPr lang="en-US"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以下同</a:t>
          </a:r>
          <a:r>
            <a:rPr lang="en-US" altLang="en-US" sz="3200" b="1" kern="1200" dirty="0">
              <a:solidFill>
                <a:schemeClr val="bg1"/>
              </a:solidFill>
              <a:latin typeface="標楷體" panose="03000509000000000000" pitchFamily="65" charset="-120"/>
              <a:ea typeface="標楷體" panose="03000509000000000000" pitchFamily="65" charset="-120"/>
            </a:rPr>
            <a:t>)</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8,500</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kern="1200" dirty="0">
              <a:solidFill>
                <a:schemeClr val="bg1"/>
              </a:solidFill>
              <a:latin typeface="標楷體" panose="03000509000000000000" pitchFamily="65" charset="-120"/>
              <a:ea typeface="標楷體" panose="03000509000000000000" pitchFamily="65" charset="-120"/>
            </a:rPr>
            <a:t>；</a:t>
          </a:r>
        </a:p>
        <a:p>
          <a:pPr marL="285750" lvl="1" indent="-285750" algn="just" defTabSz="1422400">
            <a:lnSpc>
              <a:spcPct val="150000"/>
            </a:lnSpc>
            <a:spcBef>
              <a:spcPct val="0"/>
            </a:spcBef>
            <a:spcAft>
              <a:spcPct val="1500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副局處長及二級機關首長</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6,500</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kern="1200" dirty="0">
              <a:solidFill>
                <a:schemeClr val="bg1"/>
              </a:solidFill>
              <a:latin typeface="標楷體" panose="03000509000000000000" pitchFamily="65" charset="-120"/>
              <a:ea typeface="標楷體" panose="03000509000000000000" pitchFamily="65" charset="-120"/>
            </a:rPr>
            <a:t>；</a:t>
          </a:r>
        </a:p>
        <a:p>
          <a:pPr marL="285750" lvl="1" indent="-285750" algn="just" defTabSz="1422400">
            <a:lnSpc>
              <a:spcPct val="150000"/>
            </a:lnSpc>
            <a:spcBef>
              <a:spcPct val="0"/>
            </a:spcBef>
            <a:spcAft>
              <a:spcPct val="1500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其他</a:t>
          </a:r>
          <a:r>
            <a:rPr lang="zh-TW" altLang="en-US" sz="3200" b="1" kern="1200" dirty="0">
              <a:solidFill>
                <a:srgbClr val="FF0000"/>
              </a:solidFill>
              <a:latin typeface="標楷體" panose="03000509000000000000" pitchFamily="65" charset="-120"/>
              <a:ea typeface="標楷體" panose="03000509000000000000" pitchFamily="65" charset="-120"/>
            </a:rPr>
            <a:t>同仁</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3,000</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kern="1200" dirty="0">
              <a:solidFill>
                <a:schemeClr val="bg1"/>
              </a:solidFill>
              <a:latin typeface="標楷體" panose="03000509000000000000" pitchFamily="65" charset="-120"/>
              <a:ea typeface="標楷體" panose="03000509000000000000" pitchFamily="65" charset="-120"/>
            </a:rPr>
            <a:t>。</a:t>
          </a:r>
        </a:p>
      </dsp:txBody>
      <dsp:txXfrm rot="-5400000">
        <a:off x="1699845" y="418611"/>
        <a:ext cx="9356289" cy="3944445"/>
      </dsp:txXfrm>
    </dsp:sp>
    <dsp:sp modelId="{0560F428-62C9-4FDA-B87A-DE0812B58023}">
      <dsp:nvSpPr>
        <dsp:cNvPr id="0" name=""/>
        <dsp:cNvSpPr/>
      </dsp:nvSpPr>
      <dsp:spPr>
        <a:xfrm>
          <a:off x="79890" y="188859"/>
          <a:ext cx="1493069"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辦公椅採購金額上限標準</a:t>
          </a:r>
        </a:p>
      </dsp:txBody>
      <dsp:txXfrm>
        <a:off x="152776" y="261745"/>
        <a:ext cx="1347297" cy="43105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2A240-F4C6-4099-8772-55AF1E97E209}">
      <dsp:nvSpPr>
        <dsp:cNvPr id="0" name=""/>
        <dsp:cNvSpPr/>
      </dsp:nvSpPr>
      <dsp:spPr>
        <a:xfrm>
          <a:off x="0" y="242440"/>
          <a:ext cx="11401794" cy="2478016"/>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4906" tIns="1124712" rIns="884906" bIns="256032" numCol="1" spcCol="1270" anchor="t" anchorCtr="0">
          <a:noAutofit/>
        </a:bodyPr>
        <a:lstStyle/>
        <a:p>
          <a:pPr marL="285750" lvl="1" indent="-285750" algn="just" defTabSz="1600200">
            <a:lnSpc>
              <a:spcPct val="90000"/>
            </a:lnSpc>
            <a:spcBef>
              <a:spcPct val="0"/>
            </a:spcBef>
            <a:spcAft>
              <a:spcPct val="15000"/>
            </a:spcAft>
            <a:buChar char="•"/>
          </a:pPr>
          <a:r>
            <a:rPr lang="zh-TW" altLang="en-US" sz="3600" b="1" u="sng" kern="1200" dirty="0">
              <a:solidFill>
                <a:srgbClr val="FF0000"/>
              </a:solidFill>
              <a:latin typeface="標楷體" panose="03000509000000000000" pitchFamily="65" charset="-120"/>
              <a:ea typeface="標楷體" panose="03000509000000000000" pitchFamily="65" charset="-120"/>
            </a:rPr>
            <a:t>請拉業務計畫</a:t>
          </a:r>
          <a:r>
            <a:rPr lang="en-US" altLang="zh-TW" sz="3600" b="1" u="sng" kern="1200" dirty="0">
              <a:solidFill>
                <a:srgbClr val="FF0000"/>
              </a:solidFill>
              <a:latin typeface="標楷體" panose="03000509000000000000" pitchFamily="65" charset="-120"/>
              <a:ea typeface="標楷體" panose="03000509000000000000" pitchFamily="65" charset="-120"/>
            </a:rPr>
            <a:t>/</a:t>
          </a:r>
          <a:r>
            <a:rPr lang="zh-TW" altLang="en-US" sz="3600" b="1" u="sng" kern="1200" dirty="0">
              <a:solidFill>
                <a:srgbClr val="FF0000"/>
              </a:solidFill>
              <a:latin typeface="標楷體" panose="03000509000000000000" pitchFamily="65" charset="-120"/>
              <a:ea typeface="標楷體" panose="03000509000000000000" pitchFamily="65" charset="-120"/>
            </a:rPr>
            <a:t>工作計畫</a:t>
          </a:r>
          <a:r>
            <a:rPr lang="en-US" altLang="zh-TW" sz="3600" b="1" u="sng" kern="1200" dirty="0">
              <a:solidFill>
                <a:srgbClr val="FF0000"/>
              </a:solidFill>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獎補助費</a:t>
          </a:r>
          <a:r>
            <a:rPr lang="en-US"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對國內團體之捐助</a:t>
          </a:r>
          <a:r>
            <a:rPr lang="en-US"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對團體捐助</a:t>
          </a:r>
        </a:p>
      </dsp:txBody>
      <dsp:txXfrm>
        <a:off x="0" y="242440"/>
        <a:ext cx="11401794" cy="2478016"/>
      </dsp:txXfrm>
    </dsp:sp>
    <dsp:sp modelId="{411F71B0-31D0-411A-BD92-57D295C86B6E}">
      <dsp:nvSpPr>
        <dsp:cNvPr id="0" name=""/>
        <dsp:cNvSpPr/>
      </dsp:nvSpPr>
      <dsp:spPr>
        <a:xfrm>
          <a:off x="256414" y="0"/>
          <a:ext cx="10248890" cy="12012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72" tIns="0" rIns="301672"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對</a:t>
          </a:r>
          <a:r>
            <a:rPr lang="zh-TW" altLang="en-US" sz="3200" b="1" kern="1200" dirty="0">
              <a:solidFill>
                <a:srgbClr val="FF0000"/>
              </a:solidFill>
              <a:latin typeface="標楷體" panose="03000509000000000000" pitchFamily="65" charset="-120"/>
              <a:ea typeface="標楷體" panose="03000509000000000000" pitchFamily="65" charset="-120"/>
            </a:rPr>
            <a:t>國內民間社團及財團法人</a:t>
          </a:r>
          <a:r>
            <a:rPr lang="zh-TW" altLang="en-US" sz="3200" b="1" kern="1200" dirty="0">
              <a:solidFill>
                <a:schemeClr val="bg1"/>
              </a:solidFill>
              <a:latin typeface="標楷體" panose="03000509000000000000" pitchFamily="65" charset="-120"/>
              <a:ea typeface="標楷體" panose="03000509000000000000" pitchFamily="65" charset="-120"/>
            </a:rPr>
            <a:t>（含政黨、學術團體、文化公益事業機構等）之捐助、捐贈或贈與</a:t>
          </a:r>
        </a:p>
      </dsp:txBody>
      <dsp:txXfrm>
        <a:off x="315052" y="58638"/>
        <a:ext cx="10131614" cy="108392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2A240-F4C6-4099-8772-55AF1E97E209}">
      <dsp:nvSpPr>
        <dsp:cNvPr id="0" name=""/>
        <dsp:cNvSpPr/>
      </dsp:nvSpPr>
      <dsp:spPr>
        <a:xfrm>
          <a:off x="0" y="114158"/>
          <a:ext cx="11401794" cy="2478016"/>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4906" tIns="1124712" rIns="884906" bIns="256032" numCol="1" spcCol="1270" anchor="t" anchorCtr="0">
          <a:noAutofit/>
        </a:bodyPr>
        <a:lstStyle/>
        <a:p>
          <a:pPr marL="285750" lvl="1" indent="-285750" algn="just" defTabSz="1600200">
            <a:lnSpc>
              <a:spcPct val="90000"/>
            </a:lnSpc>
            <a:spcBef>
              <a:spcPct val="0"/>
            </a:spcBef>
            <a:spcAft>
              <a:spcPct val="15000"/>
            </a:spcAft>
            <a:buChar char="•"/>
          </a:pPr>
          <a:r>
            <a:rPr lang="zh-TW" altLang="en-US" sz="3600" b="1" u="sng" kern="1200" dirty="0">
              <a:solidFill>
                <a:srgbClr val="FF0000"/>
              </a:solidFill>
              <a:latin typeface="標楷體" panose="03000509000000000000" pitchFamily="65" charset="-120"/>
              <a:ea typeface="標楷體" panose="03000509000000000000" pitchFamily="65" charset="-120"/>
            </a:rPr>
            <a:t>請拉業務計畫</a:t>
          </a:r>
          <a:r>
            <a:rPr lang="en-US" altLang="zh-TW" sz="3600" b="1" u="sng" kern="1200" dirty="0">
              <a:solidFill>
                <a:srgbClr val="FF0000"/>
              </a:solidFill>
              <a:latin typeface="標楷體" panose="03000509000000000000" pitchFamily="65" charset="-120"/>
              <a:ea typeface="標楷體" panose="03000509000000000000" pitchFamily="65" charset="-120"/>
            </a:rPr>
            <a:t>/</a:t>
          </a:r>
          <a:r>
            <a:rPr lang="zh-TW" altLang="en-US" sz="3600" b="1" u="sng" kern="1200" dirty="0">
              <a:solidFill>
                <a:srgbClr val="FF0000"/>
              </a:solidFill>
              <a:latin typeface="標楷體" panose="03000509000000000000" pitchFamily="65" charset="-120"/>
              <a:ea typeface="標楷體" panose="03000509000000000000" pitchFamily="65" charset="-120"/>
            </a:rPr>
            <a:t>工作計畫</a:t>
          </a:r>
          <a:r>
            <a:rPr lang="en-US" altLang="zh-TW" sz="3600" b="1" u="sng" kern="1200" dirty="0">
              <a:solidFill>
                <a:srgbClr val="FF0000"/>
              </a:solidFill>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獎補助費</a:t>
          </a:r>
          <a:r>
            <a:rPr lang="en-US" altLang="zh-TW" sz="36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其他補助及捐助</a:t>
          </a:r>
          <a:r>
            <a:rPr lang="en-US" altLang="zh-TW" sz="36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其他補助及捐助</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 </a:t>
          </a:r>
          <a:endPar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endParaRPr>
        </a:p>
      </dsp:txBody>
      <dsp:txXfrm>
        <a:off x="0" y="114158"/>
        <a:ext cx="11401794" cy="2478016"/>
      </dsp:txXfrm>
    </dsp:sp>
    <dsp:sp modelId="{411F71B0-31D0-411A-BD92-57D295C86B6E}">
      <dsp:nvSpPr>
        <dsp:cNvPr id="0" name=""/>
        <dsp:cNvSpPr/>
      </dsp:nvSpPr>
      <dsp:spPr>
        <a:xfrm>
          <a:off x="256414" y="0"/>
          <a:ext cx="8941720" cy="82019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72" tIns="0" rIns="301672"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補</a:t>
          </a:r>
          <a:r>
            <a:rPr lang="en-US"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捐</a:t>
          </a:r>
          <a:r>
            <a:rPr lang="en-US"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助對像屬</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個人</a:t>
          </a:r>
        </a:p>
      </dsp:txBody>
      <dsp:txXfrm>
        <a:off x="296453" y="40039"/>
        <a:ext cx="8861642" cy="7401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2A240-F4C6-4099-8772-55AF1E97E209}">
      <dsp:nvSpPr>
        <dsp:cNvPr id="0" name=""/>
        <dsp:cNvSpPr/>
      </dsp:nvSpPr>
      <dsp:spPr>
        <a:xfrm>
          <a:off x="0" y="353722"/>
          <a:ext cx="11401794" cy="46068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4906" tIns="1353820" rIns="884906" bIns="199136" numCol="1" spcCol="1270" anchor="t" anchorCtr="0">
          <a:noAutofit/>
        </a:bodyPr>
        <a:lstStyle/>
        <a:p>
          <a:pPr marL="285750" lvl="1" indent="-285750" algn="just" defTabSz="1244600">
            <a:lnSpc>
              <a:spcPct val="90000"/>
            </a:lnSpc>
            <a:spcBef>
              <a:spcPct val="0"/>
            </a:spcBef>
            <a:spcAft>
              <a:spcPct val="15000"/>
            </a:spcAft>
            <a:buChar char="•"/>
          </a:pPr>
          <a:r>
            <a:rPr lang="zh-TW" altLang="en-US" sz="2800" b="1" u="sng" kern="1200" dirty="0">
              <a:solidFill>
                <a:srgbClr val="FF0000"/>
              </a:solidFill>
              <a:latin typeface="標楷體" panose="03000509000000000000" pitchFamily="65" charset="-120"/>
              <a:ea typeface="標楷體" panose="03000509000000000000" pitchFamily="65" charset="-120"/>
            </a:rPr>
            <a:t>證明支付事實</a:t>
          </a:r>
          <a:r>
            <a:rPr lang="zh-TW" altLang="en-US" sz="2800" b="1" kern="1200" dirty="0">
              <a:latin typeface="標楷體" panose="03000509000000000000" pitchFamily="65" charset="-120"/>
              <a:ea typeface="標楷體" panose="03000509000000000000" pitchFamily="65" charset="-120"/>
            </a:rPr>
            <a:t>所取得之收據、統一發票、表單或其他可資證明書據，係屬</a:t>
          </a:r>
          <a:r>
            <a:rPr lang="zh-TW" altLang="en-US" sz="2800" b="1" u="sng" kern="1200" dirty="0">
              <a:solidFill>
                <a:srgbClr val="FF0000"/>
              </a:solidFill>
              <a:latin typeface="標楷體" panose="03000509000000000000" pitchFamily="65" charset="-120"/>
              <a:ea typeface="標楷體" panose="03000509000000000000" pitchFamily="65" charset="-120"/>
            </a:rPr>
            <a:t>原始憑證</a:t>
          </a:r>
          <a:r>
            <a:rPr lang="zh-TW" altLang="en-US" sz="2800" b="1" kern="1200" dirty="0">
              <a:latin typeface="標楷體" panose="03000509000000000000" pitchFamily="65" charset="-120"/>
              <a:ea typeface="標楷體" panose="03000509000000000000" pitchFamily="65" charset="-120"/>
            </a:rPr>
            <a:t>；至於機關</a:t>
          </a:r>
          <a:r>
            <a:rPr lang="zh-TW" altLang="en-US" sz="2800" b="1" u="sng" kern="1200" dirty="0">
              <a:solidFill>
                <a:srgbClr val="FF0000"/>
              </a:solidFill>
              <a:latin typeface="標楷體" panose="03000509000000000000" pitchFamily="65" charset="-120"/>
              <a:ea typeface="標楷體" panose="03000509000000000000" pitchFamily="65" charset="-120"/>
            </a:rPr>
            <a:t>基於行政管理及內部控制程序</a:t>
          </a:r>
          <a:r>
            <a:rPr lang="zh-TW" altLang="en-US" sz="2800" b="1" u="none" kern="1200" dirty="0">
              <a:solidFill>
                <a:schemeClr val="bg1"/>
              </a:solidFill>
              <a:latin typeface="標楷體" panose="03000509000000000000" pitchFamily="65" charset="-120"/>
              <a:ea typeface="標楷體" panose="03000509000000000000" pitchFamily="65" charset="-120"/>
            </a:rPr>
            <a:t>所定作業規範或法令規定</a:t>
          </a:r>
          <a:r>
            <a:rPr lang="zh-TW" altLang="en-US" sz="2800" b="1" u="sng" kern="1200" dirty="0">
              <a:solidFill>
                <a:srgbClr val="FF0000"/>
              </a:solidFill>
              <a:latin typeface="標楷體" panose="03000509000000000000" pitchFamily="65" charset="-120"/>
              <a:ea typeface="標楷體" panose="03000509000000000000" pitchFamily="65" charset="-120"/>
            </a:rPr>
            <a:t>，要求檢附之各項證明單據或文件，則非屬原始憑證。</a:t>
          </a:r>
        </a:p>
        <a:p>
          <a:pPr marL="285750" lvl="1" indent="-285750" algn="just" defTabSz="1244600">
            <a:lnSpc>
              <a:spcPct val="90000"/>
            </a:lnSpc>
            <a:spcBef>
              <a:spcPct val="0"/>
            </a:spcBef>
            <a:spcAft>
              <a:spcPct val="15000"/>
            </a:spcAft>
            <a:buChar char="•"/>
          </a:pPr>
          <a:r>
            <a:rPr lang="zh-TW" altLang="en-US" sz="2800" b="1" kern="1200" dirty="0">
              <a:solidFill>
                <a:srgbClr val="FF0000"/>
              </a:solidFill>
              <a:latin typeface="標楷體" panose="03000509000000000000" pitchFamily="65" charset="-120"/>
              <a:ea typeface="標楷體" panose="03000509000000000000" pitchFamily="65" charset="-120"/>
            </a:rPr>
            <a:t>補（捐）助經費結報作業</a:t>
          </a:r>
          <a:r>
            <a:rPr lang="zh-TW" altLang="en-US" sz="2800" b="1" kern="1200" dirty="0">
              <a:latin typeface="標楷體" panose="03000509000000000000" pitchFamily="65" charset="-120"/>
              <a:ea typeface="標楷體" panose="03000509000000000000" pitchFamily="65" charset="-120"/>
            </a:rPr>
            <a:t>要求受補（捐）助對象提供其執行經費之支用單據，</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係供機關管控補（捐）助經費執行情形，非屬會計法第</a:t>
          </a:r>
          <a:r>
            <a:rPr lang="en-US"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52</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條所定之原始憑證。</a:t>
          </a:r>
        </a:p>
      </dsp:txBody>
      <dsp:txXfrm>
        <a:off x="0" y="353722"/>
        <a:ext cx="11401794" cy="4606875"/>
      </dsp:txXfrm>
    </dsp:sp>
    <dsp:sp modelId="{411F71B0-31D0-411A-BD92-57D295C86B6E}">
      <dsp:nvSpPr>
        <dsp:cNvPr id="0" name=""/>
        <dsp:cNvSpPr/>
      </dsp:nvSpPr>
      <dsp:spPr>
        <a:xfrm>
          <a:off x="279207" y="42128"/>
          <a:ext cx="8488783" cy="11803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72" tIns="0" rIns="301672"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會計法第</a:t>
          </a:r>
          <a:r>
            <a:rPr lang="en-US" altLang="en-US" sz="3200" b="1" kern="1200" dirty="0">
              <a:solidFill>
                <a:schemeClr val="bg1"/>
              </a:solidFill>
              <a:latin typeface="標楷體" panose="03000509000000000000" pitchFamily="65" charset="-120"/>
              <a:ea typeface="標楷體" panose="03000509000000000000" pitchFamily="65" charset="-120"/>
            </a:rPr>
            <a:t>52</a:t>
          </a:r>
          <a:r>
            <a:rPr lang="zh-TW" altLang="en-US" sz="3200" b="1" kern="1200" dirty="0">
              <a:solidFill>
                <a:schemeClr val="bg1"/>
              </a:solidFill>
              <a:latin typeface="標楷體" panose="03000509000000000000" pitchFamily="65" charset="-120"/>
              <a:ea typeface="標楷體" panose="03000509000000000000" pitchFamily="65" charset="-120"/>
            </a:rPr>
            <a:t>條及「政府支出憑證處理要點」</a:t>
          </a:r>
        </a:p>
      </dsp:txBody>
      <dsp:txXfrm>
        <a:off x="336825" y="99746"/>
        <a:ext cx="8373547" cy="106507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5808A-0D0C-4645-AFA6-EC640F369679}">
      <dsp:nvSpPr>
        <dsp:cNvPr id="0" name=""/>
        <dsp:cNvSpPr/>
      </dsp:nvSpPr>
      <dsp:spPr>
        <a:xfrm>
          <a:off x="5532520" y="1826803"/>
          <a:ext cx="3926304" cy="934282"/>
        </a:xfrm>
        <a:custGeom>
          <a:avLst/>
          <a:gdLst/>
          <a:ahLst/>
          <a:cxnLst/>
          <a:rect l="0" t="0" r="0" b="0"/>
          <a:pathLst>
            <a:path>
              <a:moveTo>
                <a:pt x="0" y="0"/>
              </a:moveTo>
              <a:lnTo>
                <a:pt x="0" y="636685"/>
              </a:lnTo>
              <a:lnTo>
                <a:pt x="3926304" y="636685"/>
              </a:lnTo>
              <a:lnTo>
                <a:pt x="3926304" y="934282"/>
              </a:lnTo>
            </a:path>
          </a:pathLst>
        </a:custGeom>
        <a:noFill/>
        <a:ln w="47625" cap="flat" cmpd="sng" algn="ctr">
          <a:solidFill>
            <a:schemeClr val="accent4">
              <a:lumMod val="75000"/>
            </a:schemeClr>
          </a:solidFill>
          <a:prstDash val="solid"/>
        </a:ln>
        <a:effectLst/>
      </dsp:spPr>
      <dsp:style>
        <a:lnRef idx="2">
          <a:scrgbClr r="0" g="0" b="0"/>
        </a:lnRef>
        <a:fillRef idx="0">
          <a:scrgbClr r="0" g="0" b="0"/>
        </a:fillRef>
        <a:effectRef idx="0">
          <a:scrgbClr r="0" g="0" b="0"/>
        </a:effectRef>
        <a:fontRef idx="minor"/>
      </dsp:style>
    </dsp:sp>
    <dsp:sp modelId="{4B7B4CE0-DF85-4059-B101-34556460884D}">
      <dsp:nvSpPr>
        <dsp:cNvPr id="0" name=""/>
        <dsp:cNvSpPr/>
      </dsp:nvSpPr>
      <dsp:spPr>
        <a:xfrm>
          <a:off x="5486800" y="1826803"/>
          <a:ext cx="91440" cy="934282"/>
        </a:xfrm>
        <a:custGeom>
          <a:avLst/>
          <a:gdLst/>
          <a:ahLst/>
          <a:cxnLst/>
          <a:rect l="0" t="0" r="0" b="0"/>
          <a:pathLst>
            <a:path>
              <a:moveTo>
                <a:pt x="45720" y="0"/>
              </a:moveTo>
              <a:lnTo>
                <a:pt x="45720" y="93428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1E62B-11AB-418A-B3AD-C857267FD6DB}">
      <dsp:nvSpPr>
        <dsp:cNvPr id="0" name=""/>
        <dsp:cNvSpPr/>
      </dsp:nvSpPr>
      <dsp:spPr>
        <a:xfrm>
          <a:off x="1606215" y="1826803"/>
          <a:ext cx="3926304" cy="934282"/>
        </a:xfrm>
        <a:custGeom>
          <a:avLst/>
          <a:gdLst/>
          <a:ahLst/>
          <a:cxnLst/>
          <a:rect l="0" t="0" r="0" b="0"/>
          <a:pathLst>
            <a:path>
              <a:moveTo>
                <a:pt x="3926304" y="0"/>
              </a:moveTo>
              <a:lnTo>
                <a:pt x="3926304" y="636685"/>
              </a:lnTo>
              <a:lnTo>
                <a:pt x="0" y="636685"/>
              </a:lnTo>
              <a:lnTo>
                <a:pt x="0" y="934282"/>
              </a:lnTo>
            </a:path>
          </a:pathLst>
        </a:custGeom>
        <a:noFill/>
        <a:ln w="41275" cap="flat" cmpd="sng" algn="ctr">
          <a:solidFill>
            <a:schemeClr val="accent4">
              <a:lumMod val="75000"/>
            </a:schemeClr>
          </a:solidFill>
          <a:prstDash val="solid"/>
        </a:ln>
        <a:effectLst/>
      </dsp:spPr>
      <dsp:style>
        <a:lnRef idx="2">
          <a:scrgbClr r="0" g="0" b="0"/>
        </a:lnRef>
        <a:fillRef idx="0">
          <a:scrgbClr r="0" g="0" b="0"/>
        </a:fillRef>
        <a:effectRef idx="0">
          <a:scrgbClr r="0" g="0" b="0"/>
        </a:effectRef>
        <a:fontRef idx="minor"/>
      </dsp:style>
    </dsp:sp>
    <dsp:sp modelId="{0E72955B-E1B0-4ED2-A085-FD4B7D27D408}">
      <dsp:nvSpPr>
        <dsp:cNvPr id="0" name=""/>
        <dsp:cNvSpPr/>
      </dsp:nvSpPr>
      <dsp:spPr>
        <a:xfrm>
          <a:off x="3926304" y="627835"/>
          <a:ext cx="3212431" cy="119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8BEADF-4898-499A-BC7D-3B1AC612A627}">
      <dsp:nvSpPr>
        <dsp:cNvPr id="0" name=""/>
        <dsp:cNvSpPr/>
      </dsp:nvSpPr>
      <dsp:spPr>
        <a:xfrm>
          <a:off x="4283241" y="966925"/>
          <a:ext cx="3212431" cy="119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補（捐）助</a:t>
          </a:r>
          <a:endParaRPr lang="en-US" altLang="zh-TW" sz="3200" b="1" kern="1200" dirty="0">
            <a:latin typeface="標楷體" panose="03000509000000000000" pitchFamily="65" charset="-120"/>
            <a:ea typeface="標楷體" panose="03000509000000000000" pitchFamily="65" charset="-120"/>
          </a:endParaRPr>
        </a:p>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結報作業</a:t>
          </a:r>
        </a:p>
      </dsp:txBody>
      <dsp:txXfrm>
        <a:off x="4318358" y="1002042"/>
        <a:ext cx="3142197" cy="1128733"/>
      </dsp:txXfrm>
    </dsp:sp>
    <dsp:sp modelId="{F44FADA8-78F9-4F0C-A1D1-08F0BAFCF3ED}">
      <dsp:nvSpPr>
        <dsp:cNvPr id="0" name=""/>
        <dsp:cNvSpPr/>
      </dsp:nvSpPr>
      <dsp:spPr>
        <a:xfrm>
          <a:off x="0" y="2761085"/>
          <a:ext cx="3212431" cy="25167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F7CE7E-40AE-47B1-84A6-C5528B71F47D}">
      <dsp:nvSpPr>
        <dsp:cNvPr id="0" name=""/>
        <dsp:cNvSpPr/>
      </dsp:nvSpPr>
      <dsp:spPr>
        <a:xfrm>
          <a:off x="356936" y="3100175"/>
          <a:ext cx="3212431" cy="251675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受補（捐）助對象</a:t>
          </a:r>
          <a:r>
            <a:rPr lang="zh-TW" altLang="en-US" sz="2600" b="1" u="sng" kern="1200" dirty="0">
              <a:solidFill>
                <a:srgbClr val="FF0000"/>
              </a:solidFill>
              <a:latin typeface="標楷體" panose="03000509000000000000" pitchFamily="65" charset="-120"/>
              <a:ea typeface="標楷體" panose="03000509000000000000" pitchFamily="65" charset="-120"/>
            </a:rPr>
            <a:t>檢附</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收支清單</a:t>
          </a:r>
          <a:r>
            <a:rPr lang="zh-TW" altLang="en-US" sz="2600" b="1" u="sng" kern="1200" dirty="0">
              <a:solidFill>
                <a:srgbClr val="FF0000"/>
              </a:solidFill>
              <a:latin typeface="標楷體" panose="03000509000000000000" pitchFamily="65" charset="-120"/>
              <a:ea typeface="標楷體" panose="03000509000000000000" pitchFamily="65" charset="-120"/>
            </a:rPr>
            <a:t>及各項</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支用單據</a:t>
          </a:r>
          <a:r>
            <a:rPr lang="zh-TW" altLang="en-US" sz="2600" b="1" u="sng" kern="1200" dirty="0">
              <a:solidFill>
                <a:srgbClr val="FF0000"/>
              </a:solidFill>
              <a:latin typeface="標楷體" panose="03000509000000000000" pitchFamily="65" charset="-120"/>
              <a:ea typeface="標楷體" panose="03000509000000000000" pitchFamily="65" charset="-120"/>
            </a:rPr>
            <a:t>結報</a:t>
          </a:r>
          <a:r>
            <a:rPr lang="zh-TW" altLang="en-US" sz="2600" b="1" kern="1200" dirty="0">
              <a:latin typeface="標楷體" panose="03000509000000000000" pitchFamily="65" charset="-120"/>
              <a:ea typeface="標楷體" panose="03000509000000000000" pitchFamily="65" charset="-120"/>
            </a:rPr>
            <a:t>；經各機關</a:t>
          </a:r>
          <a:r>
            <a:rPr lang="zh-TW" altLang="en-US" sz="2600" b="1" u="none" kern="1200" dirty="0">
              <a:solidFill>
                <a:srgbClr val="FF0000"/>
              </a:solidFill>
              <a:latin typeface="標楷體" panose="03000509000000000000" pitchFamily="65" charset="-120"/>
              <a:ea typeface="標楷體" panose="03000509000000000000" pitchFamily="65" charset="-120"/>
            </a:rPr>
            <a:t>審核後，得</a:t>
          </a:r>
          <a:r>
            <a:rPr lang="zh-TW" altLang="en-US" sz="2600" b="1" u="sng" kern="1200" dirty="0">
              <a:solidFill>
                <a:srgbClr val="FF0000"/>
              </a:solidFill>
              <a:latin typeface="標楷體" panose="03000509000000000000" pitchFamily="65" charset="-120"/>
              <a:ea typeface="標楷體" panose="03000509000000000000" pitchFamily="65" charset="-120"/>
            </a:rPr>
            <a:t>將支用單據退還</a:t>
          </a:r>
          <a:r>
            <a:rPr lang="zh-TW" altLang="en-US" sz="2600" b="1" u="none" kern="1200" dirty="0">
              <a:solidFill>
                <a:srgbClr val="FF0000"/>
              </a:solidFill>
              <a:latin typeface="標楷體" panose="03000509000000000000" pitchFamily="65" charset="-120"/>
              <a:ea typeface="標楷體" panose="03000509000000000000" pitchFamily="65" charset="-120"/>
            </a:rPr>
            <a:t>受補（捐）助對象</a:t>
          </a:r>
          <a:r>
            <a:rPr lang="zh-TW" altLang="en-US" sz="2600" b="1" kern="1200" dirty="0">
              <a:latin typeface="標楷體" panose="03000509000000000000" pitchFamily="65" charset="-120"/>
              <a:ea typeface="標楷體" panose="03000509000000000000" pitchFamily="65" charset="-120"/>
            </a:rPr>
            <a:t>。</a:t>
          </a:r>
        </a:p>
      </dsp:txBody>
      <dsp:txXfrm>
        <a:off x="430649" y="3173888"/>
        <a:ext cx="3065005" cy="2369333"/>
      </dsp:txXfrm>
    </dsp:sp>
    <dsp:sp modelId="{AF96ED89-BA29-43C4-B1E5-524C34095497}">
      <dsp:nvSpPr>
        <dsp:cNvPr id="0" name=""/>
        <dsp:cNvSpPr/>
      </dsp:nvSpPr>
      <dsp:spPr>
        <a:xfrm>
          <a:off x="3926304" y="2761085"/>
          <a:ext cx="3212431" cy="264070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3CE25-A174-4007-A65E-0C05D6C2362E}">
      <dsp:nvSpPr>
        <dsp:cNvPr id="0" name=""/>
        <dsp:cNvSpPr/>
      </dsp:nvSpPr>
      <dsp:spPr>
        <a:xfrm>
          <a:off x="4283241" y="3100175"/>
          <a:ext cx="3212431" cy="26407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受補（捐）助對象</a:t>
          </a:r>
          <a:r>
            <a:rPr lang="zh-TW" altLang="en-US" sz="2600" b="1" u="sng" kern="1200" dirty="0">
              <a:solidFill>
                <a:srgbClr val="FF0000"/>
              </a:solidFill>
              <a:latin typeface="標楷體" panose="03000509000000000000" pitchFamily="65" charset="-120"/>
              <a:ea typeface="標楷體" panose="03000509000000000000" pitchFamily="65" charset="-120"/>
            </a:rPr>
            <a:t>檢附</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收支清單</a:t>
          </a:r>
          <a:r>
            <a:rPr lang="zh-TW" altLang="en-US" sz="2600" b="1" u="sng" kern="1200" dirty="0">
              <a:solidFill>
                <a:srgbClr val="FF0000"/>
              </a:solidFill>
              <a:latin typeface="標楷體" panose="03000509000000000000" pitchFamily="65" charset="-120"/>
              <a:ea typeface="標楷體" panose="03000509000000000000" pitchFamily="65" charset="-120"/>
            </a:rPr>
            <a:t>結報，並自行保存各項支用單據</a:t>
          </a:r>
          <a:r>
            <a:rPr lang="zh-TW" altLang="en-US" sz="2600" b="1" kern="1200" dirty="0">
              <a:latin typeface="標楷體" panose="03000509000000000000" pitchFamily="65" charset="-120"/>
              <a:ea typeface="標楷體" panose="03000509000000000000" pitchFamily="65" charset="-120"/>
            </a:rPr>
            <a:t>；各機關</a:t>
          </a:r>
          <a:r>
            <a:rPr lang="zh-TW" altLang="en-US" sz="2600" b="1" u="none" kern="1200" dirty="0">
              <a:solidFill>
                <a:srgbClr val="FF0000"/>
              </a:solidFill>
              <a:latin typeface="標楷體" panose="03000509000000000000" pitchFamily="65" charset="-120"/>
              <a:ea typeface="標楷體" panose="03000509000000000000" pitchFamily="65" charset="-120"/>
            </a:rPr>
            <a:t>應於</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事後審核</a:t>
          </a:r>
          <a:r>
            <a:rPr lang="zh-TW" altLang="en-US" sz="2600" b="1" kern="1200" dirty="0">
              <a:solidFill>
                <a:srgbClr val="FF0000"/>
              </a:solidFill>
              <a:latin typeface="標楷體" panose="03000509000000000000" pitchFamily="65" charset="-120"/>
              <a:ea typeface="標楷體" panose="03000509000000000000" pitchFamily="65" charset="-120"/>
            </a:rPr>
            <a:t>並作成相關紀錄。</a:t>
          </a:r>
        </a:p>
      </dsp:txBody>
      <dsp:txXfrm>
        <a:off x="4360585" y="3177519"/>
        <a:ext cx="3057743" cy="2486015"/>
      </dsp:txXfrm>
    </dsp:sp>
    <dsp:sp modelId="{8DCC0B11-8176-4BC3-A6BA-85C1D740E7D0}">
      <dsp:nvSpPr>
        <dsp:cNvPr id="0" name=""/>
        <dsp:cNvSpPr/>
      </dsp:nvSpPr>
      <dsp:spPr>
        <a:xfrm>
          <a:off x="7852609" y="2761085"/>
          <a:ext cx="3212431" cy="25400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D1994-EF57-4A9D-B97A-7199E6DC2126}">
      <dsp:nvSpPr>
        <dsp:cNvPr id="0" name=""/>
        <dsp:cNvSpPr/>
      </dsp:nvSpPr>
      <dsp:spPr>
        <a:xfrm>
          <a:off x="8209545" y="3100175"/>
          <a:ext cx="3212431" cy="25400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依前二項規定結報不符效益者，各機關</a:t>
          </a:r>
          <a:r>
            <a:rPr lang="zh-TW" altLang="en-US" sz="2600" b="1" kern="1200" dirty="0">
              <a:solidFill>
                <a:srgbClr val="FF0000"/>
              </a:solidFill>
              <a:latin typeface="標楷體" panose="03000509000000000000" pitchFamily="65" charset="-120"/>
              <a:ea typeface="標楷體" panose="03000509000000000000" pitchFamily="65" charset="-120"/>
            </a:rPr>
            <a:t>得規定受補（捐）助對象應檢附之佐證資料結報</a:t>
          </a:r>
          <a:r>
            <a:rPr lang="zh-TW" altLang="en-US" sz="2600" b="1" kern="1200" dirty="0">
              <a:latin typeface="標楷體" panose="03000509000000000000" pitchFamily="65" charset="-120"/>
              <a:ea typeface="標楷體" panose="03000509000000000000" pitchFamily="65" charset="-120"/>
            </a:rPr>
            <a:t>。</a:t>
          </a:r>
        </a:p>
      </dsp:txBody>
      <dsp:txXfrm>
        <a:off x="8283941" y="3174571"/>
        <a:ext cx="3063639" cy="239126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CFB56-728E-469E-BED9-DCC428EF0CA3}">
      <dsp:nvSpPr>
        <dsp:cNvPr id="0" name=""/>
        <dsp:cNvSpPr/>
      </dsp:nvSpPr>
      <dsp:spPr>
        <a:xfrm>
          <a:off x="0" y="113683"/>
          <a:ext cx="10218821" cy="4192393"/>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依政府採購法第</a:t>
          </a:r>
          <a:r>
            <a:rPr lang="en-US" altLang="en-US" sz="3600" b="1" kern="1200" dirty="0">
              <a:solidFill>
                <a:schemeClr val="bg1"/>
              </a:solidFill>
              <a:latin typeface="標楷體" panose="03000509000000000000" pitchFamily="65" charset="-120"/>
              <a:ea typeface="標楷體" panose="03000509000000000000" pitchFamily="65" charset="-120"/>
            </a:rPr>
            <a:t>4</a:t>
          </a:r>
          <a:r>
            <a:rPr lang="zh-TW" altLang="en-US" sz="3600" b="1" kern="1200" dirty="0">
              <a:solidFill>
                <a:schemeClr val="bg1"/>
              </a:solidFill>
              <a:latin typeface="標楷體" panose="03000509000000000000" pitchFamily="65" charset="-120"/>
              <a:ea typeface="標楷體" panose="03000509000000000000" pitchFamily="65" charset="-120"/>
            </a:rPr>
            <a:t>條第</a:t>
          </a:r>
          <a:r>
            <a:rPr lang="en-US" altLang="en-US" sz="3600" b="1" kern="1200" dirty="0">
              <a:solidFill>
                <a:schemeClr val="bg1"/>
              </a:solidFill>
              <a:latin typeface="標楷體" panose="03000509000000000000" pitchFamily="65" charset="-120"/>
              <a:ea typeface="標楷體" panose="03000509000000000000" pitchFamily="65" charset="-120"/>
            </a:rPr>
            <a:t>1</a:t>
          </a:r>
          <a:r>
            <a:rPr lang="zh-TW" altLang="en-US" sz="3600" b="1" kern="1200" dirty="0">
              <a:solidFill>
                <a:schemeClr val="bg1"/>
              </a:solidFill>
              <a:latin typeface="標楷體" panose="03000509000000000000" pitchFamily="65" charset="-120"/>
              <a:ea typeface="標楷體" panose="03000509000000000000" pitchFamily="65" charset="-120"/>
            </a:rPr>
            <a:t>項規定：「</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法人或團體</a:t>
          </a:r>
          <a:r>
            <a:rPr lang="zh-TW" altLang="en-US" sz="3600" b="1" kern="1200" dirty="0">
              <a:solidFill>
                <a:schemeClr val="bg1"/>
              </a:solidFill>
              <a:latin typeface="標楷體" panose="03000509000000000000" pitchFamily="65" charset="-120"/>
              <a:ea typeface="標楷體" panose="03000509000000000000" pitchFamily="65" charset="-120"/>
            </a:rPr>
            <a:t>接受機關補助辦理採購，</a:t>
          </a:r>
          <a:r>
            <a:rPr lang="zh-TW" altLang="en-US" sz="3600" b="1" u="none" kern="1200" dirty="0">
              <a:solidFill>
                <a:srgbClr val="FF0000"/>
              </a:solidFill>
              <a:latin typeface="標楷體" panose="03000509000000000000" pitchFamily="65" charset="-120"/>
              <a:ea typeface="標楷體" panose="03000509000000000000" pitchFamily="65" charset="-120"/>
            </a:rPr>
            <a:t>其</a:t>
          </a:r>
          <a:r>
            <a:rPr lang="zh-TW" altLang="en-US" sz="3600" b="1" u="none" kern="1200" dirty="0">
              <a:solidFill>
                <a:srgbClr val="FF0000"/>
              </a:solidFill>
              <a:highlight>
                <a:srgbClr val="FFFF00"/>
              </a:highlight>
              <a:latin typeface="標楷體" panose="03000509000000000000" pitchFamily="65" charset="-120"/>
              <a:ea typeface="標楷體" panose="03000509000000000000" pitchFamily="65" charset="-120"/>
            </a:rPr>
            <a:t>補助金額占採購金額半數以上，且補助金額在公告金額以上者，適用本法之規定</a:t>
          </a:r>
          <a:r>
            <a:rPr lang="zh-TW" altLang="en-US" sz="3600" b="1" u="none" kern="1200" dirty="0">
              <a:solidFill>
                <a:srgbClr val="FF0000"/>
              </a:solidFill>
              <a:latin typeface="標楷體" panose="03000509000000000000" pitchFamily="65" charset="-120"/>
              <a:ea typeface="標楷體" panose="03000509000000000000" pitchFamily="65" charset="-120"/>
            </a:rPr>
            <a:t>，</a:t>
          </a:r>
          <a:r>
            <a:rPr lang="zh-TW" altLang="en-US" sz="3600" b="1" kern="1200" dirty="0">
              <a:solidFill>
                <a:schemeClr val="bg1"/>
              </a:solidFill>
              <a:latin typeface="標楷體" panose="03000509000000000000" pitchFamily="65" charset="-120"/>
              <a:ea typeface="標楷體" panose="03000509000000000000" pitchFamily="65" charset="-120"/>
            </a:rPr>
            <a:t>並應受該機關之監督。」，惟若接受補助者之身分為</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自然人，</a:t>
          </a:r>
          <a:r>
            <a:rPr lang="zh-TW" altLang="en-US" sz="3600" b="1" u="sng" kern="1200" dirty="0">
              <a:solidFill>
                <a:srgbClr val="FF0000"/>
              </a:solidFill>
              <a:latin typeface="標楷體" panose="03000509000000000000" pitchFamily="65" charset="-120"/>
              <a:ea typeface="標楷體" panose="03000509000000000000" pitchFamily="65" charset="-120"/>
            </a:rPr>
            <a:t>其辦理採購</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不適用</a:t>
          </a:r>
          <a:r>
            <a:rPr lang="zh-TW" altLang="en-US" sz="3600" b="1" u="sng" kern="1200" dirty="0">
              <a:solidFill>
                <a:srgbClr val="FF0000"/>
              </a:solidFill>
              <a:latin typeface="標楷體" panose="03000509000000000000" pitchFamily="65" charset="-120"/>
              <a:ea typeface="標楷體" panose="03000509000000000000" pitchFamily="65" charset="-120"/>
            </a:rPr>
            <a:t>政府採購法。</a:t>
          </a:r>
        </a:p>
      </dsp:txBody>
      <dsp:txXfrm>
        <a:off x="204656" y="318339"/>
        <a:ext cx="9809509" cy="3783081"/>
      </dsp:txXfrm>
    </dsp:sp>
    <dsp:sp modelId="{29C6D928-4028-4B6C-BD18-56D63399D995}">
      <dsp:nvSpPr>
        <dsp:cNvPr id="0" name=""/>
        <dsp:cNvSpPr/>
      </dsp:nvSpPr>
      <dsp:spPr>
        <a:xfrm>
          <a:off x="0" y="4193145"/>
          <a:ext cx="10218821" cy="1345739"/>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444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補（捐）助經費中如涉及採購事項，受補（捐）助之</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民間團體</a:t>
          </a:r>
          <a:r>
            <a:rPr lang="zh-TW" altLang="en-US" sz="3600" b="1" u="sng" kern="1200" dirty="0">
              <a:solidFill>
                <a:srgbClr val="FF0000"/>
              </a:solidFill>
              <a:latin typeface="標楷體" panose="03000509000000000000" pitchFamily="65" charset="-120"/>
              <a:ea typeface="標楷體" panose="03000509000000000000" pitchFamily="65" charset="-120"/>
            </a:rPr>
            <a:t>應依政府採購法</a:t>
          </a:r>
          <a:r>
            <a:rPr lang="zh-TW" altLang="en-US" sz="3600" b="1" kern="1200" dirty="0">
              <a:solidFill>
                <a:srgbClr val="FF0000"/>
              </a:solidFill>
              <a:latin typeface="標楷體" panose="03000509000000000000" pitchFamily="65" charset="-120"/>
              <a:ea typeface="標楷體" panose="03000509000000000000" pitchFamily="65" charset="-120"/>
            </a:rPr>
            <a:t>等相關規定辦理</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a:t>
          </a:r>
        </a:p>
      </dsp:txBody>
      <dsp:txXfrm>
        <a:off x="0" y="4193145"/>
        <a:ext cx="10218821" cy="13457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B73E8-DCB6-4F31-9585-A963362C0FE8}">
      <dsp:nvSpPr>
        <dsp:cNvPr id="0" name=""/>
        <dsp:cNvSpPr/>
      </dsp:nvSpPr>
      <dsp:spPr>
        <a:xfrm>
          <a:off x="0" y="25531"/>
          <a:ext cx="9973710" cy="84599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一、本府</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委託</a:t>
          </a:r>
          <a:r>
            <a:rPr lang="zh-TW" altLang="en-US" sz="3600" b="1" kern="1200" dirty="0">
              <a:solidFill>
                <a:srgbClr val="FF0000"/>
              </a:solidFill>
              <a:highlight>
                <a:srgbClr val="FFFF00"/>
              </a:highlight>
              <a:latin typeface="標楷體" panose="03000509000000000000" pitchFamily="65" charset="-120"/>
              <a:ea typeface="標楷體" panose="03000509000000000000" pitchFamily="65" charset="-120"/>
            </a:rPr>
            <a:t>各機關、學校</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或</a:t>
          </a:r>
          <a:r>
            <a:rPr lang="zh-TW" altLang="en-US" sz="3600" b="1" u="sng" kern="1200" dirty="0">
              <a:solidFill>
                <a:srgbClr val="FF0000"/>
              </a:solidFill>
              <a:latin typeface="標楷體" panose="03000509000000000000" pitchFamily="65" charset="-120"/>
              <a:ea typeface="標楷體" panose="03000509000000000000" pitchFamily="65" charset="-120"/>
            </a:rPr>
            <a:t>洽請其代辦</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案件</a:t>
          </a:r>
        </a:p>
      </dsp:txBody>
      <dsp:txXfrm>
        <a:off x="0" y="25531"/>
        <a:ext cx="9973710" cy="845999"/>
      </dsp:txXfrm>
    </dsp:sp>
    <dsp:sp modelId="{EA765F60-9DED-4681-91E3-B2942BEB4881}">
      <dsp:nvSpPr>
        <dsp:cNvPr id="0" name=""/>
        <dsp:cNvSpPr/>
      </dsp:nvSpPr>
      <dsp:spPr>
        <a:xfrm>
          <a:off x="0" y="921710"/>
          <a:ext cx="9973710" cy="348436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altLang="en-US"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一</a:t>
          </a:r>
          <a:r>
            <a:rPr lang="en-US" altLang="en-US"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經費撥款及核銷</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12</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13</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點辦理。</a:t>
          </a:r>
        </a:p>
        <a:p>
          <a:pPr marL="228600" lvl="1" indent="-228600" algn="l" defTabSz="1200150">
            <a:lnSpc>
              <a:spcPct val="90000"/>
            </a:lnSpc>
            <a:spcBef>
              <a:spcPct val="0"/>
            </a:spcBef>
            <a:spcAft>
              <a:spcPct val="15000"/>
            </a:spcAft>
            <a:buChar char="•"/>
          </a:pPr>
          <a:r>
            <a:rPr lang="en-US" altLang="zh-TW"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二</a:t>
          </a:r>
          <a:r>
            <a:rPr lang="en-US" altLang="zh-TW"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經費保留</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14</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15</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點辦埋。</a:t>
          </a:r>
        </a:p>
        <a:p>
          <a:pPr marL="228600" lvl="1" indent="-228600" algn="l" defTabSz="1200150">
            <a:lnSpc>
              <a:spcPct val="90000"/>
            </a:lnSpc>
            <a:spcBef>
              <a:spcPct val="0"/>
            </a:spcBef>
            <a:spcAft>
              <a:spcPct val="15000"/>
            </a:spcAft>
            <a:buChar char="•"/>
          </a:pPr>
          <a:r>
            <a:rPr lang="en-US" altLang="en-US"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三</a:t>
          </a:r>
          <a:r>
            <a:rPr lang="en-US" altLang="en-US" sz="2700" b="1" kern="1200" dirty="0">
              <a:solidFill>
                <a:srgbClr val="FF0000"/>
              </a:solidFill>
              <a:latin typeface="標楷體" panose="03000509000000000000" pitchFamily="65" charset="-120"/>
              <a:ea typeface="標楷體" panose="03000509000000000000" pitchFamily="65" charset="-120"/>
            </a:rPr>
            <a:t>)</a:t>
          </a:r>
          <a:r>
            <a:rPr lang="zh-TW" altLang="en-US" sz="2700" b="1" kern="1200" dirty="0">
              <a:solidFill>
                <a:srgbClr val="FF0000"/>
              </a:solidFill>
              <a:latin typeface="標楷體" panose="03000509000000000000" pitchFamily="65" charset="-120"/>
              <a:ea typeface="標楷體" panose="03000509000000000000" pitchFamily="65" charset="-120"/>
            </a:rPr>
            <a:t>原始憑證保管銷毀</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16</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點辦理。</a:t>
          </a:r>
        </a:p>
      </dsp:txBody>
      <dsp:txXfrm>
        <a:off x="0" y="921710"/>
        <a:ext cx="9973710" cy="348436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B73E8-DCB6-4F31-9585-A963362C0FE8}">
      <dsp:nvSpPr>
        <dsp:cNvPr id="0" name=""/>
        <dsp:cNvSpPr/>
      </dsp:nvSpPr>
      <dsp:spPr>
        <a:xfrm>
          <a:off x="0" y="223435"/>
          <a:ext cx="10294519" cy="84599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二、本府</a:t>
          </a:r>
          <a:r>
            <a:rPr lang="zh-TW" altLang="en-US" sz="3600" b="1" u="sng" kern="1200" dirty="0">
              <a:solidFill>
                <a:srgbClr val="FF0000"/>
              </a:solidFill>
              <a:highlight>
                <a:srgbClr val="FFFF00"/>
              </a:highlight>
              <a:latin typeface="標楷體" panose="03000509000000000000" pitchFamily="65" charset="-120"/>
              <a:ea typeface="標楷體" panose="03000509000000000000" pitchFamily="65" charset="-120"/>
            </a:rPr>
            <a:t>補助</a:t>
          </a:r>
          <a:r>
            <a:rPr lang="zh-TW" altLang="en-US" sz="3600" b="1" kern="1200" dirty="0">
              <a:solidFill>
                <a:srgbClr val="FF0000"/>
              </a:solidFill>
              <a:highlight>
                <a:srgbClr val="FFFF00"/>
              </a:highlight>
              <a:latin typeface="標楷體" panose="03000509000000000000" pitchFamily="65" charset="-120"/>
              <a:ea typeface="標楷體" panose="03000509000000000000" pitchFamily="65" charset="-120"/>
            </a:rPr>
            <a:t>各機關及學校</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案件</a:t>
          </a:r>
        </a:p>
      </dsp:txBody>
      <dsp:txXfrm>
        <a:off x="0" y="223435"/>
        <a:ext cx="10294519" cy="845999"/>
      </dsp:txXfrm>
    </dsp:sp>
    <dsp:sp modelId="{EA765F60-9DED-4681-91E3-B2942BEB4881}">
      <dsp:nvSpPr>
        <dsp:cNvPr id="0" name=""/>
        <dsp:cNvSpPr/>
      </dsp:nvSpPr>
      <dsp:spPr>
        <a:xfrm>
          <a:off x="0" y="1062851"/>
          <a:ext cx="10294519" cy="320757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一</a:t>
          </a:r>
          <a:r>
            <a:rPr lang="en-US"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經費撥款及核銷</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12</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13</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zh-TW" sz="2700" b="1" kern="1200" dirty="0">
              <a:solidFill>
                <a:schemeClr val="bg1">
                  <a:lumMod val="95000"/>
                  <a:lumOff val="5000"/>
                </a:schemeClr>
              </a:solidFill>
              <a:latin typeface="標楷體" panose="03000509000000000000" pitchFamily="65" charset="-120"/>
              <a:ea typeface="標楷體" panose="03000509000000000000" pitchFamily="65" charset="-120"/>
            </a:rPr>
            <a:t>21</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點辦理。</a:t>
          </a:r>
        </a:p>
        <a:p>
          <a:pPr marL="228600" lvl="1" indent="-228600" algn="l" defTabSz="1200150">
            <a:lnSpc>
              <a:spcPct val="90000"/>
            </a:lnSpc>
            <a:spcBef>
              <a:spcPct val="0"/>
            </a:spcBef>
            <a:spcAft>
              <a:spcPct val="15000"/>
            </a:spcAft>
            <a:buChar char="•"/>
          </a:pPr>
          <a:r>
            <a:rPr lang="en-US" altLang="zh-TW"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二</a:t>
          </a:r>
          <a:r>
            <a:rPr lang="en-US" altLang="zh-TW"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經費保留</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：請依「金門縣政府委託各機關、學校或洽請其代辦經費撥付及憑證保管等注意事項」第</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14</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en-US"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15</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點及</a:t>
          </a:r>
          <a:r>
            <a:rPr lang="en-US" altLang="zh-TW" sz="2700" b="1" kern="1200" dirty="0">
              <a:solidFill>
                <a:schemeClr val="bg1">
                  <a:lumMod val="95000"/>
                  <a:lumOff val="5000"/>
                </a:schemeClr>
              </a:solidFill>
              <a:latin typeface="標楷體" panose="03000509000000000000" pitchFamily="65" charset="-120"/>
              <a:ea typeface="標楷體" panose="03000509000000000000" pitchFamily="65" charset="-120"/>
            </a:rPr>
            <a:t>21</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辦埋。</a:t>
          </a:r>
        </a:p>
        <a:p>
          <a:pPr marL="228600" lvl="1" indent="-228600" algn="l" defTabSz="1200150">
            <a:lnSpc>
              <a:spcPct val="90000"/>
            </a:lnSpc>
            <a:spcBef>
              <a:spcPct val="0"/>
            </a:spcBef>
            <a:spcAft>
              <a:spcPct val="15000"/>
            </a:spcAft>
            <a:buChar char="•"/>
          </a:pPr>
          <a:r>
            <a:rPr lang="en-US"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三</a:t>
          </a:r>
          <a:r>
            <a:rPr lang="en-US"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a:t>
          </a:r>
          <a:r>
            <a:rPr lang="zh-TW" altLang="en-US" sz="2700" b="1" kern="1200" dirty="0">
              <a:solidFill>
                <a:srgbClr val="FF0000"/>
              </a:solidFill>
              <a:highlight>
                <a:srgbClr val="FFFF00"/>
              </a:highlight>
              <a:latin typeface="標楷體" panose="03000509000000000000" pitchFamily="65" charset="-120"/>
              <a:ea typeface="標楷體" panose="03000509000000000000" pitchFamily="65" charset="-120"/>
            </a:rPr>
            <a:t>原始憑證保管銷毀</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：受補助機關學校</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支用單據請依規定審核，並</a:t>
          </a:r>
          <a:r>
            <a:rPr lang="zh-TW" altLang="en-US" sz="27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妥為保管</a:t>
          </a:r>
          <a:r>
            <a:rPr lang="zh-TW" altLang="en-US" sz="2700" b="1" kern="1200" dirty="0">
              <a:solidFill>
                <a:schemeClr val="bg1">
                  <a:lumMod val="95000"/>
                  <a:lumOff val="5000"/>
                </a:schemeClr>
              </a:solidFill>
              <a:latin typeface="標楷體" panose="03000509000000000000" pitchFamily="65" charset="-120"/>
              <a:ea typeface="標楷體" panose="03000509000000000000" pitchFamily="65" charset="-120"/>
            </a:rPr>
            <a:t>，以備審計單位及本府查核。</a:t>
          </a:r>
        </a:p>
      </dsp:txBody>
      <dsp:txXfrm>
        <a:off x="0" y="1062851"/>
        <a:ext cx="10294519" cy="320757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C1A90-763E-4F5C-BD37-F8D4EB4CAA96}">
      <dsp:nvSpPr>
        <dsp:cNvPr id="0" name=""/>
        <dsp:cNvSpPr/>
      </dsp:nvSpPr>
      <dsp:spPr>
        <a:xfrm>
          <a:off x="-6159649"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BD951E-6005-4E18-95C5-AA8E9AC7F81B}">
      <dsp:nvSpPr>
        <dsp:cNvPr id="0" name=""/>
        <dsp:cNvSpPr/>
      </dsp:nvSpPr>
      <dsp:spPr>
        <a:xfrm>
          <a:off x="577086" y="624502"/>
          <a:ext cx="9749387" cy="1293309"/>
        </a:xfrm>
        <a:prstGeom prst="rect">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0533" tIns="71120" rIns="71120" bIns="71120" numCol="1" spcCol="1270" anchor="ctr" anchorCtr="0">
          <a:noAutofit/>
        </a:bodyPr>
        <a:lstStyle/>
        <a:p>
          <a:pPr marL="0" lvl="0" indent="0" algn="l" defTabSz="1244600">
            <a:lnSpc>
              <a:spcPct val="90000"/>
            </a:lnSpc>
            <a:spcBef>
              <a:spcPct val="0"/>
            </a:spcBef>
            <a:spcAft>
              <a:spcPts val="0"/>
            </a:spcAft>
            <a:buNone/>
          </a:pPr>
          <a:r>
            <a:rPr lang="zh-TW" altLang="en-US" sz="2800" b="1" kern="1200" dirty="0">
              <a:solidFill>
                <a:srgbClr val="FF0000"/>
              </a:solidFill>
              <a:latin typeface="標楷體" panose="03000509000000000000" pitchFamily="65" charset="-120"/>
              <a:ea typeface="標楷體" panose="03000509000000000000" pitchFamily="65" charset="-120"/>
            </a:rPr>
            <a:t>便簽路徑</a:t>
          </a:r>
          <a:r>
            <a:rPr lang="en-US" altLang="en-US" sz="2800" b="1" kern="1200" dirty="0">
              <a:solidFill>
                <a:srgbClr val="FF0000"/>
              </a:solidFill>
              <a:latin typeface="標楷體" panose="03000509000000000000" pitchFamily="65" charset="-120"/>
              <a:ea typeface="標楷體" panose="03000509000000000000" pitchFamily="65" charset="-120"/>
            </a:rPr>
            <a:t>https://drive.google.com/drive/folders/1KHjJ6P4GVwfrZimO4wooPmaMNW-5MZA3</a:t>
          </a:r>
          <a:endParaRPr lang="zh-TW" altLang="en-US" sz="2800" b="1" kern="1200" dirty="0">
            <a:solidFill>
              <a:srgbClr val="FF0000"/>
            </a:solidFill>
            <a:latin typeface="標楷體" panose="03000509000000000000" pitchFamily="65" charset="-120"/>
            <a:ea typeface="標楷體" panose="03000509000000000000" pitchFamily="65" charset="-120"/>
          </a:endParaRPr>
        </a:p>
      </dsp:txBody>
      <dsp:txXfrm>
        <a:off x="577086" y="624502"/>
        <a:ext cx="9749387" cy="1293309"/>
      </dsp:txXfrm>
    </dsp:sp>
    <dsp:sp modelId="{F0C0236D-2AFE-4D0D-9E4B-B949A5581360}">
      <dsp:nvSpPr>
        <dsp:cNvPr id="0" name=""/>
        <dsp:cNvSpPr/>
      </dsp:nvSpPr>
      <dsp:spPr>
        <a:xfrm>
          <a:off x="0" y="618071"/>
          <a:ext cx="1302930" cy="1248508"/>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C1A90-763E-4F5C-BD37-F8D4EB4CAA9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51704F-C0D2-48E1-87AD-811E4DADED7B}">
      <dsp:nvSpPr>
        <dsp:cNvPr id="0" name=""/>
        <dsp:cNvSpPr/>
      </dsp:nvSpPr>
      <dsp:spPr>
        <a:xfrm>
          <a:off x="948087" y="599673"/>
          <a:ext cx="9371081" cy="1896878"/>
        </a:xfrm>
        <a:prstGeom prst="rect">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28729" tIns="60960" rIns="60960" bIns="60960" numCol="1" spcCol="1270" anchor="ctr" anchorCtr="0">
          <a:noAutofit/>
        </a:bodyPr>
        <a:lstStyle/>
        <a:p>
          <a:pPr marL="0" lvl="0" indent="0" algn="just" defTabSz="1066800">
            <a:lnSpc>
              <a:spcPct val="90000"/>
            </a:lnSpc>
            <a:spcBef>
              <a:spcPct val="0"/>
            </a:spcBef>
            <a:spcAft>
              <a:spcPct val="35000"/>
            </a:spcAft>
            <a:buNone/>
          </a:pPr>
          <a:r>
            <a:rPr lang="zh-TW" altLang="en-US" sz="2400" b="1" kern="1200" dirty="0">
              <a:latin typeface="標楷體" panose="03000509000000000000" pitchFamily="65" charset="-120"/>
              <a:ea typeface="標楷體" panose="03000509000000000000" pitchFamily="65" charset="-120"/>
            </a:rPr>
            <a:t>一、</a:t>
          </a:r>
          <a:r>
            <a:rPr lang="zh-TW" altLang="en-US" sz="2600" b="1" kern="1200" dirty="0">
              <a:latin typeface="標楷體" panose="03000509000000000000" pitchFamily="65" charset="-120"/>
              <a:ea typeface="標楷體" panose="03000509000000000000" pitchFamily="65" charset="-120"/>
            </a:rPr>
            <a:t>本法所稱採購，指</a:t>
          </a:r>
          <a:r>
            <a:rPr lang="zh-TW" altLang="en-US" sz="2600" b="1" kern="1200" dirty="0">
              <a:highlight>
                <a:srgbClr val="FFFF00"/>
              </a:highlight>
              <a:latin typeface="標楷體" panose="03000509000000000000" pitchFamily="65" charset="-120"/>
              <a:ea typeface="標楷體" panose="03000509000000000000" pitchFamily="65" charset="-120"/>
            </a:rPr>
            <a:t>工程之定作、財物之買受、定製、承租及勞務之委任或僱傭等</a:t>
          </a:r>
          <a:r>
            <a:rPr lang="zh-TW" altLang="en-US" sz="2600" b="1" kern="1200" dirty="0">
              <a:latin typeface="標楷體" panose="03000509000000000000" pitchFamily="65" charset="-120"/>
              <a:ea typeface="標楷體" panose="03000509000000000000" pitchFamily="65" charset="-120"/>
            </a:rPr>
            <a:t>。</a:t>
          </a:r>
          <a:r>
            <a:rPr lang="en-US" altLang="zh-TW" sz="2600" b="1"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政府採購法</a:t>
          </a:r>
          <a:r>
            <a:rPr lang="en-US" altLang="zh-TW" sz="2600" b="1" kern="1200" dirty="0">
              <a:latin typeface="標楷體" panose="03000509000000000000" pitchFamily="65" charset="-120"/>
              <a:ea typeface="標楷體" panose="03000509000000000000" pitchFamily="65" charset="-120"/>
            </a:rPr>
            <a:t>§2)</a:t>
          </a:r>
        </a:p>
        <a:p>
          <a:pPr marL="0" lvl="0" indent="0" algn="just" defTabSz="10668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二、</a:t>
          </a:r>
          <a:r>
            <a:rPr lang="zh-TW" altLang="en-US" sz="2600" b="1" u="sng" kern="1200" dirty="0">
              <a:solidFill>
                <a:srgbClr val="FF0000"/>
              </a:solidFill>
              <a:latin typeface="標楷體" panose="03000509000000000000" pitchFamily="65" charset="-120"/>
              <a:ea typeface="標楷體" panose="03000509000000000000" pitchFamily="65" charset="-120"/>
            </a:rPr>
            <a:t>財產出租、變賣財產等收入性招標</a:t>
          </a:r>
          <a:r>
            <a:rPr lang="zh-TW" altLang="en-US" sz="2600" b="1" kern="1200" dirty="0">
              <a:latin typeface="標楷體" panose="03000509000000000000" pitchFamily="65" charset="-120"/>
              <a:ea typeface="標楷體" panose="03000509000000000000" pitchFamily="65" charset="-120"/>
            </a:rPr>
            <a:t>非屬適用政府採購法之採購事項。</a:t>
          </a:r>
          <a:endParaRPr lang="en-US" altLang="zh-TW" sz="2600" b="1" kern="1200" dirty="0">
            <a:latin typeface="標楷體" panose="03000509000000000000" pitchFamily="65" charset="-120"/>
            <a:ea typeface="標楷體" panose="03000509000000000000" pitchFamily="65" charset="-120"/>
          </a:endParaRPr>
        </a:p>
      </dsp:txBody>
      <dsp:txXfrm>
        <a:off x="948087" y="599673"/>
        <a:ext cx="9371081" cy="1896878"/>
      </dsp:txXfrm>
    </dsp:sp>
    <dsp:sp modelId="{4CDC52B3-254D-412E-B385-3EBE58E284D2}">
      <dsp:nvSpPr>
        <dsp:cNvPr id="0" name=""/>
        <dsp:cNvSpPr/>
      </dsp:nvSpPr>
      <dsp:spPr>
        <a:xfrm>
          <a:off x="119992" y="724381"/>
          <a:ext cx="1656190" cy="1647464"/>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D28EBBF-544C-4D27-B73B-E2E17CF95AE5}">
      <dsp:nvSpPr>
        <dsp:cNvPr id="0" name=""/>
        <dsp:cNvSpPr/>
      </dsp:nvSpPr>
      <dsp:spPr>
        <a:xfrm>
          <a:off x="948087" y="2968082"/>
          <a:ext cx="9371081" cy="1804942"/>
        </a:xfrm>
        <a:prstGeom prst="rect">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28729" tIns="66040" rIns="66040" bIns="6604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機關辦理公告金額以上採購之</a:t>
          </a:r>
          <a:r>
            <a:rPr lang="zh-TW" altLang="en-US" sz="2600" b="1" u="sng" kern="1200" dirty="0">
              <a:highlight>
                <a:srgbClr val="FFFF00"/>
              </a:highlight>
              <a:latin typeface="標楷體" panose="03000509000000000000" pitchFamily="65" charset="-120"/>
              <a:ea typeface="標楷體" panose="03000509000000000000" pitchFamily="65" charset="-120"/>
            </a:rPr>
            <a:t>開標、比價、議價、決標及驗收</a:t>
          </a:r>
          <a:r>
            <a:rPr lang="zh-TW" altLang="en-US" sz="2600" b="1" u="sng"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除有特殊情形者外，應由其主（會）計及有關單位會同監辦。</a:t>
          </a:r>
          <a:r>
            <a:rPr lang="en-US" altLang="en-US" sz="2600" b="1"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政府採購法</a:t>
          </a:r>
          <a:r>
            <a:rPr lang="en-US" altLang="en-US" sz="2600" b="1" kern="1200" dirty="0">
              <a:latin typeface="標楷體" panose="03000509000000000000" pitchFamily="65" charset="-120"/>
              <a:ea typeface="標楷體" panose="03000509000000000000" pitchFamily="65" charset="-120"/>
            </a:rPr>
            <a:t>§13)</a:t>
          </a:r>
        </a:p>
        <a:p>
          <a:pPr marL="0" lvl="0" indent="0" algn="l" defTabSz="1155700">
            <a:lnSpc>
              <a:spcPct val="90000"/>
            </a:lnSpc>
            <a:spcBef>
              <a:spcPct val="0"/>
            </a:spcBef>
            <a:spcAft>
              <a:spcPct val="35000"/>
            </a:spcAft>
            <a:buNone/>
          </a:pPr>
          <a:r>
            <a:rPr lang="zh-TW" altLang="en-US" sz="2600" b="1" u="sng" kern="1200" dirty="0">
              <a:solidFill>
                <a:srgbClr val="FF0000"/>
              </a:solidFill>
              <a:latin typeface="標楷體" panose="03000509000000000000" pitchFamily="65" charset="-120"/>
              <a:ea typeface="標楷體" panose="03000509000000000000" pitchFamily="65" charset="-120"/>
            </a:rPr>
            <a:t>評選</a:t>
          </a:r>
          <a:r>
            <a:rPr lang="en-US" altLang="zh-TW" sz="2600" b="1" u="sng" kern="1200" dirty="0">
              <a:solidFill>
                <a:srgbClr val="FF0000"/>
              </a:solidFill>
              <a:latin typeface="標楷體" panose="03000509000000000000" pitchFamily="65" charset="-120"/>
              <a:ea typeface="標楷體" panose="03000509000000000000" pitchFamily="65" charset="-120"/>
            </a:rPr>
            <a:t>(</a:t>
          </a:r>
          <a:r>
            <a:rPr lang="zh-TW" altLang="en-US" sz="2600" b="1" u="sng" kern="1200" dirty="0">
              <a:solidFill>
                <a:srgbClr val="FF0000"/>
              </a:solidFill>
              <a:latin typeface="標楷體" panose="03000509000000000000" pitchFamily="65" charset="-120"/>
              <a:ea typeface="標楷體" panose="03000509000000000000" pitchFamily="65" charset="-120"/>
            </a:rPr>
            <a:t>審</a:t>
          </a:r>
          <a:r>
            <a:rPr lang="en-US" altLang="zh-TW" sz="2600" b="1" u="sng" kern="1200" dirty="0">
              <a:solidFill>
                <a:srgbClr val="FF0000"/>
              </a:solidFill>
              <a:latin typeface="標楷體" panose="03000509000000000000" pitchFamily="65" charset="-120"/>
              <a:ea typeface="標楷體" panose="03000509000000000000" pitchFamily="65" charset="-120"/>
            </a:rPr>
            <a:t>)</a:t>
          </a:r>
          <a:r>
            <a:rPr lang="zh-TW" altLang="en-US" sz="2600" b="1" u="sng" kern="1200" dirty="0">
              <a:solidFill>
                <a:srgbClr val="FF0000"/>
              </a:solidFill>
              <a:latin typeface="標楷體" panose="03000509000000000000" pitchFamily="65" charset="-120"/>
              <a:ea typeface="標楷體" panose="03000509000000000000" pitchFamily="65" charset="-120"/>
            </a:rPr>
            <a:t>、初驗、會勘及保固期滿查驗</a:t>
          </a:r>
        </a:p>
      </dsp:txBody>
      <dsp:txXfrm>
        <a:off x="948087" y="2968082"/>
        <a:ext cx="9371081" cy="1804942"/>
      </dsp:txXfrm>
    </dsp:sp>
    <dsp:sp modelId="{F7E9BA70-BD49-480C-BABD-6CED1CF0D53B}">
      <dsp:nvSpPr>
        <dsp:cNvPr id="0" name=""/>
        <dsp:cNvSpPr/>
      </dsp:nvSpPr>
      <dsp:spPr>
        <a:xfrm>
          <a:off x="119992" y="3046821"/>
          <a:ext cx="1656190" cy="1647464"/>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8009255"/>
              <a:satOff val="-29969"/>
              <a:lumOff val="-1765"/>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139BD-5DFC-402A-B160-6049FC99D8A5}">
      <dsp:nvSpPr>
        <dsp:cNvPr id="0" name=""/>
        <dsp:cNvSpPr/>
      </dsp:nvSpPr>
      <dsp:spPr>
        <a:xfrm>
          <a:off x="897358" y="0"/>
          <a:ext cx="10170063" cy="469716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8DF63-9A9B-4819-A4DD-14449931335D}">
      <dsp:nvSpPr>
        <dsp:cNvPr id="0" name=""/>
        <dsp:cNvSpPr/>
      </dsp:nvSpPr>
      <dsp:spPr>
        <a:xfrm>
          <a:off x="2336" y="1069374"/>
          <a:ext cx="1495013" cy="255841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一、 採購公務用酒係指大批採購</a:t>
          </a:r>
          <a:r>
            <a:rPr lang="en-US" altLang="en-US" sz="2200" b="1" kern="1200" dirty="0">
              <a:solidFill>
                <a:schemeClr val="bg1"/>
              </a:solidFill>
              <a:latin typeface="標楷體" panose="03000509000000000000" pitchFamily="65" charset="-120"/>
              <a:ea typeface="標楷體" panose="03000509000000000000" pitchFamily="65" charset="-120"/>
            </a:rPr>
            <a:t>(</a:t>
          </a:r>
          <a:r>
            <a:rPr lang="zh-TW" altLang="en-US" sz="2200" b="1" kern="1200" dirty="0">
              <a:solidFill>
                <a:schemeClr val="bg1"/>
              </a:solidFill>
              <a:latin typeface="標楷體" panose="03000509000000000000" pitchFamily="65" charset="-120"/>
              <a:ea typeface="標楷體" panose="03000509000000000000" pitchFamily="65" charset="-120"/>
            </a:rPr>
            <a:t>例如</a:t>
          </a:r>
          <a:r>
            <a:rPr lang="en-US" altLang="en-US" sz="2200" b="1" kern="1200" dirty="0">
              <a:solidFill>
                <a:schemeClr val="bg1"/>
              </a:solidFill>
              <a:latin typeface="標楷體" panose="03000509000000000000" pitchFamily="65" charset="-120"/>
              <a:ea typeface="標楷體" panose="03000509000000000000" pitchFamily="65" charset="-120"/>
            </a:rPr>
            <a:t>:</a:t>
          </a:r>
          <a:r>
            <a:rPr lang="zh-TW" altLang="en-US" sz="2200" b="1" kern="1200" dirty="0">
              <a:solidFill>
                <a:schemeClr val="bg1"/>
              </a:solidFill>
              <a:latin typeface="標楷體" panose="03000509000000000000" pitchFamily="65" charset="-120"/>
              <a:ea typeface="標楷體" panose="03000509000000000000" pitchFamily="65" charset="-120"/>
            </a:rPr>
            <a:t>馬拉松、慶生、喜宴酒等</a:t>
          </a:r>
          <a:r>
            <a:rPr lang="en-US" altLang="en-US" sz="2200" b="1" kern="1200" dirty="0">
              <a:solidFill>
                <a:schemeClr val="bg1"/>
              </a:solidFill>
              <a:latin typeface="標楷體" panose="03000509000000000000" pitchFamily="65" charset="-120"/>
              <a:ea typeface="標楷體" panose="03000509000000000000" pitchFamily="65" charset="-120"/>
            </a:rPr>
            <a:t>)</a:t>
          </a:r>
          <a:endParaRPr lang="zh-TW" altLang="en-US" sz="2200" b="1" kern="1200" dirty="0">
            <a:solidFill>
              <a:schemeClr val="bg1"/>
            </a:solidFill>
            <a:latin typeface="標楷體" panose="03000509000000000000" pitchFamily="65" charset="-120"/>
            <a:ea typeface="標楷體" panose="03000509000000000000" pitchFamily="65" charset="-120"/>
          </a:endParaRPr>
        </a:p>
      </dsp:txBody>
      <dsp:txXfrm>
        <a:off x="75317" y="1142355"/>
        <a:ext cx="1349051" cy="2412450"/>
      </dsp:txXfrm>
    </dsp:sp>
    <dsp:sp modelId="{25303255-2884-4377-A4E9-E261432987A2}">
      <dsp:nvSpPr>
        <dsp:cNvPr id="0" name=""/>
        <dsp:cNvSpPr/>
      </dsp:nvSpPr>
      <dsp:spPr>
        <a:xfrm>
          <a:off x="1746519" y="1069374"/>
          <a:ext cx="1495013" cy="2558412"/>
        </a:xfrm>
        <a:prstGeom prst="roundRect">
          <a:avLst/>
        </a:prstGeom>
        <a:solidFill>
          <a:schemeClr val="accent4">
            <a:hueOff val="1334876"/>
            <a:satOff val="-4995"/>
            <a:lumOff val="-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二、依用酒類別建立新頁簽：注意公務用酒頁簽不分年度，是累計統計</a:t>
          </a:r>
        </a:p>
      </dsp:txBody>
      <dsp:txXfrm>
        <a:off x="1819500" y="1142355"/>
        <a:ext cx="1349051" cy="2412450"/>
      </dsp:txXfrm>
    </dsp:sp>
    <dsp:sp modelId="{E1453361-D9FF-4674-89EB-260C7E5675C5}">
      <dsp:nvSpPr>
        <dsp:cNvPr id="0" name=""/>
        <dsp:cNvSpPr/>
      </dsp:nvSpPr>
      <dsp:spPr>
        <a:xfrm>
          <a:off x="3490701" y="1409148"/>
          <a:ext cx="1495013" cy="1878864"/>
        </a:xfrm>
        <a:prstGeom prst="roundRect">
          <a:avLst/>
        </a:prstGeom>
        <a:solidFill>
          <a:schemeClr val="accent4">
            <a:hueOff val="2669752"/>
            <a:satOff val="-9990"/>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三、登打案名及承辦人姓名</a:t>
          </a:r>
        </a:p>
      </dsp:txBody>
      <dsp:txXfrm>
        <a:off x="3563682" y="1482129"/>
        <a:ext cx="1349051" cy="1732902"/>
      </dsp:txXfrm>
    </dsp:sp>
    <dsp:sp modelId="{F68927C3-6468-4232-A79E-A41916701D38}">
      <dsp:nvSpPr>
        <dsp:cNvPr id="0" name=""/>
        <dsp:cNvSpPr/>
      </dsp:nvSpPr>
      <dsp:spPr>
        <a:xfrm>
          <a:off x="5234883" y="1409148"/>
          <a:ext cx="1495013" cy="1878864"/>
        </a:xfrm>
        <a:prstGeom prst="roundRect">
          <a:avLst/>
        </a:prstGeom>
        <a:solidFill>
          <a:schemeClr val="accent4">
            <a:hueOff val="4004627"/>
            <a:satOff val="-14985"/>
            <a:lumOff val="-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四、登打驗收數量及日期</a:t>
          </a:r>
        </a:p>
      </dsp:txBody>
      <dsp:txXfrm>
        <a:off x="5307864" y="1482129"/>
        <a:ext cx="1349051" cy="1732902"/>
      </dsp:txXfrm>
    </dsp:sp>
    <dsp:sp modelId="{7992F633-1ACD-4F1D-8C78-A65B1756FBCB}">
      <dsp:nvSpPr>
        <dsp:cNvPr id="0" name=""/>
        <dsp:cNvSpPr/>
      </dsp:nvSpPr>
      <dsp:spPr>
        <a:xfrm>
          <a:off x="6979065" y="1409148"/>
          <a:ext cx="1495013" cy="1878864"/>
        </a:xfrm>
        <a:prstGeom prst="roundRect">
          <a:avLst/>
        </a:prstGeom>
        <a:solidFill>
          <a:schemeClr val="accent4">
            <a:hueOff val="5339503"/>
            <a:satOff val="-19979"/>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五、登打發放數量及情形</a:t>
          </a:r>
        </a:p>
      </dsp:txBody>
      <dsp:txXfrm>
        <a:off x="7052046" y="1482129"/>
        <a:ext cx="1349051" cy="1732902"/>
      </dsp:txXfrm>
    </dsp:sp>
    <dsp:sp modelId="{55BA4ADD-0BC3-4F62-B8C0-AE26611F1FA3}">
      <dsp:nvSpPr>
        <dsp:cNvPr id="0" name=""/>
        <dsp:cNvSpPr/>
      </dsp:nvSpPr>
      <dsp:spPr>
        <a:xfrm>
          <a:off x="8723247" y="1409148"/>
          <a:ext cx="1495013" cy="1878864"/>
        </a:xfrm>
        <a:prstGeom prst="roundRect">
          <a:avLst/>
        </a:prstGeom>
        <a:solidFill>
          <a:schemeClr val="accent4">
            <a:hueOff val="6674379"/>
            <a:satOff val="-24974"/>
            <a:lumOff val="-1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六、移存發放後賸餘數量</a:t>
          </a:r>
        </a:p>
      </dsp:txBody>
      <dsp:txXfrm>
        <a:off x="8796228" y="1482129"/>
        <a:ext cx="1349051" cy="1732902"/>
      </dsp:txXfrm>
    </dsp:sp>
    <dsp:sp modelId="{9EE58962-05B7-4880-99DB-604FFA022E5B}">
      <dsp:nvSpPr>
        <dsp:cNvPr id="0" name=""/>
        <dsp:cNvSpPr/>
      </dsp:nvSpPr>
      <dsp:spPr>
        <a:xfrm>
          <a:off x="10467429" y="1409148"/>
          <a:ext cx="1495013" cy="1878864"/>
        </a:xfrm>
        <a:prstGeom prst="roundRect">
          <a:avLst/>
        </a:prstGeom>
        <a:solidFill>
          <a:schemeClr val="accent4">
            <a:hueOff val="8009255"/>
            <a:satOff val="-29969"/>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標楷體" panose="03000509000000000000" pitchFamily="65" charset="-120"/>
              <a:ea typeface="標楷體" panose="03000509000000000000" pitchFamily="65" charset="-120"/>
            </a:rPr>
            <a:t>七、業務單位向存管單位領用公務用酒</a:t>
          </a:r>
        </a:p>
      </dsp:txBody>
      <dsp:txXfrm>
        <a:off x="10540410" y="1482129"/>
        <a:ext cx="1349051" cy="1732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48D46-8370-40A2-9EBC-A2B2A968265D}">
      <dsp:nvSpPr>
        <dsp:cNvPr id="0" name=""/>
        <dsp:cNvSpPr/>
      </dsp:nvSpPr>
      <dsp:spPr>
        <a:xfrm rot="5400000">
          <a:off x="4194289" y="-2517816"/>
          <a:ext cx="4371215" cy="9817300"/>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在金門</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設籍</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6</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個月以上</a:t>
          </a:r>
          <a:r>
            <a:rPr lang="zh-TW" altLang="en-US" sz="3200" b="1" kern="1200" dirty="0">
              <a:solidFill>
                <a:schemeClr val="bg1"/>
              </a:solidFill>
              <a:latin typeface="標楷體" panose="03000509000000000000" pitchFamily="65" charset="-120"/>
              <a:ea typeface="標楷體" panose="03000509000000000000" pitchFamily="65" charset="-120"/>
            </a:rPr>
            <a:t>之臺灣地區人民，得申請</a:t>
          </a:r>
          <a:r>
            <a:rPr lang="en-US" altLang="en-US" sz="3200" b="1" kern="1200" dirty="0">
              <a:solidFill>
                <a:schemeClr val="bg1"/>
              </a:solidFill>
              <a:latin typeface="標楷體" panose="03000509000000000000" pitchFamily="65" charset="-120"/>
              <a:ea typeface="標楷體" panose="03000509000000000000" pitchFamily="65" charset="-120"/>
            </a:rPr>
            <a:t>3</a:t>
          </a:r>
          <a:r>
            <a:rPr lang="zh-TW" altLang="en-US" sz="3200" b="1" kern="1200" dirty="0">
              <a:solidFill>
                <a:schemeClr val="bg1"/>
              </a:solidFill>
              <a:latin typeface="標楷體" panose="03000509000000000000" pitchFamily="65" charset="-120"/>
              <a:ea typeface="標楷體" panose="03000509000000000000" pitchFamily="65" charset="-120"/>
            </a:rPr>
            <a:t>年效期多次入出境許可證進入大陸地區（簡稱</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金馬證</a:t>
          </a:r>
          <a:r>
            <a:rPr lang="zh-TW" altLang="en-US" sz="3200" b="1" kern="1200" dirty="0">
              <a:solidFill>
                <a:schemeClr val="bg1"/>
              </a:solidFill>
              <a:latin typeface="標楷體" panose="03000509000000000000" pitchFamily="65" charset="-120"/>
              <a:ea typeface="標楷體" panose="03000509000000000000" pitchFamily="65" charset="-120"/>
            </a:rPr>
            <a:t>），免收規費。</a:t>
          </a:r>
        </a:p>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符合前開規定之人員，</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因公赴大陸地區入出境證件，原則以金馬證、落地簽或臺胞證覈實報支</a:t>
          </a:r>
          <a:r>
            <a:rPr lang="zh-TW" altLang="en-US" sz="3200" b="1" kern="1200" dirty="0">
              <a:solidFill>
                <a:schemeClr val="bg1"/>
              </a:solidFill>
              <a:latin typeface="標楷體" panose="03000509000000000000" pitchFamily="65" charset="-120"/>
              <a:ea typeface="標楷體" panose="03000509000000000000" pitchFamily="65" charset="-120"/>
            </a:rPr>
            <a:t>，並應儘量縮短行程；餘比照「國外出差旅費報支要點」規定辦理。</a:t>
          </a:r>
        </a:p>
      </dsp:txBody>
      <dsp:txXfrm rot="-5400000">
        <a:off x="1471247" y="418611"/>
        <a:ext cx="9603915" cy="3944445"/>
      </dsp:txXfrm>
    </dsp:sp>
    <dsp:sp modelId="{0560F428-62C9-4FDA-B87A-DE0812B58023}">
      <dsp:nvSpPr>
        <dsp:cNvPr id="0" name=""/>
        <dsp:cNvSpPr/>
      </dsp:nvSpPr>
      <dsp:spPr>
        <a:xfrm>
          <a:off x="0" y="188859"/>
          <a:ext cx="1493069"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因公赴大陸地區入出境證件報支原則</a:t>
          </a:r>
        </a:p>
      </dsp:txBody>
      <dsp:txXfrm>
        <a:off x="72886" y="261745"/>
        <a:ext cx="1347297" cy="431051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15823-64A4-4AB3-9F6A-DE371F9D57AC}">
      <dsp:nvSpPr>
        <dsp:cNvPr id="0" name=""/>
        <dsp:cNvSpPr/>
      </dsp:nvSpPr>
      <dsp:spPr>
        <a:xfrm>
          <a:off x="-4402954" y="-675312"/>
          <a:ext cx="5245468" cy="5245468"/>
        </a:xfrm>
        <a:prstGeom prst="blockArc">
          <a:avLst>
            <a:gd name="adj1" fmla="val 18900000"/>
            <a:gd name="adj2" fmla="val 2700000"/>
            <a:gd name="adj3" fmla="val 412"/>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EB8B8A-A594-4A68-AF46-F04D44FA72D9}">
      <dsp:nvSpPr>
        <dsp:cNvPr id="0" name=""/>
        <dsp:cNvSpPr/>
      </dsp:nvSpPr>
      <dsp:spPr>
        <a:xfrm>
          <a:off x="541838" y="389484"/>
          <a:ext cx="5338017" cy="77896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306"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一</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新增受款人</a:t>
          </a:r>
        </a:p>
      </dsp:txBody>
      <dsp:txXfrm>
        <a:off x="541838" y="389484"/>
        <a:ext cx="5338017" cy="778968"/>
      </dsp:txXfrm>
    </dsp:sp>
    <dsp:sp modelId="{71443F8A-CDF7-4AEC-9EA0-6749213AC316}">
      <dsp:nvSpPr>
        <dsp:cNvPr id="0" name=""/>
        <dsp:cNvSpPr/>
      </dsp:nvSpPr>
      <dsp:spPr>
        <a:xfrm>
          <a:off x="54982" y="292113"/>
          <a:ext cx="973710" cy="97371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177BE-92E2-44CA-9385-65D59496B43C}">
      <dsp:nvSpPr>
        <dsp:cNvPr id="0" name=""/>
        <dsp:cNvSpPr/>
      </dsp:nvSpPr>
      <dsp:spPr>
        <a:xfrm>
          <a:off x="824993" y="1557937"/>
          <a:ext cx="5054862" cy="778968"/>
        </a:xfrm>
        <a:prstGeom prst="rect">
          <a:avLst/>
        </a:prstGeom>
        <a:solidFill>
          <a:schemeClr val="accent4">
            <a:hueOff val="4004627"/>
            <a:satOff val="-14985"/>
            <a:lumOff val="-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306"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二</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查詢受款人</a:t>
          </a:r>
        </a:p>
      </dsp:txBody>
      <dsp:txXfrm>
        <a:off x="824993" y="1557937"/>
        <a:ext cx="5054862" cy="778968"/>
      </dsp:txXfrm>
    </dsp:sp>
    <dsp:sp modelId="{F9B677F9-F505-48CC-B504-F5405C0300E5}">
      <dsp:nvSpPr>
        <dsp:cNvPr id="0" name=""/>
        <dsp:cNvSpPr/>
      </dsp:nvSpPr>
      <dsp:spPr>
        <a:xfrm>
          <a:off x="338137" y="1460566"/>
          <a:ext cx="973710" cy="973710"/>
        </a:xfrm>
        <a:prstGeom prst="ellipse">
          <a:avLst/>
        </a:prstGeom>
        <a:solidFill>
          <a:schemeClr val="lt1">
            <a:hueOff val="0"/>
            <a:satOff val="0"/>
            <a:lumOff val="0"/>
            <a:alphaOff val="0"/>
          </a:schemeClr>
        </a:solidFill>
        <a:ln w="12700" cap="flat" cmpd="sng" algn="ctr">
          <a:solidFill>
            <a:schemeClr val="accent4">
              <a:hueOff val="4004627"/>
              <a:satOff val="-14985"/>
              <a:lumOff val="-883"/>
              <a:alphaOff val="0"/>
            </a:schemeClr>
          </a:solidFill>
          <a:prstDash val="solid"/>
        </a:ln>
        <a:effectLst/>
      </dsp:spPr>
      <dsp:style>
        <a:lnRef idx="2">
          <a:scrgbClr r="0" g="0" b="0"/>
        </a:lnRef>
        <a:fillRef idx="1">
          <a:scrgbClr r="0" g="0" b="0"/>
        </a:fillRef>
        <a:effectRef idx="0">
          <a:scrgbClr r="0" g="0" b="0"/>
        </a:effectRef>
        <a:fontRef idx="minor"/>
      </dsp:style>
    </dsp:sp>
    <dsp:sp modelId="{6B2101C2-76F7-48CF-A0A6-F82DB5190922}">
      <dsp:nvSpPr>
        <dsp:cNvPr id="0" name=""/>
        <dsp:cNvSpPr/>
      </dsp:nvSpPr>
      <dsp:spPr>
        <a:xfrm>
          <a:off x="541838" y="2726390"/>
          <a:ext cx="5338017" cy="778968"/>
        </a:xfrm>
        <a:prstGeom prst="rect">
          <a:avLst/>
        </a:prstGeom>
        <a:solidFill>
          <a:schemeClr val="accent4">
            <a:hueOff val="8009255"/>
            <a:satOff val="-29969"/>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306"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三</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匯入</a:t>
          </a:r>
        </a:p>
      </dsp:txBody>
      <dsp:txXfrm>
        <a:off x="541838" y="2726390"/>
        <a:ext cx="5338017" cy="778968"/>
      </dsp:txXfrm>
    </dsp:sp>
    <dsp:sp modelId="{E6805917-6BC9-4EF1-9C0C-5A9FAC60F42E}">
      <dsp:nvSpPr>
        <dsp:cNvPr id="0" name=""/>
        <dsp:cNvSpPr/>
      </dsp:nvSpPr>
      <dsp:spPr>
        <a:xfrm>
          <a:off x="54982" y="2629019"/>
          <a:ext cx="973710" cy="973710"/>
        </a:xfrm>
        <a:prstGeom prst="ellipse">
          <a:avLst/>
        </a:prstGeom>
        <a:solidFill>
          <a:schemeClr val="lt1">
            <a:hueOff val="0"/>
            <a:satOff val="0"/>
            <a:lumOff val="0"/>
            <a:alphaOff val="0"/>
          </a:schemeClr>
        </a:solidFill>
        <a:ln w="12700" cap="flat" cmpd="sng" algn="ctr">
          <a:solidFill>
            <a:schemeClr val="accent4">
              <a:hueOff val="8009255"/>
              <a:satOff val="-29969"/>
              <a:lumOff val="-176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43331-891D-4103-B850-920D247C5EA6}">
      <dsp:nvSpPr>
        <dsp:cNvPr id="0" name=""/>
        <dsp:cNvSpPr/>
      </dsp:nvSpPr>
      <dsp:spPr>
        <a:xfrm>
          <a:off x="528105" y="637830"/>
          <a:ext cx="3770694" cy="1508277"/>
        </a:xfrm>
        <a:prstGeom prst="chevron">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動支簽</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1282244" y="637830"/>
        <a:ext cx="2262417" cy="1508277"/>
      </dsp:txXfrm>
    </dsp:sp>
    <dsp:sp modelId="{ED0D7471-BAED-45F0-869B-87E21323C3B1}">
      <dsp:nvSpPr>
        <dsp:cNvPr id="0" name=""/>
        <dsp:cNvSpPr/>
      </dsp:nvSpPr>
      <dsp:spPr>
        <a:xfrm>
          <a:off x="528105" y="2334643"/>
          <a:ext cx="3591394" cy="1828125"/>
        </a:xfrm>
        <a:prstGeom prst="rect">
          <a:avLst/>
        </a:prstGeom>
        <a:gradFill rotWithShape="1">
          <a:gsLst>
            <a:gs pos="0">
              <a:schemeClr val="accent2">
                <a:tint val="60000"/>
                <a:satMod val="100000"/>
                <a:lumMod val="110000"/>
              </a:schemeClr>
            </a:gs>
            <a:gs pos="100000">
              <a:schemeClr val="accent2">
                <a:tint val="70000"/>
                <a:satMod val="100000"/>
                <a:lumMod val="100000"/>
              </a:schemeClr>
            </a:gs>
          </a:gsLst>
          <a:lin ang="5400000" scaled="0"/>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a:solidFill>
                <a:schemeClr val="bg1"/>
              </a:solidFill>
              <a:latin typeface="標楷體" panose="03000509000000000000" pitchFamily="65" charset="-120"/>
              <a:ea typeface="標楷體" panose="03000509000000000000" pitchFamily="65" charset="-120"/>
            </a:rPr>
            <a:t>擬辦</a:t>
          </a:r>
          <a:r>
            <a:rPr lang="en-US" altLang="zh-TW" sz="2400" b="1" kern="1200">
              <a:solidFill>
                <a:schemeClr val="bg1"/>
              </a:solidFill>
              <a:latin typeface="標楷體" panose="03000509000000000000" pitchFamily="65" charset="-120"/>
              <a:ea typeface="標楷體" panose="03000509000000000000" pitchFamily="65" charset="-120"/>
            </a:rPr>
            <a:t>:</a:t>
          </a:r>
          <a:r>
            <a:rPr lang="zh-TW" altLang="en-US" sz="2400" b="1" kern="1200">
              <a:solidFill>
                <a:schemeClr val="bg1"/>
              </a:solidFill>
              <a:latin typeface="標楷體" panose="03000509000000000000" pitchFamily="65" charset="-120"/>
              <a:ea typeface="標楷體" panose="03000509000000000000" pitchFamily="65" charset="-120"/>
            </a:rPr>
            <a:t>本案簽奉核准後，擬函請</a:t>
          </a:r>
          <a:r>
            <a:rPr lang="en-US" altLang="zh-TW" sz="2400" b="1" kern="1200">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kern="1200">
              <a:solidFill>
                <a:schemeClr val="bg1"/>
              </a:solidFill>
              <a:highlight>
                <a:srgbClr val="00FFFF"/>
              </a:highlight>
              <a:latin typeface="標楷體" panose="03000509000000000000" pitchFamily="65" charset="-120"/>
              <a:ea typeface="標楷體" panose="03000509000000000000" pitchFamily="65" charset="-120"/>
            </a:rPr>
            <a:t>受補助</a:t>
          </a:r>
          <a:r>
            <a:rPr lang="en-US" altLang="zh-TW" sz="2400" b="1" kern="1200">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kern="1200">
              <a:solidFill>
                <a:schemeClr val="bg1"/>
              </a:solidFill>
              <a:highlight>
                <a:srgbClr val="00FFFF"/>
              </a:highlight>
              <a:latin typeface="標楷體" panose="03000509000000000000" pitchFamily="65" charset="-120"/>
              <a:ea typeface="標楷體" panose="03000509000000000000" pitchFamily="65" charset="-120"/>
            </a:rPr>
            <a:t>託</a:t>
          </a:r>
          <a:r>
            <a:rPr lang="en-US" altLang="zh-TW" sz="2400" b="1" kern="1200">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kern="1200">
              <a:solidFill>
                <a:schemeClr val="bg1"/>
              </a:solidFill>
              <a:highlight>
                <a:srgbClr val="00FFFF"/>
              </a:highlight>
              <a:latin typeface="標楷體" panose="03000509000000000000" pitchFamily="65" charset="-120"/>
              <a:ea typeface="標楷體" panose="03000509000000000000" pitchFamily="65" charset="-120"/>
            </a:rPr>
            <a:t>機關</a:t>
          </a:r>
          <a:r>
            <a:rPr lang="en-US" altLang="zh-TW" sz="2400" b="1" kern="1200">
              <a:solidFill>
                <a:schemeClr val="bg1"/>
              </a:solidFill>
              <a:highlight>
                <a:srgbClr val="00FFFF"/>
              </a:highlight>
              <a:latin typeface="標楷體" panose="03000509000000000000" pitchFamily="65" charset="-120"/>
              <a:ea typeface="標楷體" panose="03000509000000000000" pitchFamily="65" charset="-120"/>
            </a:rPr>
            <a:t>)</a:t>
          </a:r>
          <a:r>
            <a:rPr lang="zh-TW" altLang="en-US" sz="2400" b="1" u="sng" kern="1200">
              <a:solidFill>
                <a:schemeClr val="bg1"/>
              </a:solidFill>
              <a:latin typeface="標楷體" panose="03000509000000000000" pitchFamily="65" charset="-120"/>
              <a:ea typeface="標楷體" panose="03000509000000000000" pitchFamily="65" charset="-120"/>
            </a:rPr>
            <a:t>檢據後撥款，並於計畫執行完成後檢送收支結算表或成果報告辦理結案。</a:t>
          </a:r>
          <a:endParaRPr lang="zh-TW" altLang="en-US" sz="2400" b="1" u="sng" kern="1200" dirty="0">
            <a:solidFill>
              <a:schemeClr val="bg1"/>
            </a:solidFill>
            <a:latin typeface="標楷體" panose="03000509000000000000" pitchFamily="65" charset="-120"/>
            <a:ea typeface="標楷體" panose="03000509000000000000" pitchFamily="65" charset="-120"/>
          </a:endParaRPr>
        </a:p>
      </dsp:txBody>
      <dsp:txXfrm>
        <a:off x="528105" y="2334643"/>
        <a:ext cx="3591394" cy="1828125"/>
      </dsp:txXfrm>
    </dsp:sp>
    <dsp:sp modelId="{B118F2E6-DA37-4774-90FB-2A6147463BAE}">
      <dsp:nvSpPr>
        <dsp:cNvPr id="0" name=""/>
        <dsp:cNvSpPr/>
      </dsp:nvSpPr>
      <dsp:spPr>
        <a:xfrm>
          <a:off x="4082799" y="729091"/>
          <a:ext cx="3365091" cy="1346036"/>
        </a:xfrm>
        <a:prstGeom prst="chevron">
          <a:avLst/>
        </a:prstGeom>
        <a:gradFill rotWithShape="0">
          <a:gsLst>
            <a:gs pos="0">
              <a:schemeClr val="accent4">
                <a:hueOff val="4004627"/>
                <a:satOff val="-14985"/>
                <a:lumOff val="-883"/>
                <a:alphaOff val="0"/>
                <a:tint val="94000"/>
                <a:satMod val="103000"/>
                <a:lumMod val="102000"/>
              </a:schemeClr>
            </a:gs>
            <a:gs pos="50000">
              <a:schemeClr val="accent4">
                <a:hueOff val="4004627"/>
                <a:satOff val="-14985"/>
                <a:lumOff val="-883"/>
                <a:alphaOff val="0"/>
                <a:shade val="100000"/>
                <a:satMod val="110000"/>
                <a:lumMod val="100000"/>
              </a:schemeClr>
            </a:gs>
            <a:gs pos="100000">
              <a:schemeClr val="accent4">
                <a:hueOff val="4004627"/>
                <a:satOff val="-14985"/>
                <a:lumOff val="-883"/>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撥款簽</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4755817" y="729091"/>
        <a:ext cx="2019055" cy="1346036"/>
      </dsp:txXfrm>
    </dsp:sp>
    <dsp:sp modelId="{DB16DB5D-3BA3-4715-A186-1D3B2E2277B0}">
      <dsp:nvSpPr>
        <dsp:cNvPr id="0" name=""/>
        <dsp:cNvSpPr/>
      </dsp:nvSpPr>
      <dsp:spPr>
        <a:xfrm>
          <a:off x="7458194" y="637830"/>
          <a:ext cx="3770694" cy="1508277"/>
        </a:xfrm>
        <a:prstGeom prst="chevron">
          <a:avLst/>
        </a:prstGeom>
        <a:gradFill rotWithShape="0">
          <a:gsLst>
            <a:gs pos="0">
              <a:schemeClr val="accent4">
                <a:hueOff val="8009255"/>
                <a:satOff val="-29969"/>
                <a:lumOff val="-1765"/>
                <a:alphaOff val="0"/>
                <a:tint val="94000"/>
                <a:satMod val="103000"/>
                <a:lumMod val="102000"/>
              </a:schemeClr>
            </a:gs>
            <a:gs pos="50000">
              <a:schemeClr val="accent4">
                <a:hueOff val="8009255"/>
                <a:satOff val="-29969"/>
                <a:lumOff val="-1765"/>
                <a:alphaOff val="0"/>
                <a:shade val="100000"/>
                <a:satMod val="110000"/>
                <a:lumMod val="100000"/>
              </a:schemeClr>
            </a:gs>
            <a:gs pos="100000">
              <a:schemeClr val="accent4">
                <a:hueOff val="8009255"/>
                <a:satOff val="-29969"/>
                <a:lumOff val="-1765"/>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結案轉正簽</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8212333" y="637830"/>
        <a:ext cx="2262417" cy="150827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04F0F-2B35-42FF-9810-F3BF00EAC24A}">
      <dsp:nvSpPr>
        <dsp:cNvPr id="0" name=""/>
        <dsp:cNvSpPr/>
      </dsp:nvSpPr>
      <dsp:spPr>
        <a:xfrm>
          <a:off x="689550" y="1932357"/>
          <a:ext cx="2163818" cy="3089532"/>
        </a:xfrm>
        <a:prstGeom prst="rightArrow">
          <a:avLst>
            <a:gd name="adj1" fmla="val 70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依施政計畫</a:t>
          </a:r>
          <a:r>
            <a:rPr lang="zh-TW" altLang="en-US" sz="2800" b="1" u="none" kern="1200" dirty="0">
              <a:latin typeface="標楷體" panose="03000509000000000000" pitchFamily="65" charset="-120"/>
              <a:ea typeface="標楷體" panose="03000509000000000000" pitchFamily="65" charset="-120"/>
            </a:rPr>
            <a:t>初步估計之收支</a:t>
          </a:r>
        </a:p>
      </dsp:txBody>
      <dsp:txXfrm>
        <a:off x="1230505" y="2395787"/>
        <a:ext cx="1054861" cy="2162672"/>
      </dsp:txXfrm>
    </dsp:sp>
    <dsp:sp modelId="{96E5EAF2-19D3-4E4C-B82F-1F0D36B46586}">
      <dsp:nvSpPr>
        <dsp:cNvPr id="0" name=""/>
        <dsp:cNvSpPr/>
      </dsp:nvSpPr>
      <dsp:spPr>
        <a:xfrm>
          <a:off x="4474" y="2409893"/>
          <a:ext cx="1389496" cy="1440335"/>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概算</a:t>
          </a:r>
        </a:p>
      </dsp:txBody>
      <dsp:txXfrm>
        <a:off x="207961" y="2620825"/>
        <a:ext cx="982522" cy="1018471"/>
      </dsp:txXfrm>
    </dsp:sp>
    <dsp:sp modelId="{7F7F05D5-31E8-41C2-9791-4651CB08CE7A}">
      <dsp:nvSpPr>
        <dsp:cNvPr id="0" name=""/>
        <dsp:cNvSpPr/>
      </dsp:nvSpPr>
      <dsp:spPr>
        <a:xfrm>
          <a:off x="3735006" y="1900051"/>
          <a:ext cx="2163818" cy="3089532"/>
        </a:xfrm>
        <a:prstGeom prst="rightArrow">
          <a:avLst>
            <a:gd name="adj1" fmla="val 70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未經立法程序</a:t>
          </a:r>
          <a:br>
            <a:rPr lang="zh-TW" altLang="en-US" sz="2800" b="1" kern="1200" dirty="0">
              <a:latin typeface="標楷體" panose="03000509000000000000" pitchFamily="65" charset="-120"/>
              <a:ea typeface="標楷體" panose="03000509000000000000" pitchFamily="65" charset="-120"/>
            </a:rPr>
          </a:br>
          <a:r>
            <a:rPr lang="zh-TW" altLang="en-US" sz="2800" b="1" kern="1200" dirty="0">
              <a:latin typeface="標楷體" panose="03000509000000000000" pitchFamily="65" charset="-120"/>
              <a:ea typeface="標楷體" panose="03000509000000000000" pitchFamily="65" charset="-120"/>
            </a:rPr>
            <a:t>者</a:t>
          </a:r>
        </a:p>
      </dsp:txBody>
      <dsp:txXfrm>
        <a:off x="4275960" y="2363481"/>
        <a:ext cx="1054861" cy="2162672"/>
      </dsp:txXfrm>
    </dsp:sp>
    <dsp:sp modelId="{A390C2CC-35BE-40B8-8E36-CB73AA25F166}">
      <dsp:nvSpPr>
        <dsp:cNvPr id="0" name=""/>
        <dsp:cNvSpPr/>
      </dsp:nvSpPr>
      <dsp:spPr>
        <a:xfrm>
          <a:off x="2998279" y="2411078"/>
          <a:ext cx="1389496" cy="143796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預算案</a:t>
          </a:r>
        </a:p>
      </dsp:txBody>
      <dsp:txXfrm>
        <a:off x="3201766" y="2621663"/>
        <a:ext cx="982522" cy="1016795"/>
      </dsp:txXfrm>
    </dsp:sp>
    <dsp:sp modelId="{71701E6C-08DF-4566-93E6-2F450ECB935D}">
      <dsp:nvSpPr>
        <dsp:cNvPr id="0" name=""/>
        <dsp:cNvSpPr/>
      </dsp:nvSpPr>
      <dsp:spPr>
        <a:xfrm>
          <a:off x="6673049" y="1935024"/>
          <a:ext cx="2163818" cy="3089532"/>
        </a:xfrm>
        <a:prstGeom prst="rightArrow">
          <a:avLst>
            <a:gd name="adj1" fmla="val 70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經立法程序而公布者</a:t>
          </a:r>
        </a:p>
      </dsp:txBody>
      <dsp:txXfrm>
        <a:off x="7214004" y="2398454"/>
        <a:ext cx="1054861" cy="2162672"/>
      </dsp:txXfrm>
    </dsp:sp>
    <dsp:sp modelId="{5CD63D59-6FA4-4539-8716-942E5212FBB7}">
      <dsp:nvSpPr>
        <dsp:cNvPr id="0" name=""/>
        <dsp:cNvSpPr/>
      </dsp:nvSpPr>
      <dsp:spPr>
        <a:xfrm>
          <a:off x="5992085" y="2411078"/>
          <a:ext cx="1389496" cy="143796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法定預算</a:t>
          </a:r>
        </a:p>
      </dsp:txBody>
      <dsp:txXfrm>
        <a:off x="6195572" y="2621663"/>
        <a:ext cx="982522" cy="1016795"/>
      </dsp:txXfrm>
    </dsp:sp>
    <dsp:sp modelId="{2AC5FB68-EC5D-4466-B1F3-561D5F10701D}">
      <dsp:nvSpPr>
        <dsp:cNvPr id="0" name=""/>
        <dsp:cNvSpPr/>
      </dsp:nvSpPr>
      <dsp:spPr>
        <a:xfrm>
          <a:off x="9645736" y="1799587"/>
          <a:ext cx="2163818" cy="3114782"/>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anose="03000509000000000000" pitchFamily="65" charset="-120"/>
              <a:ea typeface="標楷體" panose="03000509000000000000" pitchFamily="65" charset="-120"/>
            </a:rPr>
            <a:t>在法定預算範圍內，依法分配實施之計畫</a:t>
          </a:r>
        </a:p>
      </dsp:txBody>
      <dsp:txXfrm>
        <a:off x="10186691" y="2266804"/>
        <a:ext cx="1054861" cy="2180348"/>
      </dsp:txXfrm>
    </dsp:sp>
    <dsp:sp modelId="{D6830C73-2897-4F98-8837-292FCFAA774F}">
      <dsp:nvSpPr>
        <dsp:cNvPr id="0" name=""/>
        <dsp:cNvSpPr/>
      </dsp:nvSpPr>
      <dsp:spPr>
        <a:xfrm>
          <a:off x="8822035" y="2411078"/>
          <a:ext cx="1389496" cy="1437965"/>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分配預算</a:t>
          </a:r>
        </a:p>
      </dsp:txBody>
      <dsp:txXfrm>
        <a:off x="9025522" y="2621663"/>
        <a:ext cx="982522" cy="101679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18BD4-8860-45CC-9477-7D1523D2DEB9}">
      <dsp:nvSpPr>
        <dsp:cNvPr id="0" name=""/>
        <dsp:cNvSpPr/>
      </dsp:nvSpPr>
      <dsp:spPr>
        <a:xfrm>
          <a:off x="0" y="150445"/>
          <a:ext cx="10848125" cy="113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019ED2-5EDD-4CFC-9B46-F4DEE3F92855}">
      <dsp:nvSpPr>
        <dsp:cNvPr id="0" name=""/>
        <dsp:cNvSpPr/>
      </dsp:nvSpPr>
      <dsp:spPr>
        <a:xfrm>
          <a:off x="551285" y="22400"/>
          <a:ext cx="9753711" cy="81000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7023" tIns="0" rIns="287023" bIns="0" numCol="1" spcCol="1270" anchor="ctr" anchorCtr="0">
          <a:noAutofit/>
        </a:bodyPr>
        <a:lstStyle/>
        <a:p>
          <a:pPr marL="0" lvl="0" indent="0" algn="l" defTabSz="1422400">
            <a:lnSpc>
              <a:spcPct val="900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一</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民意機關所作審議意見，原則上應遵照辦理。</a:t>
          </a:r>
        </a:p>
      </dsp:txBody>
      <dsp:txXfrm>
        <a:off x="590826" y="61941"/>
        <a:ext cx="9674629" cy="730923"/>
      </dsp:txXfrm>
    </dsp:sp>
    <dsp:sp modelId="{C57A0FF2-A50B-4E72-AD8A-66C3333ADD2E}">
      <dsp:nvSpPr>
        <dsp:cNvPr id="0" name=""/>
        <dsp:cNvSpPr/>
      </dsp:nvSpPr>
      <dsp:spPr>
        <a:xfrm>
          <a:off x="0" y="1673250"/>
          <a:ext cx="10848125" cy="1134000"/>
        </a:xfrm>
        <a:prstGeom prst="rect">
          <a:avLst/>
        </a:prstGeom>
        <a:solidFill>
          <a:schemeClr val="lt1">
            <a:alpha val="90000"/>
            <a:hueOff val="0"/>
            <a:satOff val="0"/>
            <a:lumOff val="0"/>
            <a:alphaOff val="0"/>
          </a:schemeClr>
        </a:solidFill>
        <a:ln w="12700" cap="flat" cmpd="sng" algn="ctr">
          <a:solidFill>
            <a:schemeClr val="accent4">
              <a:hueOff val="4004627"/>
              <a:satOff val="-14985"/>
              <a:lumOff val="-883"/>
              <a:alphaOff val="0"/>
            </a:schemeClr>
          </a:solidFill>
          <a:prstDash val="solid"/>
        </a:ln>
        <a:effectLst/>
      </dsp:spPr>
      <dsp:style>
        <a:lnRef idx="2">
          <a:scrgbClr r="0" g="0" b="0"/>
        </a:lnRef>
        <a:fillRef idx="1">
          <a:scrgbClr r="0" g="0" b="0"/>
        </a:fillRef>
        <a:effectRef idx="0">
          <a:scrgbClr r="0" g="0" b="0"/>
        </a:effectRef>
        <a:fontRef idx="minor"/>
      </dsp:style>
    </dsp:sp>
    <dsp:sp modelId="{5A016849-B0E2-47AE-B760-6F0310261970}">
      <dsp:nvSpPr>
        <dsp:cNvPr id="0" name=""/>
        <dsp:cNvSpPr/>
      </dsp:nvSpPr>
      <dsp:spPr>
        <a:xfrm>
          <a:off x="542406" y="1527445"/>
          <a:ext cx="9753711" cy="810005"/>
        </a:xfrm>
        <a:prstGeom prst="roundRect">
          <a:avLst/>
        </a:prstGeom>
        <a:solidFill>
          <a:schemeClr val="accent4">
            <a:hueOff val="4004627"/>
            <a:satOff val="-14985"/>
            <a:lumOff val="-88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7023" tIns="0" rIns="287023" bIns="0" numCol="1" spcCol="1270" anchor="ctr" anchorCtr="0">
          <a:noAutofit/>
        </a:bodyPr>
        <a:lstStyle/>
        <a:p>
          <a:pPr marL="0" lvl="0" indent="0" algn="l" defTabSz="1422400">
            <a:lnSpc>
              <a:spcPct val="900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二</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應依法定預算及分配預算切實執行。</a:t>
          </a:r>
        </a:p>
      </dsp:txBody>
      <dsp:txXfrm>
        <a:off x="581947" y="1566986"/>
        <a:ext cx="9674629" cy="730923"/>
      </dsp:txXfrm>
    </dsp:sp>
    <dsp:sp modelId="{0C76EB19-AC0D-448B-AC2F-16863E4E9DCB}">
      <dsp:nvSpPr>
        <dsp:cNvPr id="0" name=""/>
        <dsp:cNvSpPr/>
      </dsp:nvSpPr>
      <dsp:spPr>
        <a:xfrm>
          <a:off x="0" y="3343906"/>
          <a:ext cx="10848125" cy="1134000"/>
        </a:xfrm>
        <a:prstGeom prst="rect">
          <a:avLst/>
        </a:prstGeom>
        <a:solidFill>
          <a:schemeClr val="lt1">
            <a:alpha val="90000"/>
            <a:hueOff val="0"/>
            <a:satOff val="0"/>
            <a:lumOff val="0"/>
            <a:alphaOff val="0"/>
          </a:schemeClr>
        </a:solidFill>
        <a:ln w="12700" cap="flat" cmpd="sng" algn="ctr">
          <a:solidFill>
            <a:schemeClr val="accent4">
              <a:hueOff val="8009255"/>
              <a:satOff val="-29969"/>
              <a:lumOff val="-1765"/>
              <a:alphaOff val="0"/>
            </a:schemeClr>
          </a:solidFill>
          <a:prstDash val="solid"/>
        </a:ln>
        <a:effectLst/>
      </dsp:spPr>
      <dsp:style>
        <a:lnRef idx="2">
          <a:scrgbClr r="0" g="0" b="0"/>
        </a:lnRef>
        <a:fillRef idx="1">
          <a:scrgbClr r="0" g="0" b="0"/>
        </a:fillRef>
        <a:effectRef idx="0">
          <a:scrgbClr r="0" g="0" b="0"/>
        </a:effectRef>
        <a:fontRef idx="minor"/>
      </dsp:style>
    </dsp:sp>
    <dsp:sp modelId="{74592DA8-C684-49EF-A2C4-2B3F0899F412}">
      <dsp:nvSpPr>
        <dsp:cNvPr id="0" name=""/>
        <dsp:cNvSpPr/>
      </dsp:nvSpPr>
      <dsp:spPr>
        <a:xfrm>
          <a:off x="542406" y="3050250"/>
          <a:ext cx="9753711" cy="957856"/>
        </a:xfrm>
        <a:prstGeom prst="roundRect">
          <a:avLst/>
        </a:prstGeom>
        <a:solidFill>
          <a:schemeClr val="accent4">
            <a:hueOff val="8009255"/>
            <a:satOff val="-29969"/>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7023" tIns="0" rIns="287023" bIns="0" numCol="1" spcCol="1270" anchor="ctr" anchorCtr="0">
          <a:noAutofit/>
        </a:bodyPr>
        <a:lstStyle/>
        <a:p>
          <a:pPr marL="0" lvl="0" indent="0" algn="l" defTabSz="1422400">
            <a:lnSpc>
              <a:spcPct val="900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三</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執行政策及業務宣導預算應按月於資訊公開區公布。</a:t>
          </a:r>
        </a:p>
      </dsp:txBody>
      <dsp:txXfrm>
        <a:off x="589165" y="3097009"/>
        <a:ext cx="9660193" cy="86433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90ACE-7162-4CC0-9549-C502CC8A92CF}">
      <dsp:nvSpPr>
        <dsp:cNvPr id="0" name=""/>
        <dsp:cNvSpPr/>
      </dsp:nvSpPr>
      <dsp:spPr>
        <a:xfrm>
          <a:off x="0" y="56557"/>
          <a:ext cx="10117719" cy="13899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altLang="zh-TW" sz="3300" b="1" kern="1200" dirty="0">
              <a:solidFill>
                <a:schemeClr val="bg1"/>
              </a:solidFill>
              <a:latin typeface="標楷體" panose="03000509000000000000" pitchFamily="65" charset="-120"/>
              <a:ea typeface="標楷體" panose="03000509000000000000" pitchFamily="65" charset="-120"/>
            </a:rPr>
            <a:t>1</a:t>
          </a:r>
          <a:r>
            <a:rPr lang="zh-TW" altLang="en-US" sz="3300" b="1" kern="1200" dirty="0">
              <a:solidFill>
                <a:schemeClr val="bg1"/>
              </a:solidFill>
              <a:latin typeface="標楷體" panose="03000509000000000000" pitchFamily="65" charset="-120"/>
              <a:ea typeface="標楷體" panose="03000509000000000000" pitchFamily="65" charset="-120"/>
            </a:rPr>
            <a:t>、主決議</a:t>
          </a:r>
          <a:r>
            <a:rPr lang="en-US" altLang="zh-TW" sz="3300" b="1" kern="1200" dirty="0">
              <a:solidFill>
                <a:schemeClr val="bg1"/>
              </a:solidFill>
              <a:latin typeface="標楷體" panose="03000509000000000000" pitchFamily="65" charset="-120"/>
              <a:ea typeface="標楷體" panose="03000509000000000000" pitchFamily="65" charset="-120"/>
            </a:rPr>
            <a:t>-</a:t>
          </a:r>
          <a:r>
            <a:rPr lang="zh-TW" altLang="en-US" sz="3300" b="1" u="none" kern="1200" dirty="0">
              <a:solidFill>
                <a:schemeClr val="bg1"/>
              </a:solidFill>
              <a:latin typeface="標楷體" panose="03000509000000000000" pitchFamily="65" charset="-120"/>
              <a:ea typeface="標楷體" panose="03000509000000000000" pitchFamily="65" charset="-120"/>
            </a:rPr>
            <a:t>就歲入、歲出項目之金額，決定其增、刪之審議意見。</a:t>
          </a:r>
          <a:r>
            <a:rPr lang="zh-TW" altLang="en-US" sz="3300" b="1" u="sng" kern="1200" dirty="0">
              <a:solidFill>
                <a:srgbClr val="FF0000"/>
              </a:solidFill>
              <a:latin typeface="標楷體" panose="03000509000000000000" pitchFamily="65" charset="-120"/>
              <a:ea typeface="標楷體" panose="03000509000000000000" pitchFamily="65" charset="-120"/>
            </a:rPr>
            <a:t> </a:t>
          </a:r>
          <a:endParaRPr lang="zh-TW" altLang="en-US" sz="3300" b="1" kern="1200" dirty="0">
            <a:solidFill>
              <a:schemeClr val="bg1"/>
            </a:solidFill>
            <a:latin typeface="標楷體" panose="03000509000000000000" pitchFamily="65" charset="-120"/>
            <a:ea typeface="標楷體" panose="03000509000000000000" pitchFamily="65" charset="-120"/>
          </a:endParaRPr>
        </a:p>
      </dsp:txBody>
      <dsp:txXfrm>
        <a:off x="67852" y="124409"/>
        <a:ext cx="9982015" cy="1254256"/>
      </dsp:txXfrm>
    </dsp:sp>
    <dsp:sp modelId="{772469D1-6BCC-4513-8AB1-65868B232F92}">
      <dsp:nvSpPr>
        <dsp:cNvPr id="0" name=""/>
        <dsp:cNvSpPr/>
      </dsp:nvSpPr>
      <dsp:spPr>
        <a:xfrm>
          <a:off x="0" y="1541557"/>
          <a:ext cx="10117719" cy="1389960"/>
        </a:xfrm>
        <a:prstGeom prst="roundRect">
          <a:avLst/>
        </a:prstGeom>
        <a:solidFill>
          <a:schemeClr val="accent4">
            <a:hueOff val="4004627"/>
            <a:satOff val="-14985"/>
            <a:lumOff val="-88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altLang="zh-TW" sz="3300" b="1" kern="1200" dirty="0">
              <a:solidFill>
                <a:schemeClr val="bg1"/>
              </a:solidFill>
              <a:latin typeface="標楷體" panose="03000509000000000000" pitchFamily="65" charset="-120"/>
              <a:ea typeface="標楷體" panose="03000509000000000000" pitchFamily="65" charset="-120"/>
            </a:rPr>
            <a:t>2</a:t>
          </a:r>
          <a:r>
            <a:rPr lang="zh-TW" altLang="en-US" sz="3300" b="1" kern="1200" dirty="0">
              <a:solidFill>
                <a:schemeClr val="bg1"/>
              </a:solidFill>
              <a:latin typeface="標楷體" panose="03000509000000000000" pitchFamily="65" charset="-120"/>
              <a:ea typeface="標楷體" panose="03000509000000000000" pitchFamily="65" charset="-120"/>
            </a:rPr>
            <a:t>、附加條件或期限</a:t>
          </a:r>
          <a:r>
            <a:rPr lang="en-US" altLang="zh-TW" sz="3300" b="1" kern="1200" dirty="0">
              <a:solidFill>
                <a:schemeClr val="bg1"/>
              </a:solidFill>
              <a:latin typeface="標楷體" panose="03000509000000000000" pitchFamily="65" charset="-120"/>
              <a:ea typeface="標楷體" panose="03000509000000000000" pitchFamily="65" charset="-120"/>
            </a:rPr>
            <a:t>-</a:t>
          </a:r>
          <a:r>
            <a:rPr lang="zh-TW" altLang="en-US" sz="3300" b="1" u="sng" kern="1200" dirty="0">
              <a:solidFill>
                <a:srgbClr val="FF0000"/>
              </a:solidFill>
              <a:latin typeface="標楷體" panose="03000509000000000000" pitchFamily="65" charset="-120"/>
              <a:ea typeface="標楷體" panose="03000509000000000000" pitchFamily="65" charset="-120"/>
            </a:rPr>
            <a:t>就預算之動支</a:t>
          </a:r>
          <a:r>
            <a:rPr lang="zh-TW" altLang="en-US" sz="3300" b="1" kern="1200" dirty="0">
              <a:solidFill>
                <a:schemeClr val="bg1"/>
              </a:solidFill>
              <a:latin typeface="標楷體" panose="03000509000000000000" pitchFamily="65" charset="-120"/>
              <a:ea typeface="標楷體" panose="03000509000000000000" pitchFamily="65" charset="-120"/>
            </a:rPr>
            <a:t>附以須</a:t>
          </a:r>
          <a:r>
            <a:rPr lang="zh-TW" altLang="en-US" sz="3300" b="1" u="sng" kern="1200" dirty="0">
              <a:solidFill>
                <a:srgbClr val="FF0000"/>
              </a:solidFill>
              <a:latin typeface="標楷體" panose="03000509000000000000" pitchFamily="65" charset="-120"/>
              <a:ea typeface="標楷體" panose="03000509000000000000" pitchFamily="65" charset="-120"/>
            </a:rPr>
            <a:t>一定條件成就</a:t>
          </a:r>
          <a:r>
            <a:rPr lang="zh-TW" altLang="en-US" sz="3300" b="1" kern="1200" dirty="0">
              <a:solidFill>
                <a:schemeClr val="bg1"/>
              </a:solidFill>
              <a:latin typeface="標楷體" panose="03000509000000000000" pitchFamily="65" charset="-120"/>
              <a:ea typeface="標楷體" panose="03000509000000000000" pitchFamily="65" charset="-120"/>
            </a:rPr>
            <a:t>或</a:t>
          </a:r>
          <a:r>
            <a:rPr lang="zh-TW" altLang="en-US" sz="3300" b="1" u="sng" kern="1200" dirty="0">
              <a:solidFill>
                <a:srgbClr val="FF0000"/>
              </a:solidFill>
              <a:latin typeface="標楷體" panose="03000509000000000000" pitchFamily="65" charset="-120"/>
              <a:ea typeface="標楷體" panose="03000509000000000000" pitchFamily="65" charset="-120"/>
            </a:rPr>
            <a:t>俟將來確定事實到來</a:t>
          </a:r>
          <a:r>
            <a:rPr lang="zh-TW" altLang="en-US" sz="3300" b="1" kern="1200" dirty="0">
              <a:solidFill>
                <a:schemeClr val="bg1"/>
              </a:solidFill>
              <a:latin typeface="標楷體" panose="03000509000000000000" pitchFamily="65" charset="-120"/>
              <a:ea typeface="標楷體" panose="03000509000000000000" pitchFamily="65" charset="-120"/>
            </a:rPr>
            <a:t>，始得執行。</a:t>
          </a:r>
        </a:p>
      </dsp:txBody>
      <dsp:txXfrm>
        <a:off x="67852" y="1609409"/>
        <a:ext cx="9982015" cy="1254256"/>
      </dsp:txXfrm>
    </dsp:sp>
    <dsp:sp modelId="{A9393FE2-3569-4397-A7F1-5795A85A65E0}">
      <dsp:nvSpPr>
        <dsp:cNvPr id="0" name=""/>
        <dsp:cNvSpPr/>
      </dsp:nvSpPr>
      <dsp:spPr>
        <a:xfrm>
          <a:off x="0" y="3026557"/>
          <a:ext cx="10117719" cy="1389960"/>
        </a:xfrm>
        <a:prstGeom prst="roundRect">
          <a:avLst/>
        </a:prstGeom>
        <a:solidFill>
          <a:schemeClr val="accent4">
            <a:hueOff val="8009255"/>
            <a:satOff val="-29969"/>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altLang="zh-TW" sz="3300" b="1" kern="1200" dirty="0">
              <a:solidFill>
                <a:schemeClr val="bg1"/>
              </a:solidFill>
              <a:latin typeface="標楷體" panose="03000509000000000000" pitchFamily="65" charset="-120"/>
              <a:ea typeface="標楷體" panose="03000509000000000000" pitchFamily="65" charset="-120"/>
            </a:rPr>
            <a:t>3</a:t>
          </a:r>
          <a:r>
            <a:rPr lang="zh-TW" altLang="en-US" sz="3300" b="1" kern="1200" dirty="0">
              <a:solidFill>
                <a:schemeClr val="bg1"/>
              </a:solidFill>
              <a:latin typeface="標楷體" panose="03000509000000000000" pitchFamily="65" charset="-120"/>
              <a:ea typeface="標楷體" panose="03000509000000000000" pitchFamily="65" charset="-120"/>
            </a:rPr>
            <a:t>、附帶決議</a:t>
          </a:r>
          <a:r>
            <a:rPr lang="en-US" altLang="zh-TW" sz="3300" b="1" kern="1200" dirty="0">
              <a:solidFill>
                <a:schemeClr val="bg1"/>
              </a:solidFill>
              <a:latin typeface="標楷體" panose="03000509000000000000" pitchFamily="65" charset="-120"/>
              <a:ea typeface="標楷體" panose="03000509000000000000" pitchFamily="65" charset="-120"/>
            </a:rPr>
            <a:t>-</a:t>
          </a:r>
          <a:r>
            <a:rPr lang="zh-TW" altLang="zh-TW" sz="3300" b="1" kern="1200" dirty="0">
              <a:solidFill>
                <a:schemeClr val="bg1"/>
              </a:solidFill>
              <a:latin typeface="標楷體" panose="03000509000000000000" pitchFamily="65" charset="-120"/>
              <a:ea typeface="標楷體" panose="03000509000000000000" pitchFamily="65" charset="-120"/>
            </a:rPr>
            <a:t>議會在所通過之各筆預算本身之外，</a:t>
          </a:r>
          <a:r>
            <a:rPr lang="zh-TW" altLang="zh-TW" sz="3300" b="1" u="sng" kern="1200" dirty="0">
              <a:solidFill>
                <a:srgbClr val="FF0000"/>
              </a:solidFill>
              <a:latin typeface="標楷體" panose="03000509000000000000" pitchFamily="65" charset="-120"/>
              <a:ea typeface="標楷體" panose="03000509000000000000" pitchFamily="65" charset="-120"/>
            </a:rPr>
            <a:t>另外對於特定縣政業務之執行，</a:t>
          </a:r>
          <a:r>
            <a:rPr lang="zh-TW" altLang="zh-TW" sz="3300" b="1" u="sng" kern="1200" dirty="0">
              <a:solidFill>
                <a:srgbClr val="FF0000"/>
              </a:solidFill>
              <a:highlight>
                <a:srgbClr val="FFFF00"/>
              </a:highlight>
              <a:latin typeface="標楷體" panose="03000509000000000000" pitchFamily="65" charset="-120"/>
              <a:ea typeface="標楷體" panose="03000509000000000000" pitchFamily="65" charset="-120"/>
            </a:rPr>
            <a:t>提出要求或建議</a:t>
          </a:r>
          <a:r>
            <a:rPr lang="zh-TW" altLang="zh-TW" sz="3300" b="1" kern="1200" dirty="0">
              <a:solidFill>
                <a:schemeClr val="bg1"/>
              </a:solidFill>
              <a:latin typeface="標楷體" panose="03000509000000000000" pitchFamily="65" charset="-120"/>
              <a:ea typeface="標楷體" panose="03000509000000000000" pitchFamily="65" charset="-120"/>
            </a:rPr>
            <a:t>。</a:t>
          </a:r>
          <a:endParaRPr lang="zh-TW" altLang="en-US" sz="3300" kern="1200" dirty="0">
            <a:solidFill>
              <a:schemeClr val="bg1"/>
            </a:solidFill>
          </a:endParaRPr>
        </a:p>
      </dsp:txBody>
      <dsp:txXfrm>
        <a:off x="67852" y="3094409"/>
        <a:ext cx="9982015" cy="125425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8BAEF-322B-45A0-B68E-92924262BACC}">
      <dsp:nvSpPr>
        <dsp:cNvPr id="0" name=""/>
        <dsp:cNvSpPr/>
      </dsp:nvSpPr>
      <dsp:spPr>
        <a:xfrm>
          <a:off x="0" y="556380"/>
          <a:ext cx="11267129" cy="1190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454" tIns="145796" rIns="874454" bIns="142240" numCol="1" spcCol="1270" anchor="t" anchorCtr="0">
          <a:noAutofit/>
        </a:bodyPr>
        <a:lstStyle/>
        <a:p>
          <a:pPr marL="228600" lvl="1" indent="-228600" algn="just" defTabSz="889000">
            <a:lnSpc>
              <a:spcPct val="90000"/>
            </a:lnSpc>
            <a:spcBef>
              <a:spcPct val="0"/>
            </a:spcBef>
            <a:spcAft>
              <a:spcPct val="15000"/>
            </a:spcAft>
            <a:buChar char="•"/>
          </a:pPr>
          <a:r>
            <a:rPr lang="zh-TW" altLang="en-US" sz="2000" kern="1200" dirty="0">
              <a:latin typeface="標楷體" panose="03000509000000000000" pitchFamily="65" charset="-120"/>
              <a:ea typeface="標楷體" panose="03000509000000000000" pitchFamily="65" charset="-120"/>
            </a:rPr>
            <a:t>預算案之審議，應注重</a:t>
          </a:r>
          <a:r>
            <a:rPr lang="zh-TW" altLang="en-US" sz="2000" b="1" u="sng" kern="1200" dirty="0">
              <a:latin typeface="標楷體" panose="03000509000000000000" pitchFamily="65" charset="-120"/>
              <a:ea typeface="標楷體" panose="03000509000000000000" pitchFamily="65" charset="-120"/>
            </a:rPr>
            <a:t>歲出規模、預算餘絀、計畫績效、優先順序</a:t>
          </a:r>
          <a:r>
            <a:rPr lang="zh-TW" altLang="en-US" sz="2000" kern="1200" dirty="0">
              <a:latin typeface="標楷體" panose="03000509000000000000" pitchFamily="65" charset="-120"/>
              <a:ea typeface="標楷體" panose="03000509000000000000" pitchFamily="65" charset="-120"/>
            </a:rPr>
            <a:t>，其中歲入</a:t>
          </a:r>
          <a:r>
            <a:rPr lang="en-US" altLang="zh-TW" sz="2000" kern="1200" dirty="0">
              <a:latin typeface="標楷體" panose="03000509000000000000" pitchFamily="65" charset="-120"/>
              <a:ea typeface="標楷體" panose="03000509000000000000" pitchFamily="65" charset="-120"/>
            </a:rPr>
            <a:t>……</a:t>
          </a:r>
          <a:r>
            <a:rPr lang="zh-TW" altLang="en-US" sz="2000" b="1" kern="1200" dirty="0">
              <a:latin typeface="標楷體" panose="03000509000000000000" pitchFamily="65" charset="-120"/>
              <a:ea typeface="標楷體" panose="03000509000000000000" pitchFamily="65" charset="-120"/>
            </a:rPr>
            <a:t>審議時應</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就來源別決定之</a:t>
          </a:r>
          <a:r>
            <a:rPr lang="en-US" altLang="zh-TW" sz="2000" b="1" u="sng" kern="1200" dirty="0">
              <a:latin typeface="標楷體" panose="03000509000000000000" pitchFamily="65" charset="-120"/>
              <a:ea typeface="標楷體" panose="03000509000000000000" pitchFamily="65" charset="-120"/>
            </a:rPr>
            <a:t>(</a:t>
          </a:r>
          <a:r>
            <a:rPr lang="zh-TW" altLang="en-US" sz="2000" b="1" u="sng" kern="1200" dirty="0">
              <a:latin typeface="標楷體" panose="03000509000000000000" pitchFamily="65" charset="-120"/>
              <a:ea typeface="標楷體" panose="03000509000000000000" pitchFamily="65" charset="-120"/>
            </a:rPr>
            <a:t>稅課收入、罰款及賠償收入</a:t>
          </a:r>
          <a:r>
            <a:rPr lang="en-US" altLang="zh-TW" sz="2000" b="1" u="sng" kern="1200" dirty="0">
              <a:latin typeface="標楷體" panose="03000509000000000000" pitchFamily="65" charset="-120"/>
              <a:ea typeface="標楷體" panose="03000509000000000000" pitchFamily="65" charset="-120"/>
            </a:rPr>
            <a:t>…</a:t>
          </a:r>
          <a:r>
            <a:rPr lang="zh-TW" altLang="en-US" sz="2000" b="1" u="sng" kern="1200" dirty="0">
              <a:latin typeface="標楷體" panose="03000509000000000000" pitchFamily="65" charset="-120"/>
              <a:ea typeface="標楷體" panose="03000509000000000000" pitchFamily="65" charset="-120"/>
            </a:rPr>
            <a:t>等</a:t>
          </a:r>
          <a:r>
            <a:rPr lang="en-US" altLang="zh-TW" sz="2000" b="1" u="sng" kern="1200" dirty="0">
              <a:latin typeface="標楷體" panose="03000509000000000000" pitchFamily="65" charset="-120"/>
              <a:ea typeface="標楷體" panose="03000509000000000000" pitchFamily="65" charset="-120"/>
            </a:rPr>
            <a:t>)</a:t>
          </a:r>
          <a:r>
            <a:rPr lang="zh-TW" altLang="en-US" sz="2000" kern="1200" dirty="0">
              <a:latin typeface="標楷體" panose="03000509000000000000" pitchFamily="65" charset="-120"/>
              <a:ea typeface="標楷體" panose="03000509000000000000" pitchFamily="65" charset="-120"/>
            </a:rPr>
            <a:t>；歲出</a:t>
          </a:r>
          <a:r>
            <a:rPr lang="en-US" altLang="zh-TW" sz="2000" kern="1200" dirty="0">
              <a:latin typeface="標楷體" panose="03000509000000000000" pitchFamily="65" charset="-120"/>
              <a:ea typeface="標楷體" panose="03000509000000000000" pitchFamily="65" charset="-120"/>
            </a:rPr>
            <a:t>……</a:t>
          </a:r>
          <a:r>
            <a:rPr lang="zh-TW" altLang="en-US" sz="2000" b="1" kern="1200" dirty="0">
              <a:latin typeface="標楷體" panose="03000509000000000000" pitchFamily="65" charset="-120"/>
              <a:ea typeface="標楷體" panose="03000509000000000000" pitchFamily="65" charset="-120"/>
            </a:rPr>
            <a:t>審議時應</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就機關別、政事別及基金別決定之</a:t>
          </a:r>
          <a:r>
            <a:rPr lang="zh-TW" altLang="en-US" sz="2000" b="1" u="sng" kern="1200" dirty="0">
              <a:latin typeface="標楷體" panose="03000509000000000000" pitchFamily="65" charset="-120"/>
              <a:ea typeface="標楷體" panose="03000509000000000000" pitchFamily="65" charset="-120"/>
            </a:rPr>
            <a:t>。</a:t>
          </a:r>
          <a:endParaRPr lang="zh-TW" altLang="en-US" sz="2000" u="sng" kern="1200" dirty="0"/>
        </a:p>
      </dsp:txBody>
      <dsp:txXfrm>
        <a:off x="0" y="556380"/>
        <a:ext cx="11267129" cy="1190700"/>
      </dsp:txXfrm>
    </dsp:sp>
    <dsp:sp modelId="{2D26C103-C518-437A-809A-E9B94031E7AC}">
      <dsp:nvSpPr>
        <dsp:cNvPr id="0" name=""/>
        <dsp:cNvSpPr/>
      </dsp:nvSpPr>
      <dsp:spPr>
        <a:xfrm>
          <a:off x="562806" y="30593"/>
          <a:ext cx="7879288" cy="629107"/>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98109" tIns="0" rIns="298109" bIns="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solidFill>
                <a:schemeClr val="bg1"/>
              </a:solidFill>
              <a:latin typeface="標楷體" panose="03000509000000000000" pitchFamily="65" charset="-120"/>
              <a:ea typeface="標楷體" panose="03000509000000000000" pitchFamily="65" charset="-120"/>
            </a:rPr>
            <a:t>1.</a:t>
          </a:r>
          <a:r>
            <a:rPr lang="zh-TW" altLang="en-US" sz="2400" b="1" kern="1200" dirty="0">
              <a:solidFill>
                <a:schemeClr val="bg1"/>
              </a:solidFill>
              <a:latin typeface="標楷體" panose="03000509000000000000" pitchFamily="65" charset="-120"/>
              <a:ea typeface="標楷體" panose="03000509000000000000" pitchFamily="65" charset="-120"/>
            </a:rPr>
            <a:t>預算法第</a:t>
          </a:r>
          <a:r>
            <a:rPr lang="en-US" altLang="zh-TW" sz="2400" b="1" kern="1200" dirty="0">
              <a:solidFill>
                <a:schemeClr val="bg1"/>
              </a:solidFill>
              <a:latin typeface="標楷體" panose="03000509000000000000" pitchFamily="65" charset="-120"/>
              <a:ea typeface="標楷體" panose="03000509000000000000" pitchFamily="65" charset="-120"/>
            </a:rPr>
            <a:t>49</a:t>
          </a:r>
          <a:r>
            <a:rPr lang="zh-TW" altLang="en-US" sz="2400" b="1" kern="1200" dirty="0">
              <a:solidFill>
                <a:schemeClr val="bg1"/>
              </a:solidFill>
              <a:latin typeface="標楷體" panose="03000509000000000000" pitchFamily="65" charset="-120"/>
              <a:ea typeface="標楷體" panose="03000509000000000000" pitchFamily="65" charset="-120"/>
            </a:rPr>
            <a:t>條</a:t>
          </a:r>
          <a:r>
            <a:rPr lang="en-US" altLang="zh-TW" sz="2400" b="1" kern="1200" dirty="0">
              <a:solidFill>
                <a:schemeClr val="bg1"/>
              </a:solidFill>
              <a:latin typeface="標楷體" panose="03000509000000000000" pitchFamily="65" charset="-120"/>
              <a:ea typeface="標楷體" panose="03000509000000000000" pitchFamily="65" charset="-120"/>
            </a:rPr>
            <a:t>-</a:t>
          </a:r>
          <a:r>
            <a:rPr lang="zh-TW" altLang="en-US" sz="2400" b="1" kern="1200" dirty="0">
              <a:solidFill>
                <a:schemeClr val="bg1"/>
              </a:solidFill>
              <a:latin typeface="標楷體" panose="03000509000000000000" pitchFamily="65" charset="-120"/>
              <a:ea typeface="標楷體" panose="03000509000000000000" pitchFamily="65" charset="-120"/>
            </a:rPr>
            <a:t>主決議</a:t>
          </a:r>
          <a:endParaRPr lang="zh-TW" altLang="en-US" sz="2400" b="1" kern="1200" dirty="0">
            <a:solidFill>
              <a:schemeClr val="bg1"/>
            </a:solidFill>
          </a:endParaRPr>
        </a:p>
      </dsp:txBody>
      <dsp:txXfrm>
        <a:off x="593516" y="61303"/>
        <a:ext cx="7817868" cy="567687"/>
      </dsp:txXfrm>
    </dsp:sp>
    <dsp:sp modelId="{A39869EF-FF38-4B93-A3BF-0B4D2DA25305}">
      <dsp:nvSpPr>
        <dsp:cNvPr id="0" name=""/>
        <dsp:cNvSpPr/>
      </dsp:nvSpPr>
      <dsp:spPr>
        <a:xfrm>
          <a:off x="0" y="2310668"/>
          <a:ext cx="11267129" cy="904049"/>
        </a:xfrm>
        <a:prstGeom prst="rect">
          <a:avLst/>
        </a:prstGeom>
        <a:solidFill>
          <a:schemeClr val="lt1">
            <a:alpha val="90000"/>
            <a:hueOff val="0"/>
            <a:satOff val="0"/>
            <a:lumOff val="0"/>
            <a:alphaOff val="0"/>
          </a:schemeClr>
        </a:solidFill>
        <a:ln w="12700" cap="flat" cmpd="sng" algn="ctr">
          <a:solidFill>
            <a:schemeClr val="accent4">
              <a:hueOff val="4004627"/>
              <a:satOff val="-14985"/>
              <a:lumOff val="-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454" tIns="145796" rIns="874454" bIns="142240" numCol="1" spcCol="1270" anchor="t" anchorCtr="0">
          <a:noAutofit/>
        </a:bodyPr>
        <a:lstStyle/>
        <a:p>
          <a:pPr marL="228600" lvl="1" indent="-228600" algn="just" defTabSz="889000">
            <a:lnSpc>
              <a:spcPct val="90000"/>
            </a:lnSpc>
            <a:spcBef>
              <a:spcPct val="0"/>
            </a:spcBef>
            <a:spcAft>
              <a:spcPct val="15000"/>
            </a:spcAft>
            <a:buChar char="•"/>
          </a:pPr>
          <a:r>
            <a:rPr lang="zh-TW" altLang="en-US" sz="2000" kern="1200" dirty="0">
              <a:latin typeface="標楷體" panose="03000509000000000000" pitchFamily="65" charset="-120"/>
              <a:ea typeface="標楷體" panose="03000509000000000000" pitchFamily="65" charset="-120"/>
            </a:rPr>
            <a:t>法定預算</a:t>
          </a:r>
          <a:r>
            <a:rPr lang="zh-TW" altLang="en-US" sz="2000" b="1" u="sng" kern="1200" dirty="0">
              <a:solidFill>
                <a:srgbClr val="FF0000"/>
              </a:solidFill>
              <a:latin typeface="標楷體" panose="03000509000000000000" pitchFamily="65" charset="-120"/>
              <a:ea typeface="標楷體" panose="03000509000000000000" pitchFamily="65" charset="-120"/>
            </a:rPr>
            <a:t>附加條件或期限者，</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從其所定</a:t>
          </a:r>
          <a:r>
            <a:rPr lang="zh-TW" altLang="en-US" sz="2000" u="sng" kern="1200" dirty="0">
              <a:latin typeface="標楷體" panose="03000509000000000000" pitchFamily="65" charset="-120"/>
              <a:ea typeface="標楷體" panose="03000509000000000000" pitchFamily="65" charset="-120"/>
            </a:rPr>
            <a:t>。</a:t>
          </a:r>
          <a:r>
            <a:rPr lang="zh-TW" altLang="en-US" sz="2000" b="0" u="none" kern="1200" dirty="0">
              <a:latin typeface="標楷體" panose="03000509000000000000" pitchFamily="65" charset="-120"/>
              <a:ea typeface="標楷體" panose="03000509000000000000" pitchFamily="65" charset="-120"/>
            </a:rPr>
            <a:t>但該條件或期限</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為法律、自治法規所不許者，不在此限。</a:t>
          </a:r>
          <a:endParaRPr lang="zh-TW" altLang="en-US" sz="2000" b="1" u="sng" kern="1200" dirty="0">
            <a:solidFill>
              <a:srgbClr val="FF0000"/>
            </a:solidFill>
            <a:highlight>
              <a:srgbClr val="FFFF00"/>
            </a:highlight>
          </a:endParaRPr>
        </a:p>
      </dsp:txBody>
      <dsp:txXfrm>
        <a:off x="0" y="2310668"/>
        <a:ext cx="11267129" cy="904049"/>
      </dsp:txXfrm>
    </dsp:sp>
    <dsp:sp modelId="{007249CC-34CA-40EC-AFF9-82EB8094F039}">
      <dsp:nvSpPr>
        <dsp:cNvPr id="0" name=""/>
        <dsp:cNvSpPr/>
      </dsp:nvSpPr>
      <dsp:spPr>
        <a:xfrm>
          <a:off x="562806" y="1784880"/>
          <a:ext cx="7879288" cy="629107"/>
        </a:xfrm>
        <a:prstGeom prst="roundRect">
          <a:avLst/>
        </a:prstGeom>
        <a:solidFill>
          <a:schemeClr val="accent4">
            <a:hueOff val="4004627"/>
            <a:satOff val="-14985"/>
            <a:lumOff val="-88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98109" tIns="0" rIns="298109" bIns="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solidFill>
                <a:schemeClr val="bg1"/>
              </a:solidFill>
              <a:latin typeface="標楷體" panose="03000509000000000000" pitchFamily="65" charset="-120"/>
              <a:ea typeface="標楷體" panose="03000509000000000000" pitchFamily="65" charset="-120"/>
            </a:rPr>
            <a:t>2.</a:t>
          </a:r>
          <a:r>
            <a:rPr lang="zh-TW" altLang="en-US" sz="2400" b="1" kern="1200" dirty="0">
              <a:solidFill>
                <a:schemeClr val="bg1"/>
              </a:solidFill>
              <a:latin typeface="標楷體" panose="03000509000000000000" pitchFamily="65" charset="-120"/>
              <a:ea typeface="標楷體" panose="03000509000000000000" pitchFamily="65" charset="-120"/>
            </a:rPr>
            <a:t>地方制度法第</a:t>
          </a:r>
          <a:r>
            <a:rPr lang="en-US" altLang="zh-TW" sz="2400" b="1" kern="1200" dirty="0">
              <a:solidFill>
                <a:schemeClr val="bg1"/>
              </a:solidFill>
              <a:latin typeface="標楷體" panose="03000509000000000000" pitchFamily="65" charset="-120"/>
              <a:ea typeface="標楷體" panose="03000509000000000000" pitchFamily="65" charset="-120"/>
            </a:rPr>
            <a:t>41</a:t>
          </a:r>
          <a:r>
            <a:rPr lang="zh-TW" altLang="en-US" sz="2400" b="1" kern="1200" dirty="0">
              <a:solidFill>
                <a:schemeClr val="bg1"/>
              </a:solidFill>
              <a:latin typeface="標楷體" panose="03000509000000000000" pitchFamily="65" charset="-120"/>
              <a:ea typeface="標楷體" panose="03000509000000000000" pitchFamily="65" charset="-120"/>
            </a:rPr>
            <a:t>條第</a:t>
          </a:r>
          <a:r>
            <a:rPr lang="en-US" altLang="zh-TW" sz="2400" b="1" kern="1200" dirty="0">
              <a:solidFill>
                <a:schemeClr val="bg1"/>
              </a:solidFill>
              <a:latin typeface="標楷體" panose="03000509000000000000" pitchFamily="65" charset="-120"/>
              <a:ea typeface="標楷體" panose="03000509000000000000" pitchFamily="65" charset="-120"/>
            </a:rPr>
            <a:t>2</a:t>
          </a:r>
          <a:r>
            <a:rPr lang="zh-TW" altLang="en-US" sz="2400" b="1" kern="1200" dirty="0">
              <a:solidFill>
                <a:schemeClr val="bg1"/>
              </a:solidFill>
              <a:latin typeface="標楷體" panose="03000509000000000000" pitchFamily="65" charset="-120"/>
              <a:ea typeface="標楷體" panose="03000509000000000000" pitchFamily="65" charset="-120"/>
            </a:rPr>
            <a:t>項</a:t>
          </a:r>
          <a:r>
            <a:rPr lang="en-US" altLang="zh-TW" sz="2400" b="1" kern="1200" dirty="0">
              <a:solidFill>
                <a:schemeClr val="bg1"/>
              </a:solidFill>
              <a:latin typeface="標楷體" panose="03000509000000000000" pitchFamily="65" charset="-120"/>
              <a:ea typeface="標楷體" panose="03000509000000000000" pitchFamily="65" charset="-120"/>
            </a:rPr>
            <a:t>-</a:t>
          </a:r>
          <a:r>
            <a:rPr lang="zh-TW" altLang="en-US" sz="2400" b="1" kern="1200" dirty="0">
              <a:solidFill>
                <a:schemeClr val="bg1"/>
              </a:solidFill>
              <a:latin typeface="標楷體" panose="03000509000000000000" pitchFamily="65" charset="-120"/>
              <a:ea typeface="標楷體" panose="03000509000000000000" pitchFamily="65" charset="-120"/>
            </a:rPr>
            <a:t>附加條件或期限 </a:t>
          </a:r>
          <a:endParaRPr lang="zh-TW" altLang="en-US" sz="2400" kern="1200" dirty="0">
            <a:solidFill>
              <a:schemeClr val="bg1"/>
            </a:solidFill>
          </a:endParaRPr>
        </a:p>
      </dsp:txBody>
      <dsp:txXfrm>
        <a:off x="593516" y="1815590"/>
        <a:ext cx="7817868" cy="567687"/>
      </dsp:txXfrm>
    </dsp:sp>
    <dsp:sp modelId="{79BE4EDA-B037-46B2-B3DA-0F539C03C8AE}">
      <dsp:nvSpPr>
        <dsp:cNvPr id="0" name=""/>
        <dsp:cNvSpPr/>
      </dsp:nvSpPr>
      <dsp:spPr>
        <a:xfrm>
          <a:off x="0" y="3778305"/>
          <a:ext cx="11267129" cy="904049"/>
        </a:xfrm>
        <a:prstGeom prst="rect">
          <a:avLst/>
        </a:prstGeom>
        <a:solidFill>
          <a:schemeClr val="lt1">
            <a:alpha val="90000"/>
            <a:hueOff val="0"/>
            <a:satOff val="0"/>
            <a:lumOff val="0"/>
            <a:alphaOff val="0"/>
          </a:schemeClr>
        </a:solidFill>
        <a:ln w="12700" cap="flat" cmpd="sng" algn="ctr">
          <a:solidFill>
            <a:schemeClr val="accent4">
              <a:hueOff val="8009255"/>
              <a:satOff val="-29969"/>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4454" tIns="145796" rIns="874454" bIns="142240" numCol="1" spcCol="1270" anchor="t" anchorCtr="0">
          <a:noAutofit/>
        </a:bodyPr>
        <a:lstStyle/>
        <a:p>
          <a:pPr marL="228600" lvl="1" indent="-228600" algn="just" defTabSz="889000">
            <a:lnSpc>
              <a:spcPct val="90000"/>
            </a:lnSpc>
            <a:spcBef>
              <a:spcPct val="0"/>
            </a:spcBef>
            <a:spcAft>
              <a:spcPct val="15000"/>
            </a:spcAft>
            <a:buChar char="•"/>
          </a:pPr>
          <a:r>
            <a:rPr lang="zh-TW" altLang="en-US" sz="2000" kern="1200" dirty="0">
              <a:latin typeface="標楷體" panose="03000509000000000000" pitchFamily="65" charset="-120"/>
              <a:ea typeface="標楷體" panose="03000509000000000000" pitchFamily="65" charset="-120"/>
            </a:rPr>
            <a:t>縣（市）議會、鄉（鎮、市）民代表會就預算案所為之</a:t>
          </a:r>
          <a:r>
            <a:rPr lang="zh-TW" altLang="en-US" sz="2000" b="1" u="sng" kern="1200" dirty="0">
              <a:solidFill>
                <a:srgbClr val="FF0000"/>
              </a:solidFill>
              <a:latin typeface="標楷體" panose="03000509000000000000" pitchFamily="65" charset="-120"/>
              <a:ea typeface="標楷體" panose="03000509000000000000" pitchFamily="65" charset="-120"/>
            </a:rPr>
            <a:t>附帶決議</a:t>
          </a:r>
          <a:r>
            <a:rPr lang="zh-TW" altLang="en-US" sz="2000" kern="1200" dirty="0">
              <a:latin typeface="標楷體" panose="03000509000000000000" pitchFamily="65" charset="-120"/>
              <a:ea typeface="標楷體" panose="03000509000000000000" pitchFamily="65" charset="-120"/>
            </a:rPr>
            <a:t>，應由縣（市）政府、鄉（鎮、市）公所</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參照法令辦理。</a:t>
          </a:r>
          <a:endParaRPr lang="zh-TW" altLang="en-US" sz="2000" kern="1200" dirty="0">
            <a:solidFill>
              <a:srgbClr val="FF0000"/>
            </a:solidFill>
            <a:highlight>
              <a:srgbClr val="FFFF00"/>
            </a:highlight>
          </a:endParaRPr>
        </a:p>
      </dsp:txBody>
      <dsp:txXfrm>
        <a:off x="0" y="3778305"/>
        <a:ext cx="11267129" cy="904049"/>
      </dsp:txXfrm>
    </dsp:sp>
    <dsp:sp modelId="{2A1AC54C-8A3E-4C00-AAF1-6A156217F045}">
      <dsp:nvSpPr>
        <dsp:cNvPr id="0" name=""/>
        <dsp:cNvSpPr/>
      </dsp:nvSpPr>
      <dsp:spPr>
        <a:xfrm>
          <a:off x="562806" y="3252518"/>
          <a:ext cx="7879288" cy="629107"/>
        </a:xfrm>
        <a:prstGeom prst="roundRect">
          <a:avLst/>
        </a:prstGeom>
        <a:solidFill>
          <a:schemeClr val="accent4">
            <a:hueOff val="8009255"/>
            <a:satOff val="-29969"/>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98109" tIns="0" rIns="298109" bIns="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solidFill>
                <a:schemeClr val="bg1"/>
              </a:solidFill>
              <a:latin typeface="標楷體" panose="03000509000000000000" pitchFamily="65" charset="-120"/>
              <a:ea typeface="標楷體" panose="03000509000000000000" pitchFamily="65" charset="-120"/>
            </a:rPr>
            <a:t>3.</a:t>
          </a:r>
          <a:r>
            <a:rPr lang="zh-TW" altLang="en-US" sz="2400" b="1" kern="1200" dirty="0">
              <a:solidFill>
                <a:schemeClr val="bg1"/>
              </a:solidFill>
              <a:latin typeface="標楷體" panose="03000509000000000000" pitchFamily="65" charset="-120"/>
              <a:ea typeface="標楷體" panose="03000509000000000000" pitchFamily="65" charset="-120"/>
            </a:rPr>
            <a:t>地方制度法第</a:t>
          </a:r>
          <a:r>
            <a:rPr lang="en-US" altLang="zh-TW" sz="2400" b="1" kern="1200" dirty="0">
              <a:solidFill>
                <a:schemeClr val="bg1"/>
              </a:solidFill>
              <a:latin typeface="標楷體" panose="03000509000000000000" pitchFamily="65" charset="-120"/>
              <a:ea typeface="標楷體" panose="03000509000000000000" pitchFamily="65" charset="-120"/>
            </a:rPr>
            <a:t>41</a:t>
          </a:r>
          <a:r>
            <a:rPr lang="zh-TW" altLang="en-US" sz="2400" b="1" kern="1200" dirty="0">
              <a:solidFill>
                <a:schemeClr val="bg1"/>
              </a:solidFill>
              <a:latin typeface="標楷體" panose="03000509000000000000" pitchFamily="65" charset="-120"/>
              <a:ea typeface="標楷體" panose="03000509000000000000" pitchFamily="65" charset="-120"/>
            </a:rPr>
            <a:t>條第</a:t>
          </a:r>
          <a:r>
            <a:rPr lang="en-US" altLang="zh-TW" sz="2400" b="1" kern="1200" dirty="0">
              <a:solidFill>
                <a:schemeClr val="bg1"/>
              </a:solidFill>
              <a:latin typeface="標楷體" panose="03000509000000000000" pitchFamily="65" charset="-120"/>
              <a:ea typeface="標楷體" panose="03000509000000000000" pitchFamily="65" charset="-120"/>
            </a:rPr>
            <a:t>3</a:t>
          </a:r>
          <a:r>
            <a:rPr lang="zh-TW" altLang="en-US" sz="2400" b="1" kern="1200" dirty="0">
              <a:solidFill>
                <a:schemeClr val="bg1"/>
              </a:solidFill>
              <a:latin typeface="標楷體" panose="03000509000000000000" pitchFamily="65" charset="-120"/>
              <a:ea typeface="標楷體" panose="03000509000000000000" pitchFamily="65" charset="-120"/>
            </a:rPr>
            <a:t>項</a:t>
          </a:r>
          <a:r>
            <a:rPr lang="en-US" altLang="zh-TW" sz="2400" b="1" kern="1200" dirty="0">
              <a:solidFill>
                <a:schemeClr val="bg1"/>
              </a:solidFill>
              <a:latin typeface="標楷體" panose="03000509000000000000" pitchFamily="65" charset="-120"/>
              <a:ea typeface="標楷體" panose="03000509000000000000" pitchFamily="65" charset="-120"/>
            </a:rPr>
            <a:t>-</a:t>
          </a:r>
          <a:r>
            <a:rPr lang="zh-TW" altLang="en-US" sz="2400" b="1" kern="1200" dirty="0">
              <a:solidFill>
                <a:schemeClr val="bg1"/>
              </a:solidFill>
              <a:latin typeface="標楷體" panose="03000509000000000000" pitchFamily="65" charset="-120"/>
              <a:ea typeface="標楷體" panose="03000509000000000000" pitchFamily="65" charset="-120"/>
            </a:rPr>
            <a:t>附帶決議</a:t>
          </a:r>
          <a:endParaRPr lang="zh-TW" altLang="en-US" sz="2400" b="1" kern="1200" dirty="0">
            <a:solidFill>
              <a:schemeClr val="bg1"/>
            </a:solidFill>
          </a:endParaRPr>
        </a:p>
      </dsp:txBody>
      <dsp:txXfrm>
        <a:off x="593516" y="3283228"/>
        <a:ext cx="7817868" cy="56768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232766"/>
          <a:ext cx="10752025" cy="4422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834477" tIns="1083056" rIns="834477" bIns="227584" numCol="1" spcCol="1270" anchor="t" anchorCtr="0">
          <a:noAutofit/>
        </a:bodyPr>
        <a:lstStyle/>
        <a:p>
          <a:pPr marL="285750" lvl="1" indent="-285750" algn="just" defTabSz="1422400">
            <a:lnSpc>
              <a:spcPct val="90000"/>
            </a:lnSpc>
            <a:spcBef>
              <a:spcPct val="0"/>
            </a:spcBef>
            <a:spcAft>
              <a:spcPct val="15000"/>
            </a:spcAft>
            <a:buChar char="•"/>
          </a:pPr>
          <a:r>
            <a:rPr lang="zh-TW" altLang="en-US" sz="3200" b="1" u="sng" kern="1200" dirty="0">
              <a:solidFill>
                <a:srgbClr val="FF0000"/>
              </a:solidFill>
              <a:latin typeface="標楷體" panose="03000509000000000000" pitchFamily="65" charset="-120"/>
              <a:ea typeface="標楷體" panose="03000509000000000000" pitchFamily="65" charset="-120"/>
            </a:rPr>
            <a:t>收入</a:t>
          </a:r>
          <a:r>
            <a:rPr lang="zh-TW" altLang="en-US" sz="3200" b="1" kern="1200" dirty="0">
              <a:latin typeface="標楷體" panose="03000509000000000000" pitchFamily="65" charset="-120"/>
              <a:ea typeface="標楷體" panose="03000509000000000000" pitchFamily="65" charset="-120"/>
            </a:rPr>
            <a:t>依上年度標準及實際發生數</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覈實收入</a:t>
          </a:r>
          <a:r>
            <a:rPr lang="zh-TW" altLang="en-US" sz="3200" b="1" kern="1200" dirty="0">
              <a:latin typeface="標楷體" panose="03000509000000000000" pitchFamily="65" charset="-120"/>
              <a:ea typeface="標楷體" panose="03000509000000000000" pitchFamily="65" charset="-120"/>
            </a:rPr>
            <a:t>。</a:t>
          </a:r>
        </a:p>
        <a:p>
          <a:pPr marL="285750" lvl="1" indent="-285750" algn="just" defTabSz="1422400">
            <a:lnSpc>
              <a:spcPct val="90000"/>
            </a:lnSpc>
            <a:spcBef>
              <a:spcPct val="0"/>
            </a:spcBef>
            <a:spcAft>
              <a:spcPct val="15000"/>
            </a:spcAft>
            <a:buChar char="•"/>
          </a:pPr>
          <a:r>
            <a:rPr lang="zh-TW" altLang="en-US" sz="3200" b="1" u="sng" kern="1200" dirty="0">
              <a:solidFill>
                <a:srgbClr val="FF0000"/>
              </a:solidFill>
              <a:latin typeface="標楷體" panose="03000509000000000000" pitchFamily="65" charset="-120"/>
              <a:ea typeface="標楷體" panose="03000509000000000000" pitchFamily="65" charset="-120"/>
            </a:rPr>
            <a:t>法定義務</a:t>
          </a:r>
          <a:r>
            <a:rPr lang="zh-TW" altLang="en-US" sz="3200" b="1" kern="1200" dirty="0">
              <a:solidFill>
                <a:schemeClr val="bg1"/>
              </a:solidFill>
              <a:latin typeface="標楷體" panose="03000509000000000000" pitchFamily="65" charset="-120"/>
              <a:ea typeface="標楷體" panose="03000509000000000000" pitchFamily="65" charset="-120"/>
            </a:rPr>
            <a:t>支出</a:t>
          </a:r>
          <a:r>
            <a:rPr lang="zh-TW" altLang="en-US" sz="3200" b="1" u="none" kern="1200" dirty="0">
              <a:solidFill>
                <a:srgbClr val="FF0000"/>
              </a:solidFill>
              <a:highlight>
                <a:srgbClr val="FFFF00"/>
              </a:highlight>
              <a:latin typeface="標楷體" panose="03000509000000000000" pitchFamily="65" charset="-120"/>
              <a:ea typeface="標楷體" panose="03000509000000000000" pitchFamily="65" charset="-120"/>
            </a:rPr>
            <a:t>覈實動支</a:t>
          </a:r>
          <a:r>
            <a:rPr lang="zh-TW" altLang="en-US" sz="3200" b="1" kern="1200" dirty="0">
              <a:latin typeface="標楷體" panose="03000509000000000000" pitchFamily="65" charset="-120"/>
              <a:ea typeface="標楷體" panose="03000509000000000000" pitchFamily="65" charset="-120"/>
            </a:rPr>
            <a:t>。</a:t>
          </a:r>
        </a:p>
        <a:p>
          <a:pPr marL="285750" lvl="1" indent="-285750" algn="just" defTabSz="1422400">
            <a:lnSpc>
              <a:spcPct val="90000"/>
            </a:lnSpc>
            <a:spcBef>
              <a:spcPct val="0"/>
            </a:spcBef>
            <a:spcAft>
              <a:spcPct val="15000"/>
            </a:spcAft>
            <a:buChar char="•"/>
          </a:pPr>
          <a:r>
            <a:rPr lang="zh-TW" altLang="en-US" sz="3200" b="1" u="sng" kern="1200" dirty="0">
              <a:solidFill>
                <a:srgbClr val="FF0000"/>
              </a:solidFill>
              <a:latin typeface="標楷體" panose="03000509000000000000" pitchFamily="65" charset="-120"/>
              <a:ea typeface="標楷體" panose="03000509000000000000" pitchFamily="65" charset="-120"/>
            </a:rPr>
            <a:t>經常性經費及延續性計畫</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得於上年度執行數範圍內動支。</a:t>
          </a:r>
          <a:r>
            <a:rPr lang="zh-TW" altLang="en-US" sz="3200" b="1" kern="1200" dirty="0">
              <a:solidFill>
                <a:srgbClr val="FF0000"/>
              </a:solidFill>
              <a:latin typeface="標楷體" panose="03000509000000000000" pitchFamily="65" charset="-120"/>
              <a:ea typeface="標楷體" panose="03000509000000000000" pitchFamily="65" charset="-120"/>
            </a:rPr>
            <a:t> </a:t>
          </a:r>
        </a:p>
        <a:p>
          <a:pPr marL="285750" lvl="1" indent="-285750" algn="just" defTabSz="1422400">
            <a:lnSpc>
              <a:spcPct val="90000"/>
            </a:lnSpc>
            <a:spcBef>
              <a:spcPct val="0"/>
            </a:spcBef>
            <a:spcAft>
              <a:spcPct val="15000"/>
            </a:spcAft>
            <a:buChar char="•"/>
          </a:pPr>
          <a:r>
            <a:rPr lang="zh-TW" altLang="en-US" sz="3200" b="1" u="sng" kern="1200" dirty="0">
              <a:solidFill>
                <a:srgbClr val="FF0000"/>
              </a:solidFill>
              <a:latin typeface="標楷體" panose="03000509000000000000" pitchFamily="65" charset="-120"/>
              <a:ea typeface="標楷體" panose="03000509000000000000" pitchFamily="65" charset="-120"/>
            </a:rPr>
            <a:t>新興資本支出及新增計畫</a:t>
          </a:r>
          <a:r>
            <a:rPr lang="zh-TW" altLang="en-US" sz="3200" b="1" kern="1200" dirty="0">
              <a:latin typeface="標楷體" panose="03000509000000000000" pitchFamily="65" charset="-120"/>
              <a:ea typeface="標楷體" panose="03000509000000000000" pitchFamily="65" charset="-120"/>
            </a:rPr>
            <a:t>，須</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俟預算完成審議程序後始得動支</a:t>
          </a:r>
          <a:r>
            <a:rPr lang="zh-TW" altLang="en-US" sz="3200" b="1" kern="1200" dirty="0">
              <a:latin typeface="標楷體" panose="03000509000000000000" pitchFamily="65" charset="-120"/>
              <a:ea typeface="標楷體" panose="03000509000000000000" pitchFamily="65" charset="-120"/>
            </a:rPr>
            <a:t>。</a:t>
          </a:r>
          <a:endParaRPr lang="en-US" altLang="en-US" sz="3200" b="1" kern="1200" dirty="0">
            <a:latin typeface="標楷體" panose="03000509000000000000" pitchFamily="65" charset="-120"/>
            <a:ea typeface="標楷體" panose="03000509000000000000" pitchFamily="65" charset="-120"/>
          </a:endParaRPr>
        </a:p>
      </dsp:txBody>
      <dsp:txXfrm>
        <a:off x="0" y="232766"/>
        <a:ext cx="10752025" cy="4422600"/>
      </dsp:txXfrm>
    </dsp:sp>
    <dsp:sp modelId="{686A801A-4F6D-46AB-9A95-B48D5A5FEC46}">
      <dsp:nvSpPr>
        <dsp:cNvPr id="0" name=""/>
        <dsp:cNvSpPr/>
      </dsp:nvSpPr>
      <dsp:spPr>
        <a:xfrm>
          <a:off x="552750" y="0"/>
          <a:ext cx="9057065" cy="1000186"/>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4481" tIns="0" rIns="284481"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預算法第</a:t>
          </a:r>
          <a:r>
            <a:rPr lang="en-US" altLang="en-US" sz="3200" b="1" kern="1200" dirty="0">
              <a:solidFill>
                <a:schemeClr val="bg1"/>
              </a:solidFill>
              <a:latin typeface="標楷體" panose="03000509000000000000" pitchFamily="65" charset="-120"/>
              <a:ea typeface="標楷體" panose="03000509000000000000" pitchFamily="65" charset="-120"/>
            </a:rPr>
            <a:t>54</a:t>
          </a:r>
          <a:r>
            <a:rPr lang="zh-TW" altLang="en-US" sz="3200" b="1" kern="1200" dirty="0">
              <a:solidFill>
                <a:schemeClr val="bg1"/>
              </a:solidFill>
              <a:latin typeface="標楷體" panose="03000509000000000000" pitchFamily="65" charset="-120"/>
              <a:ea typeface="標楷體" panose="03000509000000000000" pitchFamily="65" charset="-120"/>
            </a:rPr>
            <a:t>條、地方制度法第</a:t>
          </a:r>
          <a:r>
            <a:rPr lang="en-US" altLang="en-US" sz="3200" b="1" kern="1200" dirty="0">
              <a:solidFill>
                <a:schemeClr val="bg1"/>
              </a:solidFill>
              <a:latin typeface="標楷體" panose="03000509000000000000" pitchFamily="65" charset="-120"/>
              <a:ea typeface="標楷體" panose="03000509000000000000" pitchFamily="65" charset="-120"/>
            </a:rPr>
            <a:t>40</a:t>
          </a:r>
          <a:r>
            <a:rPr lang="zh-TW" altLang="en-US" sz="3200" b="1" kern="1200" dirty="0">
              <a:solidFill>
                <a:schemeClr val="bg1"/>
              </a:solidFill>
              <a:latin typeface="標楷體" panose="03000509000000000000" pitchFamily="65" charset="-120"/>
              <a:ea typeface="標楷體" panose="03000509000000000000" pitchFamily="65" charset="-120"/>
            </a:rPr>
            <a:t>條第</a:t>
          </a:r>
          <a:r>
            <a:rPr lang="en-US" altLang="en-US" sz="3200" b="1" kern="1200" dirty="0">
              <a:solidFill>
                <a:schemeClr val="bg1"/>
              </a:solidFill>
              <a:latin typeface="標楷體" panose="03000509000000000000" pitchFamily="65" charset="-120"/>
              <a:ea typeface="標楷體" panose="03000509000000000000" pitchFamily="65" charset="-120"/>
            </a:rPr>
            <a:t>3</a:t>
          </a:r>
          <a:r>
            <a:rPr lang="zh-TW" altLang="en-US" sz="3200" b="1" kern="1200" dirty="0">
              <a:solidFill>
                <a:schemeClr val="bg1"/>
              </a:solidFill>
              <a:latin typeface="標楷體" panose="03000509000000000000" pitchFamily="65" charset="-120"/>
              <a:ea typeface="標楷體" panose="03000509000000000000" pitchFamily="65" charset="-120"/>
            </a:rPr>
            <a:t>項規定</a:t>
          </a:r>
        </a:p>
      </dsp:txBody>
      <dsp:txXfrm>
        <a:off x="601575" y="48825"/>
        <a:ext cx="8959415" cy="90253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323274"/>
          <a:ext cx="11815848" cy="42997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17041" tIns="1353820" rIns="917041" bIns="199136" numCol="1" spcCol="1270" anchor="t" anchorCtr="0">
          <a:noAutofit/>
        </a:bodyPr>
        <a:lstStyle/>
        <a:p>
          <a:pPr marL="285750" lvl="1" indent="-285750" algn="just" defTabSz="1244600">
            <a:lnSpc>
              <a:spcPct val="90000"/>
            </a:lnSpc>
            <a:spcBef>
              <a:spcPct val="0"/>
            </a:spcBef>
            <a:spcAft>
              <a:spcPct val="15000"/>
            </a:spcAft>
            <a:buChar char="•"/>
          </a:pPr>
          <a:r>
            <a:rPr lang="zh-TW" altLang="en-US" sz="2800" b="1" kern="1200" dirty="0">
              <a:solidFill>
                <a:schemeClr val="bg1"/>
              </a:solidFill>
              <a:latin typeface="標楷體" panose="03000509000000000000" pitchFamily="65" charset="-120"/>
              <a:ea typeface="標楷體" panose="03000509000000000000" pitchFamily="65" charset="-120"/>
            </a:rPr>
            <a:t>賦稅、規費及實施管制所發生之收入等</a:t>
          </a:r>
          <a:r>
            <a:rPr lang="zh-TW" altLang="en-US" sz="2800" b="1" kern="1200" dirty="0">
              <a:solidFill>
                <a:srgbClr val="FF0000"/>
              </a:solidFill>
              <a:latin typeface="標楷體" panose="03000509000000000000" pitchFamily="65" charset="-120"/>
              <a:ea typeface="標楷體" panose="03000509000000000000" pitchFamily="65" charset="-120"/>
            </a:rPr>
            <a:t>強制性收入，法律另有規定，依其規定辦理。</a:t>
          </a:r>
        </a:p>
        <a:p>
          <a:pPr marL="285750" lvl="1" indent="-285750" algn="just" defTabSz="1244600">
            <a:lnSpc>
              <a:spcPct val="90000"/>
            </a:lnSpc>
            <a:spcBef>
              <a:spcPct val="0"/>
            </a:spcBef>
            <a:spcAft>
              <a:spcPct val="15000"/>
            </a:spcAft>
            <a:buChar char="•"/>
          </a:pPr>
          <a:r>
            <a:rPr lang="zh-TW" altLang="en-US" sz="2800" b="1" u="none" kern="1200" dirty="0">
              <a:solidFill>
                <a:srgbClr val="FF0000"/>
              </a:solidFill>
              <a:latin typeface="標楷體" panose="03000509000000000000" pitchFamily="65" charset="-120"/>
              <a:ea typeface="標楷體" panose="03000509000000000000" pitchFamily="65" charset="-120"/>
            </a:rPr>
            <a:t>新興支出：</a:t>
          </a:r>
          <a:r>
            <a:rPr lang="zh-TW" altLang="en-US" sz="2800" b="1" u="none" kern="1200" dirty="0">
              <a:solidFill>
                <a:srgbClr val="FF0000"/>
              </a:solidFill>
              <a:highlight>
                <a:srgbClr val="FFFF00"/>
              </a:highlight>
              <a:latin typeface="標楷體" panose="03000509000000000000" pitchFamily="65" charset="-120"/>
              <a:ea typeface="標楷體" panose="03000509000000000000" pitchFamily="65" charset="-120"/>
            </a:rPr>
            <a:t>個別資本</a:t>
          </a:r>
          <a:r>
            <a:rPr lang="zh-TW" altLang="en-US" sz="2800" b="1" kern="1200" dirty="0">
              <a:latin typeface="標楷體" panose="03000509000000000000" pitchFamily="65" charset="-120"/>
              <a:ea typeface="標楷體" panose="03000509000000000000" pitchFamily="65" charset="-120"/>
            </a:rPr>
            <a:t>支出計畫</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當年度起開始編列</a:t>
          </a:r>
          <a:r>
            <a:rPr lang="zh-TW" altLang="en-US" sz="2800" b="1" kern="1200" dirty="0">
              <a:latin typeface="標楷體" panose="03000509000000000000" pitchFamily="65" charset="-120"/>
              <a:ea typeface="標楷體" panose="03000509000000000000" pitchFamily="65" charset="-120"/>
            </a:rPr>
            <a:t>預算辦理者。</a:t>
          </a:r>
          <a:endParaRPr lang="zh-TW" altLang="en-US" sz="2800" b="1" u="sng" kern="1200" dirty="0">
            <a:solidFill>
              <a:srgbClr val="FF0000"/>
            </a:solidFill>
            <a:latin typeface="標楷體" panose="03000509000000000000" pitchFamily="65" charset="-120"/>
            <a:ea typeface="標楷體" panose="03000509000000000000" pitchFamily="65" charset="-120"/>
          </a:endParaRPr>
        </a:p>
        <a:p>
          <a:pPr marL="285750" lvl="1" indent="-285750" algn="just" defTabSz="1244600">
            <a:lnSpc>
              <a:spcPct val="90000"/>
            </a:lnSpc>
            <a:spcBef>
              <a:spcPct val="0"/>
            </a:spcBef>
            <a:spcAft>
              <a:spcPct val="15000"/>
            </a:spcAft>
            <a:buChar char="•"/>
          </a:pP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非屬新興之延續性資本支出計畫</a:t>
          </a:r>
          <a:r>
            <a:rPr lang="zh-TW" altLang="en-US" sz="2800" b="1" kern="1200" dirty="0">
              <a:latin typeface="標楷體" panose="03000509000000000000" pitchFamily="65" charset="-120"/>
              <a:ea typeface="標楷體" panose="03000509000000000000" pitchFamily="65" charset="-120"/>
            </a:rPr>
            <a:t>，當年度可執行數仍應在</a:t>
          </a:r>
          <a:r>
            <a:rPr lang="zh-TW" altLang="en-US" sz="2800" b="1" u="sng" kern="1200" dirty="0">
              <a:solidFill>
                <a:srgbClr val="FF0000"/>
              </a:solidFill>
              <a:latin typeface="標楷體" panose="03000509000000000000" pitchFamily="65" charset="-120"/>
              <a:ea typeface="標楷體" panose="03000509000000000000" pitchFamily="65" charset="-120"/>
            </a:rPr>
            <a:t>上年度預算執行數</a:t>
          </a:r>
          <a:r>
            <a:rPr lang="zh-TW" altLang="en-US" sz="2800" b="1" kern="1200" dirty="0">
              <a:solidFill>
                <a:srgbClr val="FF0000"/>
              </a:solidFill>
              <a:latin typeface="標楷體" panose="03000509000000000000" pitchFamily="65" charset="-120"/>
              <a:ea typeface="標楷體" panose="03000509000000000000" pitchFamily="65" charset="-120"/>
            </a:rPr>
            <a:t>或</a:t>
          </a:r>
          <a:r>
            <a:rPr lang="zh-TW" altLang="en-US" sz="2800" b="1" u="sng" kern="1200" dirty="0">
              <a:solidFill>
                <a:srgbClr val="FF0000"/>
              </a:solidFill>
              <a:latin typeface="標楷體" panose="03000509000000000000" pitchFamily="65" charset="-120"/>
              <a:ea typeface="標楷體" panose="03000509000000000000" pitchFamily="65" charset="-120"/>
            </a:rPr>
            <a:t>當年度預算編列數</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較低者</a:t>
          </a:r>
          <a:r>
            <a:rPr lang="zh-TW" altLang="en-US" sz="2800" b="1" kern="1200" dirty="0">
              <a:solidFill>
                <a:srgbClr val="FF0000"/>
              </a:solidFill>
              <a:latin typeface="標楷體" panose="03000509000000000000" pitchFamily="65" charset="-120"/>
              <a:ea typeface="標楷體" panose="03000509000000000000" pitchFamily="65" charset="-120"/>
            </a:rPr>
            <a:t>之範圍內，配合工程進度覈實支用，惟依合約規定必需支付者不在此限</a:t>
          </a:r>
          <a:r>
            <a:rPr lang="zh-TW" altLang="en-US" sz="2800" b="1" kern="1200" dirty="0">
              <a:latin typeface="標楷體" panose="03000509000000000000" pitchFamily="65" charset="-120"/>
              <a:ea typeface="標楷體" panose="03000509000000000000" pitchFamily="65" charset="-120"/>
            </a:rPr>
            <a:t>。</a:t>
          </a:r>
        </a:p>
      </dsp:txBody>
      <dsp:txXfrm>
        <a:off x="0" y="323274"/>
        <a:ext cx="11815848" cy="4299750"/>
      </dsp:txXfrm>
    </dsp:sp>
    <dsp:sp modelId="{686A801A-4F6D-46AB-9A95-B48D5A5FEC46}">
      <dsp:nvSpPr>
        <dsp:cNvPr id="0" name=""/>
        <dsp:cNvSpPr/>
      </dsp:nvSpPr>
      <dsp:spPr>
        <a:xfrm>
          <a:off x="607440" y="0"/>
          <a:ext cx="10443248" cy="1250232"/>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2628" tIns="0" rIns="312628"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中央政府</a:t>
          </a:r>
          <a:r>
            <a:rPr lang="zh-TW" altLang="en-US" sz="3000" b="1" kern="1200" dirty="0">
              <a:solidFill>
                <a:schemeClr val="bg1"/>
              </a:solidFill>
              <a:latin typeface="標楷體" panose="03000509000000000000" pitchFamily="65" charset="-120"/>
              <a:ea typeface="標楷體" panose="03000509000000000000" pitchFamily="65" charset="-120"/>
            </a:rPr>
            <a:t>總預算案未能依限完成時之執行補充規定</a:t>
          </a:r>
        </a:p>
      </dsp:txBody>
      <dsp:txXfrm>
        <a:off x="668471" y="61031"/>
        <a:ext cx="10321186" cy="112817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314762"/>
          <a:ext cx="11378034" cy="43407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883062" tIns="1083056" rIns="883062" bIns="227584" numCol="1" spcCol="1270" anchor="t" anchorCtr="0">
          <a:noAutofit/>
        </a:bodyPr>
        <a:lstStyle/>
        <a:p>
          <a:pPr marL="285750" lvl="1" indent="-285750" algn="just" defTabSz="1422400">
            <a:lnSpc>
              <a:spcPct val="90000"/>
            </a:lnSpc>
            <a:spcBef>
              <a:spcPct val="0"/>
            </a:spcBef>
            <a:spcAft>
              <a:spcPct val="1500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履行其他</a:t>
          </a:r>
          <a:r>
            <a:rPr lang="zh-TW" altLang="en-US" sz="3200" b="1" kern="1200" dirty="0">
              <a:solidFill>
                <a:srgbClr val="FF0000"/>
              </a:solidFill>
              <a:latin typeface="標楷體" panose="03000509000000000000" pitchFamily="65" charset="-120"/>
              <a:ea typeface="標楷體" panose="03000509000000000000" pitchFamily="65" charset="-120"/>
            </a:rPr>
            <a:t>法定義務之支出</a:t>
          </a:r>
          <a:r>
            <a:rPr lang="zh-TW" altLang="en-US" sz="3200" b="1" kern="1200" dirty="0">
              <a:solidFill>
                <a:schemeClr val="bg1"/>
              </a:solidFill>
              <a:latin typeface="標楷體" panose="03000509000000000000" pitchFamily="65" charset="-120"/>
              <a:ea typeface="標楷體" panose="03000509000000000000" pitchFamily="65" charset="-120"/>
            </a:rPr>
            <a:t>，需為</a:t>
          </a:r>
          <a:r>
            <a:rPr lang="en-US" altLang="zh-TW" sz="3200" b="1" kern="1200" dirty="0">
              <a:solidFill>
                <a:schemeClr val="bg1"/>
              </a:solidFill>
              <a:latin typeface="標楷體" panose="03000509000000000000" pitchFamily="65" charset="-120"/>
              <a:ea typeface="標楷體" panose="03000509000000000000" pitchFamily="65" charset="-120"/>
            </a:rPr>
            <a:t>:</a:t>
          </a:r>
          <a:endParaRPr lang="zh-TW" altLang="en-US" sz="3200" b="1" kern="1200" dirty="0">
            <a:solidFill>
              <a:srgbClr val="FF0000"/>
            </a:solidFill>
            <a:latin typeface="標楷體" panose="03000509000000000000" pitchFamily="65" charset="-120"/>
            <a:ea typeface="標楷體" panose="03000509000000000000" pitchFamily="65" charset="-120"/>
          </a:endParaRPr>
        </a:p>
        <a:p>
          <a:pPr marL="285750" lvl="1" indent="-285750" algn="just" defTabSz="1422400">
            <a:lnSpc>
              <a:spcPct val="90000"/>
            </a:lnSpc>
            <a:spcBef>
              <a:spcPct val="0"/>
            </a:spcBef>
            <a:spcAft>
              <a:spcPct val="15000"/>
            </a:spcAft>
            <a:buChar char="•"/>
          </a:pPr>
          <a:r>
            <a:rPr lang="en-US" altLang="en-US" sz="3200" b="1" kern="1200" dirty="0">
              <a:solidFill>
                <a:schemeClr val="bg1">
                  <a:lumMod val="95000"/>
                  <a:lumOff val="5000"/>
                </a:schemeClr>
              </a:solidFill>
              <a:latin typeface="標楷體" panose="03000509000000000000" pitchFamily="65" charset="-120"/>
              <a:ea typeface="標楷體" panose="03000509000000000000" pitchFamily="65" charset="-120"/>
            </a:rPr>
            <a:t>1.</a:t>
          </a:r>
          <a:r>
            <a:rPr lang="zh-TW" altLang="en-US" sz="3200" b="1" u="sng" kern="1200" dirty="0">
              <a:solidFill>
                <a:srgbClr val="FF0000"/>
              </a:solidFill>
              <a:latin typeface="標楷體" panose="03000509000000000000" pitchFamily="65" charset="-120"/>
              <a:ea typeface="標楷體" panose="03000509000000000000" pitchFamily="65" charset="-120"/>
            </a:rPr>
            <a:t>法律明文規定政府應負擔之經費</a:t>
          </a:r>
          <a:r>
            <a:rPr lang="zh-TW" altLang="en-US" sz="3200" b="1" kern="1200" dirty="0">
              <a:solidFill>
                <a:schemeClr val="bg1">
                  <a:lumMod val="95000"/>
                  <a:lumOff val="5000"/>
                </a:schemeClr>
              </a:solidFill>
              <a:latin typeface="標楷體" panose="03000509000000000000" pitchFamily="65" charset="-120"/>
              <a:ea typeface="標楷體" panose="03000509000000000000" pitchFamily="65" charset="-120"/>
            </a:rPr>
            <a:t>（如各類保險法規定政府應負擔之保費及虧損彌補）。</a:t>
          </a:r>
        </a:p>
        <a:p>
          <a:pPr marL="285750" lvl="1" indent="-285750" algn="just" defTabSz="1422400">
            <a:lnSpc>
              <a:spcPct val="90000"/>
            </a:lnSpc>
            <a:spcBef>
              <a:spcPct val="0"/>
            </a:spcBef>
            <a:spcAft>
              <a:spcPct val="15000"/>
            </a:spcAft>
            <a:buChar char="•"/>
          </a:pPr>
          <a:r>
            <a:rPr lang="en-US" altLang="en-US" sz="3200" b="1" kern="1200" dirty="0">
              <a:solidFill>
                <a:schemeClr val="bg1">
                  <a:lumMod val="95000"/>
                  <a:lumOff val="5000"/>
                </a:schemeClr>
              </a:solidFill>
              <a:latin typeface="標楷體" panose="03000509000000000000" pitchFamily="65" charset="-120"/>
              <a:ea typeface="標楷體" panose="03000509000000000000" pitchFamily="65" charset="-120"/>
            </a:rPr>
            <a:t>2.</a:t>
          </a:r>
          <a:r>
            <a:rPr lang="zh-TW" altLang="en-US" sz="3200" b="1" u="sng" kern="1200" dirty="0">
              <a:solidFill>
                <a:srgbClr val="FF0000"/>
              </a:solidFill>
              <a:latin typeface="標楷體" panose="03000509000000000000" pitchFamily="65" charset="-120"/>
              <a:ea typeface="標楷體" panose="03000509000000000000" pitchFamily="65" charset="-120"/>
            </a:rPr>
            <a:t>法律明文規定政府應辦事項</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且已發生權責</a:t>
          </a:r>
          <a:r>
            <a:rPr lang="zh-TW" altLang="en-US" sz="3200" b="1" kern="1200" dirty="0">
              <a:solidFill>
                <a:srgbClr val="FF0000"/>
              </a:solidFill>
              <a:latin typeface="標楷體" panose="03000509000000000000" pitchFamily="65" charset="-120"/>
              <a:ea typeface="標楷體" panose="03000509000000000000" pitchFamily="65" charset="-120"/>
            </a:rPr>
            <a:t>之支出</a:t>
          </a:r>
          <a:r>
            <a:rPr lang="zh-TW" altLang="en-US" sz="3200" b="1" kern="1200" dirty="0">
              <a:solidFill>
                <a:schemeClr val="bg1">
                  <a:lumMod val="95000"/>
                  <a:lumOff val="5000"/>
                </a:schemeClr>
              </a:solidFill>
              <a:latin typeface="標楷體" panose="03000509000000000000" pitchFamily="65" charset="-120"/>
              <a:ea typeface="標楷體" panose="03000509000000000000" pitchFamily="65" charset="-120"/>
            </a:rPr>
            <a:t>（如依替代役實施條例</a:t>
          </a:r>
          <a:r>
            <a:rPr lang="zh-TW" altLang="en-US" sz="3200" b="1" u="sng"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已起徵</a:t>
          </a:r>
          <a:r>
            <a:rPr lang="zh-TW" altLang="en-US" sz="3200" b="1" kern="1200" dirty="0">
              <a:solidFill>
                <a:schemeClr val="bg1">
                  <a:lumMod val="95000"/>
                  <a:lumOff val="5000"/>
                </a:schemeClr>
              </a:solidFill>
              <a:latin typeface="標楷體" panose="03000509000000000000" pitchFamily="65" charset="-120"/>
              <a:ea typeface="標楷體" panose="03000509000000000000" pitchFamily="65" charset="-120"/>
            </a:rPr>
            <a:t>之役男所需薪餉及主、副食費等支出）。</a:t>
          </a:r>
        </a:p>
      </dsp:txBody>
      <dsp:txXfrm>
        <a:off x="0" y="314762"/>
        <a:ext cx="11378034" cy="4340700"/>
      </dsp:txXfrm>
    </dsp:sp>
    <dsp:sp modelId="{686A801A-4F6D-46AB-9A95-B48D5A5FEC46}">
      <dsp:nvSpPr>
        <dsp:cNvPr id="0" name=""/>
        <dsp:cNvSpPr/>
      </dsp:nvSpPr>
      <dsp:spPr>
        <a:xfrm>
          <a:off x="584933" y="0"/>
          <a:ext cx="10056293" cy="1000186"/>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1044" tIns="0" rIns="301044"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中央政府總預算案未能依限完成時之執行補充規定</a:t>
          </a:r>
        </a:p>
      </dsp:txBody>
      <dsp:txXfrm>
        <a:off x="633758" y="48825"/>
        <a:ext cx="9958643" cy="90253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265089"/>
          <a:ext cx="11637398" cy="438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03191" tIns="1208024" rIns="903191" bIns="227584" numCol="1" spcCol="1270" anchor="t" anchorCtr="0">
          <a:noAutofit/>
        </a:bodyPr>
        <a:lstStyle/>
        <a:p>
          <a:pPr marL="285750" lvl="1" indent="-285750" algn="just" defTabSz="1422400">
            <a:lnSpc>
              <a:spcPct val="90000"/>
            </a:lnSpc>
            <a:spcBef>
              <a:spcPct val="0"/>
            </a:spcBef>
            <a:spcAft>
              <a:spcPct val="1500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依有關</a:t>
          </a:r>
          <a:r>
            <a:rPr lang="zh-TW" altLang="en-US" sz="3200" b="1" kern="1200" dirty="0">
              <a:solidFill>
                <a:srgbClr val="FF0000"/>
              </a:solidFill>
              <a:latin typeface="標楷體" panose="03000509000000000000" pitchFamily="65" charset="-120"/>
              <a:ea typeface="標楷體" panose="03000509000000000000" pitchFamily="65" charset="-120"/>
            </a:rPr>
            <a:t>組織法律</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新設之機關</a:t>
          </a:r>
          <a:r>
            <a:rPr lang="zh-TW" altLang="en-US" sz="3200" b="1" kern="1200" dirty="0">
              <a:solidFill>
                <a:schemeClr val="bg1"/>
              </a:solidFill>
              <a:latin typeface="標楷體" panose="03000509000000000000" pitchFamily="65" charset="-120"/>
              <a:ea typeface="標楷體" panose="03000509000000000000" pitchFamily="65" charset="-120"/>
            </a:rPr>
            <a:t>，已依組織法並在預算員額範圍內晉用之人員所需</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人事費及基本業務維持費</a:t>
          </a:r>
          <a:r>
            <a:rPr lang="zh-TW" altLang="en-US" sz="3200" b="1" u="sng" kern="1200" dirty="0">
              <a:solidFill>
                <a:srgbClr val="FF0000"/>
              </a:solidFill>
              <a:latin typeface="標楷體" panose="03000509000000000000" pitchFamily="65" charset="-120"/>
              <a:ea typeface="標楷體" panose="03000509000000000000" pitchFamily="65" charset="-120"/>
            </a:rPr>
            <a:t>亦可</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覈實列支</a:t>
          </a:r>
          <a:r>
            <a:rPr lang="zh-TW"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u="sng" kern="1200" dirty="0">
              <a:solidFill>
                <a:srgbClr val="FF0000"/>
              </a:solidFill>
              <a:latin typeface="標楷體" panose="03000509000000000000" pitchFamily="65" charset="-120"/>
              <a:ea typeface="標楷體" panose="03000509000000000000" pitchFamily="65" charset="-120"/>
            </a:rPr>
            <a:t>新增政事項目及資本計畫</a:t>
          </a:r>
          <a:r>
            <a:rPr lang="zh-TW" altLang="en-US" sz="3200" b="1" kern="1200" dirty="0">
              <a:solidFill>
                <a:srgbClr val="FF0000"/>
              </a:solidFill>
              <a:latin typeface="標楷體" panose="03000509000000000000" pitchFamily="65" charset="-120"/>
              <a:ea typeface="標楷體" panose="03000509000000000000" pitchFamily="65" charset="-120"/>
            </a:rPr>
            <a:t>仍應俟預算完成法定程序後始得動支。</a:t>
          </a:r>
        </a:p>
        <a:p>
          <a:pPr marL="285750" lvl="1" indent="-285750" algn="just" defTabSz="1422400">
            <a:lnSpc>
              <a:spcPct val="90000"/>
            </a:lnSpc>
            <a:spcBef>
              <a:spcPct val="0"/>
            </a:spcBef>
            <a:spcAft>
              <a:spcPct val="1500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未依</a:t>
          </a:r>
          <a:r>
            <a:rPr lang="zh-TW" altLang="en-US" sz="3200" b="1" kern="1200" dirty="0">
              <a:solidFill>
                <a:schemeClr val="bg1"/>
              </a:solidFill>
              <a:latin typeface="標楷體" panose="03000509000000000000" pitchFamily="65" charset="-120"/>
              <a:ea typeface="標楷體" panose="03000509000000000000" pitchFamily="65" charset="-120"/>
            </a:rPr>
            <a:t>組織法律規定</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新設之籌備處</a:t>
          </a:r>
          <a:r>
            <a:rPr lang="zh-TW" altLang="en-US" sz="3200" b="1" u="sng" kern="1200" dirty="0">
              <a:solidFill>
                <a:srgbClr val="FF0000"/>
              </a:solidFill>
              <a:latin typeface="標楷體" panose="03000509000000000000" pitchFamily="65" charset="-120"/>
              <a:ea typeface="標楷體" panose="03000509000000000000" pitchFamily="65" charset="-120"/>
            </a:rPr>
            <a:t>，其人事費及業務等經費，應俟預算完成法定程序後始得動支。</a:t>
          </a:r>
        </a:p>
      </dsp:txBody>
      <dsp:txXfrm>
        <a:off x="0" y="265089"/>
        <a:ext cx="11637398" cy="4384800"/>
      </dsp:txXfrm>
    </dsp:sp>
    <dsp:sp modelId="{686A801A-4F6D-46AB-9A95-B48D5A5FEC46}">
      <dsp:nvSpPr>
        <dsp:cNvPr id="0" name=""/>
        <dsp:cNvSpPr/>
      </dsp:nvSpPr>
      <dsp:spPr>
        <a:xfrm>
          <a:off x="598266" y="0"/>
          <a:ext cx="10285528" cy="1115592"/>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7906" tIns="0" rIns="307906"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中央政府總預算案未能依限完成時之執行補充規定</a:t>
          </a:r>
        </a:p>
      </dsp:txBody>
      <dsp:txXfrm>
        <a:off x="652725" y="54459"/>
        <a:ext cx="10176610" cy="1006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48D46-8370-40A2-9EBC-A2B2A968265D}">
      <dsp:nvSpPr>
        <dsp:cNvPr id="0" name=""/>
        <dsp:cNvSpPr/>
      </dsp:nvSpPr>
      <dsp:spPr>
        <a:xfrm rot="5400000">
          <a:off x="4159869" y="-2394003"/>
          <a:ext cx="4371215" cy="956967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邀請本府暨所屬機關</a:t>
          </a:r>
          <a:r>
            <a:rPr lang="en-US"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構</a:t>
          </a:r>
          <a:r>
            <a:rPr lang="en-US" altLang="en-US"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學校人員以外之學者專家：</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原則以不逾</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2,000</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3200" b="1" kern="1200" dirty="0">
              <a:solidFill>
                <a:schemeClr val="bg1"/>
              </a:solidFill>
              <a:latin typeface="標楷體" panose="03000509000000000000" pitchFamily="65" charset="-120"/>
              <a:ea typeface="標楷體" panose="03000509000000000000" pitchFamily="65" charset="-120"/>
            </a:rPr>
            <a:t>支給。</a:t>
          </a:r>
        </a:p>
        <a:p>
          <a:pPr marL="285750" lvl="1" indent="-285750" algn="just" defTabSz="1422400">
            <a:lnSpc>
              <a:spcPts val="4200"/>
            </a:lnSpc>
            <a:spcBef>
              <a:spcPct val="0"/>
            </a:spcBef>
            <a:spcAft>
              <a:spcPts val="0"/>
            </a:spcAft>
            <a:buChar char="•"/>
          </a:pP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特殊情事或會議時間冗長，經敘明具體事由簽奉核准者</a:t>
          </a:r>
          <a:r>
            <a:rPr lang="zh-TW" altLang="en-US" sz="3200" b="1" kern="1200" dirty="0">
              <a:solidFill>
                <a:srgbClr val="FF0000"/>
              </a:solidFill>
              <a:latin typeface="標楷體" panose="03000509000000000000" pitchFamily="65" charset="-120"/>
              <a:ea typeface="標楷體" panose="03000509000000000000" pitchFamily="65" charset="-120"/>
            </a:rPr>
            <a:t>，以及與會者係</a:t>
          </a:r>
          <a:r>
            <a:rPr lang="zh-TW" altLang="en-US" sz="3200" b="1" kern="1200" dirty="0">
              <a:solidFill>
                <a:srgbClr val="FF0000"/>
              </a:solidFill>
              <a:highlight>
                <a:srgbClr val="00FFFF"/>
              </a:highlight>
              <a:latin typeface="標楷體" panose="03000509000000000000" pitchFamily="65" charset="-120"/>
              <a:ea typeface="標楷體" panose="03000509000000000000" pitchFamily="65" charset="-120"/>
            </a:rPr>
            <a:t>自本縣以外地區來金者</a:t>
          </a:r>
          <a:r>
            <a:rPr lang="zh-TW" altLang="en-US" sz="3200" b="1" kern="1200" dirty="0">
              <a:solidFill>
                <a:schemeClr val="bg1"/>
              </a:solidFill>
              <a:latin typeface="標楷體" panose="03000509000000000000" pitchFamily="65" charset="-120"/>
              <a:ea typeface="標楷體" panose="03000509000000000000" pitchFamily="65" charset="-120"/>
            </a:rPr>
            <a:t>，得依「中央政府各機關學校出席費及稿費支給要點」所訂出席費上限支給。</a:t>
          </a:r>
        </a:p>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邀請</a:t>
          </a:r>
          <a:r>
            <a:rPr lang="zh-TW" altLang="en-US" sz="3200" b="1" kern="1200" dirty="0">
              <a:solidFill>
                <a:srgbClr val="FF0000"/>
              </a:solidFill>
              <a:latin typeface="標楷體" panose="03000509000000000000" pitchFamily="65" charset="-120"/>
              <a:ea typeface="標楷體" panose="03000509000000000000" pitchFamily="65" charset="-120"/>
            </a:rPr>
            <a:t>本府暨所屬機關</a:t>
          </a:r>
          <a:r>
            <a:rPr lang="en-US" altLang="en-US" sz="3200" b="1" kern="1200" dirty="0">
              <a:solidFill>
                <a:srgbClr val="FF0000"/>
              </a:solidFill>
              <a:latin typeface="標楷體" panose="03000509000000000000" pitchFamily="65" charset="-120"/>
              <a:ea typeface="標楷體" panose="03000509000000000000" pitchFamily="65" charset="-120"/>
            </a:rPr>
            <a:t>(</a:t>
          </a:r>
          <a:r>
            <a:rPr lang="zh-TW" altLang="en-US" sz="3200" b="1" kern="1200" dirty="0">
              <a:solidFill>
                <a:srgbClr val="FF0000"/>
              </a:solidFill>
              <a:latin typeface="標楷體" panose="03000509000000000000" pitchFamily="65" charset="-120"/>
              <a:ea typeface="標楷體" panose="03000509000000000000" pitchFamily="65" charset="-120"/>
            </a:rPr>
            <a:t>構</a:t>
          </a:r>
          <a:r>
            <a:rPr lang="en-US" altLang="en-US" sz="3200" b="1" kern="1200" dirty="0">
              <a:solidFill>
                <a:srgbClr val="FF0000"/>
              </a:solidFill>
              <a:latin typeface="標楷體" panose="03000509000000000000" pitchFamily="65" charset="-120"/>
              <a:ea typeface="標楷體" panose="03000509000000000000" pitchFamily="65" charset="-120"/>
            </a:rPr>
            <a:t>)</a:t>
          </a:r>
          <a:r>
            <a:rPr lang="zh-TW" altLang="en-US" sz="3200" b="1" kern="1200" dirty="0">
              <a:solidFill>
                <a:srgbClr val="FF0000"/>
              </a:solidFill>
              <a:latin typeface="標楷體" panose="03000509000000000000" pitchFamily="65" charset="-120"/>
              <a:ea typeface="標楷體" panose="03000509000000000000" pitchFamily="65" charset="-120"/>
            </a:rPr>
            <a:t>學校人員</a:t>
          </a:r>
          <a:r>
            <a:rPr lang="zh-TW" altLang="en-US" sz="3200" b="1" kern="1200" dirty="0">
              <a:solidFill>
                <a:schemeClr val="bg1"/>
              </a:solidFill>
              <a:latin typeface="標楷體" panose="03000509000000000000" pitchFamily="65" charset="-120"/>
              <a:ea typeface="標楷體" panose="03000509000000000000" pitchFamily="65" charset="-120"/>
            </a:rPr>
            <a:t>出席會議</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一律不支給出席費。</a:t>
          </a:r>
        </a:p>
      </dsp:txBody>
      <dsp:txXfrm rot="-5400000">
        <a:off x="1560640" y="418611"/>
        <a:ext cx="9356289" cy="3944445"/>
      </dsp:txXfrm>
    </dsp:sp>
    <dsp:sp modelId="{0560F428-62C9-4FDA-B87A-DE0812B58023}">
      <dsp:nvSpPr>
        <dsp:cNvPr id="0" name=""/>
        <dsp:cNvSpPr/>
      </dsp:nvSpPr>
      <dsp:spPr>
        <a:xfrm>
          <a:off x="85733" y="188859"/>
          <a:ext cx="1481384"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出席費支給原則</a:t>
          </a:r>
        </a:p>
      </dsp:txBody>
      <dsp:txXfrm>
        <a:off x="158048" y="261174"/>
        <a:ext cx="1336754" cy="431166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273716"/>
          <a:ext cx="11434198" cy="43407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887421" tIns="1083056" rIns="887421" bIns="227584" numCol="1" spcCol="1270" anchor="t" anchorCtr="0">
          <a:noAutofit/>
        </a:bodyPr>
        <a:lstStyle/>
        <a:p>
          <a:pPr marL="285750" lvl="1" indent="-285750" algn="l" defTabSz="1422400">
            <a:lnSpc>
              <a:spcPct val="90000"/>
            </a:lnSpc>
            <a:spcBef>
              <a:spcPct val="0"/>
            </a:spcBef>
            <a:spcAft>
              <a:spcPct val="1500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債務之舉借及還本支出</a:t>
          </a:r>
          <a:r>
            <a:rPr lang="zh-TW" altLang="en-US" sz="3200" b="1" kern="1200" dirty="0">
              <a:solidFill>
                <a:schemeClr val="bg1"/>
              </a:solidFill>
              <a:latin typeface="標楷體" panose="03000509000000000000" pitchFamily="65" charset="-120"/>
              <a:ea typeface="標楷體" panose="03000509000000000000" pitchFamily="65" charset="-120"/>
            </a:rPr>
            <a:t>，屬因應收支調度需要</a:t>
          </a:r>
          <a:r>
            <a:rPr lang="zh-TW" altLang="en-US" sz="3200" b="1" kern="1200" dirty="0">
              <a:latin typeface="標楷體" panose="03000509000000000000" pitchFamily="65" charset="-120"/>
              <a:ea typeface="標楷體" panose="03000509000000000000" pitchFamily="65" charset="-120"/>
            </a:rPr>
            <a:t>，可依實際需要</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覈實辦理</a:t>
          </a:r>
          <a:r>
            <a:rPr lang="zh-TW" altLang="en-US" sz="3200" b="1" kern="1200" dirty="0">
              <a:latin typeface="標楷體" panose="03000509000000000000" pitchFamily="65" charset="-120"/>
              <a:ea typeface="標楷體" panose="03000509000000000000" pitchFamily="65" charset="-120"/>
            </a:rPr>
            <a:t>。</a:t>
          </a:r>
        </a:p>
        <a:p>
          <a:pPr marL="285750" lvl="1" indent="-285750" algn="l" defTabSz="1422400">
            <a:lnSpc>
              <a:spcPct val="90000"/>
            </a:lnSpc>
            <a:spcBef>
              <a:spcPct val="0"/>
            </a:spcBef>
            <a:spcAft>
              <a:spcPct val="1500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第一、二預備金及災害準備金</a:t>
          </a:r>
          <a:r>
            <a:rPr lang="zh-TW" altLang="en-US" sz="3200" b="1" kern="1200" dirty="0">
              <a:latin typeface="標楷體" panose="03000509000000000000" pitchFamily="65" charset="-120"/>
              <a:ea typeface="標楷體" panose="03000509000000000000" pitchFamily="65" charset="-120"/>
            </a:rPr>
            <a:t>，應</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俟預算完成法定程序</a:t>
          </a:r>
          <a:r>
            <a:rPr lang="zh-TW" altLang="en-US" sz="3200" b="1" kern="1200" dirty="0">
              <a:latin typeface="標楷體" panose="03000509000000000000" pitchFamily="65" charset="-120"/>
              <a:ea typeface="標楷體" panose="03000509000000000000" pitchFamily="65" charset="-120"/>
            </a:rPr>
            <a:t>後始得動支。</a:t>
          </a:r>
        </a:p>
        <a:p>
          <a:pPr marL="285750" lvl="1" indent="-285750" algn="l" defTabSz="1422400">
            <a:lnSpc>
              <a:spcPct val="90000"/>
            </a:lnSpc>
            <a:spcBef>
              <a:spcPct val="0"/>
            </a:spcBef>
            <a:spcAft>
              <a:spcPct val="15000"/>
            </a:spcAft>
            <a:buChar char="•"/>
          </a:pPr>
          <a:r>
            <a:rPr lang="zh-TW" altLang="en-US" sz="3200" b="1" kern="1200" dirty="0">
              <a:latin typeface="標楷體" panose="03000509000000000000" pitchFamily="65" charset="-120"/>
              <a:ea typeface="標楷體" panose="03000509000000000000" pitchFamily="65" charset="-120"/>
            </a:rPr>
            <a:t>立法院</a:t>
          </a:r>
          <a:r>
            <a:rPr lang="en-US" altLang="zh-TW" sz="3200" b="1" kern="1200" dirty="0">
              <a:latin typeface="標楷體" panose="03000509000000000000" pitchFamily="65" charset="-120"/>
              <a:ea typeface="標楷體" panose="03000509000000000000" pitchFamily="65" charset="-120"/>
            </a:rPr>
            <a:t>(</a:t>
          </a:r>
          <a:r>
            <a:rPr lang="zh-TW" altLang="en-US" sz="3200" b="1" kern="1200" dirty="0">
              <a:latin typeface="標楷體" panose="03000509000000000000" pitchFamily="65" charset="-120"/>
              <a:ea typeface="標楷體" panose="03000509000000000000" pitchFamily="65" charset="-120"/>
            </a:rPr>
            <a:t>民意機關</a:t>
          </a:r>
          <a:r>
            <a:rPr lang="en-US" altLang="zh-TW" sz="3200" b="1" kern="1200" dirty="0">
              <a:latin typeface="標楷體" panose="03000509000000000000" pitchFamily="65" charset="-120"/>
              <a:ea typeface="標楷體" panose="03000509000000000000" pitchFamily="65" charset="-120"/>
            </a:rPr>
            <a:t>)</a:t>
          </a:r>
          <a:r>
            <a:rPr lang="zh-TW" altLang="en-US" sz="3200" b="1" kern="1200" dirty="0">
              <a:latin typeface="標楷體" panose="03000509000000000000" pitchFamily="65" charset="-120"/>
              <a:ea typeface="標楷體" panose="03000509000000000000" pitchFamily="65" charset="-120"/>
            </a:rPr>
            <a:t>在審議當年度預算中</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已初步刪減之項目不得動支</a:t>
          </a:r>
          <a:r>
            <a:rPr lang="zh-TW" altLang="en-US" sz="3200" b="1" u="sng" kern="1200" dirty="0">
              <a:solidFill>
                <a:srgbClr val="FF0000"/>
              </a:solidFill>
              <a:latin typeface="標楷體" panose="03000509000000000000" pitchFamily="65" charset="-120"/>
              <a:ea typeface="標楷體" panose="03000509000000000000" pitchFamily="65" charset="-120"/>
            </a:rPr>
            <a:t>，但履行法定義務支出之項目除外</a:t>
          </a:r>
          <a:r>
            <a:rPr lang="zh-TW" altLang="en-US" sz="3200" b="1" kern="1200" dirty="0">
              <a:solidFill>
                <a:srgbClr val="C00000"/>
              </a:solidFill>
              <a:latin typeface="標楷體" panose="03000509000000000000" pitchFamily="65" charset="-120"/>
              <a:ea typeface="標楷體" panose="03000509000000000000" pitchFamily="65" charset="-120"/>
            </a:rPr>
            <a:t>。</a:t>
          </a:r>
        </a:p>
      </dsp:txBody>
      <dsp:txXfrm>
        <a:off x="0" y="273716"/>
        <a:ext cx="11434198" cy="4340700"/>
      </dsp:txXfrm>
    </dsp:sp>
    <dsp:sp modelId="{686A801A-4F6D-46AB-9A95-B48D5A5FEC46}">
      <dsp:nvSpPr>
        <dsp:cNvPr id="0" name=""/>
        <dsp:cNvSpPr/>
      </dsp:nvSpPr>
      <dsp:spPr>
        <a:xfrm>
          <a:off x="587820" y="0"/>
          <a:ext cx="10105932" cy="1000186"/>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2530" tIns="0" rIns="30253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中央政府</a:t>
          </a:r>
          <a:r>
            <a:rPr lang="zh-TW" altLang="en-US" sz="3000" b="1" kern="1200" dirty="0">
              <a:solidFill>
                <a:schemeClr val="bg1"/>
              </a:solidFill>
              <a:latin typeface="標楷體" panose="03000509000000000000" pitchFamily="65" charset="-120"/>
              <a:ea typeface="標楷體" panose="03000509000000000000" pitchFamily="65" charset="-120"/>
            </a:rPr>
            <a:t>總預算案未能依限完成時之執行補充規定</a:t>
          </a:r>
        </a:p>
      </dsp:txBody>
      <dsp:txXfrm>
        <a:off x="636645" y="48825"/>
        <a:ext cx="10008282" cy="90253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77C0F-797F-463E-BA9F-7BA61C723BBC}">
      <dsp:nvSpPr>
        <dsp:cNvPr id="0" name=""/>
        <dsp:cNvSpPr/>
      </dsp:nvSpPr>
      <dsp:spPr>
        <a:xfrm rot="5400000">
          <a:off x="6364484" y="-4081030"/>
          <a:ext cx="1089943" cy="9351892"/>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各機關執行歲入分配預算，應按各月或各期實際收納數額考核之；</a:t>
          </a:r>
          <a:r>
            <a:rPr lang="zh-TW" altLang="en-US" sz="2400" b="1" u="sng" kern="1200" dirty="0">
              <a:solidFill>
                <a:srgbClr val="FF0000"/>
              </a:solidFill>
              <a:latin typeface="標楷體" panose="03000509000000000000" pitchFamily="65" charset="-120"/>
              <a:ea typeface="標楷體" panose="03000509000000000000" pitchFamily="65" charset="-120"/>
            </a:rPr>
            <a:t>其超收應</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一律解庫</a:t>
          </a:r>
          <a:r>
            <a:rPr lang="zh-TW" altLang="en-US" sz="2400" b="1" u="sng" kern="1200" dirty="0">
              <a:solidFill>
                <a:srgbClr val="FF0000"/>
              </a:solidFill>
              <a:latin typeface="標楷體" panose="03000509000000000000" pitchFamily="65" charset="-120"/>
              <a:ea typeface="標楷體" panose="03000509000000000000" pitchFamily="65" charset="-120"/>
            </a:rPr>
            <a:t>，</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不得逕行坐抵或挪移墊用</a:t>
          </a:r>
          <a:r>
            <a:rPr lang="zh-TW" altLang="en-US" sz="2400" b="1" kern="1200" dirty="0">
              <a:solidFill>
                <a:srgbClr val="FF0000"/>
              </a:solidFill>
              <a:latin typeface="標楷體" panose="03000509000000000000" pitchFamily="65" charset="-120"/>
              <a:ea typeface="標楷體" panose="03000509000000000000" pitchFamily="65" charset="-120"/>
            </a:rPr>
            <a:t>。</a:t>
          </a:r>
          <a:endParaRPr lang="zh-TW" altLang="en-US" sz="2400" b="1" kern="1200" dirty="0">
            <a:solidFill>
              <a:srgbClr val="FF0000"/>
            </a:solidFill>
          </a:endParaRPr>
        </a:p>
      </dsp:txBody>
      <dsp:txXfrm rot="-5400000">
        <a:off x="2233510" y="103151"/>
        <a:ext cx="9298685" cy="983529"/>
      </dsp:txXfrm>
    </dsp:sp>
    <dsp:sp modelId="{0560F428-62C9-4FDA-B87A-DE0812B58023}">
      <dsp:nvSpPr>
        <dsp:cNvPr id="0" name=""/>
        <dsp:cNvSpPr/>
      </dsp:nvSpPr>
      <dsp:spPr>
        <a:xfrm>
          <a:off x="1265" y="580"/>
          <a:ext cx="2232244" cy="118867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sz="2800" b="1" kern="1200" dirty="0">
              <a:solidFill>
                <a:schemeClr val="bg1"/>
              </a:solidFill>
              <a:latin typeface="標楷體" panose="03000509000000000000" pitchFamily="65" charset="-120"/>
              <a:ea typeface="標楷體" panose="03000509000000000000" pitchFamily="65" charset="-120"/>
            </a:rPr>
            <a:t>預算</a:t>
          </a:r>
          <a:r>
            <a:rPr lang="zh-TW" altLang="en-US" sz="2800" b="1" kern="1200" dirty="0">
              <a:solidFill>
                <a:schemeClr val="bg1"/>
              </a:solidFill>
              <a:latin typeface="標楷體" panose="03000509000000000000" pitchFamily="65" charset="-120"/>
              <a:ea typeface="標楷體" panose="03000509000000000000" pitchFamily="65" charset="-120"/>
            </a:rPr>
            <a:t>法</a:t>
          </a:r>
          <a:r>
            <a:rPr lang="en-US" sz="2800" b="1" kern="1200" dirty="0">
              <a:solidFill>
                <a:schemeClr val="bg1"/>
              </a:solidFill>
              <a:latin typeface="標楷體" panose="03000509000000000000" pitchFamily="65" charset="-120"/>
              <a:ea typeface="標楷體" panose="03000509000000000000" pitchFamily="65" charset="-120"/>
            </a:rPr>
            <a:t>§59</a:t>
          </a:r>
          <a:endParaRPr lang="zh-TW" altLang="en-US" sz="2800" b="1" kern="1200" dirty="0">
            <a:solidFill>
              <a:schemeClr val="bg1"/>
            </a:solidFill>
          </a:endParaRPr>
        </a:p>
      </dsp:txBody>
      <dsp:txXfrm>
        <a:off x="59291" y="58606"/>
        <a:ext cx="2116192" cy="107261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77C0F-797F-463E-BA9F-7BA61C723BBC}">
      <dsp:nvSpPr>
        <dsp:cNvPr id="0" name=""/>
        <dsp:cNvSpPr/>
      </dsp:nvSpPr>
      <dsp:spPr>
        <a:xfrm rot="5400000">
          <a:off x="6143693" y="-3894793"/>
          <a:ext cx="1624170" cy="941459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應依法切實收納。</a:t>
          </a:r>
          <a:endParaRPr lang="zh-TW" altLang="en-US" sz="2400" b="1" kern="1200" dirty="0"/>
        </a:p>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有出售公有財產者，</a:t>
          </a:r>
          <a:r>
            <a:rPr lang="zh-TW" altLang="en-US" sz="2400" b="1" u="sng" kern="1200" dirty="0">
              <a:latin typeface="標楷體" panose="03000509000000000000" pitchFamily="65" charset="-120"/>
              <a:ea typeface="標楷體" panose="03000509000000000000" pitchFamily="65" charset="-120"/>
            </a:rPr>
            <a:t>如市價高於預算，應依市價出售。</a:t>
          </a:r>
          <a:endParaRPr lang="zh-TW" altLang="en-US" sz="2400" b="1" u="sng" kern="1200" dirty="0"/>
        </a:p>
        <a:p>
          <a:pPr marL="228600" lvl="1" indent="-228600" algn="l" defTabSz="1066800">
            <a:lnSpc>
              <a:spcPct val="90000"/>
            </a:lnSpc>
            <a:spcBef>
              <a:spcPct val="0"/>
            </a:spcBef>
            <a:spcAft>
              <a:spcPct val="15000"/>
            </a:spcAft>
            <a:buChar char="•"/>
          </a:pPr>
          <a:r>
            <a:rPr lang="zh-TW" altLang="en-US" sz="2400" b="1" u="sng" kern="1200" dirty="0">
              <a:solidFill>
                <a:srgbClr val="FF0000"/>
              </a:solidFill>
              <a:latin typeface="標楷體" panose="03000509000000000000" pitchFamily="65" charset="-120"/>
              <a:ea typeface="標楷體" panose="03000509000000000000" pitchFamily="65" charset="-120"/>
            </a:rPr>
            <a:t>預算內之超收及預算外之收入應</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一律解庫，不得逕行坐抵或挪移墊用</a:t>
          </a:r>
          <a:r>
            <a:rPr lang="zh-TW" altLang="en-US" sz="2400" b="1" u="sng" kern="1200" dirty="0">
              <a:solidFill>
                <a:srgbClr val="FF0000"/>
              </a:solidFill>
              <a:latin typeface="標楷體" panose="03000509000000000000" pitchFamily="65" charset="-120"/>
              <a:ea typeface="標楷體" panose="03000509000000000000" pitchFamily="65" charset="-120"/>
            </a:rPr>
            <a:t>。</a:t>
          </a:r>
          <a:endParaRPr lang="zh-TW" altLang="en-US" sz="2400" b="1" kern="1200" dirty="0">
            <a:solidFill>
              <a:srgbClr val="FF0000"/>
            </a:solidFill>
          </a:endParaRPr>
        </a:p>
      </dsp:txBody>
      <dsp:txXfrm rot="-5400000">
        <a:off x="2248484" y="79701"/>
        <a:ext cx="9335305" cy="1465600"/>
      </dsp:txXfrm>
    </dsp:sp>
    <dsp:sp modelId="{0560F428-62C9-4FDA-B87A-DE0812B58023}">
      <dsp:nvSpPr>
        <dsp:cNvPr id="0" name=""/>
        <dsp:cNvSpPr/>
      </dsp:nvSpPr>
      <dsp:spPr>
        <a:xfrm>
          <a:off x="1274" y="16538"/>
          <a:ext cx="2247209" cy="1591924"/>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sz="2800" b="1" kern="1200" dirty="0">
              <a:solidFill>
                <a:schemeClr val="bg1"/>
              </a:solidFill>
              <a:latin typeface="標楷體" panose="03000509000000000000" pitchFamily="65" charset="-120"/>
              <a:ea typeface="標楷體" panose="03000509000000000000" pitchFamily="65" charset="-120"/>
            </a:rPr>
            <a:t>各機關單位預算執行要點</a:t>
          </a:r>
          <a:r>
            <a:rPr lang="en-US" sz="2800" b="1" kern="1200" dirty="0">
              <a:solidFill>
                <a:schemeClr val="bg1"/>
              </a:solidFill>
              <a:latin typeface="標楷體" panose="03000509000000000000" pitchFamily="65" charset="-120"/>
              <a:ea typeface="標楷體" panose="03000509000000000000" pitchFamily="65" charset="-120"/>
            </a:rPr>
            <a:t>§1</a:t>
          </a:r>
          <a:r>
            <a:rPr lang="en-US" altLang="zh-TW" sz="2800" b="1" kern="1200" dirty="0">
              <a:solidFill>
                <a:schemeClr val="bg1"/>
              </a:solidFill>
              <a:latin typeface="標楷體" panose="03000509000000000000" pitchFamily="65" charset="-120"/>
              <a:ea typeface="標楷體" panose="03000509000000000000" pitchFamily="65" charset="-120"/>
            </a:rPr>
            <a:t>3</a:t>
          </a:r>
          <a:endParaRPr lang="zh-TW" altLang="en-US" sz="2800" b="1" kern="1200" dirty="0">
            <a:solidFill>
              <a:schemeClr val="bg1"/>
            </a:solidFill>
          </a:endParaRPr>
        </a:p>
      </dsp:txBody>
      <dsp:txXfrm>
        <a:off x="78985" y="94249"/>
        <a:ext cx="2091787" cy="1436502"/>
      </dsp:txXfrm>
    </dsp:sp>
    <dsp:sp modelId="{231C2671-EFBB-4668-8616-8B1925B3BED9}">
      <dsp:nvSpPr>
        <dsp:cNvPr id="0" name=""/>
        <dsp:cNvSpPr/>
      </dsp:nvSpPr>
      <dsp:spPr>
        <a:xfrm rot="5400000">
          <a:off x="6188429" y="-2143161"/>
          <a:ext cx="1501656" cy="9286613"/>
        </a:xfrm>
        <a:prstGeom prst="round2SameRect">
          <a:avLst/>
        </a:prstGeom>
        <a:solidFill>
          <a:schemeClr val="accent2">
            <a:tint val="40000"/>
            <a:alpha val="90000"/>
            <a:hueOff val="-1396700"/>
            <a:satOff val="22610"/>
            <a:lumOff val="2830"/>
            <a:alphaOff val="0"/>
          </a:schemeClr>
        </a:solidFill>
        <a:ln w="9525" cap="flat" cmpd="sng" algn="ctr">
          <a:solidFill>
            <a:schemeClr val="accent2">
              <a:tint val="40000"/>
              <a:alpha val="90000"/>
              <a:hueOff val="-1396700"/>
              <a:satOff val="22610"/>
              <a:lumOff val="283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以</a:t>
          </a:r>
          <a:r>
            <a:rPr lang="zh-TW" altLang="en-US" sz="2400" b="1" u="sng" kern="1200" dirty="0">
              <a:solidFill>
                <a:srgbClr val="FF0000"/>
              </a:solidFill>
              <a:latin typeface="標楷體" panose="03000509000000000000" pitchFamily="65" charset="-120"/>
              <a:ea typeface="標楷體" panose="03000509000000000000" pitchFamily="65" charset="-120"/>
            </a:rPr>
            <a:t>特定收入</a:t>
          </a:r>
          <a:r>
            <a:rPr lang="zh-TW" altLang="en-US" sz="2400" b="1" kern="1200" dirty="0">
              <a:latin typeface="標楷體" panose="03000509000000000000" pitchFamily="65" charset="-120"/>
              <a:ea typeface="標楷體" panose="03000509000000000000" pitchFamily="65" charset="-120"/>
            </a:rPr>
            <a:t>為財源於預算內註明</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收支併列</a:t>
          </a:r>
          <a:r>
            <a:rPr lang="zh-TW" altLang="en-US" sz="2400" b="1" kern="1200" dirty="0">
              <a:latin typeface="標楷體" panose="03000509000000000000" pitchFamily="65" charset="-120"/>
              <a:ea typeface="標楷體" panose="03000509000000000000" pitchFamily="65" charset="-120"/>
            </a:rPr>
            <a:t>者，</a:t>
          </a:r>
          <a:r>
            <a:rPr lang="zh-TW" altLang="en-US" sz="2400" b="1" kern="1200" dirty="0">
              <a:solidFill>
                <a:srgbClr val="FF0000"/>
              </a:solidFill>
              <a:latin typeface="標楷體" panose="03000509000000000000" pitchFamily="65" charset="-120"/>
              <a:ea typeface="標楷體" panose="03000509000000000000" pitchFamily="65" charset="-120"/>
            </a:rPr>
            <a:t>其歲出預算之執行，</a:t>
          </a:r>
          <a:r>
            <a:rPr lang="zh-TW" altLang="en-US" sz="2400" b="1" u="sng" kern="1200" dirty="0">
              <a:solidFill>
                <a:srgbClr val="FF0000"/>
              </a:solidFill>
              <a:latin typeface="標楷體" panose="03000509000000000000" pitchFamily="65" charset="-120"/>
              <a:ea typeface="標楷體" panose="03000509000000000000" pitchFamily="65" charset="-120"/>
            </a:rPr>
            <a:t>應視歲入實收情形，嚴加控制。</a:t>
          </a:r>
          <a:endParaRPr lang="zh-TW" altLang="en-US" sz="2400" b="1" u="sng" kern="1200" dirty="0">
            <a:solidFill>
              <a:srgbClr val="FF0000"/>
            </a:solidFill>
          </a:endParaRPr>
        </a:p>
        <a:p>
          <a:pPr marL="228600" lvl="1" indent="-228600" algn="l" defTabSz="1066800">
            <a:lnSpc>
              <a:spcPct val="90000"/>
            </a:lnSpc>
            <a:spcBef>
              <a:spcPct val="0"/>
            </a:spcBef>
            <a:spcAft>
              <a:spcPct val="15000"/>
            </a:spcAft>
            <a:buChar char="•"/>
          </a:pPr>
          <a:r>
            <a:rPr lang="zh-TW" altLang="en-US" sz="2400" b="1" u="sng" kern="1200" dirty="0">
              <a:solidFill>
                <a:srgbClr val="FF0000"/>
              </a:solidFill>
              <a:latin typeface="標楷體" panose="03000509000000000000" pitchFamily="65" charset="-120"/>
              <a:ea typeface="標楷體" panose="03000509000000000000" pitchFamily="65" charset="-120"/>
            </a:rPr>
            <a:t>該特定收入</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如有超收，除准核外，不得超支</a:t>
          </a:r>
          <a:r>
            <a:rPr lang="zh-TW" altLang="en-US" sz="2400" b="1" u="sng" kern="1200" dirty="0">
              <a:solidFill>
                <a:srgbClr val="FF0000"/>
              </a:solidFill>
              <a:latin typeface="標楷體" panose="03000509000000000000" pitchFamily="65" charset="-120"/>
              <a:ea typeface="標楷體" panose="03000509000000000000" pitchFamily="65" charset="-120"/>
            </a:rPr>
            <a:t>；若有</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短收</a:t>
          </a:r>
          <a:r>
            <a:rPr lang="zh-TW" altLang="en-US" sz="2400" b="1" u="sng" kern="1200" dirty="0">
              <a:solidFill>
                <a:srgbClr val="FF0000"/>
              </a:solidFill>
              <a:latin typeface="標楷體" panose="03000509000000000000" pitchFamily="65" charset="-120"/>
              <a:ea typeface="標楷體" panose="03000509000000000000" pitchFamily="65" charset="-120"/>
            </a:rPr>
            <a:t>，其支出</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以已實現之收入數為限</a:t>
          </a:r>
          <a:r>
            <a:rPr lang="zh-TW" altLang="en-US" sz="2400" b="1" u="sng" kern="1200" dirty="0">
              <a:solidFill>
                <a:srgbClr val="FF0000"/>
              </a:solidFill>
              <a:latin typeface="標楷體" panose="03000509000000000000" pitchFamily="65" charset="-120"/>
              <a:ea typeface="標楷體" panose="03000509000000000000" pitchFamily="65" charset="-120"/>
            </a:rPr>
            <a:t>。</a:t>
          </a:r>
          <a:endParaRPr lang="zh-TW" altLang="en-US" sz="2400" b="1" kern="1200" dirty="0">
            <a:solidFill>
              <a:srgbClr val="FF0000"/>
            </a:solidFill>
          </a:endParaRPr>
        </a:p>
      </dsp:txBody>
      <dsp:txXfrm rot="-5400000">
        <a:off x="2295951" y="1822622"/>
        <a:ext cx="9213308" cy="1355046"/>
      </dsp:txXfrm>
    </dsp:sp>
    <dsp:sp modelId="{259D0E3A-8093-425C-84F8-F8A2D7F1E9BA}">
      <dsp:nvSpPr>
        <dsp:cNvPr id="0" name=""/>
        <dsp:cNvSpPr/>
      </dsp:nvSpPr>
      <dsp:spPr>
        <a:xfrm>
          <a:off x="1274" y="1704183"/>
          <a:ext cx="2294676" cy="1591924"/>
        </a:xfrm>
        <a:prstGeom prst="roundRect">
          <a:avLst/>
        </a:prstGeom>
        <a:gradFill rotWithShape="0">
          <a:gsLst>
            <a:gs pos="0">
              <a:schemeClr val="accent2">
                <a:hueOff val="-1403637"/>
                <a:satOff val="19031"/>
                <a:lumOff val="9412"/>
                <a:alphaOff val="0"/>
                <a:tint val="94000"/>
                <a:satMod val="103000"/>
                <a:lumMod val="102000"/>
              </a:schemeClr>
            </a:gs>
            <a:gs pos="50000">
              <a:schemeClr val="accent2">
                <a:hueOff val="-1403637"/>
                <a:satOff val="19031"/>
                <a:lumOff val="9412"/>
                <a:alphaOff val="0"/>
                <a:shade val="100000"/>
                <a:satMod val="110000"/>
                <a:lumMod val="100000"/>
              </a:schemeClr>
            </a:gs>
            <a:gs pos="100000">
              <a:schemeClr val="accent2">
                <a:hueOff val="-1403637"/>
                <a:satOff val="19031"/>
                <a:lumOff val="941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sz="2800" b="1" kern="1200" dirty="0">
              <a:solidFill>
                <a:schemeClr val="bg1"/>
              </a:solidFill>
              <a:latin typeface="標楷體" panose="03000509000000000000" pitchFamily="65" charset="-120"/>
              <a:ea typeface="標楷體" panose="03000509000000000000" pitchFamily="65" charset="-120"/>
            </a:rPr>
            <a:t>各機關單位預算執行要點</a:t>
          </a:r>
          <a:r>
            <a:rPr lang="en-US" sz="2800" b="1" kern="1200" dirty="0">
              <a:solidFill>
                <a:schemeClr val="bg1"/>
              </a:solidFill>
              <a:latin typeface="標楷體" panose="03000509000000000000" pitchFamily="65" charset="-120"/>
              <a:ea typeface="標楷體" panose="03000509000000000000" pitchFamily="65" charset="-120"/>
            </a:rPr>
            <a:t>§1</a:t>
          </a:r>
          <a:r>
            <a:rPr lang="en-US" altLang="zh-TW" sz="2800" b="1" kern="1200" dirty="0">
              <a:solidFill>
                <a:schemeClr val="bg1"/>
              </a:solidFill>
              <a:latin typeface="標楷體" panose="03000509000000000000" pitchFamily="65" charset="-120"/>
              <a:ea typeface="標楷體" panose="03000509000000000000" pitchFamily="65" charset="-120"/>
            </a:rPr>
            <a:t>4</a:t>
          </a:r>
          <a:endParaRPr lang="zh-TW" altLang="en-US" sz="2800" b="1" kern="1200" dirty="0">
            <a:solidFill>
              <a:schemeClr val="bg1"/>
            </a:solidFill>
          </a:endParaRPr>
        </a:p>
      </dsp:txBody>
      <dsp:txXfrm>
        <a:off x="78985" y="1781894"/>
        <a:ext cx="2139254" cy="143650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56579-E978-4992-944E-190355F01A86}">
      <dsp:nvSpPr>
        <dsp:cNvPr id="0" name=""/>
        <dsp:cNvSpPr/>
      </dsp:nvSpPr>
      <dsp:spPr>
        <a:xfrm>
          <a:off x="-5517776" y="-844795"/>
          <a:ext cx="6569796" cy="6569796"/>
        </a:xfrm>
        <a:prstGeom prst="blockArc">
          <a:avLst>
            <a:gd name="adj1" fmla="val 18900000"/>
            <a:gd name="adj2" fmla="val 2700000"/>
            <a:gd name="adj3" fmla="val 329"/>
          </a:avLst>
        </a:pr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5D5441-D7AF-436C-BB4F-D667945FBCC3}">
      <dsp:nvSpPr>
        <dsp:cNvPr id="0" name=""/>
        <dsp:cNvSpPr/>
      </dsp:nvSpPr>
      <dsp:spPr>
        <a:xfrm>
          <a:off x="392125" y="256991"/>
          <a:ext cx="9384182" cy="5137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勻支</a:t>
          </a:r>
        </a:p>
      </dsp:txBody>
      <dsp:txXfrm>
        <a:off x="392125" y="256991"/>
        <a:ext cx="9384182" cy="513788"/>
      </dsp:txXfrm>
    </dsp:sp>
    <dsp:sp modelId="{9D55E46D-458D-4DD5-ADA1-E6865AAEF55F}">
      <dsp:nvSpPr>
        <dsp:cNvPr id="0" name=""/>
        <dsp:cNvSpPr/>
      </dsp:nvSpPr>
      <dsp:spPr>
        <a:xfrm>
          <a:off x="71008" y="192768"/>
          <a:ext cx="642235" cy="64223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9CCD64-665A-4C7C-8CAA-29D00539017B}">
      <dsp:nvSpPr>
        <dsp:cNvPr id="0" name=""/>
        <dsp:cNvSpPr/>
      </dsp:nvSpPr>
      <dsp:spPr>
        <a:xfrm>
          <a:off x="814751" y="1027576"/>
          <a:ext cx="8961556" cy="51378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科目流用</a:t>
          </a:r>
        </a:p>
      </dsp:txBody>
      <dsp:txXfrm>
        <a:off x="814751" y="1027576"/>
        <a:ext cx="8961556" cy="513788"/>
      </dsp:txXfrm>
    </dsp:sp>
    <dsp:sp modelId="{55CCA278-10E3-4CFC-AE0C-1B1DB77135E5}">
      <dsp:nvSpPr>
        <dsp:cNvPr id="0" name=""/>
        <dsp:cNvSpPr/>
      </dsp:nvSpPr>
      <dsp:spPr>
        <a:xfrm>
          <a:off x="493634" y="963352"/>
          <a:ext cx="642235" cy="64223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639A21-9C5A-4E38-BA5B-4AA15BF38A77}">
      <dsp:nvSpPr>
        <dsp:cNvPr id="0" name=""/>
        <dsp:cNvSpPr/>
      </dsp:nvSpPr>
      <dsp:spPr>
        <a:xfrm>
          <a:off x="1008007" y="1798160"/>
          <a:ext cx="8768300" cy="51378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修改分配預算</a:t>
          </a:r>
        </a:p>
      </dsp:txBody>
      <dsp:txXfrm>
        <a:off x="1008007" y="1798160"/>
        <a:ext cx="8768300" cy="513788"/>
      </dsp:txXfrm>
    </dsp:sp>
    <dsp:sp modelId="{AD902801-7642-477A-9713-96E4EDDFE25B}">
      <dsp:nvSpPr>
        <dsp:cNvPr id="0" name=""/>
        <dsp:cNvSpPr/>
      </dsp:nvSpPr>
      <dsp:spPr>
        <a:xfrm>
          <a:off x="686890" y="1733937"/>
          <a:ext cx="642235" cy="64223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28DF4C-0B58-4560-892D-FC44C8415544}">
      <dsp:nvSpPr>
        <dsp:cNvPr id="0" name=""/>
        <dsp:cNvSpPr/>
      </dsp:nvSpPr>
      <dsp:spPr>
        <a:xfrm>
          <a:off x="1008007" y="2568257"/>
          <a:ext cx="8768300" cy="51378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動支預備金及災害準備金</a:t>
          </a:r>
        </a:p>
      </dsp:txBody>
      <dsp:txXfrm>
        <a:off x="1008007" y="2568257"/>
        <a:ext cx="8768300" cy="513788"/>
      </dsp:txXfrm>
    </dsp:sp>
    <dsp:sp modelId="{BCD54D91-C47B-4590-A5F4-ECBD221147C7}">
      <dsp:nvSpPr>
        <dsp:cNvPr id="0" name=""/>
        <dsp:cNvSpPr/>
      </dsp:nvSpPr>
      <dsp:spPr>
        <a:xfrm>
          <a:off x="686890" y="2504033"/>
          <a:ext cx="642235" cy="64223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CEB0B7-341C-4AA6-BACB-CA0F253550B3}">
      <dsp:nvSpPr>
        <dsp:cNvPr id="0" name=""/>
        <dsp:cNvSpPr/>
      </dsp:nvSpPr>
      <dsp:spPr>
        <a:xfrm>
          <a:off x="814751" y="3338841"/>
          <a:ext cx="8961556" cy="513788"/>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動支統籌支撥科目</a:t>
          </a:r>
        </a:p>
      </dsp:txBody>
      <dsp:txXfrm>
        <a:off x="814751" y="3338841"/>
        <a:ext cx="8961556" cy="513788"/>
      </dsp:txXfrm>
    </dsp:sp>
    <dsp:sp modelId="{03E7C7F5-5B38-49E9-AA2D-0C38001D499E}">
      <dsp:nvSpPr>
        <dsp:cNvPr id="0" name=""/>
        <dsp:cNvSpPr/>
      </dsp:nvSpPr>
      <dsp:spPr>
        <a:xfrm>
          <a:off x="493634" y="3274618"/>
          <a:ext cx="642235" cy="64223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9A69BC-2BF8-493D-B948-A7B9D512B5BE}">
      <dsp:nvSpPr>
        <dsp:cNvPr id="0" name=""/>
        <dsp:cNvSpPr/>
      </dsp:nvSpPr>
      <dsp:spPr>
        <a:xfrm>
          <a:off x="392125" y="4109426"/>
          <a:ext cx="9384182" cy="5137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7819" tIns="91440" rIns="91440" bIns="9144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墊付</a:t>
          </a:r>
        </a:p>
      </dsp:txBody>
      <dsp:txXfrm>
        <a:off x="392125" y="4109426"/>
        <a:ext cx="9384182" cy="513788"/>
      </dsp:txXfrm>
    </dsp:sp>
    <dsp:sp modelId="{BAA57E12-A97A-4D1D-8423-08EBACEB6DB9}">
      <dsp:nvSpPr>
        <dsp:cNvPr id="0" name=""/>
        <dsp:cNvSpPr/>
      </dsp:nvSpPr>
      <dsp:spPr>
        <a:xfrm>
          <a:off x="71008" y="4045202"/>
          <a:ext cx="642235" cy="64223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FE946-3DE2-4FFD-B205-55E54F686A07}">
      <dsp:nvSpPr>
        <dsp:cNvPr id="0" name=""/>
        <dsp:cNvSpPr/>
      </dsp:nvSpPr>
      <dsp:spPr>
        <a:xfrm>
          <a:off x="3571" y="168298"/>
          <a:ext cx="1561703" cy="1859402"/>
        </a:xfrm>
        <a:prstGeom prst="roundRect">
          <a:avLst>
            <a:gd name="adj" fmla="val 10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款</a:t>
          </a:r>
        </a:p>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主管機關</a:t>
          </a:r>
        </a:p>
      </dsp:txBody>
      <dsp:txXfrm>
        <a:off x="49312" y="214039"/>
        <a:ext cx="1470221" cy="1767920"/>
      </dsp:txXfrm>
    </dsp:sp>
    <dsp:sp modelId="{DD3C3E6E-F196-45B6-92BB-A1C068162A08}">
      <dsp:nvSpPr>
        <dsp:cNvPr id="0" name=""/>
        <dsp:cNvSpPr/>
      </dsp:nvSpPr>
      <dsp:spPr>
        <a:xfrm>
          <a:off x="1721445" y="904348"/>
          <a:ext cx="331081" cy="387302"/>
        </a:xfrm>
        <a:prstGeom prst="rightArrow">
          <a:avLst>
            <a:gd name="adj1" fmla="val 60000"/>
            <a:gd name="adj2" fmla="val 50000"/>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1721445" y="981808"/>
        <a:ext cx="231757" cy="232382"/>
      </dsp:txXfrm>
    </dsp:sp>
    <dsp:sp modelId="{58455E43-FBBC-430F-A90B-B994ACF4A25B}">
      <dsp:nvSpPr>
        <dsp:cNvPr id="0" name=""/>
        <dsp:cNvSpPr/>
      </dsp:nvSpPr>
      <dsp:spPr>
        <a:xfrm>
          <a:off x="2189956" y="168298"/>
          <a:ext cx="1561703" cy="1859402"/>
        </a:xfrm>
        <a:prstGeom prst="roundRect">
          <a:avLst>
            <a:gd name="adj" fmla="val 10000"/>
          </a:avLst>
        </a:prstGeom>
        <a:gradFill rotWithShape="0">
          <a:gsLst>
            <a:gs pos="0">
              <a:schemeClr val="accent4">
                <a:hueOff val="2669752"/>
                <a:satOff val="-9990"/>
                <a:lumOff val="-588"/>
                <a:alphaOff val="0"/>
                <a:tint val="60000"/>
                <a:satMod val="100000"/>
                <a:lumMod val="110000"/>
              </a:schemeClr>
            </a:gs>
            <a:gs pos="100000">
              <a:schemeClr val="accent4">
                <a:hueOff val="2669752"/>
                <a:satOff val="-9990"/>
                <a:lumOff val="-588"/>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rPr>
            <a:t>項</a:t>
          </a:r>
          <a:endParaRPr lang="zh-TW" altLang="en-US" sz="32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a:latin typeface="標楷體" panose="03000509000000000000" pitchFamily="65" charset="-120"/>
              <a:ea typeface="標楷體" panose="03000509000000000000" pitchFamily="65" charset="-120"/>
            </a:rPr>
            <a:t>各級機關</a:t>
          </a:r>
          <a:endParaRPr lang="zh-TW" altLang="en-US" sz="2800" b="1" kern="1200" dirty="0">
            <a:latin typeface="標楷體" panose="03000509000000000000" pitchFamily="65" charset="-120"/>
            <a:ea typeface="標楷體" panose="03000509000000000000" pitchFamily="65" charset="-120"/>
          </a:endParaRPr>
        </a:p>
      </dsp:txBody>
      <dsp:txXfrm>
        <a:off x="2235697" y="214039"/>
        <a:ext cx="1470221" cy="1767920"/>
      </dsp:txXfrm>
    </dsp:sp>
    <dsp:sp modelId="{9E621457-F15B-42B6-B90B-D9CC5EFDADF8}">
      <dsp:nvSpPr>
        <dsp:cNvPr id="0" name=""/>
        <dsp:cNvSpPr/>
      </dsp:nvSpPr>
      <dsp:spPr>
        <a:xfrm>
          <a:off x="3907829" y="904348"/>
          <a:ext cx="331081" cy="387302"/>
        </a:xfrm>
        <a:prstGeom prst="rightArrow">
          <a:avLst>
            <a:gd name="adj1" fmla="val 60000"/>
            <a:gd name="adj2" fmla="val 50000"/>
          </a:avLst>
        </a:prstGeom>
        <a:gradFill rotWithShape="0">
          <a:gsLst>
            <a:gs pos="0">
              <a:schemeClr val="accent4">
                <a:hueOff val="4004627"/>
                <a:satOff val="-14985"/>
                <a:lumOff val="-883"/>
                <a:alphaOff val="0"/>
                <a:tint val="60000"/>
                <a:satMod val="100000"/>
                <a:lumMod val="110000"/>
              </a:schemeClr>
            </a:gs>
            <a:gs pos="100000">
              <a:schemeClr val="accent4">
                <a:hueOff val="4004627"/>
                <a:satOff val="-14985"/>
                <a:lumOff val="-883"/>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3907829" y="981808"/>
        <a:ext cx="231757" cy="232382"/>
      </dsp:txXfrm>
    </dsp:sp>
    <dsp:sp modelId="{CC15584B-6C29-4593-8270-56341FD1DC14}">
      <dsp:nvSpPr>
        <dsp:cNvPr id="0" name=""/>
        <dsp:cNvSpPr/>
      </dsp:nvSpPr>
      <dsp:spPr>
        <a:xfrm>
          <a:off x="4376340" y="168298"/>
          <a:ext cx="1561703" cy="1859402"/>
        </a:xfrm>
        <a:prstGeom prst="roundRect">
          <a:avLst>
            <a:gd name="adj" fmla="val 10000"/>
          </a:avLst>
        </a:prstGeom>
        <a:gradFill rotWithShape="0">
          <a:gsLst>
            <a:gs pos="0">
              <a:schemeClr val="accent4">
                <a:hueOff val="5339503"/>
                <a:satOff val="-19979"/>
                <a:lumOff val="-1177"/>
                <a:alphaOff val="0"/>
                <a:tint val="60000"/>
                <a:satMod val="100000"/>
                <a:lumMod val="110000"/>
              </a:schemeClr>
            </a:gs>
            <a:gs pos="100000">
              <a:schemeClr val="accent4">
                <a:hueOff val="5339503"/>
                <a:satOff val="-19979"/>
                <a:lumOff val="-1177"/>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rPr>
            <a:t>目</a:t>
          </a:r>
          <a:endParaRPr lang="zh-TW" altLang="en-US" sz="32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a:latin typeface="標楷體" panose="03000509000000000000" pitchFamily="65" charset="-120"/>
              <a:ea typeface="標楷體" panose="03000509000000000000" pitchFamily="65" charset="-120"/>
            </a:rPr>
            <a:t>業務計畫</a:t>
          </a:r>
          <a:endParaRPr lang="zh-TW" altLang="en-US" sz="2800" b="1" kern="1200" dirty="0">
            <a:latin typeface="標楷體" panose="03000509000000000000" pitchFamily="65" charset="-120"/>
            <a:ea typeface="標楷體" panose="03000509000000000000" pitchFamily="65" charset="-120"/>
          </a:endParaRPr>
        </a:p>
      </dsp:txBody>
      <dsp:txXfrm>
        <a:off x="4422081" y="214039"/>
        <a:ext cx="1470221" cy="1767920"/>
      </dsp:txXfrm>
    </dsp:sp>
    <dsp:sp modelId="{D7FECA65-7304-4DED-8DBF-3EB59D0CE1B5}">
      <dsp:nvSpPr>
        <dsp:cNvPr id="0" name=""/>
        <dsp:cNvSpPr/>
      </dsp:nvSpPr>
      <dsp:spPr>
        <a:xfrm>
          <a:off x="6094214" y="904348"/>
          <a:ext cx="331081" cy="387302"/>
        </a:xfrm>
        <a:prstGeom prst="rightArrow">
          <a:avLst>
            <a:gd name="adj1" fmla="val 60000"/>
            <a:gd name="adj2" fmla="val 50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6094214" y="981808"/>
        <a:ext cx="231757" cy="232382"/>
      </dsp:txXfrm>
    </dsp:sp>
    <dsp:sp modelId="{9A3E7465-3AA3-47E7-B92D-00B5461207F7}">
      <dsp:nvSpPr>
        <dsp:cNvPr id="0" name=""/>
        <dsp:cNvSpPr/>
      </dsp:nvSpPr>
      <dsp:spPr>
        <a:xfrm>
          <a:off x="6562724" y="168298"/>
          <a:ext cx="1561703" cy="1859402"/>
        </a:xfrm>
        <a:prstGeom prst="roundRect">
          <a:avLst>
            <a:gd name="adj" fmla="val 10000"/>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rPr>
            <a:t>節</a:t>
          </a:r>
          <a:endParaRPr lang="zh-TW" altLang="en-US" sz="32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a:latin typeface="標楷體" panose="03000509000000000000" pitchFamily="65" charset="-120"/>
              <a:ea typeface="標楷體" panose="03000509000000000000" pitchFamily="65" charset="-120"/>
            </a:rPr>
            <a:t>工作計畫</a:t>
          </a:r>
          <a:endParaRPr lang="zh-TW" altLang="en-US" sz="2800" b="1" kern="1200" dirty="0">
            <a:latin typeface="標楷體" panose="03000509000000000000" pitchFamily="65" charset="-120"/>
            <a:ea typeface="標楷體" panose="03000509000000000000" pitchFamily="65" charset="-120"/>
          </a:endParaRPr>
        </a:p>
      </dsp:txBody>
      <dsp:txXfrm>
        <a:off x="6608465" y="214039"/>
        <a:ext cx="1470221" cy="176792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14C99-FDF1-4DED-B775-102FA86A1F3E}">
      <dsp:nvSpPr>
        <dsp:cNvPr id="0" name=""/>
        <dsp:cNvSpPr/>
      </dsp:nvSpPr>
      <dsp:spPr>
        <a:xfrm>
          <a:off x="2055635" y="2005803"/>
          <a:ext cx="362443" cy="1726579"/>
        </a:xfrm>
        <a:custGeom>
          <a:avLst/>
          <a:gdLst/>
          <a:ahLst/>
          <a:cxnLst/>
          <a:rect l="0" t="0" r="0" b="0"/>
          <a:pathLst>
            <a:path>
              <a:moveTo>
                <a:pt x="0" y="0"/>
              </a:moveTo>
              <a:lnTo>
                <a:pt x="181221" y="0"/>
              </a:lnTo>
              <a:lnTo>
                <a:pt x="181221" y="1726579"/>
              </a:lnTo>
              <a:lnTo>
                <a:pt x="362443" y="1726579"/>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192751" y="2824987"/>
        <a:ext cx="88210" cy="88210"/>
      </dsp:txXfrm>
    </dsp:sp>
    <dsp:sp modelId="{376A680B-6205-47EB-8EE9-9A62BA89DCE2}">
      <dsp:nvSpPr>
        <dsp:cNvPr id="0" name=""/>
        <dsp:cNvSpPr/>
      </dsp:nvSpPr>
      <dsp:spPr>
        <a:xfrm>
          <a:off x="2055635" y="2005803"/>
          <a:ext cx="362443" cy="1035947"/>
        </a:xfrm>
        <a:custGeom>
          <a:avLst/>
          <a:gdLst/>
          <a:ahLst/>
          <a:cxnLst/>
          <a:rect l="0" t="0" r="0" b="0"/>
          <a:pathLst>
            <a:path>
              <a:moveTo>
                <a:pt x="0" y="0"/>
              </a:moveTo>
              <a:lnTo>
                <a:pt x="181221" y="0"/>
              </a:lnTo>
              <a:lnTo>
                <a:pt x="181221" y="1035947"/>
              </a:lnTo>
              <a:lnTo>
                <a:pt x="362443" y="103594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209418" y="2496339"/>
        <a:ext cx="54876" cy="54876"/>
      </dsp:txXfrm>
    </dsp:sp>
    <dsp:sp modelId="{79A8130A-BD18-4D9D-B2C1-579A47835067}">
      <dsp:nvSpPr>
        <dsp:cNvPr id="0" name=""/>
        <dsp:cNvSpPr/>
      </dsp:nvSpPr>
      <dsp:spPr>
        <a:xfrm>
          <a:off x="2055635" y="2005803"/>
          <a:ext cx="362443" cy="345315"/>
        </a:xfrm>
        <a:custGeom>
          <a:avLst/>
          <a:gdLst/>
          <a:ahLst/>
          <a:cxnLst/>
          <a:rect l="0" t="0" r="0" b="0"/>
          <a:pathLst>
            <a:path>
              <a:moveTo>
                <a:pt x="0" y="0"/>
              </a:moveTo>
              <a:lnTo>
                <a:pt x="181221" y="0"/>
              </a:lnTo>
              <a:lnTo>
                <a:pt x="181221" y="345315"/>
              </a:lnTo>
              <a:lnTo>
                <a:pt x="362443" y="34531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224341" y="2165946"/>
        <a:ext cx="25030" cy="25030"/>
      </dsp:txXfrm>
    </dsp:sp>
    <dsp:sp modelId="{F9CCC7AB-3C62-4139-B98E-0C064B2B0F2C}">
      <dsp:nvSpPr>
        <dsp:cNvPr id="0" name=""/>
        <dsp:cNvSpPr/>
      </dsp:nvSpPr>
      <dsp:spPr>
        <a:xfrm>
          <a:off x="2055635" y="1660487"/>
          <a:ext cx="362443" cy="345315"/>
        </a:xfrm>
        <a:custGeom>
          <a:avLst/>
          <a:gdLst/>
          <a:ahLst/>
          <a:cxnLst/>
          <a:rect l="0" t="0" r="0" b="0"/>
          <a:pathLst>
            <a:path>
              <a:moveTo>
                <a:pt x="0" y="345315"/>
              </a:moveTo>
              <a:lnTo>
                <a:pt x="181221" y="345315"/>
              </a:lnTo>
              <a:lnTo>
                <a:pt x="181221" y="0"/>
              </a:lnTo>
              <a:lnTo>
                <a:pt x="362443"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224341" y="1820630"/>
        <a:ext cx="25030" cy="25030"/>
      </dsp:txXfrm>
    </dsp:sp>
    <dsp:sp modelId="{4AB73790-F272-4F96-AAE6-76EC3276CF30}">
      <dsp:nvSpPr>
        <dsp:cNvPr id="0" name=""/>
        <dsp:cNvSpPr/>
      </dsp:nvSpPr>
      <dsp:spPr>
        <a:xfrm>
          <a:off x="2055635" y="969855"/>
          <a:ext cx="362443" cy="1035947"/>
        </a:xfrm>
        <a:custGeom>
          <a:avLst/>
          <a:gdLst/>
          <a:ahLst/>
          <a:cxnLst/>
          <a:rect l="0" t="0" r="0" b="0"/>
          <a:pathLst>
            <a:path>
              <a:moveTo>
                <a:pt x="0" y="1035947"/>
              </a:moveTo>
              <a:lnTo>
                <a:pt x="181221" y="1035947"/>
              </a:lnTo>
              <a:lnTo>
                <a:pt x="181221" y="0"/>
              </a:lnTo>
              <a:lnTo>
                <a:pt x="362443"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209418" y="1460391"/>
        <a:ext cx="54876" cy="54876"/>
      </dsp:txXfrm>
    </dsp:sp>
    <dsp:sp modelId="{6C5A0314-4C00-4C50-AFCA-A086AAC67CE0}">
      <dsp:nvSpPr>
        <dsp:cNvPr id="0" name=""/>
        <dsp:cNvSpPr/>
      </dsp:nvSpPr>
      <dsp:spPr>
        <a:xfrm>
          <a:off x="2055635" y="279224"/>
          <a:ext cx="362443" cy="1726579"/>
        </a:xfrm>
        <a:custGeom>
          <a:avLst/>
          <a:gdLst/>
          <a:ahLst/>
          <a:cxnLst/>
          <a:rect l="0" t="0" r="0" b="0"/>
          <a:pathLst>
            <a:path>
              <a:moveTo>
                <a:pt x="0" y="1726579"/>
              </a:moveTo>
              <a:lnTo>
                <a:pt x="181221" y="1726579"/>
              </a:lnTo>
              <a:lnTo>
                <a:pt x="181221" y="0"/>
              </a:lnTo>
              <a:lnTo>
                <a:pt x="362443"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lumMod val="10000"/>
              </a:schemeClr>
            </a:solidFill>
            <a:latin typeface="DFKai-SB" panose="03000509000000000000" pitchFamily="65" charset="-120"/>
            <a:ea typeface="DFKai-SB" panose="03000509000000000000" pitchFamily="65" charset="-120"/>
          </a:endParaRPr>
        </a:p>
      </dsp:txBody>
      <dsp:txXfrm>
        <a:off x="2192751" y="1098408"/>
        <a:ext cx="88210" cy="88210"/>
      </dsp:txXfrm>
    </dsp:sp>
    <dsp:sp modelId="{DC25DCE5-117D-4D29-BEB7-91A9E4FF1E1E}">
      <dsp:nvSpPr>
        <dsp:cNvPr id="0" name=""/>
        <dsp:cNvSpPr/>
      </dsp:nvSpPr>
      <dsp:spPr>
        <a:xfrm rot="16200000">
          <a:off x="-103192" y="1729550"/>
          <a:ext cx="3765149" cy="55250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一級用途別科目</a:t>
          </a:r>
          <a:endParaRPr lang="en-US" sz="2800" kern="1200" dirty="0">
            <a:solidFill>
              <a:schemeClr val="bg1"/>
            </a:solidFill>
            <a:latin typeface="DFKai-SB" panose="03000509000000000000" pitchFamily="65" charset="-120"/>
            <a:ea typeface="DFKai-SB" panose="03000509000000000000" pitchFamily="65" charset="-120"/>
          </a:endParaRPr>
        </a:p>
      </dsp:txBody>
      <dsp:txXfrm>
        <a:off x="-103192" y="1729550"/>
        <a:ext cx="3765149" cy="552505"/>
      </dsp:txXfrm>
    </dsp:sp>
    <dsp:sp modelId="{9EC75F28-4A3B-4EC5-8A59-315D12683A89}">
      <dsp:nvSpPr>
        <dsp:cNvPr id="0" name=""/>
        <dsp:cNvSpPr/>
      </dsp:nvSpPr>
      <dsp:spPr>
        <a:xfrm>
          <a:off x="2418078" y="2971"/>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人事費</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2971"/>
        <a:ext cx="2231999" cy="552505"/>
      </dsp:txXfrm>
    </dsp:sp>
    <dsp:sp modelId="{2EC24B59-EFC2-4BD1-B7BF-7D8782F26F98}">
      <dsp:nvSpPr>
        <dsp:cNvPr id="0" name=""/>
        <dsp:cNvSpPr/>
      </dsp:nvSpPr>
      <dsp:spPr>
        <a:xfrm>
          <a:off x="2418078" y="693603"/>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業務費</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693603"/>
        <a:ext cx="2231999" cy="552505"/>
      </dsp:txXfrm>
    </dsp:sp>
    <dsp:sp modelId="{DB0F09A3-23C7-4BB7-B8E9-5DE7F1D8109D}">
      <dsp:nvSpPr>
        <dsp:cNvPr id="0" name=""/>
        <dsp:cNvSpPr/>
      </dsp:nvSpPr>
      <dsp:spPr>
        <a:xfrm>
          <a:off x="2418078" y="1384234"/>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設備及投資</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1384234"/>
        <a:ext cx="2231999" cy="552505"/>
      </dsp:txXfrm>
    </dsp:sp>
    <dsp:sp modelId="{7264068B-5970-491C-9469-CC2E31F2AE52}">
      <dsp:nvSpPr>
        <dsp:cNvPr id="0" name=""/>
        <dsp:cNvSpPr/>
      </dsp:nvSpPr>
      <dsp:spPr>
        <a:xfrm>
          <a:off x="2418078" y="2074866"/>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獎補助費</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2074866"/>
        <a:ext cx="2231999" cy="552505"/>
      </dsp:txXfrm>
    </dsp:sp>
    <dsp:sp modelId="{1921525E-6FA0-44C9-B88B-0F736888562E}">
      <dsp:nvSpPr>
        <dsp:cNvPr id="0" name=""/>
        <dsp:cNvSpPr/>
      </dsp:nvSpPr>
      <dsp:spPr>
        <a:xfrm>
          <a:off x="2418078" y="2765498"/>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債務費</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2765498"/>
        <a:ext cx="2231999" cy="552505"/>
      </dsp:txXfrm>
    </dsp:sp>
    <dsp:sp modelId="{85EFBE4A-8FC9-440D-B582-482FDC6314C9}">
      <dsp:nvSpPr>
        <dsp:cNvPr id="0" name=""/>
        <dsp:cNvSpPr/>
      </dsp:nvSpPr>
      <dsp:spPr>
        <a:xfrm>
          <a:off x="2418078" y="3456130"/>
          <a:ext cx="2231999" cy="55250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DFKai-SB" panose="03000509000000000000" pitchFamily="65" charset="-120"/>
              <a:ea typeface="DFKai-SB" panose="03000509000000000000" pitchFamily="65" charset="-120"/>
            </a:rPr>
            <a:t>預備金</a:t>
          </a:r>
          <a:endParaRPr lang="en-US" sz="2800" kern="1200" dirty="0">
            <a:solidFill>
              <a:schemeClr val="bg1"/>
            </a:solidFill>
            <a:latin typeface="DFKai-SB" panose="03000509000000000000" pitchFamily="65" charset="-120"/>
            <a:ea typeface="DFKai-SB" panose="03000509000000000000" pitchFamily="65" charset="-120"/>
          </a:endParaRPr>
        </a:p>
      </dsp:txBody>
      <dsp:txXfrm>
        <a:off x="2418078" y="3456130"/>
        <a:ext cx="2231999" cy="55250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8D439-65A3-4179-9DFA-BE3E980555F9}">
      <dsp:nvSpPr>
        <dsp:cNvPr id="0" name=""/>
        <dsp:cNvSpPr/>
      </dsp:nvSpPr>
      <dsp:spPr>
        <a:xfrm>
          <a:off x="90036" y="286264"/>
          <a:ext cx="10452865" cy="44194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8246" tIns="958088" rIns="818246" bIns="184912" numCol="1" spcCol="1270" anchor="t" anchorCtr="0">
          <a:noAutofit/>
        </a:bodyPr>
        <a:lstStyle/>
        <a:p>
          <a:pPr marL="228600" lvl="1" indent="-228600" algn="just" defTabSz="1155700">
            <a:lnSpc>
              <a:spcPct val="90000"/>
            </a:lnSpc>
            <a:spcBef>
              <a:spcPct val="0"/>
            </a:spcBef>
            <a:spcAft>
              <a:spcPct val="15000"/>
            </a:spcAft>
            <a:buChar char="•"/>
          </a:pPr>
          <a:r>
            <a:rPr lang="zh-TW" altLang="en-US" sz="2600" b="1" u="sng" kern="1200" dirty="0">
              <a:solidFill>
                <a:srgbClr val="FF0000"/>
              </a:solidFill>
              <a:latin typeface="標楷體" panose="03000509000000000000" pitchFamily="65" charset="-120"/>
              <a:ea typeface="標楷體" panose="03000509000000000000" pitchFamily="65" charset="-120"/>
            </a:rPr>
            <a:t>特別費及文康活動費</a:t>
          </a:r>
          <a:r>
            <a:rPr lang="zh-TW" altLang="en-US" sz="2600" b="1" kern="1200" dirty="0">
              <a:latin typeface="標楷體" panose="03000509000000000000" pitchFamily="65" charset="-120"/>
              <a:ea typeface="標楷體" panose="03000509000000000000" pitchFamily="65" charset="-120"/>
            </a:rPr>
            <a:t>應切實依行政院頒標準及支用規定核實辦理，</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不得超支</a:t>
          </a:r>
          <a:r>
            <a:rPr lang="zh-TW" altLang="en-US" sz="2600" b="1" kern="1200" dirty="0">
              <a:latin typeface="標楷體" panose="03000509000000000000" pitchFamily="65" charset="-120"/>
              <a:ea typeface="標楷體" panose="03000509000000000000" pitchFamily="65" charset="-120"/>
            </a:rPr>
            <a:t>。</a:t>
          </a:r>
          <a:r>
            <a:rPr lang="en-US" altLang="en-US" sz="2600" b="1"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依院頒各級政府機關特別費支用規定，</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不得移作其他用途</a:t>
          </a:r>
          <a:r>
            <a:rPr lang="en-US" altLang="zh-TW" sz="2600" b="1" u="sng" kern="1200" dirty="0">
              <a:solidFill>
                <a:srgbClr val="FF0000"/>
              </a:solidFill>
              <a:latin typeface="標楷體" panose="03000509000000000000" pitchFamily="65" charset="-120"/>
              <a:ea typeface="標楷體" panose="03000509000000000000" pitchFamily="65" charset="-120"/>
            </a:rPr>
            <a:t>……</a:t>
          </a:r>
          <a:r>
            <a:rPr lang="zh-TW" altLang="en-US" sz="2600" b="1" u="sng" kern="1200" dirty="0">
              <a:solidFill>
                <a:srgbClr val="FF0000"/>
              </a:solidFill>
              <a:latin typeface="標楷體" panose="03000509000000000000" pitchFamily="65" charset="-120"/>
              <a:ea typeface="標楷體" panose="03000509000000000000" pitchFamily="65" charset="-120"/>
            </a:rPr>
            <a:t>年度終了未經使用部分，應即停止支用</a:t>
          </a:r>
          <a:r>
            <a:rPr lang="zh-TW" altLang="en-US" sz="2600" b="1" kern="1200" dirty="0">
              <a:latin typeface="標楷體" panose="03000509000000000000" pitchFamily="65" charset="-120"/>
              <a:ea typeface="標楷體" panose="03000509000000000000" pitchFamily="65" charset="-120"/>
            </a:rPr>
            <a:t>，並列作決算賸餘處理</a:t>
          </a:r>
          <a:r>
            <a:rPr lang="en-US" altLang="en-US" sz="2600" b="1" kern="1200" dirty="0">
              <a:latin typeface="標楷體" panose="03000509000000000000" pitchFamily="65" charset="-120"/>
              <a:ea typeface="標楷體" panose="03000509000000000000" pitchFamily="65" charset="-120"/>
            </a:rPr>
            <a:t>)</a:t>
          </a:r>
          <a:endParaRPr lang="zh-TW" altLang="en-US" sz="2600" b="1" kern="1200" dirty="0">
            <a:latin typeface="標楷體" panose="03000509000000000000" pitchFamily="65" charset="-120"/>
            <a:ea typeface="標楷體" panose="03000509000000000000" pitchFamily="65" charset="-120"/>
          </a:endParaRPr>
        </a:p>
        <a:p>
          <a:pPr marL="228600" lvl="1" indent="-228600" algn="just" defTabSz="1155700">
            <a:lnSpc>
              <a:spcPct val="90000"/>
            </a:lnSpc>
            <a:spcBef>
              <a:spcPct val="0"/>
            </a:spcBef>
            <a:spcAft>
              <a:spcPct val="15000"/>
            </a:spcAft>
            <a:buChar char="•"/>
          </a:pPr>
          <a:r>
            <a:rPr lang="zh-TW" altLang="en-US" sz="2600" b="1" kern="1200" dirty="0">
              <a:latin typeface="標楷體" panose="03000509000000000000" pitchFamily="65" charset="-120"/>
              <a:ea typeface="標楷體" panose="03000509000000000000" pitchFamily="65" charset="-120"/>
            </a:rPr>
            <a:t>依</a:t>
          </a:r>
          <a:r>
            <a:rPr lang="zh-TW" altLang="en-US" sz="2600" b="1" u="sng" kern="1200" dirty="0">
              <a:solidFill>
                <a:srgbClr val="FF0000"/>
              </a:solidFill>
              <a:latin typeface="標楷體" panose="03000509000000000000" pitchFamily="65" charset="-120"/>
              <a:ea typeface="標楷體" panose="03000509000000000000" pitchFamily="65" charset="-120"/>
            </a:rPr>
            <a:t>法律、契約編列之債務費</a:t>
          </a:r>
          <a:r>
            <a:rPr lang="zh-TW" altLang="en-US" sz="2600" b="1" u="sng" kern="1200" dirty="0">
              <a:latin typeface="標楷體" panose="03000509000000000000" pitchFamily="65" charset="-120"/>
              <a:ea typeface="標楷體" panose="03000509000000000000" pitchFamily="65" charset="-120"/>
            </a:rPr>
            <a:t>不得移作他用</a:t>
          </a:r>
          <a:r>
            <a:rPr lang="zh-TW" altLang="en-US" sz="2600" b="1" kern="1200" dirty="0">
              <a:latin typeface="標楷體" panose="03000509000000000000" pitchFamily="65" charset="-120"/>
              <a:ea typeface="標楷體" panose="03000509000000000000" pitchFamily="65" charset="-120"/>
            </a:rPr>
            <a:t>。</a:t>
          </a:r>
        </a:p>
        <a:p>
          <a:pPr marL="228600" lvl="1" indent="-228600" algn="just" defTabSz="1155700">
            <a:lnSpc>
              <a:spcPct val="90000"/>
            </a:lnSpc>
            <a:spcBef>
              <a:spcPct val="0"/>
            </a:spcBef>
            <a:spcAft>
              <a:spcPct val="15000"/>
            </a:spcAft>
            <a:buChar char="•"/>
          </a:pPr>
          <a:r>
            <a:rPr lang="zh-TW" altLang="en-US" sz="2600" b="1" kern="1200" dirty="0">
              <a:latin typeface="標楷體" panose="03000509000000000000" pitchFamily="65" charset="-120"/>
              <a:ea typeface="標楷體" panose="03000509000000000000" pitchFamily="65" charset="-120"/>
            </a:rPr>
            <a:t>汰換公務車輛時，</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購置新車之預算</a:t>
          </a:r>
          <a:r>
            <a:rPr lang="zh-TW" altLang="en-US" sz="2600" b="1" u="sng" kern="1200" dirty="0">
              <a:solidFill>
                <a:srgbClr val="FF0000"/>
              </a:solidFill>
              <a:latin typeface="標楷體" panose="03000509000000000000" pitchFamily="65" charset="-120"/>
              <a:ea typeface="標楷體" panose="03000509000000000000" pitchFamily="65" charset="-120"/>
            </a:rPr>
            <a:t>，應分配於舊車屆滿使用年限之當月份，</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不得提前</a:t>
          </a:r>
          <a:r>
            <a:rPr lang="zh-TW" altLang="en-US" sz="2600" b="1" kern="1200" dirty="0">
              <a:latin typeface="標楷體" panose="03000509000000000000" pitchFamily="65" charset="-120"/>
              <a:ea typeface="標楷體" panose="03000509000000000000" pitchFamily="65" charset="-120"/>
            </a:rPr>
            <a:t>，並應在每一車輛單價標準範圍內執行，</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不得流入、流出</a:t>
          </a:r>
          <a:r>
            <a:rPr lang="zh-TW" altLang="en-US" sz="2600" b="1" kern="1200" dirty="0">
              <a:latin typeface="標楷體" panose="03000509000000000000" pitchFamily="65" charset="-120"/>
              <a:ea typeface="標楷體" panose="03000509000000000000" pitchFamily="65" charset="-120"/>
            </a:rPr>
            <a:t>，</a:t>
          </a:r>
          <a:r>
            <a:rPr lang="en-US" altLang="zh-TW" sz="2600" b="1" kern="1200" dirty="0">
              <a:latin typeface="標楷體" panose="03000509000000000000" pitchFamily="65" charset="-120"/>
              <a:ea typeface="標楷體" panose="03000509000000000000" pitchFamily="65" charset="-120"/>
            </a:rPr>
            <a:t>……</a:t>
          </a:r>
          <a:endParaRPr lang="zh-TW" altLang="en-US" sz="2600" b="1" kern="1200" dirty="0">
            <a:latin typeface="標楷體" panose="03000509000000000000" pitchFamily="65" charset="-120"/>
            <a:ea typeface="標楷體" panose="03000509000000000000" pitchFamily="65" charset="-120"/>
          </a:endParaRPr>
        </a:p>
      </dsp:txBody>
      <dsp:txXfrm>
        <a:off x="90036" y="286264"/>
        <a:ext cx="10452865" cy="4419450"/>
      </dsp:txXfrm>
    </dsp:sp>
    <dsp:sp modelId="{1890170B-3F22-481C-B531-00D6C8BF1C95}">
      <dsp:nvSpPr>
        <dsp:cNvPr id="0" name=""/>
        <dsp:cNvSpPr/>
      </dsp:nvSpPr>
      <dsp:spPr>
        <a:xfrm>
          <a:off x="224763" y="0"/>
          <a:ext cx="10071307" cy="9601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948" tIns="0" rIns="278948" bIns="0" numCol="1" spcCol="1270" anchor="ctr" anchorCtr="0">
          <a:noAutofit/>
        </a:bodyPr>
        <a:lstStyle/>
        <a:p>
          <a:pPr marL="0" lvl="0" indent="0" algn="l" defTabSz="1422400">
            <a:lnSpc>
              <a:spcPts val="3800"/>
            </a:lnSpc>
            <a:spcBef>
              <a:spcPct val="0"/>
            </a:spcBef>
            <a:spcAft>
              <a:spcPts val="0"/>
            </a:spcAft>
            <a:buNone/>
          </a:pPr>
          <a:r>
            <a:rPr lang="en-US" altLang="en-US" sz="3200" b="1" kern="1200" dirty="0">
              <a:solidFill>
                <a:schemeClr val="bg1"/>
              </a:solidFill>
              <a:latin typeface="標楷體" panose="03000509000000000000" pitchFamily="65" charset="-120"/>
              <a:ea typeface="標楷體" panose="03000509000000000000" pitchFamily="65" charset="-120"/>
            </a:rPr>
            <a:t>1.</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同一工作計畫</a:t>
          </a:r>
          <a:r>
            <a:rPr lang="zh-TW" altLang="en-US" sz="3200" b="1" kern="1200" dirty="0">
              <a:solidFill>
                <a:schemeClr val="bg1"/>
              </a:solidFill>
              <a:highlight>
                <a:srgbClr val="FFFF00"/>
              </a:highlight>
              <a:latin typeface="標楷體" panose="03000509000000000000" pitchFamily="65" charset="-120"/>
              <a:ea typeface="標楷體" panose="03000509000000000000" pitchFamily="65" charset="-120"/>
            </a:rPr>
            <a:t>之</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同一級用途別。</a:t>
          </a:r>
          <a:endParaRPr lang="en-US" altLang="zh-TW" sz="3200" b="1" u="sng" kern="1200" dirty="0">
            <a:solidFill>
              <a:srgbClr val="FF0000"/>
            </a:solidFill>
            <a:highlight>
              <a:srgbClr val="FFFF00"/>
            </a:highlight>
            <a:latin typeface="標楷體" panose="03000509000000000000" pitchFamily="65" charset="-120"/>
            <a:ea typeface="標楷體" panose="03000509000000000000" pitchFamily="65" charset="-120"/>
          </a:endParaRPr>
        </a:p>
        <a:p>
          <a:pPr marL="0" lvl="0" indent="0" algn="l" defTabSz="1422400">
            <a:lnSpc>
              <a:spcPts val="3800"/>
            </a:lnSpc>
            <a:spcBef>
              <a:spcPct val="0"/>
            </a:spcBef>
            <a:spcAft>
              <a:spcPts val="0"/>
            </a:spcAft>
            <a:buNone/>
          </a:pPr>
          <a:r>
            <a:rPr lang="en-US" altLang="zh-TW" sz="3200" b="1" kern="1200" dirty="0">
              <a:solidFill>
                <a:schemeClr val="bg1"/>
              </a:solidFill>
              <a:latin typeface="標楷體" panose="03000509000000000000" pitchFamily="65" charset="-120"/>
              <a:ea typeface="標楷體" panose="03000509000000000000" pitchFamily="65" charset="-120"/>
            </a:rPr>
            <a:t>2.【</a:t>
          </a:r>
          <a:r>
            <a:rPr lang="zh-TW" altLang="zh-TW" sz="3200" b="1" kern="1200" dirty="0">
              <a:solidFill>
                <a:schemeClr val="bg1"/>
              </a:solidFill>
              <a:latin typeface="標楷體" panose="03000509000000000000" pitchFamily="65" charset="-120"/>
              <a:ea typeface="標楷體" panose="03000509000000000000" pitchFamily="65" charset="-120"/>
            </a:rPr>
            <a:t>限制</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zh-TW" sz="3200" b="1" kern="1200" dirty="0">
              <a:solidFill>
                <a:schemeClr val="bg1"/>
              </a:solidFill>
              <a:latin typeface="標楷體" panose="03000509000000000000" pitchFamily="65" charset="-120"/>
              <a:ea typeface="標楷體" panose="03000509000000000000" pitchFamily="65" charset="-120"/>
            </a:rPr>
            <a:t>：</a:t>
          </a:r>
        </a:p>
      </dsp:txBody>
      <dsp:txXfrm>
        <a:off x="271631" y="46868"/>
        <a:ext cx="9977571" cy="86636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85F11-2878-481B-BDB8-3A9B6196A217}">
      <dsp:nvSpPr>
        <dsp:cNvPr id="0" name=""/>
        <dsp:cNvSpPr/>
      </dsp:nvSpPr>
      <dsp:spPr>
        <a:xfrm rot="5400000">
          <a:off x="5818708" y="-2549824"/>
          <a:ext cx="3258067" cy="978243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244600">
            <a:lnSpc>
              <a:spcPct val="90000"/>
            </a:lnSpc>
            <a:spcBef>
              <a:spcPct val="0"/>
            </a:spcBef>
            <a:spcAft>
              <a:spcPct val="15000"/>
            </a:spcAft>
            <a:buChar char="•"/>
          </a:pPr>
          <a:r>
            <a:rPr lang="zh-TW" altLang="en-US" sz="2800" b="1" u="sng" kern="1200" dirty="0">
              <a:solidFill>
                <a:srgbClr val="FF0000"/>
              </a:solidFill>
              <a:latin typeface="標楷體" panose="03000509000000000000" pitchFamily="65" charset="-120"/>
              <a:ea typeface="標楷體" panose="03000509000000000000" pitchFamily="65" charset="-120"/>
            </a:rPr>
            <a:t>下月或下期</a:t>
          </a:r>
          <a:r>
            <a:rPr lang="zh-TW" altLang="en-US" sz="2800" kern="1200" dirty="0">
              <a:latin typeface="標楷體" panose="03000509000000000000" pitchFamily="65" charset="-120"/>
              <a:ea typeface="標楷體" panose="03000509000000000000" pitchFamily="65" charset="-120"/>
            </a:rPr>
            <a:t>之經費</a:t>
          </a:r>
          <a:r>
            <a:rPr lang="zh-TW" altLang="en-US" sz="2800" b="1" u="sng" kern="1200" dirty="0">
              <a:solidFill>
                <a:srgbClr val="FF0000"/>
              </a:solidFill>
              <a:latin typeface="標楷體" panose="03000509000000000000" pitchFamily="65" charset="-120"/>
              <a:ea typeface="標楷體" panose="03000509000000000000" pitchFamily="65" charset="-120"/>
            </a:rPr>
            <a:t>不得提前支用</a:t>
          </a:r>
          <a:r>
            <a:rPr lang="zh-TW" altLang="en-US" sz="2800" kern="1200" dirty="0">
              <a:latin typeface="標楷體" panose="03000509000000000000" pitchFamily="65" charset="-120"/>
              <a:ea typeface="標楷體" panose="03000509000000000000" pitchFamily="65" charset="-120"/>
            </a:rPr>
            <a:t>（預算法第</a:t>
          </a:r>
          <a:r>
            <a:rPr lang="en-US" altLang="zh-TW" sz="2800" kern="1200" dirty="0">
              <a:latin typeface="標楷體" panose="03000509000000000000" pitchFamily="65" charset="-120"/>
              <a:ea typeface="標楷體" panose="03000509000000000000" pitchFamily="65" charset="-120"/>
            </a:rPr>
            <a:t>61</a:t>
          </a:r>
          <a:r>
            <a:rPr lang="zh-TW" altLang="en-US" sz="2800" kern="1200" dirty="0">
              <a:latin typeface="標楷體" panose="03000509000000000000" pitchFamily="65" charset="-120"/>
              <a:ea typeface="標楷體" panose="03000509000000000000" pitchFamily="65" charset="-120"/>
            </a:rPr>
            <a:t>）。</a:t>
          </a:r>
        </a:p>
        <a:p>
          <a:pPr marL="285750" lvl="1" indent="-285750" algn="just" defTabSz="1244600">
            <a:lnSpc>
              <a:spcPct val="9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總預算內</a:t>
          </a:r>
          <a:r>
            <a:rPr lang="zh-TW" altLang="en-US" sz="2800" b="1" u="sng" kern="1200" dirty="0">
              <a:solidFill>
                <a:srgbClr val="FF0000"/>
              </a:solidFill>
              <a:latin typeface="標楷體" panose="03000509000000000000" pitchFamily="65" charset="-120"/>
              <a:ea typeface="標楷體" panose="03000509000000000000" pitchFamily="65" charset="-120"/>
            </a:rPr>
            <a:t>各機關、各政事及計畫或業務科目間</a:t>
          </a:r>
          <a:r>
            <a:rPr lang="zh-TW" altLang="en-US" sz="2800" kern="1200" dirty="0">
              <a:latin typeface="標楷體" panose="03000509000000000000" pitchFamily="65" charset="-120"/>
              <a:ea typeface="標楷體" panose="03000509000000000000" pitchFamily="65" charset="-120"/>
            </a:rPr>
            <a:t>之經費，不得互相流用（預算法</a:t>
          </a:r>
          <a:r>
            <a:rPr lang="en-US" sz="2800" kern="1200" dirty="0">
              <a:latin typeface="標楷體" panose="03000509000000000000" pitchFamily="65" charset="-120"/>
              <a:ea typeface="標楷體" panose="03000509000000000000" pitchFamily="65" charset="-120"/>
            </a:rPr>
            <a:t>§</a:t>
          </a:r>
          <a:r>
            <a:rPr lang="en-US" altLang="zh-TW" sz="2800" kern="1200" dirty="0">
              <a:latin typeface="標楷體" panose="03000509000000000000" pitchFamily="65" charset="-120"/>
              <a:ea typeface="標楷體" panose="03000509000000000000" pitchFamily="65" charset="-120"/>
            </a:rPr>
            <a:t>62</a:t>
          </a:r>
          <a:r>
            <a:rPr lang="zh-TW" altLang="en-US" sz="2800" kern="1200" dirty="0">
              <a:latin typeface="標楷體" panose="03000509000000000000" pitchFamily="65" charset="-120"/>
              <a:ea typeface="標楷體" panose="03000509000000000000" pitchFamily="65" charset="-120"/>
            </a:rPr>
            <a:t>）。</a:t>
          </a:r>
        </a:p>
        <a:p>
          <a:pPr marL="285750" lvl="1" indent="-285750" algn="just" defTabSz="1244600">
            <a:lnSpc>
              <a:spcPct val="90000"/>
            </a:lnSpc>
            <a:spcBef>
              <a:spcPct val="0"/>
            </a:spcBef>
            <a:spcAft>
              <a:spcPct val="15000"/>
            </a:spcAft>
            <a:buChar char="•"/>
          </a:pPr>
          <a:r>
            <a:rPr lang="zh-TW" altLang="en-US" sz="2800" b="1" u="sng" kern="1200" dirty="0">
              <a:solidFill>
                <a:srgbClr val="FF0000"/>
              </a:solidFill>
              <a:latin typeface="標楷體" panose="03000509000000000000" pitchFamily="65" charset="-120"/>
              <a:ea typeface="標楷體" panose="03000509000000000000" pitchFamily="65" charset="-120"/>
            </a:rPr>
            <a:t>人事費</a:t>
          </a:r>
          <a:r>
            <a:rPr lang="zh-TW" altLang="en-US" sz="2800" kern="1200" dirty="0">
              <a:latin typeface="標楷體" panose="03000509000000000000" pitchFamily="65" charset="-120"/>
              <a:ea typeface="標楷體" panose="03000509000000000000" pitchFamily="65" charset="-120"/>
            </a:rPr>
            <a:t>不得自其他用途別科目</a:t>
          </a:r>
          <a:r>
            <a:rPr lang="zh-TW" altLang="en-US" sz="2800" b="1" u="sng" kern="1200" dirty="0">
              <a:solidFill>
                <a:srgbClr val="FF0000"/>
              </a:solidFill>
              <a:latin typeface="標楷體" panose="03000509000000000000" pitchFamily="65" charset="-120"/>
              <a:ea typeface="標楷體" panose="03000509000000000000" pitchFamily="65" charset="-120"/>
            </a:rPr>
            <a:t>流入流出</a:t>
          </a:r>
          <a:r>
            <a:rPr lang="zh-TW" altLang="en-US" sz="2800" kern="1200" dirty="0">
              <a:latin typeface="標楷體" panose="03000509000000000000" pitchFamily="65" charset="-120"/>
              <a:ea typeface="標楷體" panose="03000509000000000000" pitchFamily="65" charset="-120"/>
            </a:rPr>
            <a:t>。</a:t>
          </a:r>
        </a:p>
        <a:p>
          <a:pPr marL="285750" lvl="1" indent="-285750" algn="just" defTabSz="1244600">
            <a:lnSpc>
              <a:spcPct val="9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資本門不得流用至經常門，經常門得流用至資本門。 </a:t>
          </a:r>
        </a:p>
        <a:p>
          <a:pPr marL="285750" lvl="1" indent="-285750" algn="just" defTabSz="1244600">
            <a:lnSpc>
              <a:spcPct val="9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經</a:t>
          </a:r>
          <a:r>
            <a:rPr lang="zh-TW" altLang="en-US" sz="2800" b="1" u="sng" kern="1200" dirty="0">
              <a:solidFill>
                <a:srgbClr val="FF0000"/>
              </a:solidFill>
              <a:latin typeface="標楷體" panose="03000509000000000000" pitchFamily="65" charset="-120"/>
              <a:ea typeface="標楷體" panose="03000509000000000000" pitchFamily="65" charset="-120"/>
            </a:rPr>
            <a:t>民意機關審議刪除或刪減</a:t>
          </a:r>
          <a:r>
            <a:rPr lang="zh-TW" altLang="en-US" sz="2800" kern="1200" dirty="0">
              <a:latin typeface="標楷體" panose="03000509000000000000" pitchFamily="65" charset="-120"/>
              <a:ea typeface="標楷體" panose="03000509000000000000" pitchFamily="65" charset="-120"/>
            </a:rPr>
            <a:t>之預算項目不得流用。</a:t>
          </a:r>
        </a:p>
      </dsp:txBody>
      <dsp:txXfrm rot="-5400000">
        <a:off x="2556525" y="871405"/>
        <a:ext cx="9623388" cy="2939975"/>
      </dsp:txXfrm>
    </dsp:sp>
    <dsp:sp modelId="{45674808-8018-436E-9EBA-09BE3E18B820}">
      <dsp:nvSpPr>
        <dsp:cNvPr id="0" name=""/>
        <dsp:cNvSpPr/>
      </dsp:nvSpPr>
      <dsp:spPr>
        <a:xfrm>
          <a:off x="1073923" y="661728"/>
          <a:ext cx="1454413" cy="323651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zh-TW" altLang="en-US" sz="6400" b="1" kern="1200" dirty="0">
              <a:solidFill>
                <a:schemeClr val="bg1"/>
              </a:solidFill>
              <a:latin typeface="標楷體" panose="03000509000000000000" pitchFamily="65" charset="-120"/>
              <a:ea typeface="標楷體" panose="03000509000000000000" pitchFamily="65" charset="-120"/>
            </a:rPr>
            <a:t>不得</a:t>
          </a:r>
        </a:p>
      </dsp:txBody>
      <dsp:txXfrm>
        <a:off x="1144922" y="732727"/>
        <a:ext cx="1312415" cy="309451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9F8A1-6A56-4E76-917C-70A9B6D2F296}">
      <dsp:nvSpPr>
        <dsp:cNvPr id="0" name=""/>
        <dsp:cNvSpPr/>
      </dsp:nvSpPr>
      <dsp:spPr>
        <a:xfrm rot="5400000">
          <a:off x="5710089" y="-3731963"/>
          <a:ext cx="1887884" cy="935550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實施本法災害防救之經費，由各級政府按本法所定應辦事項，依法編列預算。</a:t>
          </a:r>
        </a:p>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各級政府</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不受預算法</a:t>
          </a:r>
          <a:r>
            <a:rPr lang="en-US" altLang="zh-TW" sz="2000" b="1" u="sng" kern="1200" dirty="0">
              <a:solidFill>
                <a:srgbClr val="FF0000"/>
              </a:solidFill>
              <a:highlight>
                <a:srgbClr val="FFFF00"/>
              </a:highlight>
              <a:latin typeface="標楷體" panose="03000509000000000000" pitchFamily="65" charset="-120"/>
              <a:ea typeface="標楷體" panose="03000509000000000000" pitchFamily="65" charset="-120"/>
            </a:rPr>
            <a:t>§62</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及</a:t>
          </a:r>
          <a:r>
            <a:rPr 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en-US" altLang="zh-TW" sz="2000" b="1" u="sng" kern="1200" dirty="0">
              <a:solidFill>
                <a:srgbClr val="FF0000"/>
              </a:solidFill>
              <a:highlight>
                <a:srgbClr val="FFFF00"/>
              </a:highlight>
              <a:latin typeface="標楷體" panose="03000509000000000000" pitchFamily="65" charset="-120"/>
              <a:ea typeface="標楷體" panose="03000509000000000000" pitchFamily="65" charset="-120"/>
            </a:rPr>
            <a:t>63</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規定之限制</a:t>
          </a:r>
          <a:r>
            <a:rPr lang="zh-TW" altLang="en-US" sz="2000" b="1" u="sng" kern="1200" dirty="0">
              <a:solidFill>
                <a:srgbClr val="FF0000"/>
              </a:solidFill>
              <a:latin typeface="標楷體" panose="03000509000000000000" pitchFamily="65" charset="-120"/>
              <a:ea typeface="標楷體" panose="03000509000000000000" pitchFamily="65" charset="-120"/>
            </a:rPr>
            <a:t>。</a:t>
          </a:r>
          <a:r>
            <a:rPr lang="zh-TW" altLang="en-US" sz="2000" b="1" kern="1200" dirty="0">
              <a:latin typeface="標楷體" panose="03000509000000000000" pitchFamily="65" charset="-120"/>
              <a:ea typeface="標楷體" panose="03000509000000000000" pitchFamily="65" charset="-120"/>
            </a:rPr>
            <a:t>編列之</a:t>
          </a:r>
          <a:r>
            <a:rPr lang="zh-TW" altLang="en-US" sz="2000" b="1" u="sng" kern="1200" dirty="0">
              <a:latin typeface="標楷體" panose="03000509000000000000" pitchFamily="65" charset="-120"/>
              <a:ea typeface="標楷體" panose="03000509000000000000" pitchFamily="65" charset="-120"/>
            </a:rPr>
            <a:t>災害防救經費</a:t>
          </a:r>
          <a:r>
            <a:rPr lang="zh-TW" altLang="en-US" sz="2000" b="1" kern="1200" dirty="0">
              <a:latin typeface="標楷體" panose="03000509000000000000" pitchFamily="65" charset="-120"/>
              <a:ea typeface="標楷體" panose="03000509000000000000" pitchFamily="65" charset="-120"/>
            </a:rPr>
            <a:t>，如有</a:t>
          </a:r>
          <a:r>
            <a:rPr lang="zh-TW" altLang="en-US" sz="2000" b="1" kern="1200" dirty="0">
              <a:solidFill>
                <a:srgbClr val="FF0000"/>
              </a:solidFill>
              <a:latin typeface="標楷體" panose="03000509000000000000" pitchFamily="65" charset="-120"/>
              <a:ea typeface="標楷體" panose="03000509000000000000" pitchFamily="65" charset="-120"/>
            </a:rPr>
            <a:t>不敷支應</a:t>
          </a:r>
          <a:r>
            <a:rPr lang="zh-TW" altLang="en-US" sz="2000" b="1" u="sng" kern="1200" dirty="0">
              <a:solidFill>
                <a:srgbClr val="FF0000"/>
              </a:solidFill>
              <a:latin typeface="標楷體" panose="03000509000000000000" pitchFamily="65" charset="-120"/>
              <a:ea typeface="標楷體" panose="03000509000000000000" pitchFamily="65" charset="-120"/>
            </a:rPr>
            <a:t>災害發生時之應變措施及災後之復原重建所需</a:t>
          </a:r>
          <a:r>
            <a:rPr lang="zh-TW" altLang="en-US" sz="2000" b="1" kern="1200" dirty="0">
              <a:latin typeface="標楷體" panose="03000509000000000000" pitchFamily="65" charset="-120"/>
              <a:ea typeface="標楷體" panose="03000509000000000000" pitchFamily="65" charset="-120"/>
            </a:rPr>
            <a:t>，</a:t>
          </a:r>
          <a:r>
            <a:rPr lang="zh-TW" altLang="en-US" sz="2000" b="1" kern="1200" dirty="0">
              <a:solidFill>
                <a:srgbClr val="FF0000"/>
              </a:solidFill>
              <a:highlight>
                <a:srgbClr val="FFFF00"/>
              </a:highlight>
              <a:latin typeface="標楷體" panose="03000509000000000000" pitchFamily="65" charset="-120"/>
              <a:ea typeface="標楷體" panose="03000509000000000000" pitchFamily="65" charset="-120"/>
            </a:rPr>
            <a:t>應視需要情形調整當年度收支移緩濟急支應。</a:t>
          </a:r>
          <a:endPar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endParaRPr>
        </a:p>
      </dsp:txBody>
      <dsp:txXfrm rot="-5400000">
        <a:off x="1976280" y="94005"/>
        <a:ext cx="9263344" cy="1703566"/>
      </dsp:txXfrm>
    </dsp:sp>
    <dsp:sp modelId="{A7D14494-C37F-4F12-A780-1F2C64C2C7E5}">
      <dsp:nvSpPr>
        <dsp:cNvPr id="0" name=""/>
        <dsp:cNvSpPr/>
      </dsp:nvSpPr>
      <dsp:spPr>
        <a:xfrm>
          <a:off x="35208" y="922"/>
          <a:ext cx="1946926" cy="18878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just"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例外</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災害防救法</a:t>
          </a:r>
          <a:r>
            <a:rPr lang="en-US" sz="3200" b="1" kern="1200" dirty="0">
              <a:solidFill>
                <a:schemeClr val="bg1"/>
              </a:solidFill>
              <a:latin typeface="標楷體" panose="03000509000000000000" pitchFamily="65" charset="-120"/>
              <a:ea typeface="標楷體" panose="03000509000000000000" pitchFamily="65" charset="-120"/>
            </a:rPr>
            <a:t>§</a:t>
          </a:r>
          <a:r>
            <a:rPr lang="en-US" altLang="zh-TW" sz="3200" b="1" kern="1200" dirty="0">
              <a:solidFill>
                <a:schemeClr val="bg1"/>
              </a:solidFill>
              <a:latin typeface="標楷體" panose="03000509000000000000" pitchFamily="65" charset="-120"/>
              <a:ea typeface="標楷體" panose="03000509000000000000" pitchFamily="65" charset="-120"/>
            </a:rPr>
            <a:t>57</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127367" y="93081"/>
        <a:ext cx="1762608" cy="170356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9F8A1-6A56-4E76-917C-70A9B6D2F296}">
      <dsp:nvSpPr>
        <dsp:cNvPr id="0" name=""/>
        <dsp:cNvSpPr/>
      </dsp:nvSpPr>
      <dsp:spPr>
        <a:xfrm rot="5400000">
          <a:off x="5521945" y="-3324424"/>
          <a:ext cx="2673029" cy="9327104"/>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各級政府</a:t>
          </a:r>
          <a:r>
            <a:rPr lang="zh-TW" altLang="en-US" sz="2000" b="1" kern="1200" dirty="0">
              <a:solidFill>
                <a:srgbClr val="FF0000"/>
              </a:solidFill>
              <a:latin typeface="標楷體" panose="03000509000000000000" pitchFamily="65" charset="-120"/>
              <a:ea typeface="標楷體" panose="03000509000000000000" pitchFamily="65" charset="-120"/>
            </a:rPr>
            <a:t>依本法</a:t>
          </a:r>
          <a:r>
            <a:rPr lang="zh-TW" altLang="en-US" sz="2000" b="1" u="sng" kern="1200" dirty="0">
              <a:solidFill>
                <a:srgbClr val="FF0000"/>
              </a:solidFill>
              <a:latin typeface="標楷體" panose="03000509000000000000" pitchFamily="65" charset="-120"/>
              <a:ea typeface="標楷體" panose="03000509000000000000" pitchFamily="65" charset="-120"/>
            </a:rPr>
            <a:t>第四十三</a:t>
          </a:r>
          <a:r>
            <a:rPr lang="zh-TW" altLang="en-US" sz="2000" b="1" kern="1200" dirty="0">
              <a:solidFill>
                <a:srgbClr val="FF0000"/>
              </a:solidFill>
              <a:latin typeface="標楷體" panose="03000509000000000000" pitchFamily="65" charset="-120"/>
              <a:ea typeface="標楷體" panose="03000509000000000000" pitchFamily="65" charset="-120"/>
            </a:rPr>
            <a:t>條第二項規定調整當年度收支移緩濟急</a:t>
          </a:r>
          <a:r>
            <a:rPr lang="zh-TW" altLang="en-US" sz="2000" b="1" kern="1200" dirty="0">
              <a:latin typeface="標楷體" panose="03000509000000000000" pitchFamily="65" charset="-120"/>
              <a:ea typeface="標楷體" panose="03000509000000000000" pitchFamily="65" charset="-120"/>
            </a:rPr>
            <a:t>，其辦理順序如下：</a:t>
          </a:r>
        </a:p>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一、由各機關原列與災害應變措施及災後復原重建等</a:t>
          </a:r>
          <a:r>
            <a:rPr lang="zh-TW" altLang="en-US" sz="2000" b="1" u="sng" kern="1200" dirty="0">
              <a:solidFill>
                <a:srgbClr val="FF0000"/>
              </a:solidFill>
              <a:latin typeface="標楷體" panose="03000509000000000000" pitchFamily="65" charset="-120"/>
              <a:ea typeface="標楷體" panose="03000509000000000000" pitchFamily="65" charset="-120"/>
            </a:rPr>
            <a:t>相關科目經費支應</a:t>
          </a:r>
          <a:r>
            <a:rPr lang="zh-TW" altLang="en-US" sz="2000" b="1" kern="1200" dirty="0">
              <a:latin typeface="標楷體" panose="03000509000000000000" pitchFamily="65" charset="-120"/>
              <a:ea typeface="標楷體" panose="03000509000000000000" pitchFamily="65" charset="-120"/>
            </a:rPr>
            <a:t>。</a:t>
          </a:r>
        </a:p>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二、由各機關</a:t>
          </a:r>
          <a:r>
            <a:rPr lang="zh-TW" altLang="en-US" sz="2000" b="1" u="sng" kern="1200" dirty="0">
              <a:solidFill>
                <a:srgbClr val="FF0000"/>
              </a:solidFill>
              <a:latin typeface="標楷體" panose="03000509000000000000" pitchFamily="65" charset="-120"/>
              <a:ea typeface="標楷體" panose="03000509000000000000" pitchFamily="65" charset="-120"/>
            </a:rPr>
            <a:t>在原列預算範圍內檢討調整支應。</a:t>
          </a:r>
        </a:p>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三、由行政院或直轄市、縣（市）政府視需要情形</a:t>
          </a:r>
          <a:r>
            <a:rPr lang="zh-TW" altLang="en-US" sz="2000" b="1" u="sng" kern="1200" dirty="0">
              <a:solidFill>
                <a:srgbClr val="FF0000"/>
              </a:solidFill>
              <a:latin typeface="標楷體" panose="03000509000000000000" pitchFamily="65" charset="-120"/>
              <a:ea typeface="標楷體" panose="03000509000000000000" pitchFamily="65" charset="-120"/>
            </a:rPr>
            <a:t>在總預算機關間調整支應。</a:t>
          </a:r>
        </a:p>
        <a:p>
          <a:pPr marL="228600" lvl="1" indent="-228600" algn="l" defTabSz="889000">
            <a:lnSpc>
              <a:spcPct val="100000"/>
            </a:lnSpc>
            <a:spcBef>
              <a:spcPct val="0"/>
            </a:spcBef>
            <a:spcAft>
              <a:spcPct val="15000"/>
            </a:spcAft>
            <a:buChar char="•"/>
          </a:pPr>
          <a:r>
            <a:rPr lang="zh-TW" altLang="en-US" sz="2000" b="1" kern="1200" dirty="0">
              <a:latin typeface="標楷體" panose="03000509000000000000" pitchFamily="65" charset="-120"/>
              <a:ea typeface="標楷體" panose="03000509000000000000" pitchFamily="65" charset="-120"/>
            </a:rPr>
            <a:t>前項第二款、第三款規定之調整，應由各機關</a:t>
          </a:r>
          <a:r>
            <a:rPr lang="zh-TW" altLang="en-US" sz="2000" b="1" u="sng" kern="1200" dirty="0">
              <a:solidFill>
                <a:srgbClr val="FF0000"/>
              </a:solidFill>
              <a:latin typeface="標楷體" panose="03000509000000000000" pitchFamily="65" charset="-120"/>
              <a:ea typeface="標楷體" panose="03000509000000000000" pitchFamily="65" charset="-120"/>
            </a:rPr>
            <a:t>循</a:t>
          </a:r>
          <a:r>
            <a:rPr lang="zh-TW" altLang="en-US" sz="2000" b="1" u="sng" kern="1200" dirty="0">
              <a:solidFill>
                <a:srgbClr val="FF0000"/>
              </a:solidFill>
              <a:highlight>
                <a:srgbClr val="FFFF00"/>
              </a:highlight>
              <a:latin typeface="標楷體" panose="03000509000000000000" pitchFamily="65" charset="-120"/>
              <a:ea typeface="標楷體" panose="03000509000000000000" pitchFamily="65" charset="-120"/>
            </a:rPr>
            <a:t>修改歲出分配預算</a:t>
          </a:r>
          <a:r>
            <a:rPr lang="zh-TW" altLang="en-US" sz="2000" b="1" u="sng" kern="1200" dirty="0">
              <a:solidFill>
                <a:srgbClr val="FF0000"/>
              </a:solidFill>
              <a:latin typeface="標楷體" panose="03000509000000000000" pitchFamily="65" charset="-120"/>
              <a:ea typeface="標楷體" panose="03000509000000000000" pitchFamily="65" charset="-120"/>
            </a:rPr>
            <a:t>規定程序辦理。</a:t>
          </a:r>
        </a:p>
      </dsp:txBody>
      <dsp:txXfrm rot="-5400000">
        <a:off x="2194908" y="133100"/>
        <a:ext cx="9196617" cy="2412055"/>
      </dsp:txXfrm>
    </dsp:sp>
    <dsp:sp modelId="{A7D14494-C37F-4F12-A780-1F2C64C2C7E5}">
      <dsp:nvSpPr>
        <dsp:cNvPr id="0" name=""/>
        <dsp:cNvSpPr/>
      </dsp:nvSpPr>
      <dsp:spPr>
        <a:xfrm>
          <a:off x="207625" y="1306"/>
          <a:ext cx="1993323" cy="267302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just"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例外</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災害防救法施行細則</a:t>
          </a:r>
          <a:r>
            <a:rPr lang="en-US" sz="3200" b="1" kern="1200" dirty="0">
              <a:solidFill>
                <a:schemeClr val="bg1"/>
              </a:solidFill>
              <a:latin typeface="標楷體" panose="03000509000000000000" pitchFamily="65" charset="-120"/>
              <a:ea typeface="標楷體" panose="03000509000000000000" pitchFamily="65" charset="-120"/>
            </a:rPr>
            <a:t>§19</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304931" y="98612"/>
        <a:ext cx="1798711" cy="24784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48D46-8370-40A2-9EBC-A2B2A968265D}">
      <dsp:nvSpPr>
        <dsp:cNvPr id="0" name=""/>
        <dsp:cNvSpPr/>
      </dsp:nvSpPr>
      <dsp:spPr>
        <a:xfrm rot="5400000">
          <a:off x="4372699" y="-2587177"/>
          <a:ext cx="4371215" cy="10009230"/>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ts val="4200"/>
            </a:lnSpc>
            <a:spcBef>
              <a:spcPct val="0"/>
            </a:spcBef>
            <a:spcAft>
              <a:spcPts val="0"/>
            </a:spcAft>
            <a:buChar char="•"/>
          </a:pPr>
          <a:endParaRPr lang="zh-TW" altLang="en-US" sz="3200" b="1" kern="1200" dirty="0">
            <a:solidFill>
              <a:schemeClr val="bg1"/>
            </a:solidFill>
            <a:latin typeface="標楷體" panose="03000509000000000000" pitchFamily="65" charset="-120"/>
            <a:ea typeface="標楷體" panose="03000509000000000000" pitchFamily="65" charset="-120"/>
          </a:endParaRPr>
        </a:p>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應於事先衡酌採購標的之品質、功能、履約地、商業條款、市場行情或使用效益等，</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確實進行</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3</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家廠商訪價並提出</a:t>
          </a:r>
          <a:r>
            <a:rPr lang="en-US" altLang="en-US" sz="3200" b="1" kern="1200" dirty="0">
              <a:solidFill>
                <a:srgbClr val="FF0000"/>
              </a:solidFill>
              <a:highlight>
                <a:srgbClr val="FFFF00"/>
              </a:highlight>
              <a:latin typeface="標楷體" panose="03000509000000000000" pitchFamily="65" charset="-120"/>
              <a:ea typeface="標楷體" panose="03000509000000000000" pitchFamily="65" charset="-120"/>
            </a:rPr>
            <a:t>3</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張報價或估價單。</a:t>
          </a:r>
        </a:p>
        <a:p>
          <a:pPr marL="285750" lvl="1" indent="-285750" algn="just" defTabSz="1422400">
            <a:lnSpc>
              <a:spcPts val="4200"/>
            </a:lnSpc>
            <a:spcBef>
              <a:spcPct val="0"/>
            </a:spcBef>
            <a:spcAft>
              <a:spcPts val="0"/>
            </a:spcAft>
            <a:buChar char="•"/>
          </a:pPr>
          <a:r>
            <a:rPr lang="zh-TW" altLang="en-US" sz="3200" b="1" kern="1200" dirty="0">
              <a:solidFill>
                <a:schemeClr val="bg1"/>
              </a:solidFill>
              <a:latin typeface="標楷體" panose="03000509000000000000" pitchFamily="65" charset="-120"/>
              <a:ea typeface="標楷體" panose="03000509000000000000" pitchFamily="65" charset="-120"/>
            </a:rPr>
            <a:t>簽報機關首長或其授權人員核准後辦理後續採購。</a:t>
          </a:r>
        </a:p>
        <a:p>
          <a:pPr marL="285750" lvl="1" indent="-285750" algn="just" defTabSz="1422400">
            <a:lnSpc>
              <a:spcPts val="4200"/>
            </a:lnSpc>
            <a:spcBef>
              <a:spcPct val="0"/>
            </a:spcBef>
            <a:spcAft>
              <a:spcPts val="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勿洽</a:t>
          </a:r>
          <a:r>
            <a:rPr lang="en-US" altLang="en-US" sz="3200" b="1" kern="1200" dirty="0">
              <a:solidFill>
                <a:srgbClr val="FF0000"/>
              </a:solidFill>
              <a:latin typeface="標楷體" panose="03000509000000000000" pitchFamily="65" charset="-120"/>
              <a:ea typeface="標楷體" panose="03000509000000000000" pitchFamily="65" charset="-120"/>
            </a:rPr>
            <a:t>1</a:t>
          </a:r>
          <a:r>
            <a:rPr lang="zh-TW" altLang="en-US" sz="3200" b="1" kern="1200" dirty="0">
              <a:solidFill>
                <a:srgbClr val="FF0000"/>
              </a:solidFill>
              <a:latin typeface="標楷體" panose="03000509000000000000" pitchFamily="65" charset="-120"/>
              <a:ea typeface="標楷體" panose="03000509000000000000" pitchFamily="65" charset="-120"/>
            </a:rPr>
            <a:t>家廠商代為蒐集提供</a:t>
          </a:r>
          <a:r>
            <a:rPr lang="en-US" altLang="en-US" sz="3200" b="1" kern="1200" dirty="0">
              <a:solidFill>
                <a:srgbClr val="FF0000"/>
              </a:solidFill>
              <a:latin typeface="標楷體" panose="03000509000000000000" pitchFamily="65" charset="-120"/>
              <a:ea typeface="標楷體" panose="03000509000000000000" pitchFamily="65" charset="-120"/>
            </a:rPr>
            <a:t>3</a:t>
          </a:r>
          <a:r>
            <a:rPr lang="zh-TW" altLang="en-US" sz="3200" b="1" kern="1200" dirty="0">
              <a:solidFill>
                <a:srgbClr val="FF0000"/>
              </a:solidFill>
              <a:latin typeface="標楷體" panose="03000509000000000000" pitchFamily="65" charset="-120"/>
              <a:ea typeface="標楷體" panose="03000509000000000000" pitchFamily="65" charset="-120"/>
            </a:rPr>
            <a:t>家廠商之報價或估價單。</a:t>
          </a:r>
        </a:p>
        <a:p>
          <a:pPr marL="285750" lvl="1" indent="-285750" algn="just" defTabSz="1422400">
            <a:lnSpc>
              <a:spcPts val="4200"/>
            </a:lnSpc>
            <a:spcBef>
              <a:spcPct val="0"/>
            </a:spcBef>
            <a:spcAft>
              <a:spcPts val="0"/>
            </a:spcAft>
            <a:buChar char="•"/>
          </a:pPr>
          <a:r>
            <a:rPr lang="zh-TW" altLang="en-US" sz="3200" b="1" kern="1200" dirty="0">
              <a:solidFill>
                <a:srgbClr val="FF0000"/>
              </a:solidFill>
              <a:latin typeface="標楷體" panose="03000509000000000000" pitchFamily="65" charset="-120"/>
              <a:ea typeface="標楷體" panose="03000509000000000000" pitchFamily="65" charset="-120"/>
            </a:rPr>
            <a:t>無法取得</a:t>
          </a:r>
          <a:r>
            <a:rPr lang="en-US" altLang="zh-TW" sz="3200" b="1" kern="1200" dirty="0">
              <a:solidFill>
                <a:srgbClr val="FF0000"/>
              </a:solidFill>
              <a:latin typeface="標楷體" panose="03000509000000000000" pitchFamily="65" charset="-120"/>
              <a:ea typeface="標楷體" panose="03000509000000000000" pitchFamily="65" charset="-120"/>
            </a:rPr>
            <a:t>3</a:t>
          </a:r>
          <a:r>
            <a:rPr lang="zh-TW" altLang="en-US" sz="3200" b="1" kern="1200" dirty="0">
              <a:solidFill>
                <a:srgbClr val="FF0000"/>
              </a:solidFill>
              <a:latin typeface="標楷體" panose="03000509000000000000" pitchFamily="65" charset="-120"/>
              <a:ea typeface="標楷體" panose="03000509000000000000" pitchFamily="65" charset="-120"/>
            </a:rPr>
            <a:t>家報價單者，應於簽中敍明理由。</a:t>
          </a:r>
        </a:p>
      </dsp:txBody>
      <dsp:txXfrm rot="-5400000">
        <a:off x="1553692" y="445215"/>
        <a:ext cx="9795845" cy="3944445"/>
      </dsp:txXfrm>
    </dsp:sp>
    <dsp:sp modelId="{0560F428-62C9-4FDA-B87A-DE0812B58023}">
      <dsp:nvSpPr>
        <dsp:cNvPr id="0" name=""/>
        <dsp:cNvSpPr/>
      </dsp:nvSpPr>
      <dsp:spPr>
        <a:xfrm>
          <a:off x="0" y="188859"/>
          <a:ext cx="1640318"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採購金額</a:t>
          </a:r>
          <a:r>
            <a:rPr lang="en-US" altLang="en-US" sz="3000" b="1" kern="1200" dirty="0">
              <a:solidFill>
                <a:srgbClr val="FF0000"/>
              </a:solidFill>
              <a:latin typeface="標楷體" panose="03000509000000000000" pitchFamily="65" charset="-120"/>
              <a:ea typeface="標楷體" panose="03000509000000000000" pitchFamily="65" charset="-120"/>
            </a:rPr>
            <a:t>10</a:t>
          </a:r>
          <a:r>
            <a:rPr lang="zh-TW" altLang="en-US" sz="3000" b="1" kern="1200" dirty="0">
              <a:solidFill>
                <a:srgbClr val="FF0000"/>
              </a:solidFill>
              <a:latin typeface="標楷體" panose="03000509000000000000" pitchFamily="65" charset="-120"/>
              <a:ea typeface="標楷體" panose="03000509000000000000" pitchFamily="65" charset="-120"/>
            </a:rPr>
            <a:t>萬元以上公告金額十分之一以下</a:t>
          </a:r>
          <a:r>
            <a:rPr lang="zh-TW" altLang="en-US" sz="3000" b="1" kern="1200" dirty="0">
              <a:solidFill>
                <a:schemeClr val="bg1"/>
              </a:solidFill>
              <a:latin typeface="標楷體" panose="03000509000000000000" pitchFamily="65" charset="-120"/>
              <a:ea typeface="標楷體" panose="03000509000000000000" pitchFamily="65" charset="-120"/>
            </a:rPr>
            <a:t>之採購案</a:t>
          </a:r>
        </a:p>
      </dsp:txBody>
      <dsp:txXfrm>
        <a:off x="80074" y="268933"/>
        <a:ext cx="1480170" cy="429614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9F8A1-6A56-4E76-917C-70A9B6D2F296}">
      <dsp:nvSpPr>
        <dsp:cNvPr id="0" name=""/>
        <dsp:cNvSpPr/>
      </dsp:nvSpPr>
      <dsp:spPr>
        <a:xfrm rot="5400000">
          <a:off x="5249341" y="-2391880"/>
          <a:ext cx="4369160" cy="9161462"/>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2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但法定由行政院、</a:t>
          </a:r>
          <a:r>
            <a:rPr lang="zh-TW" altLang="en-US" sz="2800" b="0" i="0" kern="1200" dirty="0">
              <a:latin typeface="標楷體" panose="03000509000000000000" pitchFamily="65" charset="-120"/>
              <a:ea typeface="標楷體" panose="03000509000000000000" pitchFamily="65" charset="-120"/>
            </a:rPr>
            <a:t>直轄市、縣（市）政府</a:t>
          </a:r>
          <a:r>
            <a:rPr lang="zh-TW" altLang="en-US" sz="2800" b="1" u="sng" kern="1200" dirty="0">
              <a:solidFill>
                <a:srgbClr val="FF0000"/>
              </a:solidFill>
              <a:latin typeface="標楷體" panose="03000509000000000000" pitchFamily="65" charset="-120"/>
              <a:ea typeface="標楷體" panose="03000509000000000000" pitchFamily="65" charset="-120"/>
            </a:rPr>
            <a:t>統籌支撥之科目及第一預備金</a:t>
          </a:r>
          <a:r>
            <a:rPr lang="zh-TW" altLang="en-US" sz="2800" kern="1200" dirty="0">
              <a:latin typeface="標楷體" panose="03000509000000000000" pitchFamily="65" charset="-120"/>
              <a:ea typeface="標楷體" panose="03000509000000000000" pitchFamily="65" charset="-120"/>
            </a:rPr>
            <a:t>，不在此限。</a:t>
          </a:r>
        </a:p>
        <a:p>
          <a:pPr marL="285750" lvl="1" indent="-285750" algn="l" defTabSz="1244600">
            <a:lnSpc>
              <a:spcPct val="120000"/>
            </a:lnSpc>
            <a:spcBef>
              <a:spcPct val="0"/>
            </a:spcBef>
            <a:spcAft>
              <a:spcPct val="15000"/>
            </a:spcAft>
            <a:buChar char="•"/>
          </a:pPr>
          <a:r>
            <a:rPr lang="zh-TW" altLang="en-US" sz="2800" b="1" kern="1200" dirty="0">
              <a:solidFill>
                <a:srgbClr val="FF0000"/>
              </a:solidFill>
              <a:latin typeface="標楷體" panose="03000509000000000000" pitchFamily="65" charset="-120"/>
              <a:ea typeface="標楷體" panose="03000509000000000000" pitchFamily="65" charset="-120"/>
            </a:rPr>
            <a:t>所謂「統籌科目」係指</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總預算中若干科目不作機關別之劃分</a:t>
          </a:r>
          <a:r>
            <a:rPr lang="zh-TW" altLang="en-US" sz="2800" kern="1200" dirty="0">
              <a:solidFill>
                <a:srgbClr val="FF0000"/>
              </a:solidFill>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而由立法授權行政或機關首長統籌核實支撥者，例如「調整軍公教人員</a:t>
          </a:r>
          <a:r>
            <a:rPr lang="zh-TW" altLang="en-US" sz="2800" kern="1200" dirty="0">
              <a:solidFill>
                <a:srgbClr val="FF0000"/>
              </a:solidFill>
              <a:latin typeface="標楷體" panose="03000509000000000000" pitchFamily="65" charset="-120"/>
              <a:ea typeface="標楷體" panose="03000509000000000000" pitchFamily="65" charset="-120"/>
            </a:rPr>
            <a:t>待遇準備</a:t>
          </a:r>
          <a:r>
            <a:rPr lang="zh-TW" altLang="en-US" sz="2800" kern="1200" dirty="0">
              <a:latin typeface="標楷體" panose="03000509000000000000" pitchFamily="65" charset="-120"/>
              <a:ea typeface="標楷體" panose="03000509000000000000" pitchFamily="65" charset="-120"/>
            </a:rPr>
            <a:t>」、「公教員工</a:t>
          </a:r>
          <a:r>
            <a:rPr lang="zh-TW" altLang="en-US" sz="2800" kern="1200" dirty="0">
              <a:solidFill>
                <a:srgbClr val="FF0000"/>
              </a:solidFill>
              <a:latin typeface="標楷體" panose="03000509000000000000" pitchFamily="65" charset="-120"/>
              <a:ea typeface="標楷體" panose="03000509000000000000" pitchFamily="65" charset="-120"/>
            </a:rPr>
            <a:t>資遣退職給付</a:t>
          </a:r>
          <a:r>
            <a:rPr lang="zh-TW" altLang="en-US" sz="2800" kern="1200" dirty="0">
              <a:latin typeface="標楷體" panose="03000509000000000000" pitchFamily="65" charset="-120"/>
              <a:ea typeface="標楷體" panose="03000509000000000000" pitchFamily="65" charset="-120"/>
            </a:rPr>
            <a:t>」、「公教人員</a:t>
          </a:r>
          <a:r>
            <a:rPr lang="zh-TW" altLang="en-US" sz="2800" kern="1200" dirty="0">
              <a:solidFill>
                <a:srgbClr val="FF0000"/>
              </a:solidFill>
              <a:latin typeface="標楷體" panose="03000509000000000000" pitchFamily="65" charset="-120"/>
              <a:ea typeface="標楷體" panose="03000509000000000000" pitchFamily="65" charset="-120"/>
            </a:rPr>
            <a:t>婚喪生育及子女教育補助</a:t>
          </a:r>
          <a:r>
            <a:rPr lang="zh-TW" altLang="en-US" sz="2800" kern="1200" dirty="0">
              <a:latin typeface="標楷體" panose="03000509000000000000" pitchFamily="65" charset="-120"/>
              <a:ea typeface="標楷體" panose="03000509000000000000" pitchFamily="65" charset="-120"/>
            </a:rPr>
            <a:t>」、「公務人員</a:t>
          </a:r>
          <a:r>
            <a:rPr lang="zh-TW" altLang="en-US" sz="2800" kern="1200" dirty="0">
              <a:solidFill>
                <a:srgbClr val="FF0000"/>
              </a:solidFill>
              <a:latin typeface="標楷體" panose="03000509000000000000" pitchFamily="65" charset="-120"/>
              <a:ea typeface="標楷體" panose="03000509000000000000" pitchFamily="65" charset="-120"/>
            </a:rPr>
            <a:t>退休撫卹給付</a:t>
          </a:r>
          <a:r>
            <a:rPr lang="zh-TW" altLang="en-US" sz="2800" kern="1200" dirty="0">
              <a:latin typeface="標楷體" panose="03000509000000000000" pitchFamily="65" charset="-120"/>
              <a:ea typeface="標楷體" panose="03000509000000000000" pitchFamily="65" charset="-120"/>
            </a:rPr>
            <a:t>」等。</a:t>
          </a:r>
        </a:p>
      </dsp:txBody>
      <dsp:txXfrm rot="-5400000">
        <a:off x="2853191" y="217555"/>
        <a:ext cx="8948177" cy="3942590"/>
      </dsp:txXfrm>
    </dsp:sp>
    <dsp:sp modelId="{A7D14494-C37F-4F12-A780-1F2C64C2C7E5}">
      <dsp:nvSpPr>
        <dsp:cNvPr id="0" name=""/>
        <dsp:cNvSpPr/>
      </dsp:nvSpPr>
      <dsp:spPr>
        <a:xfrm>
          <a:off x="2135" y="2135"/>
          <a:ext cx="2848920" cy="43691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just" defTabSz="19558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cs typeface="+mn-cs"/>
            </a:rPr>
            <a:t>例外</a:t>
          </a:r>
          <a:r>
            <a:rPr lang="en-US" altLang="zh-TW" sz="3600" b="1" kern="1200" dirty="0">
              <a:solidFill>
                <a:schemeClr val="bg1"/>
              </a:solidFill>
              <a:latin typeface="標楷體" panose="03000509000000000000" pitchFamily="65" charset="-120"/>
              <a:ea typeface="標楷體" panose="03000509000000000000" pitchFamily="65" charset="-120"/>
              <a:cs typeface="+mn-cs"/>
            </a:rPr>
            <a:t>-</a:t>
          </a:r>
          <a:r>
            <a:rPr lang="zh-TW" sz="3600" b="1" kern="1200" dirty="0">
              <a:solidFill>
                <a:schemeClr val="bg1"/>
              </a:solidFill>
              <a:latin typeface="標楷體" panose="03000509000000000000" pitchFamily="65" charset="-120"/>
              <a:ea typeface="標楷體" panose="03000509000000000000" pitchFamily="65" charset="-120"/>
              <a:cs typeface="+mn-cs"/>
            </a:rPr>
            <a:t>（預算法</a:t>
          </a:r>
          <a:r>
            <a:rPr lang="en-US" altLang="zh-TW" sz="3600" b="1" kern="1200" dirty="0">
              <a:solidFill>
                <a:schemeClr val="bg1"/>
              </a:solidFill>
              <a:latin typeface="標楷體" panose="03000509000000000000" pitchFamily="65" charset="-120"/>
              <a:ea typeface="標楷體" panose="03000509000000000000" pitchFamily="65" charset="-120"/>
              <a:cs typeface="+mn-cs"/>
            </a:rPr>
            <a:t>§62</a:t>
          </a:r>
          <a:r>
            <a:rPr lang="zh-TW" altLang="en-US" sz="3600" b="1" kern="1200" dirty="0">
              <a:solidFill>
                <a:schemeClr val="bg1"/>
              </a:solidFill>
              <a:latin typeface="標楷體" panose="03000509000000000000" pitchFamily="65" charset="-120"/>
              <a:ea typeface="標楷體" panose="03000509000000000000" pitchFamily="65" charset="-120"/>
              <a:cs typeface="+mn-cs"/>
            </a:rPr>
            <a:t>、各機關</a:t>
          </a:r>
          <a:r>
            <a:rPr lang="zh-TW" altLang="zh-TW" sz="3600" b="1" kern="1200" dirty="0">
              <a:solidFill>
                <a:schemeClr val="bg1"/>
              </a:solidFill>
              <a:latin typeface="標楷體" panose="03000509000000000000" pitchFamily="65" charset="-120"/>
              <a:ea typeface="標楷體" panose="03000509000000000000" pitchFamily="65" charset="-120"/>
              <a:cs typeface="+mn-cs"/>
            </a:rPr>
            <a:t>單位預算執行要點</a:t>
          </a:r>
          <a:r>
            <a:rPr lang="en-US" altLang="zh-TW" sz="3600" b="1" kern="1200" dirty="0">
              <a:solidFill>
                <a:schemeClr val="bg1"/>
              </a:solidFill>
              <a:latin typeface="標楷體" panose="03000509000000000000" pitchFamily="65" charset="-120"/>
              <a:ea typeface="標楷體" panose="03000509000000000000" pitchFamily="65" charset="-120"/>
              <a:cs typeface="+mn-cs"/>
            </a:rPr>
            <a:t>§27</a:t>
          </a:r>
          <a:r>
            <a:rPr lang="zh-TW" sz="3600" b="1" kern="1200" dirty="0">
              <a:solidFill>
                <a:schemeClr val="bg1"/>
              </a:solidFill>
              <a:latin typeface="標楷體" panose="03000509000000000000" pitchFamily="65" charset="-120"/>
              <a:ea typeface="標楷體" panose="03000509000000000000" pitchFamily="65" charset="-120"/>
              <a:cs typeface="+mn-cs"/>
            </a:rPr>
            <a:t>）</a:t>
          </a:r>
          <a:endParaRPr lang="zh-TW" altLang="en-US" sz="3600" b="1" kern="1200" dirty="0">
            <a:solidFill>
              <a:schemeClr val="bg1"/>
            </a:solidFill>
            <a:latin typeface="標楷體" panose="03000509000000000000" pitchFamily="65" charset="-120"/>
            <a:ea typeface="標楷體" panose="03000509000000000000" pitchFamily="65" charset="-120"/>
            <a:cs typeface="+mn-cs"/>
          </a:endParaRPr>
        </a:p>
      </dsp:txBody>
      <dsp:txXfrm>
        <a:off x="141208" y="141208"/>
        <a:ext cx="2570774" cy="409101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8D439-65A3-4179-9DFA-BE3E980555F9}">
      <dsp:nvSpPr>
        <dsp:cNvPr id="0" name=""/>
        <dsp:cNvSpPr/>
      </dsp:nvSpPr>
      <dsp:spPr>
        <a:xfrm>
          <a:off x="0" y="1441070"/>
          <a:ext cx="11389893"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3982" tIns="1249680" rIns="883982" bIns="227584" numCol="1" spcCol="1270" anchor="t" anchorCtr="0">
          <a:noAutofit/>
        </a:bodyPr>
        <a:lstStyle/>
        <a:p>
          <a:pPr marL="285750" lvl="1" indent="-285750" algn="l" defTabSz="1422400">
            <a:lnSpc>
              <a:spcPct val="90000"/>
            </a:lnSpc>
            <a:spcBef>
              <a:spcPct val="0"/>
            </a:spcBef>
            <a:spcAft>
              <a:spcPct val="15000"/>
            </a:spcAft>
            <a:buChar char="•"/>
          </a:pPr>
          <a:r>
            <a:rPr lang="en-US" altLang="en-US" sz="3200" b="1" kern="1200" dirty="0">
              <a:latin typeface="標楷體" panose="03000509000000000000" pitchFamily="65" charset="-120"/>
              <a:ea typeface="標楷體" panose="03000509000000000000" pitchFamily="65" charset="-120"/>
            </a:rPr>
            <a:t>(1)</a:t>
          </a:r>
          <a:r>
            <a:rPr lang="zh-TW" altLang="en-US" sz="3200" b="1" kern="1200" dirty="0">
              <a:solidFill>
                <a:srgbClr val="FF0000"/>
              </a:solidFill>
              <a:latin typeface="標楷體" panose="03000509000000000000" pitchFamily="65" charset="-120"/>
              <a:ea typeface="標楷體" panose="03000509000000000000" pitchFamily="65" charset="-120"/>
            </a:rPr>
            <a:t>歲入</a:t>
          </a:r>
          <a:r>
            <a:rPr lang="zh-TW" altLang="en-US" sz="3200" b="1" kern="1200" dirty="0">
              <a:latin typeface="標楷體" panose="03000509000000000000" pitchFamily="65" charset="-120"/>
              <a:ea typeface="標楷體" panose="03000509000000000000" pitchFamily="65" charset="-120"/>
            </a:rPr>
            <a:t>：</a:t>
          </a:r>
          <a:r>
            <a:rPr lang="zh-TW" altLang="en-US" sz="3200" b="1" u="sng" kern="1200" dirty="0">
              <a:solidFill>
                <a:srgbClr val="FF0000"/>
              </a:solidFill>
              <a:latin typeface="標楷體" panose="03000509000000000000" pitchFamily="65" charset="-120"/>
              <a:ea typeface="標楷體" panose="03000509000000000000" pitchFamily="65" charset="-120"/>
            </a:rPr>
            <a:t>除因追加</a:t>
          </a:r>
          <a:r>
            <a:rPr lang="en-US" altLang="en-US" sz="3200" b="1" u="sng" kern="1200" dirty="0">
              <a:solidFill>
                <a:srgbClr val="FF0000"/>
              </a:solidFill>
              <a:latin typeface="標楷體" panose="03000509000000000000" pitchFamily="65" charset="-120"/>
              <a:ea typeface="標楷體" panose="03000509000000000000" pitchFamily="65" charset="-120"/>
            </a:rPr>
            <a:t>(</a:t>
          </a:r>
          <a:r>
            <a:rPr lang="zh-TW" altLang="en-US" sz="3200" b="1" u="sng" kern="1200" dirty="0">
              <a:solidFill>
                <a:srgbClr val="FF0000"/>
              </a:solidFill>
              <a:latin typeface="標楷體" panose="03000509000000000000" pitchFamily="65" charset="-120"/>
              <a:ea typeface="標楷體" panose="03000509000000000000" pitchFamily="65" charset="-120"/>
            </a:rPr>
            <a:t>減</a:t>
          </a:r>
          <a:r>
            <a:rPr lang="en-US" altLang="en-US" sz="3200" b="1" u="sng" kern="1200" dirty="0">
              <a:solidFill>
                <a:srgbClr val="FF0000"/>
              </a:solidFill>
              <a:latin typeface="標楷體" panose="03000509000000000000" pitchFamily="65" charset="-120"/>
              <a:ea typeface="標楷體" panose="03000509000000000000" pitchFamily="65" charset="-120"/>
            </a:rPr>
            <a:t>)</a:t>
          </a:r>
          <a:r>
            <a:rPr lang="zh-TW" altLang="en-US" sz="3200" b="1" u="sng" kern="1200" dirty="0">
              <a:solidFill>
                <a:srgbClr val="FF0000"/>
              </a:solidFill>
              <a:latin typeface="標楷體" panose="03000509000000000000" pitchFamily="65" charset="-120"/>
              <a:ea typeface="標楷體" panose="03000509000000000000" pitchFamily="65" charset="-120"/>
            </a:rPr>
            <a:t>預算必須配合修改外</a:t>
          </a:r>
          <a:r>
            <a:rPr lang="zh-TW" altLang="en-US" sz="3200" b="1" kern="1200" dirty="0">
              <a:latin typeface="標楷體" panose="03000509000000000000" pitchFamily="65" charset="-120"/>
              <a:ea typeface="標楷體" panose="03000509000000000000" pitchFamily="65" charset="-120"/>
            </a:rPr>
            <a:t>，</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不得辦理分配預算修改。</a:t>
          </a:r>
        </a:p>
        <a:p>
          <a:pPr marL="285750" lvl="1" indent="-285750" algn="l" defTabSz="1422400">
            <a:lnSpc>
              <a:spcPct val="90000"/>
            </a:lnSpc>
            <a:spcBef>
              <a:spcPct val="0"/>
            </a:spcBef>
            <a:spcAft>
              <a:spcPct val="15000"/>
            </a:spcAft>
            <a:buChar char="•"/>
          </a:pPr>
          <a:r>
            <a:rPr lang="en-US" altLang="en-US" sz="3200" b="1" kern="1200" dirty="0">
              <a:latin typeface="標楷體" panose="03000509000000000000" pitchFamily="65" charset="-120"/>
              <a:ea typeface="標楷體" panose="03000509000000000000" pitchFamily="65" charset="-120"/>
            </a:rPr>
            <a:t>(2)</a:t>
          </a:r>
          <a:r>
            <a:rPr lang="zh-TW" altLang="en-US" sz="3200" b="1" kern="1200" dirty="0">
              <a:latin typeface="標楷體" panose="03000509000000000000" pitchFamily="65" charset="-120"/>
              <a:ea typeface="標楷體" panose="03000509000000000000" pitchFamily="65" charset="-120"/>
            </a:rPr>
            <a:t>歲出：</a:t>
          </a:r>
          <a:r>
            <a:rPr lang="zh-TW" altLang="en-US" sz="3200" b="1" kern="1200" dirty="0">
              <a:solidFill>
                <a:srgbClr val="FF0000"/>
              </a:solidFill>
              <a:latin typeface="標楷體" panose="03000509000000000000" pitchFamily="65" charset="-120"/>
              <a:ea typeface="標楷體" panose="03000509000000000000" pitchFamily="65" charset="-120"/>
            </a:rPr>
            <a:t>①已過期間不得修改。②不得延後分配。</a:t>
          </a:r>
        </a:p>
      </dsp:txBody>
      <dsp:txXfrm>
        <a:off x="0" y="1441070"/>
        <a:ext cx="11389893" cy="3024000"/>
      </dsp:txXfrm>
    </dsp:sp>
    <dsp:sp modelId="{1890170B-3F22-481C-B531-00D6C8BF1C95}">
      <dsp:nvSpPr>
        <dsp:cNvPr id="0" name=""/>
        <dsp:cNvSpPr/>
      </dsp:nvSpPr>
      <dsp:spPr>
        <a:xfrm>
          <a:off x="252759" y="41129"/>
          <a:ext cx="10880412" cy="23045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358" tIns="0" rIns="301358" bIns="0" numCol="1" spcCol="1270" anchor="ctr" anchorCtr="0">
          <a:noAutofit/>
        </a:bodyPr>
        <a:lstStyle/>
        <a:p>
          <a:pPr marL="0" lvl="0" indent="0" algn="l" defTabSz="1422400">
            <a:lnSpc>
              <a:spcPts val="3800"/>
            </a:lnSpc>
            <a:spcBef>
              <a:spcPct val="0"/>
            </a:spcBef>
            <a:spcAft>
              <a:spcPts val="0"/>
            </a:spcAft>
            <a:buNone/>
          </a:pPr>
          <a:r>
            <a:rPr lang="en-US" altLang="en-US" sz="3200" b="1" kern="1200" dirty="0">
              <a:solidFill>
                <a:schemeClr val="bg1"/>
              </a:solidFill>
              <a:latin typeface="標楷體" panose="03000509000000000000" pitchFamily="65" charset="-120"/>
              <a:ea typeface="標楷體" panose="03000509000000000000" pitchFamily="65" charset="-120"/>
            </a:rPr>
            <a:t>1.</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同一</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工作計畫之</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同一級</a:t>
          </a:r>
          <a:r>
            <a:rPr lang="zh-TW" altLang="en-US" sz="3200" b="1" kern="1200" dirty="0">
              <a:solidFill>
                <a:srgbClr val="FF0000"/>
              </a:solidFill>
              <a:highlight>
                <a:srgbClr val="FFFF00"/>
              </a:highlight>
              <a:latin typeface="標楷體" panose="03000509000000000000" pitchFamily="65" charset="-120"/>
              <a:ea typeface="標楷體" panose="03000509000000000000" pitchFamily="65" charset="-120"/>
            </a:rPr>
            <a:t>用途別之</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不同月份</a:t>
          </a:r>
          <a:r>
            <a:rPr lang="zh-TW" altLang="en-US" sz="3200" b="1" u="sng" kern="1200" dirty="0">
              <a:solidFill>
                <a:srgbClr val="FF0000"/>
              </a:solidFill>
              <a:latin typeface="標楷體" panose="03000509000000000000" pitchFamily="65" charset="-120"/>
              <a:ea typeface="標楷體" panose="03000509000000000000" pitchFamily="65" charset="-120"/>
            </a:rPr>
            <a:t>。</a:t>
          </a:r>
          <a:endParaRPr lang="en-US" altLang="zh-TW" sz="3200" b="1" u="sng" kern="1200" dirty="0">
            <a:solidFill>
              <a:srgbClr val="FF0000"/>
            </a:solidFill>
            <a:latin typeface="標楷體" panose="03000509000000000000" pitchFamily="65" charset="-120"/>
            <a:ea typeface="標楷體" panose="03000509000000000000" pitchFamily="65" charset="-120"/>
          </a:endParaRPr>
        </a:p>
        <a:p>
          <a:pPr marL="0" lvl="0" indent="0" algn="l" defTabSz="1422400">
            <a:lnSpc>
              <a:spcPts val="3800"/>
            </a:lnSpc>
            <a:spcBef>
              <a:spcPct val="0"/>
            </a:spcBef>
            <a:spcAft>
              <a:spcPts val="0"/>
            </a:spcAft>
            <a:buNone/>
          </a:pPr>
          <a:r>
            <a:rPr lang="en-US" altLang="zh-TW" sz="3200" b="1" kern="1200" dirty="0">
              <a:solidFill>
                <a:schemeClr val="bg1"/>
              </a:solidFill>
              <a:latin typeface="標楷體" panose="03000509000000000000" pitchFamily="65" charset="-120"/>
              <a:ea typeface="標楷體" panose="03000509000000000000" pitchFamily="65" charset="-120"/>
            </a:rPr>
            <a:t>2.</a:t>
          </a:r>
          <a:r>
            <a:rPr lang="zh-TW" altLang="zh-TW" sz="3200" b="1" kern="1200" dirty="0">
              <a:solidFill>
                <a:schemeClr val="bg1"/>
              </a:solidFill>
              <a:latin typeface="標楷體" panose="03000509000000000000" pitchFamily="65" charset="-120"/>
              <a:ea typeface="標楷體" panose="03000509000000000000" pitchFamily="65" charset="-120"/>
            </a:rPr>
            <a:t>歲出分配預算，因變更原定實施計畫或調整實施進度，</a:t>
          </a:r>
          <a:r>
            <a:rPr lang="zh-TW" altLang="zh-TW" sz="3200" b="1" u="sng" kern="1200" dirty="0">
              <a:solidFill>
                <a:srgbClr val="FF0000"/>
              </a:solidFill>
              <a:latin typeface="標楷體" panose="03000509000000000000" pitchFamily="65" charset="-120"/>
              <a:ea typeface="標楷體" panose="03000509000000000000" pitchFamily="65" charset="-120"/>
            </a:rPr>
            <a:t>須</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提</a:t>
          </a:r>
          <a:r>
            <a:rPr lang="zh-TW" altLang="zh-TW" sz="3200" b="1" u="sng" kern="1200" dirty="0">
              <a:solidFill>
                <a:srgbClr val="FF0000"/>
              </a:solidFill>
              <a:highlight>
                <a:srgbClr val="FFFF00"/>
              </a:highlight>
              <a:latin typeface="標楷體" panose="03000509000000000000" pitchFamily="65" charset="-120"/>
              <a:ea typeface="標楷體" panose="03000509000000000000" pitchFamily="65" charset="-120"/>
            </a:rPr>
            <a:t>前</a:t>
          </a:r>
          <a:r>
            <a:rPr lang="zh-TW" altLang="zh-TW" sz="3200" b="1" u="sng" kern="1200" dirty="0">
              <a:solidFill>
                <a:srgbClr val="FF0000"/>
              </a:solidFill>
              <a:latin typeface="標楷體" panose="03000509000000000000" pitchFamily="65" charset="-120"/>
              <a:ea typeface="標楷體" panose="03000509000000000000" pitchFamily="65" charset="-120"/>
            </a:rPr>
            <a:t>支用。</a:t>
          </a:r>
          <a:r>
            <a:rPr lang="en-US" altLang="zh-TW" sz="3200" b="1" u="sng"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cs typeface="+mn-cs"/>
            </a:rPr>
            <a:t>各機關</a:t>
          </a:r>
          <a:r>
            <a:rPr lang="zh-TW" altLang="zh-TW" sz="3200" b="1" kern="1200" dirty="0">
              <a:solidFill>
                <a:schemeClr val="bg1"/>
              </a:solidFill>
              <a:latin typeface="標楷體" panose="03000509000000000000" pitchFamily="65" charset="-120"/>
              <a:ea typeface="標楷體" panose="03000509000000000000" pitchFamily="65" charset="-120"/>
              <a:cs typeface="+mn-cs"/>
            </a:rPr>
            <a:t>單位預算執行要點</a:t>
          </a:r>
          <a:r>
            <a:rPr lang="en-US" altLang="zh-TW" sz="3200" b="1" kern="1200" dirty="0">
              <a:solidFill>
                <a:schemeClr val="bg1"/>
              </a:solidFill>
              <a:latin typeface="標楷體" panose="03000509000000000000" pitchFamily="65" charset="-120"/>
              <a:ea typeface="標楷體" panose="03000509000000000000" pitchFamily="65" charset="-120"/>
              <a:cs typeface="+mn-cs"/>
            </a:rPr>
            <a:t>§11)</a:t>
          </a:r>
          <a:endParaRPr lang="en-US" altLang="zh-TW" sz="3200" b="1" u="sng" kern="1200" dirty="0">
            <a:solidFill>
              <a:schemeClr val="bg1"/>
            </a:solidFill>
            <a:latin typeface="標楷體" panose="03000509000000000000" pitchFamily="65" charset="-120"/>
            <a:ea typeface="標楷體" panose="03000509000000000000" pitchFamily="65" charset="-120"/>
          </a:endParaRPr>
        </a:p>
        <a:p>
          <a:pPr marL="0" lvl="0" indent="0" algn="l" defTabSz="1422400">
            <a:lnSpc>
              <a:spcPts val="3800"/>
            </a:lnSpc>
            <a:spcBef>
              <a:spcPct val="0"/>
            </a:spcBef>
            <a:spcAft>
              <a:spcPts val="0"/>
            </a:spcAft>
            <a:buNone/>
          </a:pPr>
          <a:r>
            <a:rPr lang="en-US" altLang="zh-TW" sz="3200" b="1" kern="1200" dirty="0">
              <a:solidFill>
                <a:schemeClr val="bg1"/>
              </a:solidFill>
              <a:latin typeface="標楷體" panose="03000509000000000000" pitchFamily="65" charset="-120"/>
              <a:ea typeface="標楷體" panose="03000509000000000000" pitchFamily="65" charset="-120"/>
            </a:rPr>
            <a:t>3.【</a:t>
          </a:r>
          <a:r>
            <a:rPr lang="zh-TW" altLang="zh-TW" sz="3200" b="1" kern="1200" dirty="0">
              <a:solidFill>
                <a:schemeClr val="bg1"/>
              </a:solidFill>
              <a:latin typeface="標楷體" panose="03000509000000000000" pitchFamily="65" charset="-120"/>
              <a:ea typeface="標楷體" panose="03000509000000000000" pitchFamily="65" charset="-120"/>
            </a:rPr>
            <a:t>限制</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zh-TW" sz="3200" b="1" kern="1200" dirty="0">
              <a:solidFill>
                <a:schemeClr val="bg1"/>
              </a:solidFill>
              <a:latin typeface="標楷體" panose="03000509000000000000" pitchFamily="65" charset="-120"/>
              <a:ea typeface="標楷體" panose="03000509000000000000" pitchFamily="65" charset="-120"/>
            </a:rPr>
            <a:t>：</a:t>
          </a:r>
        </a:p>
      </dsp:txBody>
      <dsp:txXfrm>
        <a:off x="365258" y="153628"/>
        <a:ext cx="10655414" cy="2079563"/>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452C8-8CD5-481B-A833-70327AF21023}">
      <dsp:nvSpPr>
        <dsp:cNvPr id="0" name=""/>
        <dsp:cNvSpPr/>
      </dsp:nvSpPr>
      <dsp:spPr>
        <a:xfrm>
          <a:off x="0" y="711952"/>
          <a:ext cx="7308966" cy="1292850"/>
        </a:xfrm>
        <a:prstGeom prst="roundRect">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latin typeface="標楷體" panose="03000509000000000000" pitchFamily="65" charset="-120"/>
              <a:ea typeface="標楷體" panose="03000509000000000000" pitchFamily="65" charset="-120"/>
            </a:rPr>
            <a:t>一、原列計畫費用</a:t>
          </a:r>
          <a:r>
            <a:rPr lang="zh-TW" altLang="en-US" sz="3000" b="1" u="sng" kern="1200" dirty="0">
              <a:solidFill>
                <a:srgbClr val="FF0000"/>
              </a:solidFill>
              <a:latin typeface="標楷體" panose="03000509000000000000" pitchFamily="65" charset="-120"/>
              <a:ea typeface="標楷體" panose="03000509000000000000" pitchFamily="65" charset="-120"/>
            </a:rPr>
            <a:t>因事實需要奉准修訂</a:t>
          </a:r>
          <a:r>
            <a:rPr lang="zh-TW" altLang="en-US" sz="3000" b="1" kern="1200" dirty="0">
              <a:latin typeface="標楷體" panose="03000509000000000000" pitchFamily="65" charset="-120"/>
              <a:ea typeface="標楷體" panose="03000509000000000000" pitchFamily="65" charset="-120"/>
            </a:rPr>
            <a:t>致原列經費不敷時。</a:t>
          </a:r>
        </a:p>
      </dsp:txBody>
      <dsp:txXfrm>
        <a:off x="63112" y="775064"/>
        <a:ext cx="7182742" cy="1166626"/>
      </dsp:txXfrm>
    </dsp:sp>
    <dsp:sp modelId="{C1F701F1-1964-4630-AE05-E718CE3C7070}">
      <dsp:nvSpPr>
        <dsp:cNvPr id="0" name=""/>
        <dsp:cNvSpPr/>
      </dsp:nvSpPr>
      <dsp:spPr>
        <a:xfrm>
          <a:off x="0" y="2192002"/>
          <a:ext cx="7308966" cy="1292850"/>
        </a:xfrm>
        <a:prstGeom prst="roundRect">
          <a:avLst/>
        </a:prstGeom>
        <a:gradFill rotWithShape="0">
          <a:gsLst>
            <a:gs pos="0">
              <a:schemeClr val="accent4">
                <a:hueOff val="4004627"/>
                <a:satOff val="-14985"/>
                <a:lumOff val="-883"/>
                <a:alphaOff val="0"/>
                <a:tint val="60000"/>
                <a:satMod val="100000"/>
                <a:lumMod val="110000"/>
              </a:schemeClr>
            </a:gs>
            <a:gs pos="100000">
              <a:schemeClr val="accent4">
                <a:hueOff val="4004627"/>
                <a:satOff val="-14985"/>
                <a:lumOff val="-883"/>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latin typeface="標楷體" panose="03000509000000000000" pitchFamily="65" charset="-120"/>
              <a:ea typeface="標楷體" panose="03000509000000000000" pitchFamily="65" charset="-120"/>
            </a:rPr>
            <a:t>二、原列計畫費用</a:t>
          </a:r>
          <a:r>
            <a:rPr lang="zh-TW" altLang="en-US" sz="3000" b="1" u="sng" kern="1200" dirty="0">
              <a:solidFill>
                <a:srgbClr val="FF0000"/>
              </a:solidFill>
              <a:latin typeface="標楷體" panose="03000509000000000000" pitchFamily="65" charset="-120"/>
              <a:ea typeface="標楷體" panose="03000509000000000000" pitchFamily="65" charset="-120"/>
            </a:rPr>
            <a:t>因增加業務量</a:t>
          </a:r>
          <a:r>
            <a:rPr lang="zh-TW" altLang="en-US" sz="3000" b="1" kern="1200" dirty="0">
              <a:latin typeface="標楷體" panose="03000509000000000000" pitchFamily="65" charset="-120"/>
              <a:ea typeface="標楷體" panose="03000509000000000000" pitchFamily="65" charset="-120"/>
            </a:rPr>
            <a:t>致增加經費時。</a:t>
          </a:r>
        </a:p>
      </dsp:txBody>
      <dsp:txXfrm>
        <a:off x="63112" y="2255114"/>
        <a:ext cx="7182742" cy="1166626"/>
      </dsp:txXfrm>
    </dsp:sp>
    <dsp:sp modelId="{8F489B47-44DC-4ED7-BD43-EBC5785554BA}">
      <dsp:nvSpPr>
        <dsp:cNvPr id="0" name=""/>
        <dsp:cNvSpPr/>
      </dsp:nvSpPr>
      <dsp:spPr>
        <a:xfrm>
          <a:off x="0" y="3672052"/>
          <a:ext cx="7308966" cy="1292850"/>
        </a:xfrm>
        <a:prstGeom prst="roundRect">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latin typeface="標楷體" panose="03000509000000000000" pitchFamily="65" charset="-120"/>
              <a:ea typeface="標楷體" panose="03000509000000000000" pitchFamily="65" charset="-120"/>
            </a:rPr>
            <a:t>三、</a:t>
          </a:r>
          <a:r>
            <a:rPr lang="zh-TW" altLang="en-US" sz="3000" b="1" u="sng" kern="1200" dirty="0">
              <a:solidFill>
                <a:srgbClr val="FF0000"/>
              </a:solidFill>
              <a:latin typeface="標楷體" panose="03000509000000000000" pitchFamily="65" charset="-120"/>
              <a:ea typeface="標楷體" panose="03000509000000000000" pitchFamily="65" charset="-120"/>
            </a:rPr>
            <a:t>因應政事臨時需要</a:t>
          </a:r>
          <a:r>
            <a:rPr lang="zh-TW" altLang="en-US" sz="3000" b="1" kern="1200" dirty="0">
              <a:latin typeface="標楷體" panose="03000509000000000000" pitchFamily="65" charset="-120"/>
              <a:ea typeface="標楷體" panose="03000509000000000000" pitchFamily="65" charset="-120"/>
            </a:rPr>
            <a:t>必須增加計畫及經費時</a:t>
          </a:r>
        </a:p>
      </dsp:txBody>
      <dsp:txXfrm>
        <a:off x="63112" y="3735164"/>
        <a:ext cx="7182742" cy="116662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477333"/>
          <a:ext cx="10302083" cy="1713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99556" tIns="666496" rIns="799556" bIns="199136"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經</a:t>
          </a:r>
          <a:r>
            <a:rPr lang="zh-TW" altLang="en-US" sz="2800" b="1" u="sng" kern="1200" dirty="0">
              <a:solidFill>
                <a:srgbClr val="FF0000"/>
              </a:solidFill>
              <a:latin typeface="標楷體" panose="03000509000000000000" pitchFamily="65" charset="-120"/>
              <a:ea typeface="標楷體" panose="03000509000000000000" pitchFamily="65" charset="-120"/>
            </a:rPr>
            <a:t>民意機關審議刪除或刪減</a:t>
          </a:r>
          <a:r>
            <a:rPr lang="zh-TW" altLang="en-US" sz="2800" kern="1200" dirty="0">
              <a:latin typeface="標楷體" panose="03000509000000000000" pitchFamily="65" charset="-120"/>
              <a:ea typeface="標楷體" panose="03000509000000000000" pitchFamily="65" charset="-120"/>
            </a:rPr>
            <a:t>之預算項目與金額（法定經費或經民意機關同意者除外）</a:t>
          </a:r>
        </a:p>
      </dsp:txBody>
      <dsp:txXfrm>
        <a:off x="0" y="477333"/>
        <a:ext cx="10302083" cy="1713600"/>
      </dsp:txXfrm>
    </dsp:sp>
    <dsp:sp modelId="{686A801A-4F6D-46AB-9A95-B48D5A5FEC46}">
      <dsp:nvSpPr>
        <dsp:cNvPr id="0" name=""/>
        <dsp:cNvSpPr/>
      </dsp:nvSpPr>
      <dsp:spPr>
        <a:xfrm>
          <a:off x="515104" y="5013"/>
          <a:ext cx="7702774" cy="94464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2576" tIns="0" rIns="272576" bIns="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不得動支之情形</a:t>
          </a:r>
          <a:r>
            <a:rPr lang="en-US"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各機關單位預算執行要點</a:t>
          </a:r>
          <a:r>
            <a:rPr lang="en-US"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§31) </a:t>
          </a:r>
          <a:endPar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endParaRPr>
        </a:p>
      </dsp:txBody>
      <dsp:txXfrm>
        <a:off x="561218" y="51127"/>
        <a:ext cx="7610546" cy="852412"/>
      </dsp:txXfrm>
    </dsp:sp>
    <dsp:sp modelId="{36437136-1C79-477C-966C-9E9557C2F927}">
      <dsp:nvSpPr>
        <dsp:cNvPr id="0" name=""/>
        <dsp:cNvSpPr/>
      </dsp:nvSpPr>
      <dsp:spPr>
        <a:xfrm>
          <a:off x="0" y="2836052"/>
          <a:ext cx="10302083" cy="1814400"/>
        </a:xfrm>
        <a:prstGeom prst="rect">
          <a:avLst/>
        </a:prstGeom>
        <a:solidFill>
          <a:schemeClr val="lt1">
            <a:alpha val="90000"/>
            <a:hueOff val="0"/>
            <a:satOff val="0"/>
            <a:lumOff val="0"/>
            <a:alphaOff val="0"/>
          </a:schemeClr>
        </a:solidFill>
        <a:ln w="9525" cap="flat" cmpd="sng" algn="ctr">
          <a:solidFill>
            <a:schemeClr val="accent2">
              <a:hueOff val="-1403637"/>
              <a:satOff val="19031"/>
              <a:lumOff val="9412"/>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99556" tIns="666496" rIns="799556" bIns="199136"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latin typeface="標楷體" panose="03000509000000000000" pitchFamily="65" charset="-120"/>
              <a:ea typeface="標楷體" panose="03000509000000000000" pitchFamily="65" charset="-120"/>
            </a:rPr>
            <a:t>應衡酌執行能力，</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避免</a:t>
          </a:r>
          <a:r>
            <a:rPr lang="zh-TW" altLang="en-US" sz="2800" kern="1200" dirty="0">
              <a:latin typeface="標楷體" panose="03000509000000000000" pitchFamily="65" charset="-120"/>
              <a:ea typeface="標楷體" panose="03000509000000000000" pitchFamily="65" charset="-120"/>
            </a:rPr>
            <a:t>於年度結束</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申請保留</a:t>
          </a:r>
        </a:p>
        <a:p>
          <a:pPr marL="285750" lvl="1" indent="-285750" algn="l" defTabSz="1244600">
            <a:lnSpc>
              <a:spcPct val="90000"/>
            </a:lnSpc>
            <a:spcBef>
              <a:spcPct val="0"/>
            </a:spcBef>
            <a:spcAft>
              <a:spcPct val="15000"/>
            </a:spcAft>
            <a:buChar char="•"/>
          </a:pP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避免每年以相同事由</a:t>
          </a:r>
          <a:r>
            <a:rPr lang="zh-TW" altLang="en-US" sz="2800" kern="1200" dirty="0">
              <a:latin typeface="標楷體" panose="03000509000000000000" pitchFamily="65" charset="-120"/>
              <a:ea typeface="標楷體" panose="03000509000000000000" pitchFamily="65" charset="-120"/>
            </a:rPr>
            <a:t>申請動支第二預備金</a:t>
          </a:r>
        </a:p>
      </dsp:txBody>
      <dsp:txXfrm>
        <a:off x="0" y="2836052"/>
        <a:ext cx="10302083" cy="1814400"/>
      </dsp:txXfrm>
    </dsp:sp>
    <dsp:sp modelId="{A29C4353-BF4A-4DAE-B426-193560581F08}">
      <dsp:nvSpPr>
        <dsp:cNvPr id="0" name=""/>
        <dsp:cNvSpPr/>
      </dsp:nvSpPr>
      <dsp:spPr>
        <a:xfrm>
          <a:off x="515104" y="2363733"/>
          <a:ext cx="7704000" cy="944640"/>
        </a:xfrm>
        <a:prstGeom prst="roundRect">
          <a:avLst/>
        </a:prstGeom>
        <a:gradFill rotWithShape="0">
          <a:gsLst>
            <a:gs pos="0">
              <a:schemeClr val="accent2">
                <a:hueOff val="-1403637"/>
                <a:satOff val="19031"/>
                <a:lumOff val="9412"/>
                <a:alphaOff val="0"/>
                <a:tint val="94000"/>
                <a:satMod val="103000"/>
                <a:lumMod val="102000"/>
              </a:schemeClr>
            </a:gs>
            <a:gs pos="50000">
              <a:schemeClr val="accent2">
                <a:hueOff val="-1403637"/>
                <a:satOff val="19031"/>
                <a:lumOff val="9412"/>
                <a:alphaOff val="0"/>
                <a:shade val="100000"/>
                <a:satMod val="110000"/>
                <a:lumMod val="100000"/>
              </a:schemeClr>
            </a:gs>
            <a:gs pos="100000">
              <a:schemeClr val="accent2">
                <a:hueOff val="-1403637"/>
                <a:satOff val="19031"/>
                <a:lumOff val="941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2576" tIns="0" rIns="272576" bIns="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避免事項</a:t>
          </a:r>
          <a:r>
            <a:rPr lang="en-US"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各機關單位單位預算執行要點</a:t>
          </a:r>
          <a:r>
            <a:rPr lang="en-US" altLang="en-US" sz="3000" b="1" kern="1200" dirty="0">
              <a:solidFill>
                <a:schemeClr val="bg1">
                  <a:lumMod val="95000"/>
                  <a:lumOff val="5000"/>
                </a:schemeClr>
              </a:solidFill>
              <a:latin typeface="標楷體" panose="03000509000000000000" pitchFamily="65" charset="-120"/>
              <a:ea typeface="標楷體" panose="03000509000000000000" pitchFamily="65" charset="-120"/>
            </a:rPr>
            <a:t>§31) </a:t>
          </a:r>
          <a:endParaRPr lang="zh-TW" altLang="en-US" sz="3000" b="1" kern="1200" dirty="0">
            <a:solidFill>
              <a:schemeClr val="bg1">
                <a:lumMod val="95000"/>
                <a:lumOff val="5000"/>
              </a:schemeClr>
            </a:solidFill>
            <a:latin typeface="標楷體" panose="03000509000000000000" pitchFamily="65" charset="-120"/>
            <a:ea typeface="標楷體" panose="03000509000000000000" pitchFamily="65" charset="-120"/>
          </a:endParaRPr>
        </a:p>
      </dsp:txBody>
      <dsp:txXfrm>
        <a:off x="561218" y="2409847"/>
        <a:ext cx="7611772" cy="85241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65041-A1F8-4368-B97B-1AFF1A197B51}">
      <dsp:nvSpPr>
        <dsp:cNvPr id="0" name=""/>
        <dsp:cNvSpPr/>
      </dsp:nvSpPr>
      <dsp:spPr>
        <a:xfrm>
          <a:off x="0" y="1102343"/>
          <a:ext cx="9730913" cy="1521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本縣議會</a:t>
          </a:r>
          <a:r>
            <a:rPr lang="en-US" altLang="zh-TW" sz="3600" b="1" kern="1200" dirty="0">
              <a:solidFill>
                <a:schemeClr val="bg1">
                  <a:lumMod val="95000"/>
                  <a:lumOff val="5000"/>
                </a:schemeClr>
              </a:solidFill>
              <a:latin typeface="標楷體" panose="03000509000000000000" pitchFamily="65" charset="-120"/>
              <a:ea typeface="標楷體" panose="03000509000000000000" pitchFamily="65" charset="-120"/>
            </a:rPr>
            <a:t>94</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年附帶決議，</a:t>
          </a:r>
          <a:r>
            <a:rPr lang="zh-TW" altLang="en-US" sz="3600" b="1" u="sng" kern="1200" dirty="0">
              <a:solidFill>
                <a:srgbClr val="FF0000"/>
              </a:solidFill>
              <a:latin typeface="標楷體" panose="03000509000000000000" pitchFamily="65" charset="-120"/>
              <a:ea typeface="標楷體" panose="03000509000000000000" pitchFamily="65" charset="-120"/>
            </a:rPr>
            <a:t>超過</a:t>
          </a:r>
          <a:r>
            <a:rPr lang="en-US" altLang="zh-TW" sz="3600" b="1" u="sng" kern="1200" dirty="0">
              <a:solidFill>
                <a:srgbClr val="FF0000"/>
              </a:solidFill>
              <a:latin typeface="標楷體" panose="03000509000000000000" pitchFamily="65" charset="-120"/>
              <a:ea typeface="標楷體" panose="03000509000000000000" pitchFamily="65" charset="-120"/>
            </a:rPr>
            <a:t>80</a:t>
          </a:r>
          <a:r>
            <a:rPr lang="zh-TW" altLang="en-US" sz="3600" b="1" u="sng" kern="1200" dirty="0">
              <a:solidFill>
                <a:srgbClr val="FF0000"/>
              </a:solidFill>
              <a:latin typeface="標楷體" panose="03000509000000000000" pitchFamily="65" charset="-120"/>
              <a:ea typeface="標楷體" panose="03000509000000000000" pitchFamily="65" charset="-120"/>
            </a:rPr>
            <a:t>萬元之動二</a:t>
          </a:r>
          <a:r>
            <a:rPr lang="zh-TW" altLang="en-US" sz="3600" b="1" kern="1200" dirty="0">
              <a:solidFill>
                <a:schemeClr val="bg1">
                  <a:lumMod val="95000"/>
                  <a:lumOff val="5000"/>
                </a:schemeClr>
              </a:solidFill>
              <a:latin typeface="標楷體" panose="03000509000000000000" pitchFamily="65" charset="-120"/>
              <a:ea typeface="標楷體" panose="03000509000000000000" pitchFamily="65" charset="-120"/>
            </a:rPr>
            <a:t>案件，須事先送請議會同意始能動支</a:t>
          </a:r>
          <a:r>
            <a:rPr lang="zh-TW" altLang="en-US" sz="3600" b="1" kern="1200" dirty="0">
              <a:solidFill>
                <a:schemeClr val="bg1"/>
              </a:solidFill>
              <a:latin typeface="標楷體" panose="03000509000000000000" pitchFamily="65" charset="-120"/>
              <a:ea typeface="標楷體" panose="03000509000000000000" pitchFamily="65" charset="-120"/>
            </a:rPr>
            <a:t>。</a:t>
          </a:r>
        </a:p>
      </dsp:txBody>
      <dsp:txXfrm>
        <a:off x="74249" y="1176592"/>
        <a:ext cx="9582415" cy="1372502"/>
      </dsp:txXfrm>
    </dsp:sp>
    <dsp:sp modelId="{3FA503AB-A762-4EC4-9E15-C39968ED7419}">
      <dsp:nvSpPr>
        <dsp:cNvPr id="0" name=""/>
        <dsp:cNvSpPr/>
      </dsp:nvSpPr>
      <dsp:spPr>
        <a:xfrm>
          <a:off x="0" y="2802933"/>
          <a:ext cx="9730913" cy="1521000"/>
        </a:xfrm>
        <a:prstGeom prst="roundRect">
          <a:avLst/>
        </a:prstGeom>
        <a:solidFill>
          <a:schemeClr val="accent2">
            <a:hueOff val="-1403637"/>
            <a:satOff val="1903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bg1"/>
              </a:solidFill>
              <a:latin typeface="標楷體" panose="03000509000000000000" pitchFamily="65" charset="-120"/>
              <a:ea typeface="標楷體" panose="03000509000000000000" pitchFamily="65" charset="-120"/>
            </a:rPr>
            <a:t>連續</a:t>
          </a:r>
          <a:r>
            <a:rPr lang="en-US" altLang="zh-TW" sz="3600" b="1" kern="1200" dirty="0">
              <a:solidFill>
                <a:schemeClr val="bg1"/>
              </a:solidFill>
              <a:latin typeface="標楷體" panose="03000509000000000000" pitchFamily="65" charset="-120"/>
              <a:ea typeface="標楷體" panose="03000509000000000000" pitchFamily="65" charset="-120"/>
            </a:rPr>
            <a:t>2</a:t>
          </a:r>
          <a:r>
            <a:rPr lang="zh-TW" altLang="en-US" sz="3600" b="1" kern="1200" dirty="0">
              <a:solidFill>
                <a:schemeClr val="bg1"/>
              </a:solidFill>
              <a:latin typeface="標楷體" panose="03000509000000000000" pitchFamily="65" charset="-120"/>
              <a:ea typeface="標楷體" panose="03000509000000000000" pitchFamily="65" charset="-120"/>
            </a:rPr>
            <a:t>年以相同事由動支二備金，會扣減一般性補助款。</a:t>
          </a:r>
        </a:p>
      </dsp:txBody>
      <dsp:txXfrm>
        <a:off x="74249" y="2877182"/>
        <a:ext cx="9582415" cy="137250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D6D4-3A75-4358-82FA-7DB4E163E531}">
      <dsp:nvSpPr>
        <dsp:cNvPr id="0" name=""/>
        <dsp:cNvSpPr/>
      </dsp:nvSpPr>
      <dsp:spPr>
        <a:xfrm>
          <a:off x="0" y="929438"/>
          <a:ext cx="10302083" cy="34713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99556" tIns="1208024" rIns="799556" bIns="227584" numCol="1" spcCol="1270" anchor="t" anchorCtr="0">
          <a:noAutofit/>
        </a:bodyPr>
        <a:lstStyle/>
        <a:p>
          <a:pPr marL="285750" lvl="1" indent="-285750" algn="l" defTabSz="1422400">
            <a:lnSpc>
              <a:spcPct val="90000"/>
            </a:lnSpc>
            <a:spcBef>
              <a:spcPct val="0"/>
            </a:spcBef>
            <a:spcAft>
              <a:spcPct val="15000"/>
            </a:spcAft>
            <a:buChar char="•"/>
          </a:pPr>
          <a:r>
            <a:rPr lang="en-US" altLang="en-US" sz="3200" b="1" kern="1200" dirty="0">
              <a:latin typeface="標楷體" panose="03000509000000000000" pitchFamily="65" charset="-120"/>
              <a:ea typeface="標楷體" panose="03000509000000000000" pitchFamily="65" charset="-120"/>
            </a:rPr>
            <a:t>(1)</a:t>
          </a:r>
          <a:r>
            <a:rPr lang="zh-TW" altLang="en-US" sz="3200" b="1" kern="1200" dirty="0">
              <a:latin typeface="標楷體" panose="03000509000000000000" pitchFamily="65" charset="-120"/>
              <a:ea typeface="標楷體" panose="03000509000000000000" pitchFamily="65" charset="-120"/>
            </a:rPr>
            <a:t>各機關預算所列</a:t>
          </a:r>
          <a:r>
            <a:rPr lang="zh-TW" altLang="en-US" sz="3200" b="1" u="sng" kern="1200" dirty="0">
              <a:solidFill>
                <a:srgbClr val="FF0000"/>
              </a:solidFill>
              <a:latin typeface="標楷體" panose="03000509000000000000" pitchFamily="65" charset="-120"/>
              <a:ea typeface="標楷體" panose="03000509000000000000" pitchFamily="65" charset="-120"/>
            </a:rPr>
            <a:t>災害防救之經費</a:t>
          </a:r>
          <a:r>
            <a:rPr lang="zh-TW" altLang="en-US" sz="3200" b="1" u="sng" kern="1200" dirty="0">
              <a:solidFill>
                <a:srgbClr val="FF0000"/>
              </a:solidFill>
              <a:highlight>
                <a:srgbClr val="FFFF00"/>
              </a:highlight>
              <a:latin typeface="標楷體" panose="03000509000000000000" pitchFamily="65" charset="-120"/>
              <a:ea typeface="標楷體" panose="03000509000000000000" pitchFamily="65" charset="-120"/>
            </a:rPr>
            <a:t>不得移作他用。</a:t>
          </a:r>
        </a:p>
        <a:p>
          <a:pPr marL="285750" lvl="1" indent="-285750" algn="l" defTabSz="1422400">
            <a:lnSpc>
              <a:spcPct val="90000"/>
            </a:lnSpc>
            <a:spcBef>
              <a:spcPct val="0"/>
            </a:spcBef>
            <a:spcAft>
              <a:spcPct val="15000"/>
            </a:spcAft>
            <a:buChar char="•"/>
          </a:pPr>
          <a:r>
            <a:rPr lang="en-US" altLang="en-US" sz="3200" b="1" kern="1200" dirty="0">
              <a:latin typeface="標楷體" panose="03000509000000000000" pitchFamily="65" charset="-120"/>
              <a:ea typeface="標楷體" panose="03000509000000000000" pitchFamily="65" charset="-120"/>
            </a:rPr>
            <a:t>(2)</a:t>
          </a:r>
          <a:r>
            <a:rPr lang="zh-TW" altLang="en-US" sz="3200" b="1" kern="1200" dirty="0">
              <a:latin typeface="標楷體" panose="03000509000000000000" pitchFamily="65" charset="-120"/>
              <a:ea typeface="標楷體" panose="03000509000000000000" pitchFamily="65" charset="-120"/>
            </a:rPr>
            <a:t>災害防救所需之經費應優先於各機關原列預算相關經費內覈實支付。</a:t>
          </a:r>
        </a:p>
      </dsp:txBody>
      <dsp:txXfrm>
        <a:off x="0" y="929438"/>
        <a:ext cx="10302083" cy="3471300"/>
      </dsp:txXfrm>
    </dsp:sp>
    <dsp:sp modelId="{686A801A-4F6D-46AB-9A95-B48D5A5FEC46}">
      <dsp:nvSpPr>
        <dsp:cNvPr id="0" name=""/>
        <dsp:cNvSpPr/>
      </dsp:nvSpPr>
      <dsp:spPr>
        <a:xfrm>
          <a:off x="515104" y="0"/>
          <a:ext cx="8646033" cy="1754244"/>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2576" tIns="0" rIns="272576" bIns="0" numCol="1" spcCol="1270" anchor="ctr" anchorCtr="0">
          <a:noAutofit/>
        </a:bodyPr>
        <a:lstStyle/>
        <a:p>
          <a:pPr marL="0" lvl="0" indent="0" algn="l" defTabSz="1422400">
            <a:lnSpc>
              <a:spcPts val="36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1.</a:t>
          </a:r>
          <a:r>
            <a:rPr lang="zh-TW" altLang="en-US" sz="3200" b="1" kern="1200" dirty="0">
              <a:solidFill>
                <a:schemeClr val="bg1"/>
              </a:solidFill>
              <a:latin typeface="標楷體" panose="03000509000000000000" pitchFamily="65" charset="-120"/>
              <a:ea typeface="標楷體" panose="03000509000000000000" pitchFamily="65" charset="-120"/>
            </a:rPr>
            <a:t>原則以支應當年度發生之天然災害所需相關救災經費為限。</a:t>
          </a:r>
          <a:endParaRPr lang="en-US" altLang="zh-TW" sz="3200" b="1" kern="1200" dirty="0">
            <a:solidFill>
              <a:schemeClr val="bg1"/>
            </a:solidFill>
            <a:latin typeface="標楷體" panose="03000509000000000000" pitchFamily="65" charset="-120"/>
            <a:ea typeface="標楷體" panose="03000509000000000000" pitchFamily="65" charset="-120"/>
          </a:endParaRPr>
        </a:p>
        <a:p>
          <a:pPr marL="0" lvl="0" indent="0" algn="l" defTabSz="1422400">
            <a:lnSpc>
              <a:spcPts val="36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2.【</a:t>
          </a:r>
          <a:r>
            <a:rPr lang="zh-TW" altLang="zh-TW" sz="3200" b="1" kern="1200" dirty="0">
              <a:solidFill>
                <a:schemeClr val="bg1"/>
              </a:solidFill>
              <a:latin typeface="標楷體" panose="03000509000000000000" pitchFamily="65" charset="-120"/>
              <a:ea typeface="標楷體" panose="03000509000000000000" pitchFamily="65" charset="-120"/>
            </a:rPr>
            <a:t>限制</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zh-TW" sz="3200" b="1" kern="1200" dirty="0">
              <a:solidFill>
                <a:schemeClr val="bg1"/>
              </a:solidFill>
              <a:latin typeface="標楷體" panose="03000509000000000000" pitchFamily="65" charset="-120"/>
              <a:ea typeface="標楷體" panose="03000509000000000000" pitchFamily="65" charset="-120"/>
            </a:rPr>
            <a:t>：</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600739" y="85635"/>
        <a:ext cx="8474763" cy="158297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36EE4-41C1-4892-99AE-D23A9813D869}">
      <dsp:nvSpPr>
        <dsp:cNvPr id="0" name=""/>
        <dsp:cNvSpPr/>
      </dsp:nvSpPr>
      <dsp:spPr>
        <a:xfrm>
          <a:off x="0" y="472862"/>
          <a:ext cx="6261100" cy="22380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85931" tIns="604012" rIns="485931" bIns="256032" numCol="1" spcCol="1270" anchor="t" anchorCtr="0">
          <a:noAutofit/>
        </a:bodyPr>
        <a:lstStyle/>
        <a:p>
          <a:pPr marL="285750" lvl="1" indent="-285750" algn="just" defTabSz="1600200">
            <a:lnSpc>
              <a:spcPct val="90000"/>
            </a:lnSpc>
            <a:spcBef>
              <a:spcPct val="0"/>
            </a:spcBef>
            <a:spcAft>
              <a:spcPct val="15000"/>
            </a:spcAft>
            <a:buChar char="•"/>
          </a:pPr>
          <a:r>
            <a:rPr lang="zh-TW" altLang="en-US" sz="3600" kern="1200" dirty="0">
              <a:latin typeface="標楷體" panose="03000509000000000000" pitchFamily="65" charset="-120"/>
              <a:ea typeface="標楷體" panose="03000509000000000000" pitchFamily="65" charset="-120"/>
            </a:rPr>
            <a:t>係指各機關於</a:t>
          </a:r>
          <a:r>
            <a:rPr lang="zh-TW" altLang="en-US" sz="3600" b="1" u="sng" kern="1200" dirty="0">
              <a:solidFill>
                <a:srgbClr val="FF0000"/>
              </a:solidFill>
              <a:latin typeface="標楷體" panose="03000509000000000000" pitchFamily="65" charset="-120"/>
              <a:ea typeface="標楷體" panose="03000509000000000000" pitchFamily="65" charset="-120"/>
            </a:rPr>
            <a:t>法定預算以外</a:t>
          </a:r>
          <a:r>
            <a:rPr lang="zh-TW" altLang="en-US" sz="3600" kern="1200" dirty="0">
              <a:latin typeface="標楷體" panose="03000509000000000000" pitchFamily="65" charset="-120"/>
              <a:ea typeface="標楷體" panose="03000509000000000000" pitchFamily="65" charset="-120"/>
            </a:rPr>
            <a:t>所墊付之款項。</a:t>
          </a:r>
          <a:r>
            <a:rPr lang="en-US" altLang="zh-TW" sz="2000" kern="1200" dirty="0">
              <a:latin typeface="標楷體" panose="03000509000000000000" pitchFamily="65" charset="-120"/>
              <a:ea typeface="標楷體" panose="03000509000000000000" pitchFamily="65" charset="-120"/>
            </a:rPr>
            <a:t>(</a:t>
          </a:r>
          <a:r>
            <a:rPr lang="zh-TW" altLang="en-US" sz="2000" kern="1200" dirty="0">
              <a:latin typeface="標楷體" panose="03000509000000000000" pitchFamily="65" charset="-120"/>
              <a:ea typeface="標楷體" panose="03000509000000000000" pitchFamily="65" charset="-120"/>
            </a:rPr>
            <a:t>各機關單位預算執行要點</a:t>
          </a:r>
          <a:r>
            <a:rPr lang="en-US" altLang="zh-TW" sz="2000" b="1" kern="1200" dirty="0">
              <a:solidFill>
                <a:schemeClr val="tx2">
                  <a:lumMod val="10000"/>
                </a:schemeClr>
              </a:solidFill>
              <a:latin typeface="標楷體" panose="03000509000000000000" pitchFamily="65" charset="-120"/>
              <a:ea typeface="標楷體" panose="03000509000000000000" pitchFamily="65" charset="-120"/>
            </a:rPr>
            <a:t>§</a:t>
          </a:r>
          <a:r>
            <a:rPr lang="en-US" altLang="zh-TW" sz="2000" kern="1200" dirty="0">
              <a:latin typeface="標楷體" panose="03000509000000000000" pitchFamily="65" charset="-120"/>
              <a:ea typeface="標楷體" panose="03000509000000000000" pitchFamily="65" charset="-120"/>
            </a:rPr>
            <a:t>44)</a:t>
          </a:r>
          <a:endParaRPr lang="zh-TW" altLang="en-US" sz="2000" kern="1200" dirty="0">
            <a:latin typeface="標楷體" panose="03000509000000000000" pitchFamily="65" charset="-120"/>
            <a:ea typeface="標楷體" panose="03000509000000000000" pitchFamily="65" charset="-120"/>
          </a:endParaRPr>
        </a:p>
      </dsp:txBody>
      <dsp:txXfrm>
        <a:off x="0" y="472862"/>
        <a:ext cx="6261100" cy="2238075"/>
      </dsp:txXfrm>
    </dsp:sp>
    <dsp:sp modelId="{631B6E7A-E505-4077-9325-260ECA107A96}">
      <dsp:nvSpPr>
        <dsp:cNvPr id="0" name=""/>
        <dsp:cNvSpPr/>
      </dsp:nvSpPr>
      <dsp:spPr>
        <a:xfrm>
          <a:off x="313055" y="44822"/>
          <a:ext cx="4382770" cy="85608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778000">
            <a:lnSpc>
              <a:spcPct val="90000"/>
            </a:lnSpc>
            <a:spcBef>
              <a:spcPct val="0"/>
            </a:spcBef>
            <a:spcAft>
              <a:spcPct val="35000"/>
            </a:spcAft>
            <a:buNone/>
            <a:defRPr b="1"/>
          </a:pPr>
          <a:r>
            <a:rPr lang="zh-TW" altLang="en-US" sz="4000" kern="1200" dirty="0">
              <a:latin typeface="標楷體" panose="03000509000000000000" pitchFamily="65" charset="-120"/>
              <a:ea typeface="標楷體" panose="03000509000000000000" pitchFamily="65" charset="-120"/>
            </a:rPr>
            <a:t>定義</a:t>
          </a:r>
        </a:p>
      </dsp:txBody>
      <dsp:txXfrm>
        <a:off x="354845" y="86612"/>
        <a:ext cx="4299190" cy="772500"/>
      </dsp:txXfrm>
    </dsp:sp>
    <dsp:sp modelId="{69B2B633-5A90-4EC0-B969-8437665810FE}">
      <dsp:nvSpPr>
        <dsp:cNvPr id="0" name=""/>
        <dsp:cNvSpPr/>
      </dsp:nvSpPr>
      <dsp:spPr>
        <a:xfrm>
          <a:off x="0" y="3295577"/>
          <a:ext cx="6261100" cy="22380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85931" tIns="604012" rIns="485931" bIns="256032" numCol="1" spcCol="1270" anchor="t" anchorCtr="0">
          <a:noAutofit/>
        </a:bodyPr>
        <a:lstStyle/>
        <a:p>
          <a:pPr marL="285750" lvl="1" indent="-285750" algn="just" defTabSz="1600200">
            <a:lnSpc>
              <a:spcPct val="90000"/>
            </a:lnSpc>
            <a:spcBef>
              <a:spcPct val="0"/>
            </a:spcBef>
            <a:spcAft>
              <a:spcPct val="15000"/>
            </a:spcAft>
            <a:buChar char="•"/>
          </a:pPr>
          <a:r>
            <a:rPr lang="zh-TW" altLang="en-US" sz="3600" b="0" i="0" kern="1200" dirty="0">
              <a:latin typeface="標楷體" panose="03000509000000000000" pitchFamily="65" charset="-120"/>
              <a:ea typeface="標楷體" panose="03000509000000000000" pitchFamily="65" charset="-120"/>
            </a:rPr>
            <a:t>辦理</a:t>
          </a:r>
          <a:r>
            <a:rPr lang="zh-TW" altLang="en-US" sz="3600" b="1" i="0" u="sng" kern="1200" dirty="0">
              <a:solidFill>
                <a:srgbClr val="FF0000"/>
              </a:solidFill>
              <a:latin typeface="標楷體" panose="03000509000000000000" pitchFamily="65" charset="-120"/>
              <a:ea typeface="標楷體" panose="03000509000000000000" pitchFamily="65" charset="-120"/>
            </a:rPr>
            <a:t>追加預算或特別預算時效上不足因應</a:t>
          </a:r>
          <a:r>
            <a:rPr lang="zh-TW" altLang="en-US" sz="3600" b="0" i="0" kern="1200" dirty="0">
              <a:latin typeface="標楷體" panose="03000509000000000000" pitchFamily="65" charset="-120"/>
              <a:ea typeface="標楷體" panose="03000509000000000000" pitchFamily="65" charset="-120"/>
            </a:rPr>
            <a:t>。</a:t>
          </a:r>
          <a:r>
            <a:rPr lang="en-US" altLang="zh-TW" sz="2000" kern="1200" dirty="0">
              <a:latin typeface="標楷體" panose="03000509000000000000" pitchFamily="65" charset="-120"/>
              <a:ea typeface="標楷體" panose="03000509000000000000" pitchFamily="65" charset="-120"/>
            </a:rPr>
            <a:t>(</a:t>
          </a:r>
          <a:r>
            <a:rPr lang="zh-TW" altLang="en-US" sz="2000" kern="1200" dirty="0">
              <a:latin typeface="標楷體" panose="03000509000000000000" pitchFamily="65" charset="-120"/>
              <a:ea typeface="標楷體" panose="03000509000000000000" pitchFamily="65" charset="-120"/>
            </a:rPr>
            <a:t>各機關單位預算執行要點</a:t>
          </a:r>
          <a:r>
            <a:rPr lang="en-US" altLang="zh-TW" sz="2000" b="1" kern="1200" dirty="0">
              <a:solidFill>
                <a:schemeClr val="tx2">
                  <a:lumMod val="10000"/>
                </a:schemeClr>
              </a:solidFill>
              <a:latin typeface="標楷體" panose="03000509000000000000" pitchFamily="65" charset="-120"/>
              <a:ea typeface="標楷體" panose="03000509000000000000" pitchFamily="65" charset="-120"/>
            </a:rPr>
            <a:t>§</a:t>
          </a:r>
          <a:r>
            <a:rPr lang="en-US" altLang="zh-TW" sz="2000" kern="1200" dirty="0">
              <a:latin typeface="標楷體" panose="03000509000000000000" pitchFamily="65" charset="-120"/>
              <a:ea typeface="標楷體" panose="03000509000000000000" pitchFamily="65" charset="-120"/>
            </a:rPr>
            <a:t>44)</a:t>
          </a:r>
          <a:endParaRPr lang="zh-TW" altLang="en-US" sz="2000" kern="1200" dirty="0">
            <a:latin typeface="標楷體" panose="03000509000000000000" pitchFamily="65" charset="-120"/>
            <a:ea typeface="標楷體" panose="03000509000000000000" pitchFamily="65" charset="-120"/>
          </a:endParaRPr>
        </a:p>
      </dsp:txBody>
      <dsp:txXfrm>
        <a:off x="0" y="3295577"/>
        <a:ext cx="6261100" cy="2238075"/>
      </dsp:txXfrm>
    </dsp:sp>
    <dsp:sp modelId="{1EEF82D2-5045-46AF-89E0-A15F056F11AB}">
      <dsp:nvSpPr>
        <dsp:cNvPr id="0" name=""/>
        <dsp:cNvSpPr/>
      </dsp:nvSpPr>
      <dsp:spPr>
        <a:xfrm>
          <a:off x="313055" y="2867537"/>
          <a:ext cx="4382770" cy="85608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778000">
            <a:lnSpc>
              <a:spcPct val="90000"/>
            </a:lnSpc>
            <a:spcBef>
              <a:spcPct val="0"/>
            </a:spcBef>
            <a:spcAft>
              <a:spcPct val="35000"/>
            </a:spcAft>
            <a:buNone/>
            <a:defRPr b="1"/>
          </a:pPr>
          <a:r>
            <a:rPr lang="zh-TW" altLang="en-US" sz="4000" kern="1200" dirty="0">
              <a:latin typeface="標楷體" panose="03000509000000000000" pitchFamily="65" charset="-120"/>
              <a:ea typeface="標楷體" panose="03000509000000000000" pitchFamily="65" charset="-120"/>
            </a:rPr>
            <a:t>原因</a:t>
          </a:r>
        </a:p>
      </dsp:txBody>
      <dsp:txXfrm>
        <a:off x="354845" y="2909327"/>
        <a:ext cx="4299190" cy="77250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2BD58-1660-495B-8B72-AAB87470AE54}">
      <dsp:nvSpPr>
        <dsp:cNvPr id="0" name=""/>
        <dsp:cNvSpPr/>
      </dsp:nvSpPr>
      <dsp:spPr>
        <a:xfrm rot="5400000">
          <a:off x="5335623" y="-2310091"/>
          <a:ext cx="2967609" cy="7775603"/>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變更設計或計畫內容修正，遇有</a:t>
          </a:r>
        </a:p>
        <a:p>
          <a:pPr marL="285750" lvl="1" indent="-285750" algn="l" defTabSz="1244600">
            <a:lnSpc>
              <a:spcPct val="90000"/>
            </a:lnSpc>
            <a:spcBef>
              <a:spcPct val="0"/>
            </a:spcBef>
            <a:spcAft>
              <a:spcPct val="15000"/>
            </a:spcAft>
            <a:buChar char="•"/>
          </a:pPr>
          <a:r>
            <a:rPr lang="en-US" altLang="zh-TW" sz="2800" b="1" kern="1200">
              <a:latin typeface="標楷體" panose="03000509000000000000" pitchFamily="65" charset="-120"/>
              <a:ea typeface="標楷體" panose="03000509000000000000" pitchFamily="65" charset="-120"/>
            </a:rPr>
            <a:t>(1)</a:t>
          </a:r>
          <a:r>
            <a:rPr lang="zh-TW" altLang="en-US" sz="2800" b="1" kern="1200">
              <a:latin typeface="標楷體" panose="03000509000000000000" pitchFamily="65" charset="-120"/>
              <a:ea typeface="標楷體" panose="03000509000000000000" pitchFamily="65" charset="-120"/>
            </a:rPr>
            <a:t>工程總經費超過原核定數額</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en-US" altLang="zh-TW" sz="2800" b="1" kern="1200">
              <a:latin typeface="標楷體" panose="03000509000000000000" pitchFamily="65" charset="-120"/>
              <a:ea typeface="標楷體" panose="03000509000000000000" pitchFamily="65" charset="-120"/>
            </a:rPr>
            <a:t>(2)</a:t>
          </a:r>
          <a:r>
            <a:rPr lang="zh-TW" altLang="en-US" sz="2800" b="1" kern="1200">
              <a:latin typeface="標楷體" panose="03000509000000000000" pitchFamily="65" charset="-120"/>
              <a:ea typeface="標楷體" panose="03000509000000000000" pitchFamily="65" charset="-120"/>
            </a:rPr>
            <a:t>變更經費無法在當年度相關預算內勻支</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en-US" altLang="zh-TW" sz="2800" b="1" kern="1200">
              <a:latin typeface="標楷體" panose="03000509000000000000" pitchFamily="65" charset="-120"/>
              <a:ea typeface="標楷體" panose="03000509000000000000" pitchFamily="65" charset="-120"/>
            </a:rPr>
            <a:t>(3)</a:t>
          </a:r>
          <a:r>
            <a:rPr lang="zh-TW" altLang="en-US" sz="2800" b="1" kern="1200">
              <a:latin typeface="標楷體" panose="03000509000000000000" pitchFamily="65" charset="-120"/>
              <a:ea typeface="標楷體" panose="03000509000000000000" pitchFamily="65" charset="-120"/>
            </a:rPr>
            <a:t>時程延緩</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en-US" altLang="zh-TW" sz="2800" b="1" kern="1200">
              <a:latin typeface="標楷體" panose="03000509000000000000" pitchFamily="65" charset="-120"/>
              <a:ea typeface="標楷體" panose="03000509000000000000" pitchFamily="65" charset="-120"/>
            </a:rPr>
            <a:t>(4)</a:t>
          </a:r>
          <a:r>
            <a:rPr lang="zh-TW" altLang="en-US" sz="2800" b="1" kern="1200">
              <a:latin typeface="標楷體" panose="03000509000000000000" pitchFamily="65" charset="-120"/>
              <a:ea typeface="標楷體" panose="03000509000000000000" pitchFamily="65" charset="-120"/>
            </a:rPr>
            <a:t>經主管認定屬重大變更者</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u="sng" kern="1200">
              <a:latin typeface="標楷體" panose="03000509000000000000" pitchFamily="65" charset="-120"/>
              <a:ea typeface="標楷體" panose="03000509000000000000" pitchFamily="65" charset="-120"/>
            </a:rPr>
            <a:t>均應提報機關首長核定。</a:t>
          </a:r>
          <a:endParaRPr lang="zh-TW" altLang="en-US" sz="2800" b="1" u="sng" kern="1200" dirty="0">
            <a:latin typeface="標楷體" panose="03000509000000000000" pitchFamily="65" charset="-120"/>
            <a:ea typeface="標楷體" panose="03000509000000000000" pitchFamily="65" charset="-120"/>
          </a:endParaRPr>
        </a:p>
      </dsp:txBody>
      <dsp:txXfrm rot="-5400000">
        <a:off x="2931627" y="238772"/>
        <a:ext cx="7630736" cy="2677875"/>
      </dsp:txXfrm>
    </dsp:sp>
    <dsp:sp modelId="{40BD91B3-2364-48FB-893C-A4C635263FAE}">
      <dsp:nvSpPr>
        <dsp:cNvPr id="0" name=""/>
        <dsp:cNvSpPr/>
      </dsp:nvSpPr>
      <dsp:spPr>
        <a:xfrm>
          <a:off x="0" y="25775"/>
          <a:ext cx="2944844" cy="310385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cs typeface="+mn-cs"/>
            </a:rPr>
            <a:t>各機關單位預算執行要點</a:t>
          </a:r>
          <a:r>
            <a:rPr lang="en-US" altLang="en-US" sz="3200" b="1" kern="1200">
              <a:latin typeface="標楷體" panose="03000509000000000000" pitchFamily="65" charset="-120"/>
              <a:ea typeface="標楷體" panose="03000509000000000000" pitchFamily="65" charset="-120"/>
              <a:cs typeface="+mn-cs"/>
            </a:rPr>
            <a:t>§25</a:t>
          </a:r>
          <a:endParaRPr lang="zh-TW" altLang="en-US" sz="3200" b="1" kern="1200" dirty="0">
            <a:latin typeface="標楷體" panose="03000509000000000000" pitchFamily="65" charset="-120"/>
            <a:ea typeface="標楷體" panose="03000509000000000000" pitchFamily="65" charset="-120"/>
            <a:cs typeface="+mn-cs"/>
          </a:endParaRPr>
        </a:p>
      </dsp:txBody>
      <dsp:txXfrm>
        <a:off x="143755" y="169530"/>
        <a:ext cx="2657334" cy="2816346"/>
      </dsp:txXfrm>
    </dsp:sp>
    <dsp:sp modelId="{57056756-5CD2-4837-81FE-EEAC142CB436}">
      <dsp:nvSpPr>
        <dsp:cNvPr id="0" name=""/>
        <dsp:cNvSpPr/>
      </dsp:nvSpPr>
      <dsp:spPr>
        <a:xfrm rot="5400000">
          <a:off x="6067512" y="191508"/>
          <a:ext cx="1503830" cy="7775603"/>
        </a:xfrm>
        <a:prstGeom prst="round2SameRect">
          <a:avLst/>
        </a:prstGeom>
        <a:solidFill>
          <a:schemeClr val="accent4">
            <a:tint val="40000"/>
            <a:alpha val="90000"/>
            <a:hueOff val="7992312"/>
            <a:satOff val="-32771"/>
            <a:lumOff val="-973"/>
            <a:alphaOff val="0"/>
          </a:schemeClr>
        </a:solidFill>
        <a:ln w="12700" cap="flat" cmpd="sng" algn="ctr">
          <a:solidFill>
            <a:schemeClr val="accent4">
              <a:tint val="40000"/>
              <a:alpha val="90000"/>
              <a:hueOff val="7992312"/>
              <a:satOff val="-32771"/>
              <a:lumOff val="-9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a:latin typeface="標楷體" panose="03000509000000000000" pitchFamily="65" charset="-120"/>
              <a:ea typeface="標楷體" panose="03000509000000000000" pitchFamily="65" charset="-120"/>
            </a:rPr>
            <a:t>工程發包節餘款，</a:t>
          </a:r>
          <a:r>
            <a:rPr lang="zh-TW" altLang="en-US" sz="2800" b="1" u="sng" kern="1200">
              <a:latin typeface="標楷體" panose="03000509000000000000" pitchFamily="65" charset="-120"/>
              <a:ea typeface="標楷體" panose="03000509000000000000" pitchFamily="65" charset="-120"/>
            </a:rPr>
            <a:t>除符合原工作計畫用途，並經本府專案核准外，一律不得動支。</a:t>
          </a:r>
          <a:endParaRPr lang="zh-TW" altLang="en-US" sz="2800" b="1" u="sng" kern="1200" dirty="0">
            <a:latin typeface="標楷體" panose="03000509000000000000" pitchFamily="65" charset="-120"/>
            <a:ea typeface="標楷體" panose="03000509000000000000" pitchFamily="65" charset="-120"/>
          </a:endParaRPr>
        </a:p>
      </dsp:txBody>
      <dsp:txXfrm rot="-5400000">
        <a:off x="2931626" y="3400806"/>
        <a:ext cx="7702192" cy="1357008"/>
      </dsp:txXfrm>
    </dsp:sp>
    <dsp:sp modelId="{3670B257-0EC5-49C3-9F92-6FE67FD2F23A}">
      <dsp:nvSpPr>
        <dsp:cNvPr id="0" name=""/>
        <dsp:cNvSpPr/>
      </dsp:nvSpPr>
      <dsp:spPr>
        <a:xfrm>
          <a:off x="0" y="3263483"/>
          <a:ext cx="2944844" cy="1588957"/>
        </a:xfrm>
        <a:prstGeom prst="roundRect">
          <a:avLst/>
        </a:prstGeom>
        <a:solidFill>
          <a:schemeClr val="accent4">
            <a:hueOff val="8009255"/>
            <a:satOff val="-29969"/>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kern="1200">
              <a:latin typeface="標楷體" panose="03000509000000000000" pitchFamily="65" charset="-120"/>
              <a:ea typeface="標楷體" panose="03000509000000000000" pitchFamily="65" charset="-120"/>
            </a:rPr>
            <a:t>各機關單位預算執行要點</a:t>
          </a:r>
          <a:r>
            <a:rPr lang="en-US" altLang="en-US" sz="3200" b="1" kern="1200">
              <a:latin typeface="標楷體" panose="03000509000000000000" pitchFamily="65" charset="-120"/>
              <a:ea typeface="標楷體" panose="03000509000000000000" pitchFamily="65" charset="-120"/>
            </a:rPr>
            <a:t>§26</a:t>
          </a:r>
          <a:endParaRPr lang="zh-TW" altLang="en-US" sz="3200" b="1" kern="1200" dirty="0">
            <a:latin typeface="標楷體" panose="03000509000000000000" pitchFamily="65" charset="-120"/>
            <a:ea typeface="標楷體" panose="03000509000000000000" pitchFamily="65" charset="-120"/>
          </a:endParaRPr>
        </a:p>
      </dsp:txBody>
      <dsp:txXfrm>
        <a:off x="77566" y="3341049"/>
        <a:ext cx="2789712" cy="1433825"/>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E7A3C-2509-40F2-95EC-1EEE72FD5CA9}">
      <dsp:nvSpPr>
        <dsp:cNvPr id="0" name=""/>
        <dsp:cNvSpPr/>
      </dsp:nvSpPr>
      <dsp:spPr>
        <a:xfrm rot="5400000">
          <a:off x="-172027" y="131082"/>
          <a:ext cx="1448305" cy="119468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動支</a:t>
          </a:r>
        </a:p>
      </dsp:txBody>
      <dsp:txXfrm rot="-5400000">
        <a:off x="-45218" y="601617"/>
        <a:ext cx="1194688" cy="253617"/>
      </dsp:txXfrm>
    </dsp:sp>
    <dsp:sp modelId="{743135FD-DE31-4648-9668-84F8E0677B3F}">
      <dsp:nvSpPr>
        <dsp:cNvPr id="0" name=""/>
        <dsp:cNvSpPr/>
      </dsp:nvSpPr>
      <dsp:spPr>
        <a:xfrm rot="5400000">
          <a:off x="4563162" y="-3366182"/>
          <a:ext cx="941398" cy="768231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業務單位簽辦計畫與概算，</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取得計畫執行及經費動支之核准。</a:t>
          </a:r>
        </a:p>
      </dsp:txBody>
      <dsp:txXfrm rot="-5400000">
        <a:off x="1192706" y="50229"/>
        <a:ext cx="7636356" cy="849488"/>
      </dsp:txXfrm>
    </dsp:sp>
    <dsp:sp modelId="{B7719F54-E8F2-4566-A6CB-97D090D04821}">
      <dsp:nvSpPr>
        <dsp:cNvPr id="0" name=""/>
        <dsp:cNvSpPr/>
      </dsp:nvSpPr>
      <dsp:spPr>
        <a:xfrm rot="5400000">
          <a:off x="-172027" y="1402483"/>
          <a:ext cx="1448305" cy="119468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執行</a:t>
          </a:r>
        </a:p>
      </dsp:txBody>
      <dsp:txXfrm rot="-5400000">
        <a:off x="-45218" y="1873018"/>
        <a:ext cx="1194688" cy="253617"/>
      </dsp:txXfrm>
    </dsp:sp>
    <dsp:sp modelId="{FF01C5B9-96D0-4532-9C00-110A06E4F442}">
      <dsp:nvSpPr>
        <dsp:cNvPr id="0" name=""/>
        <dsp:cNvSpPr/>
      </dsp:nvSpPr>
      <dsp:spPr>
        <a:xfrm rot="5400000">
          <a:off x="5226035" y="-2891328"/>
          <a:ext cx="941398" cy="927540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依</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核定</a:t>
          </a:r>
          <a:r>
            <a:rPr lang="zh-TW" altLang="en-US" sz="2800" b="1" kern="1200" dirty="0">
              <a:latin typeface="標楷體" panose="03000509000000000000" pitchFamily="65" charset="-120"/>
              <a:ea typeface="標楷體" panose="03000509000000000000" pitchFamily="65" charset="-120"/>
            </a:rPr>
            <a:t>計畫執行經費及履約管理</a:t>
          </a:r>
          <a:r>
            <a:rPr lang="zh-TW" altLang="en-US" sz="2800" kern="1200" dirty="0">
              <a:latin typeface="標楷體" panose="03000509000000000000" pitchFamily="65" charset="-120"/>
              <a:ea typeface="標楷體" panose="03000509000000000000" pitchFamily="65" charset="-120"/>
            </a:rPr>
            <a:t>。</a:t>
          </a:r>
        </a:p>
      </dsp:txBody>
      <dsp:txXfrm rot="-5400000">
        <a:off x="1059033" y="1321629"/>
        <a:ext cx="9229449" cy="849488"/>
      </dsp:txXfrm>
    </dsp:sp>
    <dsp:sp modelId="{808F60B7-03DD-4675-8D94-55FEC8783902}">
      <dsp:nvSpPr>
        <dsp:cNvPr id="0" name=""/>
        <dsp:cNvSpPr/>
      </dsp:nvSpPr>
      <dsp:spPr>
        <a:xfrm rot="5400000">
          <a:off x="-315901" y="2915922"/>
          <a:ext cx="1736055" cy="1194688"/>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核銷</a:t>
          </a:r>
        </a:p>
      </dsp:txBody>
      <dsp:txXfrm rot="-5400000">
        <a:off x="-45217" y="3242582"/>
        <a:ext cx="1194688" cy="541367"/>
      </dsp:txXfrm>
    </dsp:sp>
    <dsp:sp modelId="{8EAFAAAF-51E5-4971-9BF4-DBEDC657E02C}">
      <dsp:nvSpPr>
        <dsp:cNvPr id="0" name=""/>
        <dsp:cNvSpPr/>
      </dsp:nvSpPr>
      <dsp:spPr>
        <a:xfrm rot="5400000">
          <a:off x="4983996" y="-1228140"/>
          <a:ext cx="1425475" cy="927540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zh-TW" altLang="en-US" sz="2600" b="1" kern="1200" dirty="0">
              <a:latin typeface="標楷體" panose="03000509000000000000" pitchFamily="65" charset="-120"/>
              <a:ea typeface="標楷體" panose="03000509000000000000" pitchFamily="65" charset="-120"/>
            </a:rPr>
            <a:t>業務單位檢齊計畫執行完畢、履約及驗收等文件，連同原始憑證及原簽准案送會計單位審核無誤後，開立付款傳票，經機關首長核准後，再送出納單位付款。</a:t>
          </a:r>
        </a:p>
      </dsp:txBody>
      <dsp:txXfrm rot="-5400000">
        <a:off x="1059032" y="2766410"/>
        <a:ext cx="9205818" cy="1286303"/>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F826F-0EC0-4A5D-ACEE-BA2D3DBC95D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56555-5323-4DA6-87C8-CA33FD6648EB}">
      <dsp:nvSpPr>
        <dsp:cNvPr id="0" name=""/>
        <dsp:cNvSpPr/>
      </dsp:nvSpPr>
      <dsp:spPr>
        <a:xfrm>
          <a:off x="610504" y="416587"/>
          <a:ext cx="9567609" cy="833607"/>
        </a:xfrm>
        <a:prstGeom prst="rect">
          <a:avLst/>
        </a:prstGeom>
        <a:gradFill rotWithShape="0">
          <a:gsLst>
            <a:gs pos="0">
              <a:schemeClr val="accent4">
                <a:hueOff val="0"/>
                <a:satOff val="0"/>
                <a:lumOff val="0"/>
                <a:alphaOff val="0"/>
                <a:tint val="60000"/>
                <a:satMod val="100000"/>
                <a:lumMod val="11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應查明</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有無預算</a:t>
          </a:r>
        </a:p>
      </dsp:txBody>
      <dsp:txXfrm>
        <a:off x="610504" y="416587"/>
        <a:ext cx="9567609" cy="833607"/>
      </dsp:txXfrm>
    </dsp:sp>
    <dsp:sp modelId="{0100EC78-0DEF-4D32-80BB-4CDB3A3D941B}">
      <dsp:nvSpPr>
        <dsp:cNvPr id="0" name=""/>
        <dsp:cNvSpPr/>
      </dsp:nvSpPr>
      <dsp:spPr>
        <a:xfrm>
          <a:off x="89500" y="312386"/>
          <a:ext cx="1042009" cy="1042009"/>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7412BB2-6A24-496A-BA35-4188D4BDAF74}">
      <dsp:nvSpPr>
        <dsp:cNvPr id="0" name=""/>
        <dsp:cNvSpPr/>
      </dsp:nvSpPr>
      <dsp:spPr>
        <a:xfrm>
          <a:off x="1051890" y="1490974"/>
          <a:ext cx="9089682" cy="1186090"/>
        </a:xfrm>
        <a:prstGeom prst="rect">
          <a:avLst/>
        </a:prstGeom>
        <a:gradFill rotWithShape="0">
          <a:gsLst>
            <a:gs pos="0">
              <a:schemeClr val="accent4">
                <a:hueOff val="2669752"/>
                <a:satOff val="-9990"/>
                <a:lumOff val="-588"/>
                <a:alphaOff val="0"/>
                <a:tint val="60000"/>
                <a:satMod val="100000"/>
                <a:lumMod val="110000"/>
              </a:schemeClr>
            </a:gs>
            <a:gs pos="100000">
              <a:schemeClr val="accent4">
                <a:hueOff val="2669752"/>
                <a:satOff val="-9990"/>
                <a:lumOff val="-588"/>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標楷體" panose="03000509000000000000" pitchFamily="65" charset="-120"/>
              <a:ea typeface="標楷體" panose="03000509000000000000" pitchFamily="65" charset="-120"/>
            </a:rPr>
            <a:t>應於</a:t>
          </a:r>
          <a:r>
            <a:rPr lang="zh-TW" altLang="en-US" sz="2400" b="1" kern="1200" dirty="0">
              <a:solidFill>
                <a:srgbClr val="FF0000"/>
              </a:solidFill>
              <a:highlight>
                <a:srgbClr val="FFFF00"/>
              </a:highlight>
              <a:latin typeface="標楷體" panose="03000509000000000000" pitchFamily="65" charset="-120"/>
              <a:ea typeface="標楷體" panose="03000509000000000000" pitchFamily="65" charset="-120"/>
            </a:rPr>
            <a:t>事前</a:t>
          </a:r>
          <a:r>
            <a:rPr lang="zh-TW" altLang="en-US" sz="2400" b="1" kern="1200" dirty="0">
              <a:solidFill>
                <a:srgbClr val="FF0000"/>
              </a:solidFill>
              <a:latin typeface="標楷體" panose="03000509000000000000" pitchFamily="65" charset="-120"/>
              <a:ea typeface="標楷體" panose="03000509000000000000" pitchFamily="65" charset="-120"/>
            </a:rPr>
            <a:t>依行政程序簽請動支</a:t>
          </a:r>
          <a:r>
            <a:rPr lang="en-US" altLang="zh-TW" sz="2400" b="1" kern="1200" dirty="0">
              <a:latin typeface="標楷體" panose="03000509000000000000" pitchFamily="65" charset="-120"/>
              <a:ea typeface="標楷體" panose="03000509000000000000" pitchFamily="65" charset="-120"/>
            </a:rPr>
            <a:t>(1.</a:t>
          </a:r>
          <a:r>
            <a:rPr lang="zh-TW" altLang="en-US" sz="2400" b="1" kern="1200" dirty="0">
              <a:latin typeface="標楷體" panose="03000509000000000000" pitchFamily="65" charset="-120"/>
              <a:ea typeface="標楷體" panose="03000509000000000000" pitchFamily="65" charset="-120"/>
            </a:rPr>
            <a:t>倘因緊急、突發或迫切需要必須事先辦理者，應專案敘明原因，並經核准後補辦相關行政程序。</a:t>
          </a:r>
          <a:r>
            <a:rPr lang="en-US" altLang="zh-TW" sz="2400" b="1" kern="1200" dirty="0">
              <a:latin typeface="標楷體" panose="03000509000000000000" pitchFamily="65" charset="-120"/>
              <a:ea typeface="標楷體" panose="03000509000000000000" pitchFamily="65" charset="-120"/>
            </a:rPr>
            <a:t>2.</a:t>
          </a:r>
          <a:r>
            <a:rPr lang="zh-TW" altLang="en-US" sz="2400" b="1" kern="1200" dirty="0">
              <a:latin typeface="標楷體" panose="03000509000000000000" pitchFamily="65" charset="-120"/>
              <a:ea typeface="標楷體" panose="03000509000000000000" pitchFamily="65" charset="-120"/>
            </a:rPr>
            <a:t>符合簡化經費動支流程的項目可依簡化流程辦理</a:t>
          </a:r>
          <a:r>
            <a:rPr lang="en-US" altLang="zh-TW" sz="2400" b="1" kern="1200" dirty="0">
              <a:latin typeface="標楷體" panose="03000509000000000000" pitchFamily="65" charset="-120"/>
              <a:ea typeface="標楷體" panose="03000509000000000000" pitchFamily="65" charset="-120"/>
            </a:rPr>
            <a:t>)</a:t>
          </a:r>
          <a:endParaRPr lang="zh-TW" altLang="en-US" sz="2400" b="1" kern="1200" dirty="0">
            <a:latin typeface="標楷體" panose="03000509000000000000" pitchFamily="65" charset="-120"/>
            <a:ea typeface="標楷體" panose="03000509000000000000" pitchFamily="65" charset="-120"/>
          </a:endParaRPr>
        </a:p>
      </dsp:txBody>
      <dsp:txXfrm>
        <a:off x="1051890" y="1490974"/>
        <a:ext cx="9089682" cy="1186090"/>
      </dsp:txXfrm>
    </dsp:sp>
    <dsp:sp modelId="{19C87E57-2ABA-4193-B630-A24EFE17C71C}">
      <dsp:nvSpPr>
        <dsp:cNvPr id="0" name=""/>
        <dsp:cNvSpPr/>
      </dsp:nvSpPr>
      <dsp:spPr>
        <a:xfrm>
          <a:off x="567426" y="1563014"/>
          <a:ext cx="1042009" cy="1042009"/>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2669752"/>
              <a:satOff val="-9990"/>
              <a:lumOff val="-588"/>
              <a:alphaOff val="0"/>
            </a:schemeClr>
          </a:solidFill>
          <a:prstDash val="solid"/>
        </a:ln>
        <a:effectLst/>
      </dsp:spPr>
      <dsp:style>
        <a:lnRef idx="1">
          <a:scrgbClr r="0" g="0" b="0"/>
        </a:lnRef>
        <a:fillRef idx="2">
          <a:scrgbClr r="0" g="0" b="0"/>
        </a:fillRef>
        <a:effectRef idx="0">
          <a:scrgbClr r="0" g="0" b="0"/>
        </a:effectRef>
        <a:fontRef idx="minor"/>
      </dsp:style>
    </dsp:sp>
    <dsp:sp modelId="{F75BEE3C-2274-42BA-B279-46688350EA09}">
      <dsp:nvSpPr>
        <dsp:cNvPr id="0" name=""/>
        <dsp:cNvSpPr/>
      </dsp:nvSpPr>
      <dsp:spPr>
        <a:xfrm>
          <a:off x="1088431" y="2917843"/>
          <a:ext cx="9089682" cy="833607"/>
        </a:xfrm>
        <a:prstGeom prst="rect">
          <a:avLst/>
        </a:prstGeom>
        <a:gradFill rotWithShape="0">
          <a:gsLst>
            <a:gs pos="0">
              <a:schemeClr val="accent4">
                <a:hueOff val="5339503"/>
                <a:satOff val="-19979"/>
                <a:lumOff val="-1177"/>
                <a:alphaOff val="0"/>
                <a:tint val="60000"/>
                <a:satMod val="100000"/>
                <a:lumMod val="110000"/>
              </a:schemeClr>
            </a:gs>
            <a:gs pos="100000">
              <a:schemeClr val="accent4">
                <a:hueOff val="5339503"/>
                <a:satOff val="-19979"/>
                <a:lumOff val="-1177"/>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標楷體" panose="03000509000000000000" pitchFamily="65" charset="-120"/>
              <a:ea typeface="標楷體" panose="03000509000000000000" pitchFamily="65" charset="-120"/>
            </a:rPr>
            <a:t>計畫內容需</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與預算所定用途或範圍相符</a:t>
          </a:r>
        </a:p>
      </dsp:txBody>
      <dsp:txXfrm>
        <a:off x="1088431" y="2917843"/>
        <a:ext cx="9089682" cy="833607"/>
      </dsp:txXfrm>
    </dsp:sp>
    <dsp:sp modelId="{9FEC846C-B3A2-45DB-921D-514C7C5A7D5B}">
      <dsp:nvSpPr>
        <dsp:cNvPr id="0" name=""/>
        <dsp:cNvSpPr/>
      </dsp:nvSpPr>
      <dsp:spPr>
        <a:xfrm>
          <a:off x="567426" y="2813642"/>
          <a:ext cx="1042009" cy="1042009"/>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5339503"/>
              <a:satOff val="-19979"/>
              <a:lumOff val="-1177"/>
              <a:alphaOff val="0"/>
            </a:schemeClr>
          </a:solidFill>
          <a:prstDash val="solid"/>
        </a:ln>
        <a:effectLst/>
      </dsp:spPr>
      <dsp:style>
        <a:lnRef idx="1">
          <a:scrgbClr r="0" g="0" b="0"/>
        </a:lnRef>
        <a:fillRef idx="2">
          <a:scrgbClr r="0" g="0" b="0"/>
        </a:fillRef>
        <a:effectRef idx="0">
          <a:scrgbClr r="0" g="0" b="0"/>
        </a:effectRef>
        <a:fontRef idx="minor"/>
      </dsp:style>
    </dsp:sp>
    <dsp:sp modelId="{A27D7A30-D97F-4270-BB9E-EF178F7CCA4D}">
      <dsp:nvSpPr>
        <dsp:cNvPr id="0" name=""/>
        <dsp:cNvSpPr/>
      </dsp:nvSpPr>
      <dsp:spPr>
        <a:xfrm>
          <a:off x="610504" y="4168472"/>
          <a:ext cx="9567609" cy="833607"/>
        </a:xfrm>
        <a:prstGeom prst="rect">
          <a:avLst/>
        </a:prstGeom>
        <a:gradFill rotWithShape="0">
          <a:gsLst>
            <a:gs pos="0">
              <a:schemeClr val="accent4">
                <a:hueOff val="8009255"/>
                <a:satOff val="-29969"/>
                <a:lumOff val="-1765"/>
                <a:alphaOff val="0"/>
                <a:tint val="60000"/>
                <a:satMod val="100000"/>
                <a:lumMod val="110000"/>
              </a:schemeClr>
            </a:gs>
            <a:gs pos="100000">
              <a:schemeClr val="accent4">
                <a:hueOff val="8009255"/>
                <a:satOff val="-29969"/>
                <a:lumOff val="-1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標楷體" panose="03000509000000000000" pitchFamily="65" charset="-120"/>
              <a:ea typeface="標楷體" panose="03000509000000000000" pitchFamily="65" charset="-120"/>
            </a:rPr>
            <a:t>簽案應檢附</a:t>
          </a:r>
          <a:r>
            <a:rPr lang="zh-TW" altLang="en-US" sz="2400" b="1" kern="1200" dirty="0">
              <a:solidFill>
                <a:srgbClr val="FF0000"/>
              </a:solidFill>
              <a:highlight>
                <a:srgbClr val="FFFF00"/>
              </a:highlight>
              <a:latin typeface="標楷體" panose="03000509000000000000" pitchFamily="65" charset="-120"/>
              <a:ea typeface="標楷體" panose="03000509000000000000" pitchFamily="65" charset="-120"/>
            </a:rPr>
            <a:t>相關計畫書、經費概算表及相關文件</a:t>
          </a:r>
          <a:r>
            <a:rPr lang="zh-TW" altLang="en-US" sz="2400" b="1" kern="1200" dirty="0">
              <a:latin typeface="標楷體" panose="03000509000000000000" pitchFamily="65" charset="-120"/>
              <a:ea typeface="標楷體" panose="03000509000000000000" pitchFamily="65" charset="-120"/>
            </a:rPr>
            <a:t>供核</a:t>
          </a:r>
          <a:r>
            <a:rPr lang="en-US" altLang="zh-TW" sz="2400" b="1" kern="1200" dirty="0">
              <a:latin typeface="標楷體" panose="03000509000000000000" pitchFamily="65" charset="-120"/>
              <a:ea typeface="標楷體" panose="03000509000000000000" pitchFamily="65" charset="-120"/>
            </a:rPr>
            <a:t>(</a:t>
          </a:r>
          <a:r>
            <a:rPr lang="zh-TW" altLang="en-US" sz="2400" b="1" kern="1200" dirty="0">
              <a:latin typeface="標楷體" panose="03000509000000000000" pitchFamily="65" charset="-120"/>
              <a:ea typeface="標楷體" panose="03000509000000000000" pitchFamily="65" charset="-120"/>
            </a:rPr>
            <a:t>如動支經費來源屬中央或其他機關補助款項者，須另檢附</a:t>
          </a:r>
          <a:r>
            <a:rPr lang="zh-TW" altLang="en-US" sz="2400" b="1" kern="1200" dirty="0">
              <a:solidFill>
                <a:srgbClr val="FF0000"/>
              </a:solidFill>
              <a:highlight>
                <a:srgbClr val="FFFF00"/>
              </a:highlight>
              <a:latin typeface="標楷體" panose="03000509000000000000" pitchFamily="65" charset="-120"/>
              <a:ea typeface="標楷體" panose="03000509000000000000" pitchFamily="65" charset="-120"/>
            </a:rPr>
            <a:t>核定補助公文</a:t>
          </a:r>
          <a:r>
            <a:rPr lang="en-US" altLang="zh-TW" sz="2400" b="1" kern="1200" dirty="0">
              <a:latin typeface="標楷體" panose="03000509000000000000" pitchFamily="65" charset="-120"/>
              <a:ea typeface="標楷體" panose="03000509000000000000" pitchFamily="65" charset="-120"/>
            </a:rPr>
            <a:t>)</a:t>
          </a:r>
          <a:endParaRPr lang="zh-TW" altLang="en-US" sz="2400" b="1" kern="1200" dirty="0">
            <a:latin typeface="標楷體" panose="03000509000000000000" pitchFamily="65" charset="-120"/>
            <a:ea typeface="標楷體" panose="03000509000000000000" pitchFamily="65" charset="-120"/>
          </a:endParaRPr>
        </a:p>
      </dsp:txBody>
      <dsp:txXfrm>
        <a:off x="610504" y="4168472"/>
        <a:ext cx="9567609" cy="833607"/>
      </dsp:txXfrm>
    </dsp:sp>
    <dsp:sp modelId="{A8D5C45C-E5B1-4D3B-81B9-AAF04EC3E224}">
      <dsp:nvSpPr>
        <dsp:cNvPr id="0" name=""/>
        <dsp:cNvSpPr/>
      </dsp:nvSpPr>
      <dsp:spPr>
        <a:xfrm>
          <a:off x="89500" y="4064271"/>
          <a:ext cx="1042009" cy="1042009"/>
        </a:xfrm>
        <a:prstGeom prst="ellipse">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w="9525" cap="flat" cmpd="sng" algn="ctr">
          <a:solidFill>
            <a:schemeClr val="accent4">
              <a:hueOff val="8009255"/>
              <a:satOff val="-29969"/>
              <a:lumOff val="-1765"/>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61279-E9AD-4E77-BCD5-090B99698E83}">
      <dsp:nvSpPr>
        <dsp:cNvPr id="0" name=""/>
        <dsp:cNvSpPr/>
      </dsp:nvSpPr>
      <dsp:spPr>
        <a:xfrm rot="5400000">
          <a:off x="3993500" y="-2311882"/>
          <a:ext cx="4515166" cy="915772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155700">
            <a:lnSpc>
              <a:spcPts val="3200"/>
            </a:lnSpc>
            <a:spcBef>
              <a:spcPct val="0"/>
            </a:spcBef>
            <a:spcAft>
              <a:spcPts val="0"/>
            </a:spcAft>
            <a:buChar char="•"/>
          </a:pPr>
          <a:r>
            <a:rPr lang="zh-TW" altLang="en-US" sz="2600" b="1" kern="1200" dirty="0">
              <a:solidFill>
                <a:srgbClr val="FF0000"/>
              </a:solidFill>
              <a:latin typeface="標楷體" panose="03000509000000000000" pitchFamily="65" charset="-120"/>
              <a:ea typeface="標楷體" panose="03000509000000000000" pitchFamily="65" charset="-120"/>
            </a:rPr>
            <a:t>餐點採購單價</a:t>
          </a:r>
          <a:r>
            <a:rPr lang="en-US" altLang="en-US" sz="2600" b="1" kern="1200" dirty="0">
              <a:solidFill>
                <a:srgbClr val="FF0000"/>
              </a:solidFill>
              <a:highlight>
                <a:srgbClr val="FFFF00"/>
              </a:highlight>
              <a:latin typeface="標楷體" panose="03000509000000000000" pitchFamily="65" charset="-120"/>
              <a:ea typeface="標楷體" panose="03000509000000000000" pitchFamily="65" charset="-120"/>
            </a:rPr>
            <a:t>100</a:t>
          </a:r>
          <a:r>
            <a:rPr lang="zh-TW" altLang="en-US" sz="2600" b="1" kern="1200" dirty="0">
              <a:solidFill>
                <a:srgbClr val="FF0000"/>
              </a:solidFill>
              <a:highlight>
                <a:srgbClr val="FFFF00"/>
              </a:highlight>
              <a:latin typeface="標楷體" panose="03000509000000000000" pitchFamily="65" charset="-120"/>
              <a:ea typeface="標楷體" panose="03000509000000000000" pitchFamily="65" charset="-120"/>
            </a:rPr>
            <a:t>元</a:t>
          </a:r>
          <a:r>
            <a:rPr lang="zh-TW" altLang="en-US" sz="2600" b="1" kern="1200" dirty="0">
              <a:solidFill>
                <a:schemeClr val="bg1"/>
              </a:solidFill>
              <a:latin typeface="標楷體" panose="03000509000000000000" pitchFamily="65" charset="-120"/>
              <a:ea typeface="標楷體" panose="03000509000000000000" pitchFamily="65" charset="-120"/>
            </a:rPr>
            <a:t>，惟活動性質特殊需</a:t>
          </a:r>
          <a:r>
            <a:rPr lang="zh-TW" altLang="en-US" sz="2600" b="1" u="sng" kern="1200" dirty="0">
              <a:solidFill>
                <a:srgbClr val="FF0000"/>
              </a:solidFill>
              <a:latin typeface="標楷體" panose="03000509000000000000" pitchFamily="65" charset="-120"/>
              <a:ea typeface="標楷體" panose="03000509000000000000" pitchFamily="65" charset="-120"/>
            </a:rPr>
            <a:t>採購單價逾</a:t>
          </a:r>
          <a:r>
            <a:rPr lang="en-US" altLang="en-US" sz="2600" b="1" u="sng" kern="1200" dirty="0">
              <a:solidFill>
                <a:srgbClr val="FF0000"/>
              </a:solidFill>
              <a:latin typeface="標楷體" panose="03000509000000000000" pitchFamily="65" charset="-120"/>
              <a:ea typeface="標楷體" panose="03000509000000000000" pitchFamily="65" charset="-120"/>
            </a:rPr>
            <a:t>100</a:t>
          </a:r>
          <a:r>
            <a:rPr lang="zh-TW" altLang="en-US" sz="2600" b="1" u="sng" kern="1200" dirty="0">
              <a:solidFill>
                <a:srgbClr val="FF0000"/>
              </a:solidFill>
              <a:latin typeface="標楷體" panose="03000509000000000000" pitchFamily="65" charset="-120"/>
              <a:ea typeface="標楷體" panose="03000509000000000000" pitchFamily="65" charset="-120"/>
            </a:rPr>
            <a:t>元之餐點者，</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需事先說明案由簽請核准</a:t>
          </a:r>
          <a:r>
            <a:rPr lang="zh-TW" altLang="en-US" sz="2600" b="1" u="sng" kern="1200" dirty="0">
              <a:solidFill>
                <a:srgbClr val="FF0000"/>
              </a:solidFill>
              <a:latin typeface="標楷體" panose="03000509000000000000" pitchFamily="65" charset="-120"/>
              <a:ea typeface="標楷體" panose="03000509000000000000" pitchFamily="65" charset="-120"/>
            </a:rPr>
            <a:t>始能辦理</a:t>
          </a:r>
          <a:r>
            <a:rPr lang="zh-TW" altLang="en-US" sz="2600" b="1" kern="1200" dirty="0">
              <a:solidFill>
                <a:schemeClr val="bg1"/>
              </a:solidFill>
              <a:latin typeface="標楷體" panose="03000509000000000000" pitchFamily="65" charset="-120"/>
              <a:ea typeface="標楷體" panose="03000509000000000000" pitchFamily="65" charset="-120"/>
            </a:rPr>
            <a:t>。</a:t>
          </a:r>
          <a:endParaRPr lang="zh-TW" altLang="en-US" sz="2600" b="1" kern="1200" dirty="0">
            <a:solidFill>
              <a:srgbClr val="FF0000"/>
            </a:solidFill>
            <a:highlight>
              <a:srgbClr val="FFFF00"/>
            </a:highlight>
            <a:latin typeface="標楷體" panose="03000509000000000000" pitchFamily="65" charset="-120"/>
            <a:ea typeface="標楷體" panose="03000509000000000000" pitchFamily="65" charset="-120"/>
          </a:endParaRPr>
        </a:p>
        <a:p>
          <a:pPr marL="228600" lvl="1" indent="-228600" algn="just" defTabSz="1155700">
            <a:lnSpc>
              <a:spcPts val="3200"/>
            </a:lnSpc>
            <a:spcBef>
              <a:spcPct val="0"/>
            </a:spcBef>
            <a:spcAft>
              <a:spcPts val="0"/>
            </a:spcAft>
            <a:buChar char="•"/>
          </a:pPr>
          <a:r>
            <a:rPr lang="zh-TW" altLang="en-US" sz="2600" b="1" kern="1200" dirty="0">
              <a:solidFill>
                <a:schemeClr val="bg1"/>
              </a:solidFill>
              <a:latin typeface="標楷體" panose="03000509000000000000" pitchFamily="65" charset="-120"/>
              <a:ea typeface="標楷體" panose="03000509000000000000" pitchFamily="65" charset="-120"/>
            </a:rPr>
            <a:t>餐點供應原則：</a:t>
          </a:r>
        </a:p>
        <a:p>
          <a:pPr marL="457200" lvl="2" indent="-228600" algn="just" defTabSz="1155700">
            <a:lnSpc>
              <a:spcPts val="3200"/>
            </a:lnSpc>
            <a:spcBef>
              <a:spcPct val="0"/>
            </a:spcBef>
            <a:spcAft>
              <a:spcPts val="0"/>
            </a:spcAft>
            <a:buChar char="•"/>
          </a:pPr>
          <a:r>
            <a:rPr lang="en-US" altLang="en-US" sz="2600" b="1" kern="1200" dirty="0">
              <a:solidFill>
                <a:schemeClr val="bg1"/>
              </a:solidFill>
              <a:latin typeface="標楷體" panose="03000509000000000000" pitchFamily="65" charset="-120"/>
              <a:ea typeface="標楷體" panose="03000509000000000000" pitchFamily="65" charset="-120"/>
            </a:rPr>
            <a:t>(</a:t>
          </a:r>
          <a:r>
            <a:rPr lang="zh-TW" altLang="en-US" sz="2600" b="1" kern="1200" dirty="0">
              <a:solidFill>
                <a:schemeClr val="bg1"/>
              </a:solidFill>
              <a:latin typeface="標楷體" panose="03000509000000000000" pitchFamily="65" charset="-120"/>
              <a:ea typeface="標楷體" panose="03000509000000000000" pitchFamily="65" charset="-120"/>
            </a:rPr>
            <a:t>一</a:t>
          </a:r>
          <a:r>
            <a:rPr lang="en-US" altLang="en-US" sz="2600" b="1" kern="1200" dirty="0">
              <a:solidFill>
                <a:schemeClr val="bg1"/>
              </a:solidFill>
              <a:latin typeface="標楷體" panose="03000509000000000000" pitchFamily="65" charset="-120"/>
              <a:ea typeface="標楷體" panose="03000509000000000000" pitchFamily="65" charset="-120"/>
            </a:rPr>
            <a:t>)</a:t>
          </a:r>
          <a:r>
            <a:rPr lang="zh-TW" altLang="en-US" sz="2600" b="1" u="sng" kern="1200" dirty="0">
              <a:solidFill>
                <a:srgbClr val="FF0000"/>
              </a:solidFill>
              <a:latin typeface="標楷體" panose="03000509000000000000" pitchFamily="65" charset="-120"/>
              <a:ea typeface="標楷體" panose="03000509000000000000" pitchFamily="65" charset="-120"/>
            </a:rPr>
            <a:t>會議</a:t>
          </a:r>
          <a:r>
            <a:rPr lang="zh-TW" altLang="en-US" sz="2600" b="1" kern="1200" dirty="0">
              <a:solidFill>
                <a:schemeClr val="bg1"/>
              </a:solidFill>
              <a:latin typeface="標楷體" panose="03000509000000000000" pitchFamily="65" charset="-120"/>
              <a:ea typeface="標楷體" panose="03000509000000000000" pitchFamily="65" charset="-120"/>
            </a:rPr>
            <a:t>召開時間於</a:t>
          </a:r>
          <a:r>
            <a:rPr lang="zh-TW" altLang="en-US" sz="2600" b="1" u="sng" kern="1200" dirty="0">
              <a:solidFill>
                <a:srgbClr val="FF0000"/>
              </a:solidFill>
              <a:latin typeface="標楷體" panose="03000509000000000000" pitchFamily="65" charset="-120"/>
              <a:ea typeface="標楷體" panose="03000509000000000000" pitchFamily="65" charset="-120"/>
            </a:rPr>
            <a:t>上午</a:t>
          </a:r>
          <a:r>
            <a:rPr lang="en-US" altLang="en-US" sz="2600" b="1" u="sng" kern="1200" dirty="0">
              <a:solidFill>
                <a:srgbClr val="FF0000"/>
              </a:solidFill>
              <a:latin typeface="標楷體" panose="03000509000000000000" pitchFamily="65" charset="-120"/>
              <a:ea typeface="標楷體" panose="03000509000000000000" pitchFamily="65" charset="-120"/>
            </a:rPr>
            <a:t>10</a:t>
          </a:r>
          <a:r>
            <a:rPr lang="zh-TW" altLang="en-US" sz="2600" b="1" u="sng" kern="1200" dirty="0">
              <a:solidFill>
                <a:srgbClr val="FF0000"/>
              </a:solidFill>
              <a:latin typeface="標楷體" panose="03000509000000000000" pitchFamily="65" charset="-120"/>
              <a:ea typeface="標楷體" panose="03000509000000000000" pitchFamily="65" charset="-120"/>
            </a:rPr>
            <a:t>點</a:t>
          </a:r>
          <a:r>
            <a:rPr lang="en-US" altLang="en-US" sz="2600" b="1" u="sng" kern="1200" dirty="0">
              <a:solidFill>
                <a:srgbClr val="FF0000"/>
              </a:solidFill>
              <a:latin typeface="標楷體" panose="03000509000000000000" pitchFamily="65" charset="-120"/>
              <a:ea typeface="標楷體" panose="03000509000000000000" pitchFamily="65" charset="-120"/>
            </a:rPr>
            <a:t>30</a:t>
          </a:r>
          <a:r>
            <a:rPr lang="zh-TW" altLang="en-US" sz="2600" b="1" u="sng" kern="1200" dirty="0">
              <a:solidFill>
                <a:srgbClr val="FF0000"/>
              </a:solidFill>
              <a:latin typeface="標楷體" panose="03000509000000000000" pitchFamily="65" charset="-120"/>
              <a:ea typeface="標楷體" panose="03000509000000000000" pitchFamily="65" charset="-120"/>
            </a:rPr>
            <a:t>分以前或下午召開者</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不提供餐點</a:t>
          </a:r>
        </a:p>
        <a:p>
          <a:pPr marL="457200" lvl="2" indent="-228600" algn="just" defTabSz="1155700">
            <a:lnSpc>
              <a:spcPts val="3200"/>
            </a:lnSpc>
            <a:spcBef>
              <a:spcPct val="0"/>
            </a:spcBef>
            <a:spcAft>
              <a:spcPts val="0"/>
            </a:spcAft>
            <a:buChar char="•"/>
          </a:pPr>
          <a:r>
            <a:rPr lang="en-US" altLang="zh-TW" sz="2600" b="1" kern="1200" dirty="0">
              <a:solidFill>
                <a:schemeClr val="bg1"/>
              </a:solidFill>
              <a:latin typeface="標楷體" panose="03000509000000000000" pitchFamily="65" charset="-120"/>
              <a:ea typeface="標楷體" panose="03000509000000000000" pitchFamily="65" charset="-120"/>
            </a:rPr>
            <a:t>(</a:t>
          </a:r>
          <a:r>
            <a:rPr lang="zh-TW" altLang="en-US" sz="2600" b="1" kern="1200" dirty="0">
              <a:solidFill>
                <a:schemeClr val="bg1"/>
              </a:solidFill>
              <a:latin typeface="標楷體" panose="03000509000000000000" pitchFamily="65" charset="-120"/>
              <a:ea typeface="標楷體" panose="03000509000000000000" pitchFamily="65" charset="-120"/>
            </a:rPr>
            <a:t>二</a:t>
          </a:r>
          <a:r>
            <a:rPr lang="en-US" altLang="zh-TW" sz="2600" b="1" kern="1200" dirty="0">
              <a:solidFill>
                <a:schemeClr val="bg1"/>
              </a:solidFill>
              <a:latin typeface="標楷體" panose="03000509000000000000" pitchFamily="65" charset="-120"/>
              <a:ea typeface="標楷體" panose="03000509000000000000" pitchFamily="65" charset="-120"/>
            </a:rPr>
            <a:t>)</a:t>
          </a:r>
          <a:r>
            <a:rPr lang="zh-TW" altLang="en-US" sz="2600" b="1" kern="1200" dirty="0">
              <a:solidFill>
                <a:schemeClr val="bg1"/>
              </a:solidFill>
              <a:latin typeface="標楷體" panose="03000509000000000000" pitchFamily="65" charset="-120"/>
              <a:ea typeface="標楷體" panose="03000509000000000000" pitchFamily="65" charset="-120"/>
            </a:rPr>
            <a:t>會議與研習</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不提供點心、水果或飲料</a:t>
          </a:r>
        </a:p>
        <a:p>
          <a:pPr marL="457200" lvl="2" indent="-228600" algn="just" defTabSz="1155700">
            <a:lnSpc>
              <a:spcPts val="3200"/>
            </a:lnSpc>
            <a:spcBef>
              <a:spcPct val="0"/>
            </a:spcBef>
            <a:spcAft>
              <a:spcPts val="0"/>
            </a:spcAft>
            <a:buChar char="•"/>
          </a:pPr>
          <a:r>
            <a:rPr lang="en-US" altLang="zh-TW" sz="2600" b="1" kern="1200" dirty="0">
              <a:solidFill>
                <a:schemeClr val="bg1"/>
              </a:solidFill>
              <a:latin typeface="標楷體" panose="03000509000000000000" pitchFamily="65" charset="-120"/>
              <a:ea typeface="標楷體" panose="03000509000000000000" pitchFamily="65" charset="-120"/>
            </a:rPr>
            <a:t>(</a:t>
          </a:r>
          <a:r>
            <a:rPr lang="zh-TW" altLang="en-US" sz="2600" b="1" kern="1200" dirty="0">
              <a:solidFill>
                <a:schemeClr val="bg1"/>
              </a:solidFill>
              <a:latin typeface="標楷體" panose="03000509000000000000" pitchFamily="65" charset="-120"/>
              <a:ea typeface="標楷體" panose="03000509000000000000" pitchFamily="65" charset="-120"/>
            </a:rPr>
            <a:t>三</a:t>
          </a:r>
          <a:r>
            <a:rPr lang="en-US" altLang="zh-TW" sz="2600" b="1" kern="1200" dirty="0">
              <a:solidFill>
                <a:schemeClr val="bg1"/>
              </a:solidFill>
              <a:latin typeface="標楷體" panose="03000509000000000000" pitchFamily="65" charset="-120"/>
              <a:ea typeface="標楷體" panose="03000509000000000000" pitchFamily="65" charset="-120"/>
            </a:rPr>
            <a:t>)</a:t>
          </a:r>
          <a:r>
            <a:rPr lang="zh-TW" altLang="zh-TW" sz="2600" b="1" kern="1200" dirty="0">
              <a:solidFill>
                <a:schemeClr val="bg1"/>
              </a:solidFill>
              <a:latin typeface="標楷體" panose="03000509000000000000" pitchFamily="65" charset="-120"/>
              <a:ea typeface="標楷體" panose="03000509000000000000" pitchFamily="65" charset="-120"/>
            </a:rPr>
            <a:t>半日或全日之</a:t>
          </a:r>
          <a:r>
            <a:rPr lang="zh-TW" altLang="zh-TW" sz="2600" b="1" u="sng" kern="1200" dirty="0">
              <a:solidFill>
                <a:srgbClr val="FF0000"/>
              </a:solidFill>
              <a:latin typeface="標楷體" panose="03000509000000000000" pitchFamily="65" charset="-120"/>
              <a:ea typeface="標楷體" panose="03000509000000000000" pitchFamily="65" charset="-120"/>
            </a:rPr>
            <a:t>研習得提供餐點</a:t>
          </a:r>
          <a:endParaRPr lang="zh-TW" altLang="en-US" sz="2600" b="1" u="sng" kern="1200" dirty="0">
            <a:solidFill>
              <a:srgbClr val="FF0000"/>
            </a:solidFill>
            <a:latin typeface="標楷體" panose="03000509000000000000" pitchFamily="65" charset="-120"/>
            <a:ea typeface="標楷體" panose="03000509000000000000" pitchFamily="65" charset="-120"/>
          </a:endParaRPr>
        </a:p>
        <a:p>
          <a:pPr marL="228600" lvl="1" indent="-228600" algn="just" defTabSz="1155700">
            <a:lnSpc>
              <a:spcPts val="3200"/>
            </a:lnSpc>
            <a:spcBef>
              <a:spcPct val="0"/>
            </a:spcBef>
            <a:spcAft>
              <a:spcPts val="0"/>
            </a:spcAft>
            <a:buChar char="•"/>
          </a:pPr>
          <a:r>
            <a:rPr lang="zh-TW" altLang="en-US" sz="2600" b="1" kern="1200" dirty="0">
              <a:solidFill>
                <a:schemeClr val="bg1"/>
              </a:solidFill>
              <a:latin typeface="標楷體" panose="03000509000000000000" pitchFamily="65" charset="-120"/>
              <a:ea typeface="標楷體" panose="03000509000000000000" pitchFamily="65" charset="-120"/>
            </a:rPr>
            <a:t>邀請</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外部專家學者、外賓與會，或性質較為特殊者</a:t>
          </a:r>
          <a:r>
            <a:rPr lang="zh-TW" altLang="en-US" sz="2600" b="1" u="sng" kern="1200" dirty="0">
              <a:solidFill>
                <a:srgbClr val="FF0000"/>
              </a:solidFill>
              <a:latin typeface="標楷體" panose="03000509000000000000" pitchFamily="65" charset="-120"/>
              <a:ea typeface="標楷體" panose="03000509000000000000" pitchFamily="65" charset="-120"/>
            </a:rPr>
            <a:t>，說明案由簽請核准</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提供桌餐</a:t>
          </a:r>
          <a:r>
            <a:rPr lang="zh-TW" altLang="en-US" sz="2600" b="1" u="sng" kern="1200" dirty="0">
              <a:solidFill>
                <a:srgbClr val="FF0000"/>
              </a:solidFill>
              <a:latin typeface="標楷體" panose="03000509000000000000" pitchFamily="65" charset="-120"/>
              <a:ea typeface="標楷體" panose="03000509000000000000" pitchFamily="65" charset="-120"/>
            </a:rPr>
            <a:t>。</a:t>
          </a:r>
        </a:p>
      </dsp:txBody>
      <dsp:txXfrm rot="-5400000">
        <a:off x="1672220" y="229810"/>
        <a:ext cx="8937314" cy="4074342"/>
      </dsp:txXfrm>
    </dsp:sp>
    <dsp:sp modelId="{0560F428-62C9-4FDA-B87A-DE0812B58023}">
      <dsp:nvSpPr>
        <dsp:cNvPr id="0" name=""/>
        <dsp:cNvSpPr/>
      </dsp:nvSpPr>
      <dsp:spPr>
        <a:xfrm>
          <a:off x="400834" y="0"/>
          <a:ext cx="1251585" cy="4581414"/>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chemeClr val="bg1"/>
              </a:solidFill>
              <a:latin typeface="標楷體" panose="03000509000000000000" pitchFamily="65" charset="-120"/>
              <a:ea typeface="標楷體" panose="03000509000000000000" pitchFamily="65" charset="-120"/>
            </a:rPr>
            <a:t>餐點採購單價及會議與研習供應餐點原則</a:t>
          </a:r>
        </a:p>
      </dsp:txBody>
      <dsp:txXfrm>
        <a:off x="461931" y="61097"/>
        <a:ext cx="1129391" cy="445922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68066-CB47-4778-B9AB-A6510DA9E97C}">
      <dsp:nvSpPr>
        <dsp:cNvPr id="0" name=""/>
        <dsp:cNvSpPr/>
      </dsp:nvSpPr>
      <dsp:spPr>
        <a:xfrm>
          <a:off x="9876" y="0"/>
          <a:ext cx="4749428" cy="47942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atin typeface="標楷體" panose="03000509000000000000" pitchFamily="65" charset="-120"/>
              <a:ea typeface="標楷體" panose="03000509000000000000" pitchFamily="65" charset="-120"/>
            </a:rPr>
            <a:t>報支人員</a:t>
          </a:r>
          <a:endParaRPr lang="en-US" sz="3600" b="1" kern="1200" dirty="0">
            <a:latin typeface="標楷體" panose="03000509000000000000" pitchFamily="65" charset="-120"/>
            <a:ea typeface="標楷體" panose="03000509000000000000" pitchFamily="65" charset="-120"/>
          </a:endParaRPr>
        </a:p>
      </dsp:txBody>
      <dsp:txXfrm>
        <a:off x="9876" y="0"/>
        <a:ext cx="4749428" cy="1438274"/>
      </dsp:txXfrm>
    </dsp:sp>
    <dsp:sp modelId="{C734720F-C635-4F09-ADF3-6884428D7086}">
      <dsp:nvSpPr>
        <dsp:cNvPr id="0" name=""/>
        <dsp:cNvSpPr/>
      </dsp:nvSpPr>
      <dsp:spPr>
        <a:xfrm>
          <a:off x="250273" y="1250258"/>
          <a:ext cx="4037622" cy="6795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bg1"/>
              </a:solidFill>
              <a:latin typeface="標楷體" panose="03000509000000000000" pitchFamily="65" charset="-120"/>
              <a:ea typeface="標楷體" panose="03000509000000000000" pitchFamily="65" charset="-120"/>
            </a:rPr>
            <a:t>經費報支之</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「真實性」</a:t>
          </a:r>
          <a:endParaRPr lang="en-US" sz="2800" b="1" kern="1200" dirty="0">
            <a:solidFill>
              <a:srgbClr val="FF0000"/>
            </a:solidFill>
            <a:highlight>
              <a:srgbClr val="FFFF00"/>
            </a:highlight>
            <a:latin typeface="標楷體" panose="03000509000000000000" pitchFamily="65" charset="-120"/>
            <a:ea typeface="標楷體" panose="03000509000000000000" pitchFamily="65" charset="-120"/>
          </a:endParaRPr>
        </a:p>
      </dsp:txBody>
      <dsp:txXfrm>
        <a:off x="270176" y="1270161"/>
        <a:ext cx="3997816" cy="639726"/>
      </dsp:txXfrm>
    </dsp:sp>
    <dsp:sp modelId="{C439B1D4-C32A-4C34-ADFE-23C08E8861B3}">
      <dsp:nvSpPr>
        <dsp:cNvPr id="0" name=""/>
        <dsp:cNvSpPr/>
      </dsp:nvSpPr>
      <dsp:spPr>
        <a:xfrm>
          <a:off x="374860" y="2161796"/>
          <a:ext cx="3950308" cy="233071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just" defTabSz="1066800">
            <a:lnSpc>
              <a:spcPct val="90000"/>
            </a:lnSpc>
            <a:spcBef>
              <a:spcPct val="0"/>
            </a:spcBef>
            <a:spcAft>
              <a:spcPct val="35000"/>
            </a:spcAft>
            <a:buNone/>
          </a:pPr>
          <a:r>
            <a:rPr lang="zh-TW" altLang="en-US" sz="2400" b="1" kern="1200" dirty="0">
              <a:solidFill>
                <a:schemeClr val="bg1"/>
              </a:solidFill>
              <a:latin typeface="標楷體" panose="03000509000000000000" pitchFamily="65" charset="-120"/>
              <a:ea typeface="標楷體" panose="03000509000000000000" pitchFamily="65" charset="-120"/>
            </a:rPr>
            <a:t>各機關員工申請支付款項，應本誠信原則</a:t>
          </a:r>
          <a:r>
            <a:rPr lang="zh-TW" altLang="en-US" sz="2400" b="1" u="sng" kern="1200" dirty="0">
              <a:solidFill>
                <a:srgbClr val="FF0000"/>
              </a:solidFill>
              <a:latin typeface="標楷體" panose="03000509000000000000" pitchFamily="65" charset="-120"/>
              <a:ea typeface="標楷體" panose="03000509000000000000" pitchFamily="65" charset="-120"/>
            </a:rPr>
            <a:t>對所提出之支出憑證之支付事實真實性負責</a:t>
          </a:r>
          <a:r>
            <a:rPr lang="zh-TW" altLang="en-US" sz="2400" b="1" kern="1200" dirty="0">
              <a:solidFill>
                <a:schemeClr val="bg1"/>
              </a:solidFill>
              <a:latin typeface="標楷體" panose="03000509000000000000" pitchFamily="65" charset="-120"/>
              <a:ea typeface="標楷體" panose="03000509000000000000" pitchFamily="65" charset="-120"/>
            </a:rPr>
            <a:t>，不實者應負相關責任。</a:t>
          </a:r>
          <a:r>
            <a:rPr lang="en-US" altLang="zh-TW" sz="2400" b="1" kern="1200" dirty="0">
              <a:solidFill>
                <a:schemeClr val="bg1"/>
              </a:solidFill>
              <a:latin typeface="標楷體" panose="03000509000000000000" pitchFamily="65" charset="-120"/>
              <a:ea typeface="標楷體" panose="03000509000000000000" pitchFamily="65" charset="-120"/>
            </a:rPr>
            <a:t>(</a:t>
          </a:r>
          <a:r>
            <a:rPr lang="zh-TW" altLang="en-US" sz="2400" b="1" kern="1200" dirty="0">
              <a:solidFill>
                <a:schemeClr val="bg1"/>
              </a:solidFill>
              <a:latin typeface="標楷體" panose="03000509000000000000" pitchFamily="65" charset="-120"/>
              <a:ea typeface="標楷體" panose="03000509000000000000" pitchFamily="65" charset="-120"/>
            </a:rPr>
            <a:t>政府支出憑證處理要點</a:t>
          </a:r>
          <a:r>
            <a:rPr lang="en-US" altLang="zh-TW" sz="2400" b="1" kern="1200" dirty="0">
              <a:solidFill>
                <a:schemeClr val="bg1"/>
              </a:solidFill>
              <a:latin typeface="標楷體" panose="03000509000000000000" pitchFamily="65" charset="-120"/>
              <a:ea typeface="標楷體" panose="03000509000000000000" pitchFamily="65" charset="-120"/>
            </a:rPr>
            <a:t>§3)</a:t>
          </a:r>
          <a:endParaRPr lang="en-US" sz="2400" b="1" kern="1200" dirty="0">
            <a:solidFill>
              <a:schemeClr val="bg1"/>
            </a:solidFill>
            <a:latin typeface="標楷體" panose="03000509000000000000" pitchFamily="65" charset="-120"/>
            <a:ea typeface="標楷體" panose="03000509000000000000" pitchFamily="65" charset="-120"/>
          </a:endParaRPr>
        </a:p>
      </dsp:txBody>
      <dsp:txXfrm>
        <a:off x="443124" y="2230060"/>
        <a:ext cx="3813780" cy="2194186"/>
      </dsp:txXfrm>
    </dsp:sp>
    <dsp:sp modelId="{121DE527-9559-4120-92E2-F19C1AE9D480}">
      <dsp:nvSpPr>
        <dsp:cNvPr id="0" name=""/>
        <dsp:cNvSpPr/>
      </dsp:nvSpPr>
      <dsp:spPr>
        <a:xfrm>
          <a:off x="5115510" y="0"/>
          <a:ext cx="4749428" cy="47942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atin typeface="標楷體" panose="03000509000000000000" pitchFamily="65" charset="-120"/>
              <a:ea typeface="標楷體" panose="03000509000000000000" pitchFamily="65" charset="-120"/>
            </a:rPr>
            <a:t>會計人員</a:t>
          </a:r>
          <a:endParaRPr lang="en-US" sz="3600" b="1" kern="1200" dirty="0">
            <a:latin typeface="標楷體" panose="03000509000000000000" pitchFamily="65" charset="-120"/>
            <a:ea typeface="標楷體" panose="03000509000000000000" pitchFamily="65" charset="-120"/>
          </a:endParaRPr>
        </a:p>
      </dsp:txBody>
      <dsp:txXfrm>
        <a:off x="5115510" y="0"/>
        <a:ext cx="4749428" cy="1438274"/>
      </dsp:txXfrm>
    </dsp:sp>
    <dsp:sp modelId="{45DBB2EF-B03A-4056-9034-F951C2F602DF}">
      <dsp:nvSpPr>
        <dsp:cNvPr id="0" name=""/>
        <dsp:cNvSpPr/>
      </dsp:nvSpPr>
      <dsp:spPr>
        <a:xfrm>
          <a:off x="5334043" y="1257075"/>
          <a:ext cx="4062889" cy="640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bg1"/>
              </a:solidFill>
              <a:latin typeface="標楷體" panose="03000509000000000000" pitchFamily="65" charset="-120"/>
              <a:ea typeface="標楷體" panose="03000509000000000000" pitchFamily="65" charset="-120"/>
            </a:rPr>
            <a:t>結報文件之</a:t>
          </a:r>
          <a:r>
            <a:rPr lang="zh-TW" altLang="en-US" sz="2800" b="1" kern="1200" dirty="0">
              <a:solidFill>
                <a:srgbClr val="FF0000"/>
              </a:solidFill>
              <a:highlight>
                <a:srgbClr val="FFFF00"/>
              </a:highlight>
              <a:latin typeface="標楷體" panose="03000509000000000000" pitchFamily="65" charset="-120"/>
              <a:ea typeface="標楷體" panose="03000509000000000000" pitchFamily="65" charset="-120"/>
            </a:rPr>
            <a:t>「合規性」</a:t>
          </a:r>
          <a:endParaRPr lang="en-US" sz="2800" b="1" kern="1200" dirty="0">
            <a:solidFill>
              <a:srgbClr val="FF0000"/>
            </a:solidFill>
            <a:highlight>
              <a:srgbClr val="FFFF00"/>
            </a:highlight>
            <a:latin typeface="標楷體" panose="03000509000000000000" pitchFamily="65" charset="-120"/>
            <a:ea typeface="標楷體" panose="03000509000000000000" pitchFamily="65" charset="-120"/>
          </a:endParaRPr>
        </a:p>
      </dsp:txBody>
      <dsp:txXfrm>
        <a:off x="5352797" y="1275829"/>
        <a:ext cx="4025381" cy="602817"/>
      </dsp:txXfrm>
    </dsp:sp>
    <dsp:sp modelId="{D9902C1F-37F6-4FDA-BC75-7EA8A772E71D}">
      <dsp:nvSpPr>
        <dsp:cNvPr id="0" name=""/>
        <dsp:cNvSpPr/>
      </dsp:nvSpPr>
      <dsp:spPr>
        <a:xfrm>
          <a:off x="5305014" y="2111704"/>
          <a:ext cx="4120946" cy="23087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just" defTabSz="1066800">
            <a:lnSpc>
              <a:spcPct val="90000"/>
            </a:lnSpc>
            <a:spcBef>
              <a:spcPct val="0"/>
            </a:spcBef>
            <a:spcAft>
              <a:spcPct val="35000"/>
            </a:spcAft>
            <a:buNone/>
          </a:pPr>
          <a:r>
            <a:rPr lang="zh-TW" altLang="en-US" sz="2400" b="1" kern="1200" dirty="0">
              <a:solidFill>
                <a:schemeClr val="bg1"/>
              </a:solidFill>
              <a:latin typeface="標楷體" panose="03000509000000000000" pitchFamily="65" charset="-120"/>
              <a:ea typeface="標楷體" panose="03000509000000000000" pitchFamily="65" charset="-120"/>
            </a:rPr>
            <a:t>會計人員執行內部審核事項，應依照有關法令辦理；非因違法失職或重大過失，不負損害賠償責任。</a:t>
          </a:r>
          <a:r>
            <a:rPr lang="en-US" altLang="zh-TW" sz="2400" b="1" kern="1200" dirty="0">
              <a:solidFill>
                <a:schemeClr val="bg1"/>
              </a:solidFill>
              <a:latin typeface="標楷體" panose="03000509000000000000" pitchFamily="65" charset="-120"/>
              <a:ea typeface="標楷體" panose="03000509000000000000" pitchFamily="65" charset="-120"/>
            </a:rPr>
            <a:t>(</a:t>
          </a:r>
          <a:r>
            <a:rPr lang="zh-TW" altLang="en-US" sz="2400" b="1" kern="1200" dirty="0">
              <a:solidFill>
                <a:schemeClr val="bg1"/>
              </a:solidFill>
              <a:latin typeface="標楷體" panose="03000509000000000000" pitchFamily="65" charset="-120"/>
              <a:ea typeface="標楷體" panose="03000509000000000000" pitchFamily="65" charset="-120"/>
            </a:rPr>
            <a:t>會計法</a:t>
          </a:r>
          <a:r>
            <a:rPr lang="en-US" altLang="zh-TW" sz="2400" b="1" kern="1200" dirty="0">
              <a:solidFill>
                <a:schemeClr val="bg1"/>
              </a:solidFill>
              <a:latin typeface="標楷體" panose="03000509000000000000" pitchFamily="65" charset="-120"/>
              <a:ea typeface="標楷體" panose="03000509000000000000" pitchFamily="65" charset="-120"/>
            </a:rPr>
            <a:t>§103)</a:t>
          </a:r>
          <a:endParaRPr lang="en-US" sz="2400" b="1" kern="1200" dirty="0">
            <a:solidFill>
              <a:schemeClr val="bg1"/>
            </a:solidFill>
            <a:latin typeface="標楷體" panose="03000509000000000000" pitchFamily="65" charset="-120"/>
            <a:ea typeface="標楷體" panose="03000509000000000000" pitchFamily="65" charset="-120"/>
          </a:endParaRPr>
        </a:p>
      </dsp:txBody>
      <dsp:txXfrm>
        <a:off x="5372636" y="2179326"/>
        <a:ext cx="3985702" cy="2173552"/>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FE12E-86F8-462B-B833-7A91D12E7004}">
      <dsp:nvSpPr>
        <dsp:cNvPr id="0" name=""/>
        <dsp:cNvSpPr/>
      </dsp:nvSpPr>
      <dsp:spPr>
        <a:xfrm rot="5400000">
          <a:off x="7598187" y="-3741395"/>
          <a:ext cx="2251402" cy="987039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244600">
            <a:lnSpc>
              <a:spcPct val="90000"/>
            </a:lnSpc>
            <a:spcBef>
              <a:spcPct val="0"/>
            </a:spcBef>
            <a:spcAft>
              <a:spcPct val="15000"/>
            </a:spcAft>
            <a:buChar char="•"/>
          </a:pPr>
          <a:r>
            <a:rPr lang="zh-TW" altLang="en-US" sz="2800" b="1" u="none" kern="1200" dirty="0">
              <a:solidFill>
                <a:schemeClr val="bg1"/>
              </a:solidFill>
              <a:latin typeface="標楷體" panose="03000509000000000000" pitchFamily="65" charset="-120"/>
              <a:ea typeface="標楷體" panose="03000509000000000000" pitchFamily="65" charset="-120"/>
            </a:rPr>
            <a:t>符合會計法第</a:t>
          </a:r>
          <a:r>
            <a:rPr lang="en-US" altLang="en-US" sz="2800" b="1" u="none" kern="1200" dirty="0">
              <a:solidFill>
                <a:schemeClr val="bg1"/>
              </a:solidFill>
              <a:latin typeface="標楷體" panose="03000509000000000000" pitchFamily="65" charset="-120"/>
              <a:ea typeface="標楷體" panose="03000509000000000000" pitchFamily="65" charset="-120"/>
            </a:rPr>
            <a:t>52</a:t>
          </a:r>
          <a:r>
            <a:rPr lang="zh-TW" altLang="en-US" sz="2800" b="1" u="none" kern="1200" dirty="0">
              <a:solidFill>
                <a:schemeClr val="bg1"/>
              </a:solidFill>
              <a:latin typeface="標楷體" panose="03000509000000000000" pitchFamily="65" charset="-120"/>
              <a:ea typeface="標楷體" panose="03000509000000000000" pitchFamily="65" charset="-120"/>
            </a:rPr>
            <a:t>條規定者</a:t>
          </a: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：為</a:t>
          </a:r>
          <a:r>
            <a:rPr lang="zh-TW" altLang="en-US" sz="2800" b="1" u="sng" kern="1200" dirty="0">
              <a:solidFill>
                <a:srgbClr val="FF0000"/>
              </a:solidFill>
              <a:latin typeface="標楷體" panose="03000509000000000000" pitchFamily="65" charset="-120"/>
              <a:ea typeface="標楷體" panose="03000509000000000000" pitchFamily="65" charset="-120"/>
            </a:rPr>
            <a:t>證明支付事實所取得之</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收據、統一發票、表單或其他可資證明書據</a:t>
          </a:r>
          <a:r>
            <a:rPr lang="zh-TW" altLang="en-US" sz="2800" b="1" u="sng" kern="1200" dirty="0">
              <a:solidFill>
                <a:srgbClr val="FF0000"/>
              </a:solidFill>
              <a:latin typeface="標楷體" panose="03000509000000000000" pitchFamily="65" charset="-120"/>
              <a:ea typeface="標楷體" panose="03000509000000000000" pitchFamily="65" charset="-120"/>
            </a:rPr>
            <a:t>。</a:t>
          </a:r>
        </a:p>
        <a:p>
          <a:pPr marL="285750" lvl="1" indent="-285750" algn="just" defTabSz="1244600">
            <a:lnSpc>
              <a:spcPct val="90000"/>
            </a:lnSpc>
            <a:spcBef>
              <a:spcPct val="0"/>
            </a:spcBef>
            <a:spcAft>
              <a:spcPct val="15000"/>
            </a:spcAft>
            <a:buChar char="•"/>
          </a:pP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附屬書類</a:t>
          </a:r>
          <a:r>
            <a:rPr lang="zh-TW" altLang="en-US" sz="2800" b="1" u="sng" kern="1200" dirty="0">
              <a:solidFill>
                <a:srgbClr val="FF0000"/>
              </a:solidFill>
              <a:latin typeface="標楷體" panose="03000509000000000000" pitchFamily="65" charset="-120"/>
              <a:ea typeface="標楷體" panose="03000509000000000000" pitchFamily="65" charset="-120"/>
            </a:rPr>
            <a:t>係就前開原始憑證所載之交易內容，加以補充或列示說明之單據</a:t>
          </a: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（如廠商另行出具詳載交貨品項、數量、單價及金額之出貨明細表等）。</a:t>
          </a:r>
        </a:p>
      </dsp:txBody>
      <dsp:txXfrm rot="-5400000">
        <a:off x="3788693" y="178003"/>
        <a:ext cx="9760486" cy="2031594"/>
      </dsp:txXfrm>
    </dsp:sp>
    <dsp:sp modelId="{59F7D0F9-58DE-48E8-A98B-0BAC063B273D}">
      <dsp:nvSpPr>
        <dsp:cNvPr id="0" name=""/>
        <dsp:cNvSpPr/>
      </dsp:nvSpPr>
      <dsp:spPr>
        <a:xfrm>
          <a:off x="1773123" y="1856"/>
          <a:ext cx="2015569" cy="23838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solidFill>
                <a:schemeClr val="bg1">
                  <a:lumMod val="95000"/>
                  <a:lumOff val="5000"/>
                </a:schemeClr>
              </a:solidFill>
              <a:latin typeface="標楷體" panose="03000509000000000000" pitchFamily="65" charset="-120"/>
              <a:ea typeface="標楷體" panose="03000509000000000000" pitchFamily="65" charset="-120"/>
            </a:rPr>
            <a:t>原始</a:t>
          </a:r>
          <a:endParaRPr lang="en-US" altLang="zh-TW" sz="34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0" lvl="0" indent="0" algn="ctr" defTabSz="1511300">
            <a:lnSpc>
              <a:spcPct val="90000"/>
            </a:lnSpc>
            <a:spcBef>
              <a:spcPct val="0"/>
            </a:spcBef>
            <a:spcAft>
              <a:spcPct val="35000"/>
            </a:spcAft>
            <a:buNone/>
          </a:pPr>
          <a:r>
            <a:rPr lang="zh-TW" altLang="en-US" sz="3400" b="1" kern="1200" dirty="0">
              <a:solidFill>
                <a:schemeClr val="bg1">
                  <a:lumMod val="95000"/>
                  <a:lumOff val="5000"/>
                </a:schemeClr>
              </a:solidFill>
              <a:latin typeface="標楷體" panose="03000509000000000000" pitchFamily="65" charset="-120"/>
              <a:ea typeface="標楷體" panose="03000509000000000000" pitchFamily="65" charset="-120"/>
            </a:rPr>
            <a:t>憑證</a:t>
          </a:r>
        </a:p>
      </dsp:txBody>
      <dsp:txXfrm>
        <a:off x="1871515" y="100248"/>
        <a:ext cx="1818785" cy="2187101"/>
      </dsp:txXfrm>
    </dsp:sp>
    <dsp:sp modelId="{DAE20879-614B-4446-BD24-CF73EFE982A4}">
      <dsp:nvSpPr>
        <dsp:cNvPr id="0" name=""/>
        <dsp:cNvSpPr/>
      </dsp:nvSpPr>
      <dsp:spPr>
        <a:xfrm rot="5400000">
          <a:off x="7575883" y="-1267588"/>
          <a:ext cx="2240899" cy="9876612"/>
        </a:xfrm>
        <a:prstGeom prst="round2SameRect">
          <a:avLst/>
        </a:prstGeom>
        <a:solidFill>
          <a:schemeClr val="accent5">
            <a:tint val="40000"/>
            <a:alpha val="90000"/>
            <a:hueOff val="1814401"/>
            <a:satOff val="2095"/>
            <a:lumOff val="3173"/>
            <a:alphaOff val="0"/>
          </a:schemeClr>
        </a:solidFill>
        <a:ln w="12700" cap="flat" cmpd="sng" algn="ctr">
          <a:solidFill>
            <a:schemeClr val="accent5">
              <a:tint val="40000"/>
              <a:alpha val="90000"/>
              <a:hueOff val="1814401"/>
              <a:satOff val="2095"/>
              <a:lumOff val="31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係指</a:t>
          </a:r>
          <a:r>
            <a:rPr lang="zh-TW" altLang="en-US" sz="2800" b="1" kern="1200" dirty="0">
              <a:solidFill>
                <a:srgbClr val="FF0000"/>
              </a:solidFill>
              <a:latin typeface="標楷體" panose="03000509000000000000" pitchFamily="65" charset="-120"/>
              <a:ea typeface="標楷體" panose="03000509000000000000" pitchFamily="65" charset="-120"/>
            </a:rPr>
            <a:t>其他法令</a:t>
          </a: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，或各機關基於</a:t>
          </a:r>
          <a:r>
            <a:rPr lang="zh-TW" altLang="en-US" sz="2800" b="1" kern="1200" dirty="0">
              <a:solidFill>
                <a:srgbClr val="FF0000"/>
              </a:solidFill>
              <a:latin typeface="標楷體" panose="03000509000000000000" pitchFamily="65" charset="-120"/>
              <a:ea typeface="標楷體" panose="03000509000000000000" pitchFamily="65" charset="-120"/>
            </a:rPr>
            <a:t>行政管理及內部控制</a:t>
          </a: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程序訂定之作業規範，</a:t>
          </a:r>
          <a:r>
            <a:rPr lang="zh-TW" altLang="en-US" sz="2800" b="1" kern="1200" dirty="0">
              <a:solidFill>
                <a:srgbClr val="FF0000"/>
              </a:solidFill>
              <a:latin typeface="標楷體" panose="03000509000000000000" pitchFamily="65" charset="-120"/>
              <a:ea typeface="標楷體" panose="03000509000000000000" pitchFamily="65" charset="-120"/>
            </a:rPr>
            <a:t>要求檢附之</a:t>
          </a:r>
          <a:r>
            <a:rPr lang="zh-TW" altLang="en-US" sz="2800" b="1" u="sng" kern="1200" dirty="0">
              <a:solidFill>
                <a:srgbClr val="FF0000"/>
              </a:solidFill>
              <a:latin typeface="標楷體" panose="03000509000000000000" pitchFamily="65" charset="-120"/>
              <a:ea typeface="標楷體" panose="03000509000000000000" pitchFamily="65" charset="-120"/>
            </a:rPr>
            <a:t>非屬原始憑證之證明文件或單據。</a:t>
          </a:r>
        </a:p>
        <a:p>
          <a:pPr marL="285750" lvl="1" indent="-285750" algn="l" defTabSz="1244600">
            <a:lnSpc>
              <a:spcPct val="90000"/>
            </a:lnSpc>
            <a:spcBef>
              <a:spcPct val="0"/>
            </a:spcBef>
            <a:spcAft>
              <a:spcPct val="15000"/>
            </a:spcAft>
            <a:buChar char="•"/>
          </a:pPr>
          <a:r>
            <a:rPr lang="zh-TW" altLang="en-US" sz="2800" b="1" kern="1200" dirty="0">
              <a:solidFill>
                <a:schemeClr val="bg1">
                  <a:lumMod val="95000"/>
                  <a:lumOff val="5000"/>
                </a:schemeClr>
              </a:solidFill>
              <a:latin typeface="標楷體" panose="03000509000000000000" pitchFamily="65" charset="-120"/>
              <a:ea typeface="標楷體" panose="03000509000000000000" pitchFamily="65" charset="-120"/>
            </a:rPr>
            <a:t>宜由各該機關或法令主管機關檢討簡化核銷之單據及程序。</a:t>
          </a:r>
        </a:p>
      </dsp:txBody>
      <dsp:txXfrm rot="-5400000">
        <a:off x="3758027" y="2659660"/>
        <a:ext cx="9767220" cy="2022115"/>
      </dsp:txXfrm>
    </dsp:sp>
    <dsp:sp modelId="{262EC747-D36E-4D8D-B57B-0BF3C7A05234}">
      <dsp:nvSpPr>
        <dsp:cNvPr id="0" name=""/>
        <dsp:cNvSpPr/>
      </dsp:nvSpPr>
      <dsp:spPr>
        <a:xfrm>
          <a:off x="1773123" y="2601001"/>
          <a:ext cx="1984902" cy="2139432"/>
        </a:xfrm>
        <a:prstGeom prst="roundRect">
          <a:avLst/>
        </a:prstGeom>
        <a:solidFill>
          <a:schemeClr val="accent5">
            <a:hueOff val="1675149"/>
            <a:satOff val="-565"/>
            <a:lumOff val="10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solidFill>
                <a:schemeClr val="bg1">
                  <a:lumMod val="95000"/>
                  <a:lumOff val="5000"/>
                </a:schemeClr>
              </a:solidFill>
              <a:latin typeface="標楷體" panose="03000509000000000000" pitchFamily="65" charset="-120"/>
              <a:ea typeface="標楷體" panose="03000509000000000000" pitchFamily="65" charset="-120"/>
            </a:rPr>
            <a:t>其他</a:t>
          </a:r>
          <a:endParaRPr lang="en-US" altLang="zh-TW" sz="34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0" lvl="0" indent="0" algn="ctr" defTabSz="1511300">
            <a:lnSpc>
              <a:spcPct val="90000"/>
            </a:lnSpc>
            <a:spcBef>
              <a:spcPct val="0"/>
            </a:spcBef>
            <a:spcAft>
              <a:spcPct val="35000"/>
            </a:spcAft>
            <a:buNone/>
          </a:pPr>
          <a:r>
            <a:rPr lang="zh-TW" altLang="en-US" sz="3400" b="1" kern="1200" dirty="0">
              <a:solidFill>
                <a:schemeClr val="bg1">
                  <a:lumMod val="95000"/>
                  <a:lumOff val="5000"/>
                </a:schemeClr>
              </a:solidFill>
              <a:latin typeface="標楷體" panose="03000509000000000000" pitchFamily="65" charset="-120"/>
              <a:ea typeface="標楷體" panose="03000509000000000000" pitchFamily="65" charset="-120"/>
            </a:rPr>
            <a:t>單據</a:t>
          </a:r>
        </a:p>
      </dsp:txBody>
      <dsp:txXfrm>
        <a:off x="1870018" y="2697896"/>
        <a:ext cx="1791112" cy="1945642"/>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6846C-1B57-435D-9D6F-CCB869AABF5D}">
      <dsp:nvSpPr>
        <dsp:cNvPr id="0" name=""/>
        <dsp:cNvSpPr/>
      </dsp:nvSpPr>
      <dsp:spPr>
        <a:xfrm>
          <a:off x="0" y="0"/>
          <a:ext cx="2370337" cy="10429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zh-TW" altLang="en-US" sz="2200" b="1" kern="1200" dirty="0">
              <a:solidFill>
                <a:schemeClr val="bg1">
                  <a:lumMod val="95000"/>
                  <a:lumOff val="5000"/>
                </a:schemeClr>
              </a:solidFill>
              <a:latin typeface="標楷體" panose="03000509000000000000" pitchFamily="65" charset="-120"/>
              <a:ea typeface="標楷體" panose="03000509000000000000" pitchFamily="65" charset="-120"/>
            </a:rPr>
            <a:t>一、涉及經費支出之各項憑證</a:t>
          </a:r>
        </a:p>
      </dsp:txBody>
      <dsp:txXfrm>
        <a:off x="50914" y="50914"/>
        <a:ext cx="2268509" cy="941152"/>
      </dsp:txXfrm>
    </dsp:sp>
    <dsp:sp modelId="{07DA972C-3A4F-4654-9DD8-61931FC2000A}">
      <dsp:nvSpPr>
        <dsp:cNvPr id="0" name=""/>
        <dsp:cNvSpPr/>
      </dsp:nvSpPr>
      <dsp:spPr>
        <a:xfrm>
          <a:off x="0" y="929077"/>
          <a:ext cx="2370337" cy="3695469"/>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5258"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收據</a:t>
          </a:r>
          <a:r>
            <a:rPr lang="en-US"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(§4)</a:t>
          </a:r>
          <a:endPar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228600" lvl="1" indent="-228600" algn="l" defTabSz="1155700">
            <a:lnSpc>
              <a:spcPct val="90000"/>
            </a:lnSpc>
            <a:spcBef>
              <a:spcPct val="0"/>
            </a:spcBef>
            <a:spcAft>
              <a:spcPct val="20000"/>
            </a:spcAft>
            <a:buChar char="•"/>
          </a:pP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統一發票</a:t>
          </a:r>
        </a:p>
        <a:p>
          <a:pPr marL="228600" lvl="1" indent="-228600" algn="l" defTabSz="1155700">
            <a:lnSpc>
              <a:spcPct val="90000"/>
            </a:lnSpc>
            <a:spcBef>
              <a:spcPct val="0"/>
            </a:spcBef>
            <a:spcAft>
              <a:spcPct val="20000"/>
            </a:spcAft>
            <a:buChar char="•"/>
          </a:pP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普通收據</a:t>
          </a:r>
          <a:r>
            <a:rPr lang="en-US"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(§5)</a:t>
          </a:r>
          <a:endPar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228600" lvl="1" indent="-228600" algn="l" defTabSz="1155700">
            <a:lnSpc>
              <a:spcPct val="90000"/>
            </a:lnSpc>
            <a:spcBef>
              <a:spcPct val="0"/>
            </a:spcBef>
            <a:spcAft>
              <a:spcPct val="20000"/>
            </a:spcAft>
            <a:buChar char="•"/>
          </a:pP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表單</a:t>
          </a:r>
          <a:r>
            <a:rPr lang="en-US"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清冊</a:t>
          </a:r>
          <a:r>
            <a:rPr lang="en-US"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員工</a:t>
          </a:r>
          <a:r>
            <a:rPr lang="en-US" altLang="en-US" sz="2600" b="1" kern="1200" dirty="0">
              <a:solidFill>
                <a:schemeClr val="bg1">
                  <a:lumMod val="95000"/>
                  <a:lumOff val="5000"/>
                </a:schemeClr>
              </a:solidFill>
              <a:latin typeface="標楷體" panose="03000509000000000000" pitchFamily="65" charset="-120"/>
              <a:ea typeface="標楷體" panose="03000509000000000000" pitchFamily="65" charset="-120"/>
            </a:rPr>
            <a:t>)(§6)</a:t>
          </a:r>
          <a:endParaRPr lang="zh-TW" altLang="en-US" sz="2600" b="1" kern="1200" dirty="0">
            <a:solidFill>
              <a:schemeClr val="bg1">
                <a:lumMod val="95000"/>
                <a:lumOff val="5000"/>
              </a:schemeClr>
            </a:solidFill>
            <a:latin typeface="標楷體" panose="03000509000000000000" pitchFamily="65" charset="-120"/>
            <a:ea typeface="標楷體" panose="03000509000000000000" pitchFamily="65" charset="-120"/>
          </a:endParaRPr>
        </a:p>
      </dsp:txBody>
      <dsp:txXfrm>
        <a:off x="0" y="929077"/>
        <a:ext cx="2370337" cy="3695469"/>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6846C-1B57-435D-9D6F-CCB869AABF5D}">
      <dsp:nvSpPr>
        <dsp:cNvPr id="0" name=""/>
        <dsp:cNvSpPr/>
      </dsp:nvSpPr>
      <dsp:spPr>
        <a:xfrm>
          <a:off x="25823" y="0"/>
          <a:ext cx="9532472" cy="1060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二、無法取得會計法第</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52</a:t>
          </a: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條第</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1</a:t>
          </a: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項第</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3</a:t>
          </a: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及</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4</a:t>
          </a: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款之支出憑證而有其他可資證明支出事項之單據或其他書類</a:t>
          </a:r>
          <a:endParaRPr lang="zh-TW" altLang="en-US" sz="2400" b="1" kern="1200" dirty="0">
            <a:latin typeface="標楷體" panose="03000509000000000000" pitchFamily="65" charset="-120"/>
            <a:ea typeface="標楷體" panose="03000509000000000000" pitchFamily="65" charset="-120"/>
          </a:endParaRPr>
        </a:p>
      </dsp:txBody>
      <dsp:txXfrm>
        <a:off x="77572" y="51749"/>
        <a:ext cx="9428974" cy="956587"/>
      </dsp:txXfrm>
    </dsp:sp>
    <dsp:sp modelId="{07DA972C-3A4F-4654-9DD8-61931FC2000A}">
      <dsp:nvSpPr>
        <dsp:cNvPr id="0" name=""/>
        <dsp:cNvSpPr/>
      </dsp:nvSpPr>
      <dsp:spPr>
        <a:xfrm>
          <a:off x="0" y="1065189"/>
          <a:ext cx="9635488" cy="3632461"/>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37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非屬採購案之匯款證明文件及機關留存資料</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(§7)</a:t>
          </a:r>
          <a:endPar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20000"/>
            </a:spcAft>
            <a:buChar char="•"/>
          </a:pP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公用事業費款之繳費通知單等</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(§8)</a:t>
          </a:r>
          <a:endPar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20000"/>
            </a:spcAft>
            <a:buChar char="•"/>
          </a:pPr>
          <a:r>
            <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依法提存款項之國庫存款收款書及由經手人簽名之提存書影本</a:t>
          </a:r>
          <a:r>
            <a:rPr lang="en-US" altLang="en-US" sz="2400" b="1" kern="1200" dirty="0">
              <a:solidFill>
                <a:schemeClr val="bg1">
                  <a:lumMod val="95000"/>
                  <a:lumOff val="5000"/>
                </a:schemeClr>
              </a:solidFill>
              <a:latin typeface="標楷體" panose="03000509000000000000" pitchFamily="65" charset="-120"/>
              <a:ea typeface="標楷體" panose="03000509000000000000" pitchFamily="65" charset="-120"/>
            </a:rPr>
            <a:t>(§9)</a:t>
          </a:r>
          <a:endParaRPr lang="zh-TW" altLang="en-US" sz="2400" b="1" kern="1200" dirty="0">
            <a:solidFill>
              <a:schemeClr val="bg1">
                <a:lumMod val="95000"/>
                <a:lumOff val="5000"/>
              </a:schemeClr>
            </a:solidFill>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20000"/>
            </a:spcAft>
            <a:buChar char="•"/>
          </a:pPr>
          <a:r>
            <a:rPr lang="zh-TW" altLang="en-US" sz="2400" b="1" kern="1200" dirty="0">
              <a:solidFill>
                <a:srgbClr val="FF0000"/>
              </a:solidFill>
              <a:highlight>
                <a:srgbClr val="FFFF00"/>
              </a:highlight>
              <a:latin typeface="標楷體" panose="03000509000000000000" pitchFamily="65" charset="-120"/>
              <a:ea typeface="標楷體" panose="03000509000000000000" pitchFamily="65" charset="-120"/>
            </a:rPr>
            <a:t>國外支出憑證依其慣例，並由申請人或經手人加註說明並簽名</a:t>
          </a:r>
          <a:r>
            <a:rPr lang="en-US" altLang="en-US" sz="1800" b="1" kern="1200" dirty="0">
              <a:solidFill>
                <a:srgbClr val="FF0000"/>
              </a:solidFill>
              <a:highlight>
                <a:srgbClr val="FFFF00"/>
              </a:highlight>
              <a:latin typeface="標楷體" panose="03000509000000000000" pitchFamily="65" charset="-120"/>
              <a:ea typeface="標楷體" panose="03000509000000000000" pitchFamily="65" charset="-120"/>
            </a:rPr>
            <a:t>(§10)</a:t>
          </a:r>
          <a:endParaRPr lang="zh-TW" altLang="en-US" sz="1800" b="1" kern="1200" dirty="0">
            <a:solidFill>
              <a:srgbClr val="FF0000"/>
            </a:solidFill>
            <a:highlight>
              <a:srgbClr val="FFFF00"/>
            </a:highlight>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20000"/>
            </a:spcAft>
            <a:buChar char="•"/>
          </a:pP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特殊網路交易以獲有記載事項足資證明支付事實之電子憑證</a:t>
          </a:r>
          <a:r>
            <a:rPr lang="en-US" altLang="en-US" sz="24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(§11)</a:t>
          </a:r>
          <a:endParaRPr lang="zh-TW" altLang="en-US" sz="24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20000"/>
            </a:spcAft>
            <a:buChar char="•"/>
          </a:pPr>
          <a:r>
            <a:rPr lang="zh-TW" altLang="en-US" sz="2400" b="1" kern="1200" dirty="0">
              <a:solidFill>
                <a:srgbClr val="FF0000"/>
              </a:solidFill>
              <a:highlight>
                <a:srgbClr val="FFFF00"/>
              </a:highlight>
              <a:latin typeface="標楷體" panose="03000509000000000000" pitchFamily="65" charset="-120"/>
              <a:ea typeface="標楷體" panose="03000509000000000000" pitchFamily="65" charset="-120"/>
            </a:rPr>
            <a:t>影本、證明文件、支出證明單，</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由經手人註明無法提出原本</a:t>
          </a:r>
          <a:r>
            <a:rPr lang="en-US" altLang="zh-TW" sz="24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zh-TW" sz="2400" b="1" u="sng" kern="1200" dirty="0">
              <a:solidFill>
                <a:srgbClr val="FF0000"/>
              </a:solidFill>
              <a:highlight>
                <a:srgbClr val="FFFF00"/>
              </a:highlight>
              <a:latin typeface="標楷體" panose="03000509000000000000" pitchFamily="65" charset="-120"/>
              <a:ea typeface="標楷體" panose="03000509000000000000" pitchFamily="65" charset="-120"/>
            </a:rPr>
            <a:t>不能取得</a:t>
          </a:r>
          <a:r>
            <a:rPr lang="en-US" altLang="zh-TW" sz="2400" b="1" u="sng" kern="1200" dirty="0">
              <a:solidFill>
                <a:srgbClr val="FF0000"/>
              </a:solidFill>
              <a:highlight>
                <a:srgbClr val="FFFF00"/>
              </a:highlight>
              <a:latin typeface="標楷體" panose="03000509000000000000" pitchFamily="65" charset="-120"/>
              <a:ea typeface="標楷體" panose="03000509000000000000" pitchFamily="65" charset="-120"/>
            </a:rPr>
            <a:t>)</a:t>
          </a:r>
          <a:r>
            <a:rPr lang="zh-TW" altLang="en-US" sz="2400" b="1" u="sng" kern="1200" dirty="0">
              <a:solidFill>
                <a:srgbClr val="FF0000"/>
              </a:solidFill>
              <a:highlight>
                <a:srgbClr val="FFFF00"/>
              </a:highlight>
              <a:latin typeface="標楷體" panose="03000509000000000000" pitchFamily="65" charset="-120"/>
              <a:ea typeface="標楷體" panose="03000509000000000000" pitchFamily="65" charset="-120"/>
            </a:rPr>
            <a:t>之原因並簽名。</a:t>
          </a:r>
          <a:r>
            <a:rPr lang="zh-TW" altLang="en-US" sz="24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 </a:t>
          </a:r>
          <a:r>
            <a:rPr lang="en-US" altLang="en-US" sz="24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rPr>
            <a:t>(§12)</a:t>
          </a:r>
          <a:endParaRPr lang="zh-TW" altLang="en-US" sz="2400" b="1" kern="1200" dirty="0">
            <a:solidFill>
              <a:schemeClr val="bg1">
                <a:lumMod val="95000"/>
                <a:lumOff val="5000"/>
              </a:schemeClr>
            </a:solidFill>
            <a:highlight>
              <a:srgbClr val="FFFF00"/>
            </a:highlight>
            <a:latin typeface="標楷體" panose="03000509000000000000" pitchFamily="65" charset="-120"/>
            <a:ea typeface="標楷體" panose="03000509000000000000" pitchFamily="65" charset="-120"/>
          </a:endParaRPr>
        </a:p>
      </dsp:txBody>
      <dsp:txXfrm>
        <a:off x="0" y="1065189"/>
        <a:ext cx="9635488" cy="363246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308B-ED04-4796-98BE-6AB7889CD7D8}">
      <dsp:nvSpPr>
        <dsp:cNvPr id="0" name=""/>
        <dsp:cNvSpPr/>
      </dsp:nvSpPr>
      <dsp:spPr>
        <a:xfrm rot="5400000">
          <a:off x="7121014" y="-3917227"/>
          <a:ext cx="2121054" cy="995617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包括供使用土地、土地改良物、房屋建築及設備、暨金額</a:t>
          </a:r>
          <a:r>
            <a:rPr lang="zh-TW" altLang="en-US" sz="2800" b="1" u="sng" kern="1200" dirty="0">
              <a:solidFill>
                <a:srgbClr val="FF0000"/>
              </a:solidFill>
              <a:latin typeface="標楷體" panose="03000509000000000000" pitchFamily="65" charset="-120"/>
              <a:ea typeface="標楷體" panose="03000509000000000000" pitchFamily="65" charset="-120"/>
            </a:rPr>
            <a:t>一萬元以上</a:t>
          </a:r>
          <a:r>
            <a:rPr lang="zh-TW" altLang="en-US" sz="2800" b="1" u="sng" kern="1200" dirty="0">
              <a:solidFill>
                <a:srgbClr val="FF0000"/>
              </a:solidFill>
              <a:highlight>
                <a:srgbClr val="FFFF00"/>
              </a:highlight>
              <a:latin typeface="標楷體" panose="03000509000000000000" pitchFamily="65" charset="-120"/>
              <a:ea typeface="標楷體" panose="03000509000000000000" pitchFamily="65" charset="-120"/>
            </a:rPr>
            <a:t>且</a:t>
          </a:r>
          <a:r>
            <a:rPr lang="zh-TW" altLang="en-US" sz="2800" b="1" u="sng" kern="1200" dirty="0">
              <a:solidFill>
                <a:srgbClr val="FF0000"/>
              </a:solidFill>
              <a:latin typeface="標楷體" panose="03000509000000000000" pitchFamily="65" charset="-120"/>
              <a:ea typeface="標楷體" panose="03000509000000000000" pitchFamily="65" charset="-120"/>
            </a:rPr>
            <a:t>使用年限在兩年以上</a:t>
          </a:r>
          <a:r>
            <a:rPr lang="zh-TW" altLang="en-US" sz="2800" b="1" kern="1200" dirty="0">
              <a:latin typeface="標楷體" panose="03000509000000000000" pitchFamily="65" charset="-120"/>
              <a:ea typeface="標楷體" panose="03000509000000000000" pitchFamily="65" charset="-120"/>
            </a:rPr>
            <a:t>之機械及設備、交通及運輸設備及什項設備，惟圖書館典藏之分類圖書仍依有關規定辦理。</a:t>
          </a:r>
          <a:r>
            <a:rPr lang="en-US" altLang="zh-TW" sz="2800" b="1" kern="1200" dirty="0">
              <a:latin typeface="標楷體" panose="03000509000000000000" pitchFamily="65" charset="-120"/>
              <a:ea typeface="標楷體" panose="03000509000000000000" pitchFamily="65" charset="-120"/>
            </a:rPr>
            <a:t>(</a:t>
          </a:r>
          <a:r>
            <a:rPr lang="zh-TW" altLang="zh-TW" sz="2800" b="1" kern="1200" dirty="0">
              <a:latin typeface="標楷體" panose="03000509000000000000" pitchFamily="65" charset="-120"/>
              <a:ea typeface="標楷體" panose="03000509000000000000" pitchFamily="65" charset="-120"/>
            </a:rPr>
            <a:t>財物標準分類總說明</a:t>
          </a:r>
          <a:r>
            <a:rPr lang="en-US" altLang="zh-TW" sz="2800" b="1" kern="1200" dirty="0">
              <a:latin typeface="標楷體" panose="03000509000000000000" pitchFamily="65" charset="-120"/>
              <a:ea typeface="標楷體" panose="03000509000000000000" pitchFamily="65" charset="-120"/>
            </a:rPr>
            <a:t>)</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標楷體" panose="03000509000000000000" pitchFamily="65" charset="-120"/>
              <a:ea typeface="標楷體" panose="03000509000000000000" pitchFamily="65" charset="-120"/>
            </a:rPr>
            <a:t>財產增加單</a:t>
          </a:r>
        </a:p>
      </dsp:txBody>
      <dsp:txXfrm rot="-5400000">
        <a:off x="3203453" y="103875"/>
        <a:ext cx="9852636" cy="1913972"/>
      </dsp:txXfrm>
    </dsp:sp>
    <dsp:sp modelId="{ADFEDC7C-44B3-4C22-8BF0-25F9D8084697}">
      <dsp:nvSpPr>
        <dsp:cNvPr id="0" name=""/>
        <dsp:cNvSpPr/>
      </dsp:nvSpPr>
      <dsp:spPr>
        <a:xfrm>
          <a:off x="1050617" y="19964"/>
          <a:ext cx="2152835" cy="20817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solidFill>
                <a:schemeClr val="bg1"/>
              </a:solidFill>
              <a:latin typeface="標楷體" panose="03000509000000000000" pitchFamily="65" charset="-120"/>
              <a:ea typeface="標楷體" panose="03000509000000000000" pitchFamily="65" charset="-120"/>
            </a:rPr>
            <a:t>財產</a:t>
          </a:r>
        </a:p>
      </dsp:txBody>
      <dsp:txXfrm>
        <a:off x="1152242" y="121589"/>
        <a:ext cx="1949585" cy="1878542"/>
      </dsp:txXfrm>
    </dsp:sp>
    <dsp:sp modelId="{30CC36A5-5D61-46F3-ABDE-9B7B49BC10AD}">
      <dsp:nvSpPr>
        <dsp:cNvPr id="0" name=""/>
        <dsp:cNvSpPr/>
      </dsp:nvSpPr>
      <dsp:spPr>
        <a:xfrm rot="5400000">
          <a:off x="7266039" y="-1787893"/>
          <a:ext cx="1831003" cy="9956177"/>
        </a:xfrm>
        <a:prstGeom prst="round2SameRect">
          <a:avLst/>
        </a:prstGeom>
        <a:solidFill>
          <a:schemeClr val="accent2">
            <a:tint val="40000"/>
            <a:alpha val="90000"/>
            <a:hueOff val="-1396700"/>
            <a:satOff val="22610"/>
            <a:lumOff val="2830"/>
            <a:alphaOff val="0"/>
          </a:schemeClr>
        </a:solidFill>
        <a:ln w="12700" cap="flat" cmpd="sng" algn="ctr">
          <a:solidFill>
            <a:schemeClr val="accent2">
              <a:tint val="40000"/>
              <a:alpha val="90000"/>
              <a:hueOff val="-1396700"/>
              <a:satOff val="22610"/>
              <a:lumOff val="2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標楷體" panose="03000509000000000000" pitchFamily="65" charset="-120"/>
              <a:ea typeface="標楷體" panose="03000509000000000000" pitchFamily="65" charset="-120"/>
            </a:rPr>
            <a:t>指金額</a:t>
          </a:r>
          <a:r>
            <a:rPr lang="zh-TW" altLang="en-US" sz="2800" b="1" u="sng" kern="1200" dirty="0">
              <a:solidFill>
                <a:srgbClr val="FF0000"/>
              </a:solidFill>
              <a:latin typeface="標楷體" panose="03000509000000000000" pitchFamily="65" charset="-120"/>
              <a:ea typeface="標楷體" panose="03000509000000000000" pitchFamily="65" charset="-120"/>
            </a:rPr>
            <a:t>未達新臺幣一萬元，或使用年限未達二年</a:t>
          </a:r>
          <a:r>
            <a:rPr lang="zh-TW" altLang="en-US" sz="2800" b="1" kern="1200" dirty="0">
              <a:latin typeface="標楷體" panose="03000509000000000000" pitchFamily="65" charset="-120"/>
              <a:ea typeface="標楷體" panose="03000509000000000000" pitchFamily="65" charset="-120"/>
            </a:rPr>
            <a:t>之設備、用品等。</a:t>
          </a:r>
          <a:r>
            <a:rPr lang="en-US" altLang="zh-TW" sz="2800" b="1" kern="1200" dirty="0">
              <a:latin typeface="標楷體" panose="03000509000000000000" pitchFamily="65" charset="-120"/>
              <a:ea typeface="標楷體" panose="03000509000000000000" pitchFamily="65" charset="-120"/>
            </a:rPr>
            <a:t>(</a:t>
          </a:r>
          <a:r>
            <a:rPr lang="zh-TW" altLang="en-US" sz="2800" b="1" kern="1200" dirty="0">
              <a:latin typeface="標楷體" panose="03000509000000000000" pitchFamily="65" charset="-120"/>
              <a:ea typeface="標楷體" panose="03000509000000000000" pitchFamily="65" charset="-120"/>
            </a:rPr>
            <a:t>物品管理手冊</a:t>
          </a:r>
          <a:r>
            <a:rPr lang="en-US" altLang="zh-TW" sz="2800" b="1" kern="1200" dirty="0">
              <a:latin typeface="標楷體" panose="03000509000000000000" pitchFamily="65" charset="-120"/>
              <a:ea typeface="標楷體" panose="03000509000000000000" pitchFamily="65" charset="-120"/>
            </a:rPr>
            <a:t>)</a:t>
          </a:r>
          <a:endParaRPr lang="zh-TW" altLang="en-US" sz="2800" b="1" kern="1200" dirty="0">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標楷體" panose="03000509000000000000" pitchFamily="65" charset="-120"/>
              <a:ea typeface="標楷體" panose="03000509000000000000" pitchFamily="65" charset="-120"/>
            </a:rPr>
            <a:t>物品增加單</a:t>
          </a:r>
        </a:p>
      </dsp:txBody>
      <dsp:txXfrm rot="-5400000">
        <a:off x="3203452" y="2364076"/>
        <a:ext cx="9866795" cy="1652239"/>
      </dsp:txXfrm>
    </dsp:sp>
    <dsp:sp modelId="{6EDBABA5-EDC0-4D7E-BDF1-7FBC65812584}">
      <dsp:nvSpPr>
        <dsp:cNvPr id="0" name=""/>
        <dsp:cNvSpPr/>
      </dsp:nvSpPr>
      <dsp:spPr>
        <a:xfrm>
          <a:off x="1050617" y="2252609"/>
          <a:ext cx="2152835" cy="1875172"/>
        </a:xfrm>
        <a:prstGeom prst="roundRect">
          <a:avLst/>
        </a:prstGeom>
        <a:solidFill>
          <a:schemeClr val="accent2">
            <a:hueOff val="-1403637"/>
            <a:satOff val="1903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solidFill>
                <a:schemeClr val="bg1"/>
              </a:solidFill>
              <a:latin typeface="標楷體" panose="03000509000000000000" pitchFamily="65" charset="-120"/>
              <a:ea typeface="標楷體" panose="03000509000000000000" pitchFamily="65" charset="-120"/>
            </a:rPr>
            <a:t>物品</a:t>
          </a:r>
        </a:p>
      </dsp:txBody>
      <dsp:txXfrm>
        <a:off x="1142155" y="2344147"/>
        <a:ext cx="1969759" cy="1692096"/>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65E31-971A-4B13-86C5-E321A21D6CC5}">
      <dsp:nvSpPr>
        <dsp:cNvPr id="0" name=""/>
        <dsp:cNvSpPr/>
      </dsp:nvSpPr>
      <dsp:spPr>
        <a:xfrm>
          <a:off x="0" y="2941631"/>
          <a:ext cx="6602796" cy="13217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標楷體" panose="03000509000000000000" pitchFamily="65" charset="-120"/>
              <a:ea typeface="標楷體" panose="03000509000000000000" pitchFamily="65" charset="-120"/>
            </a:rPr>
            <a:t>不能取得影本或其他可資證明之文件者</a:t>
          </a:r>
        </a:p>
      </dsp:txBody>
      <dsp:txXfrm>
        <a:off x="0" y="2941631"/>
        <a:ext cx="6602796" cy="713723"/>
      </dsp:txXfrm>
    </dsp:sp>
    <dsp:sp modelId="{C2EB38F9-72C4-4C2A-A3B0-0AF5E31E7DF2}">
      <dsp:nvSpPr>
        <dsp:cNvPr id="0" name=""/>
        <dsp:cNvSpPr/>
      </dsp:nvSpPr>
      <dsp:spPr>
        <a:xfrm>
          <a:off x="0" y="3641106"/>
          <a:ext cx="6602796" cy="88827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標楷體" panose="03000509000000000000" pitchFamily="65" charset="-120"/>
              <a:ea typeface="標楷體" panose="03000509000000000000" pitchFamily="65" charset="-120"/>
            </a:rPr>
            <a:t>應由經手人開具</a:t>
          </a:r>
          <a:r>
            <a:rPr lang="zh-TW" altLang="en-US" sz="2600" b="1" kern="1200" dirty="0">
              <a:solidFill>
                <a:srgbClr val="FF0000"/>
              </a:solidFill>
              <a:latin typeface="標楷體" panose="03000509000000000000" pitchFamily="65" charset="-120"/>
              <a:ea typeface="標楷體" panose="03000509000000000000" pitchFamily="65" charset="-120"/>
            </a:rPr>
            <a:t>支出證明單</a:t>
          </a:r>
          <a:r>
            <a:rPr lang="zh-TW" altLang="en-US" sz="2600" b="1" kern="1200" dirty="0">
              <a:latin typeface="標楷體" panose="03000509000000000000" pitchFamily="65" charset="-120"/>
              <a:ea typeface="標楷體" panose="03000509000000000000" pitchFamily="65" charset="-120"/>
            </a:rPr>
            <a:t>，書明不能取得原因，並簽名。</a:t>
          </a:r>
        </a:p>
      </dsp:txBody>
      <dsp:txXfrm>
        <a:off x="0" y="3641106"/>
        <a:ext cx="6602796" cy="888271"/>
      </dsp:txXfrm>
    </dsp:sp>
    <dsp:sp modelId="{3FA78316-FF7C-4030-BCDA-6EB71A5F7EF1}">
      <dsp:nvSpPr>
        <dsp:cNvPr id="0" name=""/>
        <dsp:cNvSpPr/>
      </dsp:nvSpPr>
      <dsp:spPr>
        <a:xfrm rot="10800000">
          <a:off x="0" y="679"/>
          <a:ext cx="6602796" cy="2969917"/>
        </a:xfrm>
        <a:prstGeom prst="upArrowCallout">
          <a:avLst/>
        </a:prstGeom>
        <a:solidFill>
          <a:schemeClr val="accent4">
            <a:hueOff val="8009255"/>
            <a:satOff val="-29969"/>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標楷體" panose="03000509000000000000" pitchFamily="65" charset="-120"/>
              <a:ea typeface="標楷體" panose="03000509000000000000" pitchFamily="65" charset="-120"/>
            </a:rPr>
            <a:t>支出憑證遺失或供其他用途者</a:t>
          </a:r>
        </a:p>
      </dsp:txBody>
      <dsp:txXfrm rot="-10800000">
        <a:off x="0" y="679"/>
        <a:ext cx="6602796" cy="1042441"/>
      </dsp:txXfrm>
    </dsp:sp>
    <dsp:sp modelId="{AE8478B9-4357-441D-91FA-9E5F91868C68}">
      <dsp:nvSpPr>
        <dsp:cNvPr id="0" name=""/>
        <dsp:cNvSpPr/>
      </dsp:nvSpPr>
      <dsp:spPr>
        <a:xfrm>
          <a:off x="0" y="949591"/>
          <a:ext cx="3301397" cy="1075063"/>
        </a:xfrm>
        <a:prstGeom prst="rect">
          <a:avLst/>
        </a:prstGeom>
        <a:solidFill>
          <a:schemeClr val="accent2"/>
        </a:solidFill>
        <a:ln w="19050" cap="flat"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r>
            <a:rPr lang="en-US" altLang="zh-TW" sz="2600" b="1" kern="1200" dirty="0">
              <a:latin typeface="標楷體" panose="03000509000000000000" pitchFamily="65" charset="-120"/>
              <a:ea typeface="標楷體" panose="03000509000000000000" pitchFamily="65" charset="-120"/>
            </a:rPr>
            <a:t>1.</a:t>
          </a:r>
          <a:r>
            <a:rPr lang="zh-TW" altLang="en-US" sz="2600" b="1" kern="1200" dirty="0">
              <a:solidFill>
                <a:srgbClr val="FF0000"/>
              </a:solidFill>
              <a:latin typeface="標楷體" panose="03000509000000000000" pitchFamily="65" charset="-120"/>
              <a:ea typeface="標楷體" panose="03000509000000000000" pitchFamily="65" charset="-120"/>
            </a:rPr>
            <a:t>應取得其影本或其他可資證明文件</a:t>
          </a:r>
        </a:p>
      </dsp:txBody>
      <dsp:txXfrm>
        <a:off x="0" y="949591"/>
        <a:ext cx="3301397" cy="1075063"/>
      </dsp:txXfrm>
    </dsp:sp>
    <dsp:sp modelId="{DD5FC21E-46F6-4706-A73B-15FD1FBD6E6E}">
      <dsp:nvSpPr>
        <dsp:cNvPr id="0" name=""/>
        <dsp:cNvSpPr/>
      </dsp:nvSpPr>
      <dsp:spPr>
        <a:xfrm>
          <a:off x="3301398" y="963856"/>
          <a:ext cx="3301397" cy="1046532"/>
        </a:xfrm>
        <a:prstGeom prst="rect">
          <a:avLst/>
        </a:prstGeom>
        <a:solidFill>
          <a:schemeClr val="accent1"/>
        </a:solidFill>
        <a:ln w="1905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r>
            <a:rPr lang="en-US" altLang="zh-TW" sz="2600" b="1" kern="1200" dirty="0">
              <a:latin typeface="標楷體" panose="03000509000000000000" pitchFamily="65" charset="-120"/>
              <a:ea typeface="標楷體" panose="03000509000000000000" pitchFamily="65" charset="-120"/>
            </a:rPr>
            <a:t>2.</a:t>
          </a:r>
          <a:r>
            <a:rPr lang="zh-TW" altLang="en-US" sz="2600" b="1" kern="1200" dirty="0">
              <a:latin typeface="標楷體" panose="03000509000000000000" pitchFamily="65" charset="-120"/>
              <a:ea typeface="標楷體" panose="03000509000000000000" pitchFamily="65" charset="-120"/>
            </a:rPr>
            <a:t>經手人註明無法提出之原因並簽名</a:t>
          </a:r>
        </a:p>
      </dsp:txBody>
      <dsp:txXfrm>
        <a:off x="3301398" y="963856"/>
        <a:ext cx="3301397" cy="104653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42330-F2EE-4444-90DE-7BD849494180}">
      <dsp:nvSpPr>
        <dsp:cNvPr id="0" name=""/>
        <dsp:cNvSpPr/>
      </dsp:nvSpPr>
      <dsp:spPr>
        <a:xfrm>
          <a:off x="292959" y="2366"/>
          <a:ext cx="2441402" cy="12207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anose="03000509000000000000" pitchFamily="65" charset="-120"/>
              <a:ea typeface="標楷體" panose="03000509000000000000" pitchFamily="65" charset="-120"/>
            </a:rPr>
            <a:t>2</a:t>
          </a:r>
          <a:r>
            <a:rPr lang="zh-TW" altLang="en-US" sz="2800" b="1" kern="1200" dirty="0">
              <a:solidFill>
                <a:srgbClr val="FF0000"/>
              </a:solidFill>
              <a:latin typeface="標楷體" panose="03000509000000000000" pitchFamily="65" charset="-120"/>
              <a:ea typeface="標楷體" panose="03000509000000000000" pitchFamily="65" charset="-120"/>
            </a:rPr>
            <a:t>張黏貼憑證用紙</a:t>
          </a:r>
        </a:p>
      </dsp:txBody>
      <dsp:txXfrm>
        <a:off x="328712" y="38119"/>
        <a:ext cx="2369896" cy="1149195"/>
      </dsp:txXfrm>
    </dsp:sp>
    <dsp:sp modelId="{14C80A10-F6A5-4E9E-B139-F27421B026AD}">
      <dsp:nvSpPr>
        <dsp:cNvPr id="0" name=""/>
        <dsp:cNvSpPr/>
      </dsp:nvSpPr>
      <dsp:spPr>
        <a:xfrm>
          <a:off x="537099" y="1223067"/>
          <a:ext cx="244140" cy="915526"/>
        </a:xfrm>
        <a:custGeom>
          <a:avLst/>
          <a:gdLst/>
          <a:ahLst/>
          <a:cxnLst/>
          <a:rect l="0" t="0" r="0" b="0"/>
          <a:pathLst>
            <a:path>
              <a:moveTo>
                <a:pt x="0" y="0"/>
              </a:moveTo>
              <a:lnTo>
                <a:pt x="0" y="915526"/>
              </a:lnTo>
              <a:lnTo>
                <a:pt x="244140" y="915526"/>
              </a:lnTo>
            </a:path>
          </a:pathLst>
        </a:custGeom>
        <a:noFill/>
        <a:ln w="41275"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BAB8CD75-712A-402C-B66E-004621837D42}">
      <dsp:nvSpPr>
        <dsp:cNvPr id="0" name=""/>
        <dsp:cNvSpPr/>
      </dsp:nvSpPr>
      <dsp:spPr>
        <a:xfrm>
          <a:off x="781239" y="1528242"/>
          <a:ext cx="2517750" cy="122070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latin typeface="標楷體" panose="03000509000000000000" pitchFamily="65" charset="-120"/>
              <a:ea typeface="標楷體" panose="03000509000000000000" pitchFamily="65" charset="-120"/>
            </a:rPr>
            <a:t>1</a:t>
          </a:r>
          <a:r>
            <a:rPr lang="zh-TW" altLang="en-US" sz="2400" b="1" kern="1200" dirty="0">
              <a:latin typeface="標楷體" panose="03000509000000000000" pitchFamily="65" charset="-120"/>
              <a:ea typeface="標楷體" panose="03000509000000000000" pitchFamily="65" charset="-120"/>
            </a:rPr>
            <a:t>張填列單位預算經費或</a:t>
          </a:r>
          <a:r>
            <a:rPr lang="en-US" altLang="zh-TW" sz="2400" b="1" kern="1200" dirty="0">
              <a:latin typeface="標楷體" panose="03000509000000000000" pitchFamily="65" charset="-120"/>
              <a:ea typeface="標楷體" panose="03000509000000000000" pitchFamily="65" charset="-120"/>
            </a:rPr>
            <a:t>(</a:t>
          </a:r>
          <a:r>
            <a:rPr lang="zh-TW" altLang="zh-TW" sz="2400" b="1" kern="1200" dirty="0">
              <a:latin typeface="標楷體" panose="03000509000000000000" pitchFamily="65" charset="-120"/>
              <a:ea typeface="標楷體" panose="03000509000000000000" pitchFamily="65" charset="-120"/>
            </a:rPr>
            <a:t>以前年度歲出保留款</a:t>
          </a:r>
          <a:r>
            <a:rPr lang="en-US" altLang="zh-TW" sz="2400" b="1" kern="1200" dirty="0">
              <a:latin typeface="標楷體" panose="03000509000000000000" pitchFamily="65" charset="-120"/>
              <a:ea typeface="標楷體" panose="03000509000000000000" pitchFamily="65" charset="-120"/>
            </a:rPr>
            <a:t>)</a:t>
          </a:r>
          <a:endParaRPr lang="zh-TW" altLang="en-US" sz="2400" b="1" kern="1200" dirty="0">
            <a:latin typeface="標楷體" panose="03000509000000000000" pitchFamily="65" charset="-120"/>
            <a:ea typeface="標楷體" panose="03000509000000000000" pitchFamily="65" charset="-120"/>
          </a:endParaRPr>
        </a:p>
      </dsp:txBody>
      <dsp:txXfrm>
        <a:off x="816992" y="1563995"/>
        <a:ext cx="2446244" cy="1149195"/>
      </dsp:txXfrm>
    </dsp:sp>
    <dsp:sp modelId="{EEC43391-6943-4D36-AA17-48815C2E3E69}">
      <dsp:nvSpPr>
        <dsp:cNvPr id="0" name=""/>
        <dsp:cNvSpPr/>
      </dsp:nvSpPr>
      <dsp:spPr>
        <a:xfrm>
          <a:off x="537099" y="1223067"/>
          <a:ext cx="244140" cy="2441402"/>
        </a:xfrm>
        <a:custGeom>
          <a:avLst/>
          <a:gdLst/>
          <a:ahLst/>
          <a:cxnLst/>
          <a:rect l="0" t="0" r="0" b="0"/>
          <a:pathLst>
            <a:path>
              <a:moveTo>
                <a:pt x="0" y="0"/>
              </a:moveTo>
              <a:lnTo>
                <a:pt x="0" y="2441402"/>
              </a:lnTo>
              <a:lnTo>
                <a:pt x="244140" y="2441402"/>
              </a:lnTo>
            </a:path>
          </a:pathLst>
        </a:custGeom>
        <a:noFill/>
        <a:ln w="41275"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E60174D0-4220-46AA-93B3-2151C3E809D9}">
      <dsp:nvSpPr>
        <dsp:cNvPr id="0" name=""/>
        <dsp:cNvSpPr/>
      </dsp:nvSpPr>
      <dsp:spPr>
        <a:xfrm>
          <a:off x="781239" y="3054119"/>
          <a:ext cx="2517750" cy="122070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03637"/>
              <a:satOff val="19031"/>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latin typeface="標楷體" panose="03000509000000000000" pitchFamily="65" charset="-120"/>
              <a:ea typeface="標楷體" panose="03000509000000000000" pitchFamily="65" charset="-120"/>
            </a:rPr>
            <a:t>1</a:t>
          </a:r>
          <a:r>
            <a:rPr lang="zh-TW" altLang="en-US" sz="2400" b="1" kern="1200" dirty="0">
              <a:latin typeface="標楷體" panose="03000509000000000000" pitchFamily="65" charset="-120"/>
              <a:ea typeface="標楷體" panose="03000509000000000000" pitchFamily="65" charset="-120"/>
            </a:rPr>
            <a:t>張填列代辦經費或</a:t>
          </a:r>
          <a:r>
            <a:rPr lang="en-US" altLang="zh-TW" sz="2400" b="1" kern="1200" dirty="0">
              <a:latin typeface="標楷體" panose="03000509000000000000" pitchFamily="65" charset="-120"/>
              <a:ea typeface="標楷體" panose="03000509000000000000" pitchFamily="65" charset="-120"/>
            </a:rPr>
            <a:t>(</a:t>
          </a:r>
          <a:r>
            <a:rPr lang="zh-TW" altLang="zh-TW" sz="2400" b="1" kern="1200" dirty="0">
              <a:latin typeface="標楷體" panose="03000509000000000000" pitchFamily="65" charset="-120"/>
              <a:ea typeface="標楷體" panose="03000509000000000000" pitchFamily="65" charset="-120"/>
            </a:rPr>
            <a:t>當年度單位預算</a:t>
          </a:r>
          <a:r>
            <a:rPr lang="zh-TW" altLang="en-US" sz="2400" b="1" kern="1200" dirty="0">
              <a:latin typeface="標楷體" panose="03000509000000000000" pitchFamily="65" charset="-120"/>
              <a:ea typeface="標楷體" panose="03000509000000000000" pitchFamily="65" charset="-120"/>
            </a:rPr>
            <a:t>經費</a:t>
          </a:r>
          <a:r>
            <a:rPr lang="en-US" altLang="zh-TW" sz="2400" b="1" kern="1200" dirty="0">
              <a:latin typeface="標楷體" panose="03000509000000000000" pitchFamily="65" charset="-120"/>
              <a:ea typeface="標楷體" panose="03000509000000000000" pitchFamily="65" charset="-120"/>
            </a:rPr>
            <a:t>)</a:t>
          </a:r>
          <a:endParaRPr lang="zh-TW" altLang="en-US" sz="2400" b="1" kern="1200" dirty="0">
            <a:latin typeface="標楷體" panose="03000509000000000000" pitchFamily="65" charset="-120"/>
            <a:ea typeface="標楷體" panose="03000509000000000000" pitchFamily="65" charset="-120"/>
          </a:endParaRPr>
        </a:p>
      </dsp:txBody>
      <dsp:txXfrm>
        <a:off x="816992" y="3089872"/>
        <a:ext cx="2446244" cy="114919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A4921-EC0C-414E-B90B-E8E5601ECC4B}">
      <dsp:nvSpPr>
        <dsp:cNvPr id="0" name=""/>
        <dsp:cNvSpPr/>
      </dsp:nvSpPr>
      <dsp:spPr>
        <a:xfrm rot="5400000">
          <a:off x="3865952" y="-1449140"/>
          <a:ext cx="4341427" cy="723970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22350">
            <a:lnSpc>
              <a:spcPct val="90000"/>
            </a:lnSpc>
            <a:spcBef>
              <a:spcPct val="0"/>
            </a:spcBef>
            <a:spcAft>
              <a:spcPct val="15000"/>
            </a:spcAft>
            <a:buChar char="•"/>
          </a:pPr>
          <a:r>
            <a:rPr lang="en-US" altLang="zh-TW" sz="2300" b="1" kern="1200" dirty="0">
              <a:latin typeface="標楷體" panose="03000509000000000000" pitchFamily="65" charset="-120"/>
              <a:ea typeface="標楷體" panose="03000509000000000000" pitchFamily="65" charset="-120"/>
            </a:rPr>
            <a:t>1.</a:t>
          </a:r>
          <a:r>
            <a:rPr lang="zh-TW" altLang="zh-TW" sz="2300" b="1" kern="1200" dirty="0">
              <a:latin typeface="標楷體" panose="03000509000000000000" pitchFamily="65" charset="-120"/>
              <a:ea typeface="標楷體" panose="03000509000000000000" pitchFamily="65" charset="-120"/>
            </a:rPr>
            <a:t>購買含住宿及交通之套裝行程，</a:t>
          </a:r>
          <a:r>
            <a:rPr lang="zh-TW" altLang="zh-TW" sz="2300" b="1" u="sng" kern="1200" dirty="0">
              <a:solidFill>
                <a:srgbClr val="FF0000"/>
              </a:solidFill>
              <a:latin typeface="標楷體" panose="03000509000000000000" pitchFamily="65" charset="-120"/>
              <a:ea typeface="標楷體" panose="03000509000000000000" pitchFamily="65" charset="-120"/>
            </a:rPr>
            <a:t>得在不超過住宿費加計交通費之規定數額內檢據覈實報支</a:t>
          </a:r>
          <a:r>
            <a:rPr lang="zh-TW" altLang="en-US" sz="2300" b="1" u="sng" kern="1200" dirty="0">
              <a:solidFill>
                <a:srgbClr val="FF0000"/>
              </a:solidFill>
              <a:latin typeface="標楷體" panose="03000509000000000000" pitchFamily="65" charset="-120"/>
              <a:ea typeface="標楷體" panose="03000509000000000000" pitchFamily="65" charset="-120"/>
            </a:rPr>
            <a:t>。</a:t>
          </a:r>
        </a:p>
        <a:p>
          <a:pPr marL="228600" lvl="1" indent="-228600" algn="l" defTabSz="1022350">
            <a:lnSpc>
              <a:spcPct val="90000"/>
            </a:lnSpc>
            <a:spcBef>
              <a:spcPct val="0"/>
            </a:spcBef>
            <a:spcAft>
              <a:spcPct val="15000"/>
            </a:spcAft>
            <a:buChar char="•"/>
          </a:pPr>
          <a:r>
            <a:rPr lang="en-US" altLang="en-US" sz="2300" b="1" kern="1200" dirty="0">
              <a:latin typeface="標楷體" panose="03000509000000000000" pitchFamily="65" charset="-120"/>
              <a:ea typeface="標楷體" panose="03000509000000000000" pitchFamily="65" charset="-120"/>
            </a:rPr>
            <a:t>2.</a:t>
          </a:r>
          <a:r>
            <a:rPr lang="zh-TW" altLang="en-US" sz="2300" b="1" kern="1200" dirty="0">
              <a:solidFill>
                <a:srgbClr val="FF0000"/>
              </a:solidFill>
              <a:highlight>
                <a:srgbClr val="FFFF00"/>
              </a:highlight>
              <a:latin typeface="標楷體" panose="03000509000000000000" pitchFamily="65" charset="-120"/>
              <a:ea typeface="標楷體" panose="03000509000000000000" pitchFamily="65" charset="-120"/>
            </a:rPr>
            <a:t>飛機、高鐵、座（艙）位有分等之船舶</a:t>
          </a:r>
          <a:r>
            <a:rPr lang="zh-TW" altLang="en-US" sz="2300" b="1" kern="1200" dirty="0">
              <a:latin typeface="標楷體" panose="03000509000000000000" pitchFamily="65" charset="-120"/>
              <a:ea typeface="標楷體" panose="03000509000000000000" pitchFamily="65" charset="-120"/>
            </a:rPr>
            <a:t>之票根</a:t>
          </a:r>
          <a:r>
            <a:rPr lang="zh-TW" altLang="en-US" sz="2300" b="1" kern="1200" dirty="0">
              <a:solidFill>
                <a:srgbClr val="FF0000"/>
              </a:solidFill>
              <a:latin typeface="標楷體" panose="03000509000000000000" pitchFamily="65" charset="-120"/>
              <a:ea typeface="標楷體" panose="03000509000000000000" pitchFamily="65" charset="-120"/>
            </a:rPr>
            <a:t>或</a:t>
          </a:r>
          <a:r>
            <a:rPr lang="zh-TW" altLang="en-US" sz="2300" b="1" kern="1200" dirty="0">
              <a:latin typeface="標楷體" panose="03000509000000000000" pitchFamily="65" charset="-120"/>
              <a:ea typeface="標楷體" panose="03000509000000000000" pitchFamily="65" charset="-120"/>
            </a:rPr>
            <a:t>購票證明文件。</a:t>
          </a:r>
        </a:p>
        <a:p>
          <a:pPr marL="228600" lvl="1" indent="-228600" algn="l" defTabSz="1022350">
            <a:lnSpc>
              <a:spcPct val="90000"/>
            </a:lnSpc>
            <a:spcBef>
              <a:spcPct val="0"/>
            </a:spcBef>
            <a:spcAft>
              <a:spcPct val="15000"/>
            </a:spcAft>
            <a:buChar char="•"/>
          </a:pPr>
          <a:r>
            <a:rPr lang="en-US" altLang="en-US" sz="2300" b="1" kern="1200" dirty="0">
              <a:latin typeface="標楷體" panose="03000509000000000000" pitchFamily="65" charset="-120"/>
              <a:ea typeface="標楷體" panose="03000509000000000000" pitchFamily="65" charset="-120"/>
            </a:rPr>
            <a:t>3.</a:t>
          </a:r>
          <a:r>
            <a:rPr lang="zh-TW" altLang="en-US" sz="2300" b="1" kern="1200" dirty="0">
              <a:latin typeface="標楷體" panose="03000509000000000000" pitchFamily="65" charset="-120"/>
              <a:ea typeface="標楷體" panose="03000509000000000000" pitchFamily="65" charset="-120"/>
            </a:rPr>
            <a:t>住宿之發票或收據。</a:t>
          </a:r>
        </a:p>
        <a:p>
          <a:pPr marL="228600" lvl="1" indent="-228600" algn="l" defTabSz="1022350">
            <a:lnSpc>
              <a:spcPct val="90000"/>
            </a:lnSpc>
            <a:spcBef>
              <a:spcPct val="0"/>
            </a:spcBef>
            <a:spcAft>
              <a:spcPct val="15000"/>
            </a:spcAft>
            <a:buChar char="•"/>
          </a:pPr>
          <a:r>
            <a:rPr lang="en-US" altLang="zh-TW" sz="2300" b="1" kern="1200" dirty="0">
              <a:solidFill>
                <a:srgbClr val="FF0000"/>
              </a:solidFill>
              <a:latin typeface="標楷體" panose="03000509000000000000" pitchFamily="65" charset="-120"/>
              <a:ea typeface="標楷體" panose="03000509000000000000" pitchFamily="65" charset="-120"/>
            </a:rPr>
            <a:t>4.</a:t>
          </a:r>
          <a:r>
            <a:rPr lang="zh-TW" altLang="zh-TW" sz="2300" b="1" u="sng" kern="1200" dirty="0">
              <a:solidFill>
                <a:srgbClr val="FF0000"/>
              </a:solidFill>
              <a:latin typeface="標楷體" panose="03000509000000000000" pitchFamily="65" charset="-120"/>
              <a:ea typeface="標楷體" panose="03000509000000000000" pitchFamily="65" charset="-120"/>
            </a:rPr>
            <a:t>報支計程車資</a:t>
          </a:r>
          <a:r>
            <a:rPr lang="zh-TW" altLang="en-US" sz="2300" b="1" u="sng" kern="1200" dirty="0">
              <a:solidFill>
                <a:srgbClr val="FF0000"/>
              </a:solidFill>
              <a:latin typeface="標楷體" panose="03000509000000000000" pitchFamily="65" charset="-120"/>
              <a:ea typeface="標楷體" panose="03000509000000000000" pitchFamily="65" charset="-120"/>
            </a:rPr>
            <a:t>、高鐵</a:t>
          </a:r>
          <a:r>
            <a:rPr lang="zh-TW" altLang="zh-TW" sz="2300" b="1" u="sng" kern="1200" dirty="0">
              <a:solidFill>
                <a:srgbClr val="FF0000"/>
              </a:solidFill>
              <a:latin typeface="標楷體" panose="03000509000000000000" pitchFamily="65" charset="-120"/>
              <a:ea typeface="標楷體" panose="03000509000000000000" pitchFamily="65" charset="-120"/>
            </a:rPr>
            <a:t>或特殊需求者</a:t>
          </a:r>
          <a:r>
            <a:rPr lang="zh-TW" altLang="en-US" sz="2300" b="1" u="sng" kern="1200" dirty="0">
              <a:solidFill>
                <a:srgbClr val="FF0000"/>
              </a:solidFill>
              <a:latin typeface="標楷體" panose="03000509000000000000" pitchFamily="65" charset="-120"/>
              <a:ea typeface="標楷體" panose="03000509000000000000" pitchFamily="65" charset="-120"/>
            </a:rPr>
            <a:t>，應再檢附核准簽影本。</a:t>
          </a:r>
        </a:p>
        <a:p>
          <a:pPr marL="228600" lvl="1" indent="-228600" algn="l" defTabSz="1022350">
            <a:lnSpc>
              <a:spcPct val="90000"/>
            </a:lnSpc>
            <a:spcBef>
              <a:spcPct val="0"/>
            </a:spcBef>
            <a:spcAft>
              <a:spcPct val="15000"/>
            </a:spcAft>
            <a:buChar char="•"/>
          </a:pPr>
          <a:r>
            <a:rPr lang="en-US" altLang="zh-TW" sz="2300" b="1" u="sng" kern="1200" dirty="0">
              <a:solidFill>
                <a:srgbClr val="FF0000"/>
              </a:solidFill>
              <a:latin typeface="標楷體" panose="03000509000000000000" pitchFamily="65" charset="-120"/>
              <a:ea typeface="標楷體" panose="03000509000000000000" pitchFamily="65" charset="-120"/>
            </a:rPr>
            <a:t>5.</a:t>
          </a:r>
          <a:r>
            <a:rPr lang="zh-TW" altLang="en-US" sz="2300" b="1" u="sng" kern="1200" dirty="0">
              <a:solidFill>
                <a:srgbClr val="FF0000"/>
              </a:solidFill>
              <a:latin typeface="標楷體" panose="03000509000000000000" pitchFamily="65" charset="-120"/>
              <a:ea typeface="標楷體" panose="03000509000000000000" pitchFamily="65" charset="-120"/>
            </a:rPr>
            <a:t>依國內出差旅費報知要點第</a:t>
          </a:r>
          <a:r>
            <a:rPr lang="en-US" altLang="zh-TW" sz="2300" b="1" u="sng" kern="1200" dirty="0">
              <a:solidFill>
                <a:srgbClr val="FF0000"/>
              </a:solidFill>
              <a:latin typeface="標楷體" panose="03000509000000000000" pitchFamily="65" charset="-120"/>
              <a:ea typeface="標楷體" panose="03000509000000000000" pitchFamily="65" charset="-120"/>
            </a:rPr>
            <a:t>4</a:t>
          </a:r>
          <a:r>
            <a:rPr lang="zh-TW" altLang="en-US" sz="2300" b="1" u="sng" kern="1200" dirty="0">
              <a:solidFill>
                <a:srgbClr val="FF0000"/>
              </a:solidFill>
              <a:latin typeface="標楷體" panose="03000509000000000000" pitchFamily="65" charset="-120"/>
              <a:ea typeface="標楷體" panose="03000509000000000000" pitchFamily="65" charset="-120"/>
            </a:rPr>
            <a:t>點規定：出差事畢，於</a:t>
          </a:r>
          <a:r>
            <a:rPr lang="zh-TW" altLang="en-US" sz="2300" b="1" u="sng" kern="1200" dirty="0">
              <a:solidFill>
                <a:srgbClr val="FF0000"/>
              </a:solidFill>
              <a:highlight>
                <a:srgbClr val="FFFF00"/>
              </a:highlight>
              <a:latin typeface="標楷體" panose="03000509000000000000" pitchFamily="65" charset="-120"/>
              <a:ea typeface="標楷體" panose="03000509000000000000" pitchFamily="65" charset="-120"/>
            </a:rPr>
            <a:t>十五日內檢具出差旅費報告表</a:t>
          </a:r>
          <a:r>
            <a:rPr lang="zh-TW" altLang="en-US" sz="2300" b="1" u="sng" kern="1200" dirty="0">
              <a:solidFill>
                <a:srgbClr val="FF0000"/>
              </a:solidFill>
              <a:latin typeface="標楷體" panose="03000509000000000000" pitchFamily="65" charset="-120"/>
              <a:ea typeface="標楷體" panose="03000509000000000000" pitchFamily="65" charset="-120"/>
            </a:rPr>
            <a:t>，連同有關書據一併報請機關審核。</a:t>
          </a:r>
        </a:p>
      </dsp:txBody>
      <dsp:txXfrm rot="-5400000">
        <a:off x="2416813" y="211930"/>
        <a:ext cx="7027776" cy="3917565"/>
      </dsp:txXfrm>
    </dsp:sp>
    <dsp:sp modelId="{F4F5CD9B-E698-461E-A5A9-52069099012F}">
      <dsp:nvSpPr>
        <dsp:cNvPr id="0" name=""/>
        <dsp:cNvSpPr/>
      </dsp:nvSpPr>
      <dsp:spPr>
        <a:xfrm>
          <a:off x="1114331" y="0"/>
          <a:ext cx="1287676" cy="43494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差勤系統產製的報告表</a:t>
          </a:r>
          <a:endParaRPr lang="zh-TW" altLang="en-US" sz="3200" kern="1200" dirty="0">
            <a:solidFill>
              <a:schemeClr val="bg1"/>
            </a:solidFill>
            <a:latin typeface="標楷體" panose="03000509000000000000" pitchFamily="65" charset="-120"/>
            <a:ea typeface="標楷體" panose="03000509000000000000" pitchFamily="65" charset="-120"/>
          </a:endParaRPr>
        </a:p>
      </dsp:txBody>
      <dsp:txXfrm>
        <a:off x="1177190" y="62859"/>
        <a:ext cx="1161958" cy="422368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C3929-A968-4EE1-9DD3-3F2CDF214C10}">
      <dsp:nvSpPr>
        <dsp:cNvPr id="0" name=""/>
        <dsp:cNvSpPr/>
      </dsp:nvSpPr>
      <dsp:spPr>
        <a:xfrm>
          <a:off x="0" y="493450"/>
          <a:ext cx="2866932" cy="189665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收取押標金</a:t>
          </a:r>
        </a:p>
      </dsp:txBody>
      <dsp:txXfrm>
        <a:off x="55551" y="549001"/>
        <a:ext cx="2755830" cy="1785557"/>
      </dsp:txXfrm>
    </dsp:sp>
    <dsp:sp modelId="{D6FE6154-6966-4ACB-A161-3E12D1816D28}">
      <dsp:nvSpPr>
        <dsp:cNvPr id="0" name=""/>
        <dsp:cNvSpPr/>
      </dsp:nvSpPr>
      <dsp:spPr>
        <a:xfrm rot="19903176">
          <a:off x="2768827" y="1010568"/>
          <a:ext cx="1643849" cy="83590"/>
        </a:xfrm>
        <a:custGeom>
          <a:avLst/>
          <a:gdLst/>
          <a:ahLst/>
          <a:cxnLst/>
          <a:rect l="0" t="0" r="0" b="0"/>
          <a:pathLst>
            <a:path>
              <a:moveTo>
                <a:pt x="0" y="41795"/>
              </a:moveTo>
              <a:lnTo>
                <a:pt x="1643849" y="41795"/>
              </a:lnTo>
            </a:path>
          </a:pathLst>
        </a:custGeom>
        <a:noFill/>
        <a:ln w="4445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zh-TW" altLang="en-US" sz="32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3549655" y="1011266"/>
        <a:ext cx="82192" cy="82192"/>
      </dsp:txXfrm>
    </dsp:sp>
    <dsp:sp modelId="{608F8989-3874-4931-8A45-FB5F9741ADA9}">
      <dsp:nvSpPr>
        <dsp:cNvPr id="0" name=""/>
        <dsp:cNvSpPr/>
      </dsp:nvSpPr>
      <dsp:spPr>
        <a:xfrm>
          <a:off x="4314571" y="2222"/>
          <a:ext cx="7037419" cy="132144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70000"/>
            </a:lnSpc>
            <a:spcBef>
              <a:spcPct val="0"/>
            </a:spcBef>
            <a:spcAft>
              <a:spcPct val="35000"/>
            </a:spcAft>
            <a:buNone/>
          </a:pPr>
          <a:r>
            <a:rPr lang="en-US" altLang="zh-TW" sz="3200" b="1" kern="1200" dirty="0">
              <a:solidFill>
                <a:schemeClr val="bg1">
                  <a:lumMod val="90000"/>
                  <a:lumOff val="10000"/>
                </a:schemeClr>
              </a:solidFill>
              <a:latin typeface="標楷體" panose="03000509000000000000" pitchFamily="65" charset="-120"/>
              <a:ea typeface="標楷體" panose="03000509000000000000" pitchFamily="65" charset="-120"/>
            </a:rPr>
            <a:t>1</a:t>
          </a: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張黏貼憑證用紙</a:t>
          </a:r>
          <a:r>
            <a:rPr lang="en-US" altLang="zh-TW" sz="3200" b="1" kern="1200"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出納</a:t>
          </a:r>
          <a:r>
            <a:rPr lang="zh-TW" altLang="en-US" sz="3200" b="1" kern="1200" dirty="0">
              <a:solidFill>
                <a:srgbClr val="FF0000"/>
              </a:solidFill>
              <a:latin typeface="標楷體" panose="03000509000000000000" pitchFamily="65" charset="-120"/>
              <a:ea typeface="標楷體" panose="03000509000000000000" pitchFamily="65" charset="-120"/>
            </a:rPr>
            <a:t>押標金收據</a:t>
          </a:r>
        </a:p>
      </dsp:txBody>
      <dsp:txXfrm>
        <a:off x="4353275" y="40926"/>
        <a:ext cx="6960011" cy="1244039"/>
      </dsp:txXfrm>
    </dsp:sp>
    <dsp:sp modelId="{61E8D6F8-CBBE-4CA1-84DC-F349458B41CE}">
      <dsp:nvSpPr>
        <dsp:cNvPr id="0" name=""/>
        <dsp:cNvSpPr/>
      </dsp:nvSpPr>
      <dsp:spPr>
        <a:xfrm rot="1626067">
          <a:off x="2777658" y="1770400"/>
          <a:ext cx="1626187" cy="83590"/>
        </a:xfrm>
        <a:custGeom>
          <a:avLst/>
          <a:gdLst/>
          <a:ahLst/>
          <a:cxnLst/>
          <a:rect l="0" t="0" r="0" b="0"/>
          <a:pathLst>
            <a:path>
              <a:moveTo>
                <a:pt x="0" y="41795"/>
              </a:moveTo>
              <a:lnTo>
                <a:pt x="1626187" y="41795"/>
              </a:lnTo>
            </a:path>
          </a:pathLst>
        </a:custGeom>
        <a:noFill/>
        <a:ln w="4445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zh-TW" altLang="en-US" sz="32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3550097" y="1771540"/>
        <a:ext cx="81309" cy="81309"/>
      </dsp:txXfrm>
    </dsp:sp>
    <dsp:sp modelId="{CE2EBD18-80E9-43D6-96B1-DE3361EBD96C}">
      <dsp:nvSpPr>
        <dsp:cNvPr id="0" name=""/>
        <dsp:cNvSpPr/>
      </dsp:nvSpPr>
      <dsp:spPr>
        <a:xfrm>
          <a:off x="4314571" y="1521886"/>
          <a:ext cx="7037419" cy="132144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保管金專戶</a:t>
          </a:r>
          <a:r>
            <a:rPr lang="en-US" altLang="zh-TW" sz="3200" b="1" kern="1200"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存入保證金</a:t>
          </a:r>
          <a:r>
            <a:rPr lang="en-US" altLang="zh-TW" sz="3200" b="1" kern="1200"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押標金</a:t>
          </a:r>
          <a:r>
            <a:rPr lang="en-US" altLang="zh-TW" sz="3200" b="1" kern="1200" dirty="0">
              <a:solidFill>
                <a:schemeClr val="bg1">
                  <a:lumMod val="90000"/>
                  <a:lumOff val="10000"/>
                </a:schemeClr>
              </a:solidFill>
              <a:latin typeface="標楷體" panose="03000509000000000000" pitchFamily="65" charset="-120"/>
              <a:ea typeface="標楷體" panose="03000509000000000000" pitchFamily="65" charset="-120"/>
            </a:rPr>
            <a:t>10</a:t>
          </a:r>
          <a:r>
            <a:rPr lang="zh-TW" altLang="en-US" sz="3200" b="1" kern="1200" dirty="0">
              <a:solidFill>
                <a:schemeClr val="bg1">
                  <a:lumMod val="90000"/>
                  <a:lumOff val="10000"/>
                </a:schemeClr>
              </a:solidFill>
              <a:latin typeface="標楷體" panose="03000509000000000000" pitchFamily="65" charset="-120"/>
              <a:ea typeface="標楷體" panose="03000509000000000000" pitchFamily="65" charset="-120"/>
            </a:rPr>
            <a:t>萬元</a:t>
          </a:r>
        </a:p>
      </dsp:txBody>
      <dsp:txXfrm>
        <a:off x="4353275" y="1560590"/>
        <a:ext cx="6960011" cy="1244039"/>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6FED-AF8F-4D1B-AA01-A7FF6A951F1C}">
      <dsp:nvSpPr>
        <dsp:cNvPr id="0" name=""/>
        <dsp:cNvSpPr/>
      </dsp:nvSpPr>
      <dsp:spPr>
        <a:xfrm>
          <a:off x="376457" y="2020060"/>
          <a:ext cx="3024375" cy="202738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7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申請退押標金</a:t>
          </a:r>
          <a:endParaRPr lang="en-US" altLang="zh-TW" sz="3200" b="1" kern="1200" dirty="0">
            <a:solidFill>
              <a:schemeClr val="bg1"/>
            </a:solidFill>
            <a:latin typeface="標楷體" panose="03000509000000000000" pitchFamily="65" charset="-120"/>
            <a:ea typeface="標楷體" panose="03000509000000000000" pitchFamily="65" charset="-120"/>
          </a:endParaRPr>
        </a:p>
        <a:p>
          <a:pPr marL="0" lvl="0" indent="0" algn="ctr" defTabSz="1422400">
            <a:lnSpc>
              <a:spcPct val="7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及</a:t>
          </a:r>
          <a:endParaRPr lang="en-US" altLang="zh-TW" sz="3200" b="1" kern="1200" dirty="0">
            <a:solidFill>
              <a:schemeClr val="bg1"/>
            </a:solidFill>
            <a:latin typeface="標楷體" panose="03000509000000000000" pitchFamily="65" charset="-120"/>
            <a:ea typeface="標楷體" panose="03000509000000000000" pitchFamily="65" charset="-120"/>
          </a:endParaRPr>
        </a:p>
        <a:p>
          <a:pPr marL="0" lvl="0" indent="0" algn="ctr" defTabSz="1422400">
            <a:lnSpc>
              <a:spcPct val="7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押標金轉履保金</a:t>
          </a:r>
        </a:p>
      </dsp:txBody>
      <dsp:txXfrm>
        <a:off x="435837" y="2079440"/>
        <a:ext cx="2905615" cy="1908624"/>
      </dsp:txXfrm>
    </dsp:sp>
    <dsp:sp modelId="{5DC0D842-4696-488F-B74D-04BB93DB7EE0}">
      <dsp:nvSpPr>
        <dsp:cNvPr id="0" name=""/>
        <dsp:cNvSpPr/>
      </dsp:nvSpPr>
      <dsp:spPr>
        <a:xfrm rot="18851903">
          <a:off x="3070691" y="2234363"/>
          <a:ext cx="2180197" cy="35727"/>
        </a:xfrm>
        <a:custGeom>
          <a:avLst/>
          <a:gdLst/>
          <a:ahLst/>
          <a:cxnLst/>
          <a:rect l="0" t="0" r="0" b="0"/>
          <a:pathLst>
            <a:path>
              <a:moveTo>
                <a:pt x="0" y="17863"/>
              </a:moveTo>
              <a:lnTo>
                <a:pt x="2180197" y="17863"/>
              </a:lnTo>
            </a:path>
          </a:pathLst>
        </a:custGeom>
        <a:noFill/>
        <a:ln w="7620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4106285" y="2197722"/>
        <a:ext cx="109009" cy="109009"/>
      </dsp:txXfrm>
    </dsp:sp>
    <dsp:sp modelId="{895FB8ED-5820-4B02-8FEA-F32C1EC6406D}">
      <dsp:nvSpPr>
        <dsp:cNvPr id="0" name=""/>
        <dsp:cNvSpPr/>
      </dsp:nvSpPr>
      <dsp:spPr>
        <a:xfrm>
          <a:off x="4920746" y="881004"/>
          <a:ext cx="1991388" cy="117939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1.</a:t>
          </a:r>
          <a:r>
            <a:rPr lang="zh-TW" altLang="en-US" sz="2800" b="1" kern="1200" dirty="0">
              <a:solidFill>
                <a:schemeClr val="bg1"/>
              </a:solidFill>
              <a:latin typeface="標楷體" panose="03000509000000000000" pitchFamily="65" charset="-120"/>
              <a:ea typeface="標楷體" panose="03000509000000000000" pitchFamily="65" charset="-120"/>
            </a:rPr>
            <a:t>退押標金</a:t>
          </a:r>
        </a:p>
      </dsp:txBody>
      <dsp:txXfrm>
        <a:off x="4955289" y="915547"/>
        <a:ext cx="1922302" cy="1110311"/>
      </dsp:txXfrm>
    </dsp:sp>
    <dsp:sp modelId="{AB413048-9BFA-49C2-8EC7-481527260CDC}">
      <dsp:nvSpPr>
        <dsp:cNvPr id="0" name=""/>
        <dsp:cNvSpPr/>
      </dsp:nvSpPr>
      <dsp:spPr>
        <a:xfrm rot="19733987">
          <a:off x="6817782" y="1113762"/>
          <a:ext cx="1312885" cy="35727"/>
        </a:xfrm>
        <a:custGeom>
          <a:avLst/>
          <a:gdLst/>
          <a:ahLst/>
          <a:cxnLst/>
          <a:rect l="0" t="0" r="0" b="0"/>
          <a:pathLst>
            <a:path>
              <a:moveTo>
                <a:pt x="0" y="17863"/>
              </a:moveTo>
              <a:lnTo>
                <a:pt x="1312885" y="17863"/>
              </a:lnTo>
            </a:path>
          </a:pathLst>
        </a:custGeom>
        <a:noFill/>
        <a:ln w="762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7441402" y="1098804"/>
        <a:ext cx="65644" cy="65644"/>
      </dsp:txXfrm>
    </dsp:sp>
    <dsp:sp modelId="{CCC07C0B-6197-43B0-A2E8-A5FF7F7ACAAE}">
      <dsp:nvSpPr>
        <dsp:cNvPr id="0" name=""/>
        <dsp:cNvSpPr/>
      </dsp:nvSpPr>
      <dsp:spPr>
        <a:xfrm>
          <a:off x="8036313" y="2164"/>
          <a:ext cx="3204163" cy="158076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1</a:t>
          </a:r>
          <a:r>
            <a:rPr lang="zh-TW" altLang="en-US" sz="2800" b="1" kern="1200" dirty="0">
              <a:solidFill>
                <a:schemeClr val="bg1"/>
              </a:solidFill>
              <a:latin typeface="標楷體" panose="03000509000000000000" pitchFamily="65" charset="-120"/>
              <a:ea typeface="標楷體" panose="03000509000000000000" pitchFamily="65" charset="-120"/>
            </a:rPr>
            <a:t>張黏貼憑證用紙</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出納</a:t>
          </a:r>
          <a:r>
            <a:rPr lang="zh-TW" altLang="en-US" sz="2800" b="1" kern="1200" dirty="0">
              <a:solidFill>
                <a:srgbClr val="FF0000"/>
              </a:solidFill>
              <a:latin typeface="標楷體" panose="03000509000000000000" pitchFamily="65" charset="-120"/>
              <a:ea typeface="標楷體" panose="03000509000000000000" pitchFamily="65" charset="-120"/>
            </a:rPr>
            <a:t>押標金收據</a:t>
          </a:r>
          <a:r>
            <a:rPr lang="en-US" altLang="zh-TW" sz="2000" b="1" kern="1200" dirty="0">
              <a:solidFill>
                <a:srgbClr val="FF0000"/>
              </a:solidFill>
              <a:latin typeface="標楷體" panose="03000509000000000000" pitchFamily="65" charset="-120"/>
              <a:ea typeface="標楷體" panose="03000509000000000000" pitchFamily="65" charset="-120"/>
            </a:rPr>
            <a:t>(</a:t>
          </a:r>
          <a:r>
            <a:rPr lang="zh-TW" altLang="en-US" sz="2000" b="1" kern="1200" dirty="0">
              <a:solidFill>
                <a:srgbClr val="FF0000"/>
              </a:solidFill>
              <a:latin typeface="標楷體" panose="03000509000000000000" pitchFamily="65" charset="-120"/>
              <a:ea typeface="標楷體" panose="03000509000000000000" pitchFamily="65" charset="-120"/>
            </a:rPr>
            <a:t>備註說明押標金</a:t>
          </a:r>
          <a:r>
            <a:rPr lang="en-US" altLang="zh-TW" sz="2000" b="1" kern="1200" dirty="0">
              <a:solidFill>
                <a:srgbClr val="FF0000"/>
              </a:solidFill>
              <a:latin typeface="標楷體" panose="03000509000000000000" pitchFamily="65" charset="-120"/>
              <a:ea typeface="標楷體" panose="03000509000000000000" pitchFamily="65" charset="-120"/>
            </a:rPr>
            <a:t>10</a:t>
          </a:r>
          <a:r>
            <a:rPr lang="zh-TW" altLang="en-US" sz="2000" b="1" kern="1200" dirty="0">
              <a:solidFill>
                <a:srgbClr val="FF0000"/>
              </a:solidFill>
              <a:latin typeface="標楷體" panose="03000509000000000000" pitchFamily="65" charset="-120"/>
              <a:ea typeface="標楷體" panose="03000509000000000000" pitchFamily="65" charset="-120"/>
            </a:rPr>
            <a:t>萬元轉履保金</a:t>
          </a:r>
          <a:r>
            <a:rPr lang="en-US" altLang="zh-TW" sz="2000" b="1" kern="1200" dirty="0">
              <a:solidFill>
                <a:srgbClr val="FF0000"/>
              </a:solidFill>
              <a:latin typeface="標楷體" panose="03000509000000000000" pitchFamily="65" charset="-120"/>
              <a:ea typeface="標楷體" panose="03000509000000000000" pitchFamily="65" charset="-120"/>
            </a:rPr>
            <a:t>7</a:t>
          </a:r>
          <a:r>
            <a:rPr lang="zh-TW" altLang="en-US" sz="2000" b="1" kern="1200" dirty="0">
              <a:solidFill>
                <a:srgbClr val="FF0000"/>
              </a:solidFill>
              <a:latin typeface="標楷體" panose="03000509000000000000" pitchFamily="65" charset="-120"/>
              <a:ea typeface="標楷體" panose="03000509000000000000" pitchFamily="65" charset="-120"/>
            </a:rPr>
            <a:t>萬元，退還</a:t>
          </a:r>
          <a:r>
            <a:rPr lang="en-US" altLang="zh-TW" sz="2000" b="1" kern="1200" dirty="0">
              <a:solidFill>
                <a:srgbClr val="FF0000"/>
              </a:solidFill>
              <a:latin typeface="標楷體" panose="03000509000000000000" pitchFamily="65" charset="-120"/>
              <a:ea typeface="標楷體" panose="03000509000000000000" pitchFamily="65" charset="-120"/>
            </a:rPr>
            <a:t>3</a:t>
          </a:r>
          <a:r>
            <a:rPr lang="zh-TW" altLang="en-US" sz="2000" b="1" kern="1200" dirty="0">
              <a:solidFill>
                <a:srgbClr val="FF0000"/>
              </a:solidFill>
              <a:latin typeface="標楷體" panose="03000509000000000000" pitchFamily="65" charset="-120"/>
              <a:ea typeface="標楷體" panose="03000509000000000000" pitchFamily="65" charset="-120"/>
            </a:rPr>
            <a:t>萬元</a:t>
          </a:r>
          <a:r>
            <a:rPr lang="en-US" altLang="zh-TW" sz="2000" b="1" kern="1200" dirty="0">
              <a:solidFill>
                <a:srgbClr val="FF0000"/>
              </a:solidFill>
              <a:latin typeface="標楷體" panose="03000509000000000000" pitchFamily="65" charset="-120"/>
              <a:ea typeface="標楷體" panose="03000509000000000000" pitchFamily="65" charset="-120"/>
            </a:rPr>
            <a:t>)</a:t>
          </a:r>
          <a:endParaRPr lang="zh-TW" altLang="en-US" sz="2000" b="1" kern="1200" dirty="0">
            <a:solidFill>
              <a:srgbClr val="FF0000"/>
            </a:solidFill>
            <a:latin typeface="標楷體" panose="03000509000000000000" pitchFamily="65" charset="-120"/>
            <a:ea typeface="標楷體" panose="03000509000000000000" pitchFamily="65" charset="-120"/>
          </a:endParaRPr>
        </a:p>
      </dsp:txBody>
      <dsp:txXfrm>
        <a:off x="8082612" y="48463"/>
        <a:ext cx="3111565" cy="1488171"/>
      </dsp:txXfrm>
    </dsp:sp>
    <dsp:sp modelId="{E9298DC4-013A-4BED-9796-4E66244F869F}">
      <dsp:nvSpPr>
        <dsp:cNvPr id="0" name=""/>
        <dsp:cNvSpPr/>
      </dsp:nvSpPr>
      <dsp:spPr>
        <a:xfrm rot="2281017">
          <a:off x="6760758" y="1892259"/>
          <a:ext cx="1426932" cy="35727"/>
        </a:xfrm>
        <a:custGeom>
          <a:avLst/>
          <a:gdLst/>
          <a:ahLst/>
          <a:cxnLst/>
          <a:rect l="0" t="0" r="0" b="0"/>
          <a:pathLst>
            <a:path>
              <a:moveTo>
                <a:pt x="0" y="17863"/>
              </a:moveTo>
              <a:lnTo>
                <a:pt x="1426932" y="17863"/>
              </a:lnTo>
            </a:path>
          </a:pathLst>
        </a:custGeom>
        <a:noFill/>
        <a:ln w="762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7438551" y="1874449"/>
        <a:ext cx="71346" cy="71346"/>
      </dsp:txXfrm>
    </dsp:sp>
    <dsp:sp modelId="{EC0CB840-2DFD-4449-9869-12C8811B9F93}">
      <dsp:nvSpPr>
        <dsp:cNvPr id="0" name=""/>
        <dsp:cNvSpPr/>
      </dsp:nvSpPr>
      <dsp:spPr>
        <a:xfrm>
          <a:off x="8036313" y="1759843"/>
          <a:ext cx="3204163" cy="11793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bg1"/>
              </a:solidFill>
              <a:latin typeface="標楷體" panose="03000509000000000000" pitchFamily="65" charset="-120"/>
              <a:ea typeface="標楷體" panose="03000509000000000000" pitchFamily="65" charset="-120"/>
            </a:rPr>
            <a:t>保管金專戶</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存入保證金</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押標金</a:t>
          </a:r>
          <a:r>
            <a:rPr lang="en-US" altLang="zh-TW" sz="2800" b="1" kern="1200" dirty="0">
              <a:solidFill>
                <a:schemeClr val="bg1"/>
              </a:solidFill>
              <a:latin typeface="標楷體" panose="03000509000000000000" pitchFamily="65" charset="-120"/>
              <a:ea typeface="標楷體" panose="03000509000000000000" pitchFamily="65" charset="-120"/>
            </a:rPr>
            <a:t>-3</a:t>
          </a:r>
          <a:r>
            <a:rPr lang="zh-TW" altLang="en-US" sz="2800" b="1" kern="1200" dirty="0">
              <a:solidFill>
                <a:schemeClr val="bg1"/>
              </a:solidFill>
              <a:latin typeface="標楷體" panose="03000509000000000000" pitchFamily="65" charset="-120"/>
              <a:ea typeface="標楷體" panose="03000509000000000000" pitchFamily="65" charset="-120"/>
            </a:rPr>
            <a:t>萬元</a:t>
          </a:r>
        </a:p>
      </dsp:txBody>
      <dsp:txXfrm>
        <a:off x="8070856" y="1794386"/>
        <a:ext cx="3135077" cy="1110311"/>
      </dsp:txXfrm>
    </dsp:sp>
    <dsp:sp modelId="{4416E758-04A3-43B7-8685-7B81B0C8229F}">
      <dsp:nvSpPr>
        <dsp:cNvPr id="0" name=""/>
        <dsp:cNvSpPr/>
      </dsp:nvSpPr>
      <dsp:spPr>
        <a:xfrm rot="2670697">
          <a:off x="3095094" y="3762998"/>
          <a:ext cx="2131391" cy="35727"/>
        </a:xfrm>
        <a:custGeom>
          <a:avLst/>
          <a:gdLst/>
          <a:ahLst/>
          <a:cxnLst/>
          <a:rect l="0" t="0" r="0" b="0"/>
          <a:pathLst>
            <a:path>
              <a:moveTo>
                <a:pt x="0" y="17863"/>
              </a:moveTo>
              <a:lnTo>
                <a:pt x="2131391" y="17863"/>
              </a:lnTo>
            </a:path>
          </a:pathLst>
        </a:custGeom>
        <a:noFill/>
        <a:ln w="7620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4107505" y="3727577"/>
        <a:ext cx="106569" cy="106569"/>
      </dsp:txXfrm>
    </dsp:sp>
    <dsp:sp modelId="{67EE7016-4A64-4628-A103-5A8253779A12}">
      <dsp:nvSpPr>
        <dsp:cNvPr id="0" name=""/>
        <dsp:cNvSpPr/>
      </dsp:nvSpPr>
      <dsp:spPr>
        <a:xfrm>
          <a:off x="4920746" y="3938273"/>
          <a:ext cx="1991388" cy="117939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2.</a:t>
          </a:r>
          <a:r>
            <a:rPr lang="zh-TW" altLang="en-US" sz="2800" b="1" kern="1200" dirty="0">
              <a:solidFill>
                <a:schemeClr val="bg1"/>
              </a:solidFill>
              <a:latin typeface="標楷體" panose="03000509000000000000" pitchFamily="65" charset="-120"/>
              <a:ea typeface="標楷體" panose="03000509000000000000" pitchFamily="65" charset="-120"/>
            </a:rPr>
            <a:t>押標金轉履保金</a:t>
          </a:r>
        </a:p>
      </dsp:txBody>
      <dsp:txXfrm>
        <a:off x="4955289" y="3972816"/>
        <a:ext cx="1922302" cy="1110311"/>
      </dsp:txXfrm>
    </dsp:sp>
    <dsp:sp modelId="{54EAE29B-E39D-49A7-A450-CE5CABB60B27}">
      <dsp:nvSpPr>
        <dsp:cNvPr id="0" name=""/>
        <dsp:cNvSpPr/>
      </dsp:nvSpPr>
      <dsp:spPr>
        <a:xfrm rot="19733987">
          <a:off x="6817782" y="4171031"/>
          <a:ext cx="1312885" cy="35727"/>
        </a:xfrm>
        <a:custGeom>
          <a:avLst/>
          <a:gdLst/>
          <a:ahLst/>
          <a:cxnLst/>
          <a:rect l="0" t="0" r="0" b="0"/>
          <a:pathLst>
            <a:path>
              <a:moveTo>
                <a:pt x="0" y="17863"/>
              </a:moveTo>
              <a:lnTo>
                <a:pt x="1312885" y="17863"/>
              </a:lnTo>
            </a:path>
          </a:pathLst>
        </a:custGeom>
        <a:noFill/>
        <a:ln w="762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7441402" y="4156073"/>
        <a:ext cx="65644" cy="65644"/>
      </dsp:txXfrm>
    </dsp:sp>
    <dsp:sp modelId="{BF94F797-280A-4D8E-9F41-CAACAF74AF45}">
      <dsp:nvSpPr>
        <dsp:cNvPr id="0" name=""/>
        <dsp:cNvSpPr/>
      </dsp:nvSpPr>
      <dsp:spPr>
        <a:xfrm>
          <a:off x="8036313" y="3116151"/>
          <a:ext cx="3204163" cy="146733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dirty="0">
              <a:solidFill>
                <a:schemeClr val="bg1"/>
              </a:solidFill>
              <a:latin typeface="標楷體" panose="03000509000000000000" pitchFamily="65" charset="-120"/>
              <a:ea typeface="標楷體" panose="03000509000000000000" pitchFamily="65" charset="-120"/>
            </a:rPr>
            <a:t>1</a:t>
          </a:r>
          <a:r>
            <a:rPr lang="zh-TW" altLang="en-US" sz="2800" b="1" kern="1200" dirty="0">
              <a:solidFill>
                <a:schemeClr val="bg1"/>
              </a:solidFill>
              <a:latin typeface="標楷體" panose="03000509000000000000" pitchFamily="65" charset="-120"/>
              <a:ea typeface="標楷體" panose="03000509000000000000" pitchFamily="65" charset="-120"/>
            </a:rPr>
            <a:t>張黏貼憑證用紙</a:t>
          </a:r>
          <a:r>
            <a:rPr lang="en-US" altLang="en-US"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出納</a:t>
          </a:r>
          <a:r>
            <a:rPr lang="zh-TW" altLang="en-US" sz="2800" b="1" kern="1200" dirty="0">
              <a:solidFill>
                <a:srgbClr val="FF0000"/>
              </a:solidFill>
              <a:latin typeface="標楷體" panose="03000509000000000000" pitchFamily="65" charset="-120"/>
              <a:ea typeface="標楷體" panose="03000509000000000000" pitchFamily="65" charset="-120"/>
            </a:rPr>
            <a:t>履保金收據</a:t>
          </a:r>
          <a:r>
            <a:rPr lang="en-US" altLang="zh-TW" sz="2000" b="1" kern="1200" dirty="0">
              <a:solidFill>
                <a:srgbClr val="FF0000"/>
              </a:solidFill>
              <a:latin typeface="標楷體" panose="03000509000000000000" pitchFamily="65" charset="-120"/>
              <a:ea typeface="標楷體" panose="03000509000000000000" pitchFamily="65" charset="-120"/>
            </a:rPr>
            <a:t>(</a:t>
          </a:r>
          <a:r>
            <a:rPr lang="zh-TW" altLang="en-US" sz="2000" b="1" kern="1200" dirty="0">
              <a:solidFill>
                <a:srgbClr val="FF0000"/>
              </a:solidFill>
              <a:latin typeface="標楷體" panose="03000509000000000000" pitchFamily="65" charset="-120"/>
              <a:ea typeface="標楷體" panose="03000509000000000000" pitchFamily="65" charset="-120"/>
            </a:rPr>
            <a:t>備註說明押標金轉履保金</a:t>
          </a:r>
          <a:r>
            <a:rPr lang="en-US" altLang="zh-TW" sz="2000" b="1" kern="1200" dirty="0">
              <a:solidFill>
                <a:srgbClr val="FF0000"/>
              </a:solidFill>
              <a:latin typeface="標楷體" panose="03000509000000000000" pitchFamily="65" charset="-120"/>
              <a:ea typeface="標楷體" panose="03000509000000000000" pitchFamily="65" charset="-120"/>
            </a:rPr>
            <a:t>7</a:t>
          </a:r>
          <a:r>
            <a:rPr lang="zh-TW" altLang="en-US" sz="2000" b="1" kern="1200" dirty="0">
              <a:solidFill>
                <a:srgbClr val="FF0000"/>
              </a:solidFill>
              <a:latin typeface="標楷體" panose="03000509000000000000" pitchFamily="65" charset="-120"/>
              <a:ea typeface="標楷體" panose="03000509000000000000" pitchFamily="65" charset="-120"/>
            </a:rPr>
            <a:t>萬元</a:t>
          </a:r>
          <a:r>
            <a:rPr lang="en-US" altLang="zh-TW" sz="2000" b="1" kern="1200" dirty="0">
              <a:solidFill>
                <a:srgbClr val="FF0000"/>
              </a:solidFill>
              <a:latin typeface="標楷體" panose="03000509000000000000" pitchFamily="65" charset="-120"/>
              <a:ea typeface="標楷體" panose="03000509000000000000" pitchFamily="65" charset="-120"/>
            </a:rPr>
            <a:t>)</a:t>
          </a:r>
          <a:endParaRPr lang="zh-TW" altLang="en-US" sz="2000" b="1" kern="1200" dirty="0">
            <a:solidFill>
              <a:schemeClr val="bg1"/>
            </a:solidFill>
            <a:latin typeface="標楷體" panose="03000509000000000000" pitchFamily="65" charset="-120"/>
            <a:ea typeface="標楷體" panose="03000509000000000000" pitchFamily="65" charset="-120"/>
          </a:endParaRPr>
        </a:p>
      </dsp:txBody>
      <dsp:txXfrm>
        <a:off x="8079290" y="3159128"/>
        <a:ext cx="3118209" cy="1381381"/>
      </dsp:txXfrm>
    </dsp:sp>
    <dsp:sp modelId="{8C3424FB-5BAF-4332-AF43-792181A391E0}">
      <dsp:nvSpPr>
        <dsp:cNvPr id="0" name=""/>
        <dsp:cNvSpPr/>
      </dsp:nvSpPr>
      <dsp:spPr>
        <a:xfrm rot="2170703">
          <a:off x="6777866" y="4921169"/>
          <a:ext cx="1392717" cy="35727"/>
        </a:xfrm>
        <a:custGeom>
          <a:avLst/>
          <a:gdLst/>
          <a:ahLst/>
          <a:cxnLst/>
          <a:rect l="0" t="0" r="0" b="0"/>
          <a:pathLst>
            <a:path>
              <a:moveTo>
                <a:pt x="0" y="17863"/>
              </a:moveTo>
              <a:lnTo>
                <a:pt x="1392717" y="17863"/>
              </a:lnTo>
            </a:path>
          </a:pathLst>
        </a:custGeom>
        <a:noFill/>
        <a:ln w="762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lumMod val="95000"/>
                <a:lumOff val="5000"/>
              </a:schemeClr>
            </a:solidFill>
            <a:latin typeface="標楷體" panose="03000509000000000000" pitchFamily="65" charset="-120"/>
            <a:ea typeface="標楷體" panose="03000509000000000000" pitchFamily="65" charset="-120"/>
          </a:endParaRPr>
        </a:p>
      </dsp:txBody>
      <dsp:txXfrm>
        <a:off x="7439406" y="4904215"/>
        <a:ext cx="69635" cy="69635"/>
      </dsp:txXfrm>
    </dsp:sp>
    <dsp:sp modelId="{6A9DB6B6-AA77-4AA4-ACC8-B576CFD3110D}">
      <dsp:nvSpPr>
        <dsp:cNvPr id="0" name=""/>
        <dsp:cNvSpPr/>
      </dsp:nvSpPr>
      <dsp:spPr>
        <a:xfrm>
          <a:off x="8036313" y="4760396"/>
          <a:ext cx="3204163" cy="11793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bg1"/>
              </a:solidFill>
              <a:latin typeface="標楷體" panose="03000509000000000000" pitchFamily="65" charset="-120"/>
              <a:ea typeface="標楷體" panose="03000509000000000000" pitchFamily="65" charset="-120"/>
            </a:rPr>
            <a:t>保管金專戶</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存入保證金</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履保金</a:t>
          </a:r>
          <a:r>
            <a:rPr lang="en-US" altLang="zh-TW" sz="2800" b="1" kern="1200" dirty="0">
              <a:solidFill>
                <a:schemeClr val="bg1"/>
              </a:solidFill>
              <a:latin typeface="標楷體" panose="03000509000000000000" pitchFamily="65" charset="-120"/>
              <a:ea typeface="標楷體" panose="03000509000000000000" pitchFamily="65" charset="-120"/>
            </a:rPr>
            <a:t>-7</a:t>
          </a:r>
          <a:r>
            <a:rPr lang="zh-TW" altLang="en-US" sz="2800" b="1" kern="1200" dirty="0">
              <a:solidFill>
                <a:schemeClr val="bg1"/>
              </a:solidFill>
              <a:latin typeface="標楷體" panose="03000509000000000000" pitchFamily="65" charset="-120"/>
              <a:ea typeface="標楷體" panose="03000509000000000000" pitchFamily="65" charset="-120"/>
            </a:rPr>
            <a:t>萬元</a:t>
          </a:r>
        </a:p>
      </dsp:txBody>
      <dsp:txXfrm>
        <a:off x="8070856" y="4794939"/>
        <a:ext cx="3135077" cy="1110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F5A64-EDC9-499B-A3AB-5E78F9663D74}">
      <dsp:nvSpPr>
        <dsp:cNvPr id="0" name=""/>
        <dsp:cNvSpPr/>
      </dsp:nvSpPr>
      <dsp:spPr>
        <a:xfrm rot="5400000">
          <a:off x="4183089" y="-2829659"/>
          <a:ext cx="4635362" cy="1047648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111250">
            <a:lnSpc>
              <a:spcPct val="90000"/>
            </a:lnSpc>
            <a:spcBef>
              <a:spcPct val="0"/>
            </a:spcBef>
            <a:spcAft>
              <a:spcPct val="15000"/>
            </a:spcAft>
            <a:buChar char="•"/>
          </a:pPr>
          <a:r>
            <a:rPr lang="zh-TW" altLang="en-US" sz="2500" b="1" u="sng" kern="1200" dirty="0">
              <a:solidFill>
                <a:srgbClr val="FF0000"/>
              </a:solidFill>
              <a:highlight>
                <a:srgbClr val="FFFF00"/>
              </a:highlight>
              <a:latin typeface="標楷體" panose="03000509000000000000" pitchFamily="65" charset="-120"/>
              <a:ea typeface="標楷體" panose="03000509000000000000" pitchFamily="65" charset="-120"/>
            </a:rPr>
            <a:t>未達</a:t>
          </a:r>
          <a:r>
            <a:rPr lang="en-US" altLang="zh-TW" sz="2500" b="1" u="sng" kern="1200" dirty="0">
              <a:solidFill>
                <a:srgbClr val="FF0000"/>
              </a:solidFill>
              <a:highlight>
                <a:srgbClr val="FFFF00"/>
              </a:highlight>
              <a:latin typeface="標楷體" panose="03000509000000000000" pitchFamily="65" charset="-120"/>
              <a:ea typeface="標楷體" panose="03000509000000000000" pitchFamily="65" charset="-120"/>
            </a:rPr>
            <a:t>1</a:t>
          </a:r>
          <a:r>
            <a:rPr lang="zh-TW" altLang="en-US" sz="2500" b="1" u="sng" kern="1200" dirty="0">
              <a:solidFill>
                <a:srgbClr val="FF0000"/>
              </a:solidFill>
              <a:highlight>
                <a:srgbClr val="FFFF00"/>
              </a:highlight>
              <a:latin typeface="標楷體" panose="03000509000000000000" pitchFamily="65" charset="-120"/>
              <a:ea typeface="標楷體" panose="03000509000000000000" pitchFamily="65" charset="-120"/>
            </a:rPr>
            <a:t>萬元之簡易採購</a:t>
          </a:r>
          <a:r>
            <a:rPr lang="zh-TW" altLang="en-US" sz="2500" b="1" u="sng" kern="1200" dirty="0">
              <a:solidFill>
                <a:srgbClr val="FF0000"/>
              </a:solidFill>
              <a:latin typeface="標楷體" panose="03000509000000000000" pitchFamily="65" charset="-120"/>
              <a:ea typeface="標楷體" panose="03000509000000000000" pitchFamily="65" charset="-120"/>
            </a:rPr>
            <a:t>得以請購單授權第二層</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單位主管</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批核決行辦理</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如</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購置文具、紙張、消耗品</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a:t>
          </a:r>
        </a:p>
        <a:p>
          <a:pPr marL="228600" lvl="1" indent="-228600" algn="just" defTabSz="1111250">
            <a:lnSpc>
              <a:spcPct val="90000"/>
            </a:lnSpc>
            <a:spcBef>
              <a:spcPct val="0"/>
            </a:spcBef>
            <a:spcAft>
              <a:spcPct val="15000"/>
            </a:spcAft>
            <a:buChar char="•"/>
          </a:pPr>
          <a:r>
            <a:rPr lang="zh-TW" altLang="en-US" sz="2500" b="1" kern="1200" dirty="0">
              <a:latin typeface="標楷體" panose="03000509000000000000" pitchFamily="65" charset="-120"/>
              <a:ea typeface="標楷體" panose="03000509000000000000" pitchFamily="65" charset="-120"/>
            </a:rPr>
            <a:t>下列各項</a:t>
          </a:r>
          <a:r>
            <a:rPr lang="zh-TW" altLang="en-US" sz="2500" b="1" u="sng" kern="1200" dirty="0">
              <a:solidFill>
                <a:srgbClr val="FF0000"/>
              </a:solidFill>
              <a:highlight>
                <a:srgbClr val="FFFF00"/>
              </a:highlight>
              <a:latin typeface="標楷體" panose="03000509000000000000" pitchFamily="65" charset="-120"/>
              <a:ea typeface="標楷體" panose="03000509000000000000" pitchFamily="65" charset="-120"/>
            </a:rPr>
            <a:t>例行性支出無論金額大小</a:t>
          </a:r>
          <a:r>
            <a:rPr lang="zh-TW" altLang="en-US" sz="2500" b="1" kern="1200" dirty="0">
              <a:latin typeface="標楷體" panose="03000509000000000000" pitchFamily="65" charset="-120"/>
              <a:ea typeface="標楷體" panose="03000509000000000000" pitchFamily="65" charset="-120"/>
            </a:rPr>
            <a:t>，</a:t>
          </a:r>
          <a:r>
            <a:rPr lang="zh-TW" altLang="en-US" sz="2500" b="1" u="sng" kern="1200" dirty="0">
              <a:solidFill>
                <a:srgbClr val="FF0000"/>
              </a:solidFill>
              <a:latin typeface="標楷體" panose="03000509000000000000" pitchFamily="65" charset="-120"/>
              <a:ea typeface="標楷體" panose="03000509000000000000" pitchFamily="65" charset="-120"/>
            </a:rPr>
            <a:t>得以請購單授權第二層</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單位主管</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批核決行辦理：</a:t>
          </a:r>
        </a:p>
        <a:p>
          <a:pPr marL="457200" lvl="2" indent="-228600" algn="just" defTabSz="1111250">
            <a:lnSpc>
              <a:spcPct val="90000"/>
            </a:lnSpc>
            <a:spcBef>
              <a:spcPct val="0"/>
            </a:spcBef>
            <a:spcAft>
              <a:spcPct val="15000"/>
            </a:spcAft>
            <a:buChar char="•"/>
          </a:pPr>
          <a:r>
            <a:rPr lang="zh-TW" altLang="en-US" sz="2500" b="1" kern="1200" dirty="0">
              <a:solidFill>
                <a:schemeClr val="bg1"/>
              </a:solidFill>
              <a:highlight>
                <a:srgbClr val="00FFFF"/>
              </a:highlight>
              <a:latin typeface="標楷體" panose="03000509000000000000" pitchFamily="65" charset="-120"/>
              <a:ea typeface="標楷體" panose="03000509000000000000" pitchFamily="65" charset="-120"/>
            </a:rPr>
            <a:t>水費、電費及電信費等週期性公用事業費款。</a:t>
          </a:r>
        </a:p>
        <a:p>
          <a:pPr marL="457200" lvl="2" indent="-228600" algn="just" defTabSz="1111250">
            <a:lnSpc>
              <a:spcPct val="90000"/>
            </a:lnSpc>
            <a:spcBef>
              <a:spcPct val="0"/>
            </a:spcBef>
            <a:spcAft>
              <a:spcPct val="15000"/>
            </a:spcAft>
            <a:buChar char="•"/>
          </a:pPr>
          <a:r>
            <a:rPr lang="zh-TW" altLang="en-US" sz="2500" b="1" kern="1200" dirty="0">
              <a:solidFill>
                <a:schemeClr val="bg1"/>
              </a:solidFill>
              <a:highlight>
                <a:srgbClr val="00FFFF"/>
              </a:highlight>
              <a:latin typeface="標楷體" panose="03000509000000000000" pitchFamily="65" charset="-120"/>
              <a:ea typeface="標楷體" panose="03000509000000000000" pitchFamily="65" charset="-120"/>
            </a:rPr>
            <a:t>各項稅捐支出及規費。</a:t>
          </a:r>
        </a:p>
        <a:p>
          <a:pPr marL="457200" lvl="2" indent="-228600" algn="just" defTabSz="1111250">
            <a:lnSpc>
              <a:spcPct val="90000"/>
            </a:lnSpc>
            <a:spcBef>
              <a:spcPct val="0"/>
            </a:spcBef>
            <a:spcAft>
              <a:spcPct val="15000"/>
            </a:spcAft>
            <a:buChar char="•"/>
          </a:pPr>
          <a:r>
            <a:rPr lang="zh-TW" altLang="en-US" sz="2500" b="1" kern="1200" dirty="0">
              <a:solidFill>
                <a:schemeClr val="bg1"/>
              </a:solidFill>
              <a:highlight>
                <a:srgbClr val="00FFFF"/>
              </a:highlight>
              <a:latin typeface="標楷體" panose="03000509000000000000" pitchFamily="65" charset="-120"/>
              <a:ea typeface="標楷體" panose="03000509000000000000" pitchFamily="65" charset="-120"/>
            </a:rPr>
            <a:t>定期定額之租金費用。</a:t>
          </a:r>
          <a:r>
            <a:rPr lang="zh-TW" altLang="en-US" sz="2500" b="1" kern="1200" dirty="0">
              <a:solidFill>
                <a:srgbClr val="FF0000"/>
              </a:solidFill>
              <a:latin typeface="標楷體" panose="03000509000000000000" pitchFamily="65" charset="-120"/>
              <a:ea typeface="標楷體" panose="03000509000000000000" pitchFamily="65" charset="-120"/>
            </a:rPr>
            <a:t>惟立約前應由機關首長或其授權代簽人決行，爾後按期分期付款部分授權第二層</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單位主管</a:t>
          </a:r>
          <a:r>
            <a:rPr lang="en-US" altLang="en-US"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批核決行辦理。</a:t>
          </a:r>
          <a:endParaRPr lang="zh-TW" altLang="en-US" sz="2500" b="1" kern="1200" dirty="0">
            <a:solidFill>
              <a:srgbClr val="FF0000"/>
            </a:solidFill>
            <a:latin typeface="標楷體" panose="03000509000000000000" pitchFamily="65" charset="-120"/>
            <a:ea typeface="標楷體" panose="03000509000000000000" pitchFamily="65" charset="-120"/>
          </a:endParaRPr>
        </a:p>
        <a:p>
          <a:pPr marL="228600" lvl="1" indent="-228600" algn="just" defTabSz="1111250">
            <a:lnSpc>
              <a:spcPct val="90000"/>
            </a:lnSpc>
            <a:spcBef>
              <a:spcPct val="0"/>
            </a:spcBef>
            <a:spcAft>
              <a:spcPct val="15000"/>
            </a:spcAft>
            <a:buChar char="•"/>
          </a:pPr>
          <a:r>
            <a:rPr lang="zh-TW" altLang="en-US" sz="2500" b="1" kern="1200" dirty="0">
              <a:solidFill>
                <a:srgbClr val="FF0000"/>
              </a:solidFill>
              <a:highlight>
                <a:srgbClr val="FFFF00"/>
              </a:highlight>
              <a:latin typeface="標楷體" panose="03000509000000000000" pitchFamily="65" charset="-120"/>
              <a:ea typeface="標楷體" panose="03000509000000000000" pitchFamily="65" charset="-120"/>
            </a:rPr>
            <a:t>「餽贈」、「宴客」、「修繕」、「非消耗品」</a:t>
          </a:r>
          <a:r>
            <a:rPr lang="zh-TW" altLang="en-US" sz="2500" b="1" kern="1200" dirty="0">
              <a:latin typeface="標楷體" panose="03000509000000000000" pitchFamily="65" charset="-120"/>
              <a:ea typeface="標楷體" panose="03000509000000000000" pitchFamily="65" charset="-120"/>
            </a:rPr>
            <a:t>等採購</a:t>
          </a:r>
          <a:r>
            <a:rPr lang="zh-TW" altLang="en-US" sz="2500" b="1" kern="1200" dirty="0">
              <a:solidFill>
                <a:srgbClr val="FF0000"/>
              </a:solidFill>
              <a:latin typeface="標楷體" panose="03000509000000000000" pitchFamily="65" charset="-120"/>
              <a:ea typeface="標楷體" panose="03000509000000000000" pitchFamily="65" charset="-120"/>
            </a:rPr>
            <a:t>無論金額大小</a:t>
          </a:r>
          <a:r>
            <a:rPr lang="zh-TW" altLang="en-US" sz="2500" b="1" kern="1200" dirty="0">
              <a:latin typeface="標楷體" panose="03000509000000000000" pitchFamily="65" charset="-120"/>
              <a:ea typeface="標楷體" panose="03000509000000000000" pitchFamily="65" charset="-120"/>
            </a:rPr>
            <a:t>均須會辦主計處，並由秘書長或主管各該處</a:t>
          </a:r>
          <a:r>
            <a:rPr lang="en-US" altLang="zh-TW"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室</a:t>
          </a:r>
          <a:r>
            <a:rPr lang="en-US" altLang="zh-TW" sz="2500" b="1" kern="1200" dirty="0">
              <a:latin typeface="標楷體" panose="03000509000000000000" pitchFamily="65" charset="-120"/>
              <a:ea typeface="標楷體" panose="03000509000000000000" pitchFamily="65" charset="-120"/>
            </a:rPr>
            <a:t>)</a:t>
          </a:r>
          <a:r>
            <a:rPr lang="zh-TW" altLang="en-US" sz="2500" b="1" kern="1200" dirty="0">
              <a:latin typeface="標楷體" panose="03000509000000000000" pitchFamily="65" charset="-120"/>
              <a:ea typeface="標楷體" panose="03000509000000000000" pitchFamily="65" charset="-120"/>
            </a:rPr>
            <a:t>之參議批核決行。</a:t>
          </a:r>
          <a:endParaRPr lang="zh-TW" altLang="en-US" sz="2500" b="1" kern="1200" dirty="0">
            <a:highlight>
              <a:srgbClr val="FFFF00"/>
            </a:highlight>
            <a:latin typeface="標楷體" panose="03000509000000000000" pitchFamily="65" charset="-120"/>
            <a:ea typeface="標楷體" panose="03000509000000000000" pitchFamily="65" charset="-120"/>
          </a:endParaRPr>
        </a:p>
      </dsp:txBody>
      <dsp:txXfrm rot="-5400000">
        <a:off x="1262528" y="317182"/>
        <a:ext cx="10250204" cy="4182802"/>
      </dsp:txXfrm>
    </dsp:sp>
    <dsp:sp modelId="{0560F428-62C9-4FDA-B87A-DE0812B58023}">
      <dsp:nvSpPr>
        <dsp:cNvPr id="0" name=""/>
        <dsp:cNvSpPr/>
      </dsp:nvSpPr>
      <dsp:spPr>
        <a:xfrm>
          <a:off x="0" y="171101"/>
          <a:ext cx="1187139" cy="445629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一</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簡易採購及例行性支出</a:t>
          </a:r>
        </a:p>
      </dsp:txBody>
      <dsp:txXfrm>
        <a:off x="57951" y="229052"/>
        <a:ext cx="1071237" cy="4340388"/>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6FED-AF8F-4D1B-AA01-A7FF6A951F1C}">
      <dsp:nvSpPr>
        <dsp:cNvPr id="0" name=""/>
        <dsp:cNvSpPr/>
      </dsp:nvSpPr>
      <dsp:spPr>
        <a:xfrm>
          <a:off x="21010" y="2096338"/>
          <a:ext cx="3419156" cy="2032720"/>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7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申請退履保金</a:t>
          </a:r>
          <a:endParaRPr lang="en-US" altLang="zh-TW" sz="3200" b="1" kern="1200">
            <a:solidFill>
              <a:schemeClr val="bg1"/>
            </a:solidFill>
            <a:latin typeface="標楷體" panose="03000509000000000000" pitchFamily="65" charset="-120"/>
            <a:ea typeface="標楷體" panose="03000509000000000000" pitchFamily="65" charset="-120"/>
          </a:endParaRPr>
        </a:p>
        <a:p>
          <a:pPr marL="0" lvl="0" indent="0" algn="ctr" defTabSz="1422400">
            <a:lnSpc>
              <a:spcPct val="7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及</a:t>
          </a:r>
          <a:endParaRPr lang="en-US" altLang="zh-TW" sz="3200" b="1" kern="1200">
            <a:solidFill>
              <a:schemeClr val="bg1"/>
            </a:solidFill>
            <a:latin typeface="標楷體" panose="03000509000000000000" pitchFamily="65" charset="-120"/>
            <a:ea typeface="標楷體" panose="03000509000000000000" pitchFamily="65" charset="-120"/>
          </a:endParaRPr>
        </a:p>
        <a:p>
          <a:pPr marL="0" lvl="0" indent="0" algn="ctr" defTabSz="1422400">
            <a:lnSpc>
              <a:spcPct val="70000"/>
            </a:lnSpc>
            <a:spcBef>
              <a:spcPct val="0"/>
            </a:spcBef>
            <a:spcAft>
              <a:spcPct val="35000"/>
            </a:spcAft>
            <a:buNone/>
          </a:pPr>
          <a:r>
            <a:rPr lang="zh-TW" altLang="en-US" sz="3200" b="1" kern="1200">
              <a:solidFill>
                <a:schemeClr val="bg1"/>
              </a:solidFill>
              <a:latin typeface="標楷體" panose="03000509000000000000" pitchFamily="65" charset="-120"/>
              <a:ea typeface="標楷體" panose="03000509000000000000" pitchFamily="65" charset="-120"/>
            </a:rPr>
            <a:t>履保金轉保固金</a:t>
          </a:r>
          <a:endParaRPr lang="zh-TW" altLang="en-US" sz="3200" b="1" kern="1200" dirty="0">
            <a:solidFill>
              <a:schemeClr val="bg1"/>
            </a:solidFill>
            <a:latin typeface="標楷體" panose="03000509000000000000" pitchFamily="65" charset="-120"/>
            <a:ea typeface="標楷體" panose="03000509000000000000" pitchFamily="65" charset="-120"/>
          </a:endParaRPr>
        </a:p>
      </dsp:txBody>
      <dsp:txXfrm>
        <a:off x="80546" y="2155874"/>
        <a:ext cx="3300084" cy="1913648"/>
      </dsp:txXfrm>
    </dsp:sp>
    <dsp:sp modelId="{5DC0D842-4696-488F-B74D-04BB93DB7EE0}">
      <dsp:nvSpPr>
        <dsp:cNvPr id="0" name=""/>
        <dsp:cNvSpPr/>
      </dsp:nvSpPr>
      <dsp:spPr>
        <a:xfrm rot="18932936">
          <a:off x="3119795" y="2309864"/>
          <a:ext cx="2239175" cy="37573"/>
        </a:xfrm>
        <a:custGeom>
          <a:avLst/>
          <a:gdLst/>
          <a:ahLst/>
          <a:cxnLst/>
          <a:rect l="0" t="0" r="0" b="0"/>
          <a:pathLst>
            <a:path>
              <a:moveTo>
                <a:pt x="0" y="18786"/>
              </a:moveTo>
              <a:lnTo>
                <a:pt x="2239175" y="18786"/>
              </a:lnTo>
            </a:path>
          </a:pathLst>
        </a:custGeom>
        <a:noFill/>
        <a:ln w="66675" cap="flat" cmpd="sng" algn="ctr">
          <a:solidFill>
            <a:srgbClr val="00B0F0"/>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4183403" y="2272672"/>
        <a:ext cx="111958" cy="111958"/>
      </dsp:txXfrm>
    </dsp:sp>
    <dsp:sp modelId="{895FB8ED-5820-4B02-8FEA-F32C1EC6406D}">
      <dsp:nvSpPr>
        <dsp:cNvPr id="0" name=""/>
        <dsp:cNvSpPr/>
      </dsp:nvSpPr>
      <dsp:spPr>
        <a:xfrm>
          <a:off x="5038599" y="924441"/>
          <a:ext cx="2094265" cy="1240325"/>
        </a:xfrm>
        <a:prstGeom prst="roundRect">
          <a:avLst>
            <a:gd name="adj" fmla="val 10000"/>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a:solidFill>
                <a:schemeClr val="bg1"/>
              </a:solidFill>
              <a:latin typeface="標楷體" panose="03000509000000000000" pitchFamily="65" charset="-120"/>
              <a:ea typeface="標楷體" panose="03000509000000000000" pitchFamily="65" charset="-120"/>
            </a:rPr>
            <a:t>1.</a:t>
          </a:r>
          <a:r>
            <a:rPr lang="zh-TW" altLang="en-US" sz="2800" b="1" kern="1200">
              <a:solidFill>
                <a:schemeClr val="bg1"/>
              </a:solidFill>
              <a:latin typeface="標楷體" panose="03000509000000000000" pitchFamily="65" charset="-120"/>
              <a:ea typeface="標楷體" panose="03000509000000000000" pitchFamily="65" charset="-120"/>
            </a:rPr>
            <a:t>退履保金</a:t>
          </a:r>
          <a:endParaRPr lang="zh-TW" altLang="en-US" sz="2800" b="1" kern="1200" dirty="0">
            <a:solidFill>
              <a:schemeClr val="bg1"/>
            </a:solidFill>
            <a:latin typeface="標楷體" panose="03000509000000000000" pitchFamily="65" charset="-120"/>
            <a:ea typeface="標楷體" panose="03000509000000000000" pitchFamily="65" charset="-120"/>
          </a:endParaRPr>
        </a:p>
      </dsp:txBody>
      <dsp:txXfrm>
        <a:off x="5074927" y="960769"/>
        <a:ext cx="2021609" cy="1167669"/>
      </dsp:txXfrm>
    </dsp:sp>
    <dsp:sp modelId="{AB413048-9BFA-49C2-8EC7-481527260CDC}">
      <dsp:nvSpPr>
        <dsp:cNvPr id="0" name=""/>
        <dsp:cNvSpPr/>
      </dsp:nvSpPr>
      <dsp:spPr>
        <a:xfrm rot="19733987">
          <a:off x="7033636" y="1169224"/>
          <a:ext cx="1380709" cy="37573"/>
        </a:xfrm>
        <a:custGeom>
          <a:avLst/>
          <a:gdLst/>
          <a:ahLst/>
          <a:cxnLst/>
          <a:rect l="0" t="0" r="0" b="0"/>
          <a:pathLst>
            <a:path>
              <a:moveTo>
                <a:pt x="0" y="18786"/>
              </a:moveTo>
              <a:lnTo>
                <a:pt x="1380709" y="18786"/>
              </a:lnTo>
            </a:path>
          </a:pathLst>
        </a:custGeom>
        <a:noFill/>
        <a:ln w="76200" cap="flat" cmpd="sng" algn="ctr">
          <a:solidFill>
            <a:schemeClr val="bg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7689473" y="1153493"/>
        <a:ext cx="69035" cy="69035"/>
      </dsp:txXfrm>
    </dsp:sp>
    <dsp:sp modelId="{CCC07C0B-6197-43B0-A2E8-A5FF7F7ACAAE}">
      <dsp:nvSpPr>
        <dsp:cNvPr id="0" name=""/>
        <dsp:cNvSpPr/>
      </dsp:nvSpPr>
      <dsp:spPr>
        <a:xfrm>
          <a:off x="8315118" y="200"/>
          <a:ext cx="3369692" cy="1662433"/>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chemeClr val="bg1"/>
              </a:solidFill>
              <a:latin typeface="標楷體" panose="03000509000000000000" pitchFamily="65" charset="-120"/>
              <a:ea typeface="標楷體" panose="03000509000000000000" pitchFamily="65" charset="-120"/>
            </a:rPr>
            <a:t>1</a:t>
          </a:r>
          <a:r>
            <a:rPr lang="zh-TW" altLang="en-US" sz="2800" b="1" kern="1200" dirty="0">
              <a:solidFill>
                <a:schemeClr val="bg1"/>
              </a:solidFill>
              <a:latin typeface="標楷體" panose="03000509000000000000" pitchFamily="65" charset="-120"/>
              <a:ea typeface="標楷體" panose="03000509000000000000" pitchFamily="65" charset="-120"/>
            </a:rPr>
            <a:t>張黏貼憑證用紙</a:t>
          </a:r>
          <a:r>
            <a:rPr lang="en-US" altLang="zh-TW"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出納</a:t>
          </a:r>
          <a:r>
            <a:rPr lang="zh-TW" altLang="en-US" sz="2800" b="1" kern="1200" dirty="0">
              <a:solidFill>
                <a:srgbClr val="FF0000"/>
              </a:solidFill>
              <a:latin typeface="標楷體" panose="03000509000000000000" pitchFamily="65" charset="-120"/>
              <a:ea typeface="標楷體" panose="03000509000000000000" pitchFamily="65" charset="-120"/>
            </a:rPr>
            <a:t>履保金收據</a:t>
          </a:r>
          <a:r>
            <a:rPr lang="en-US" altLang="zh-TW" sz="2000" b="1" kern="1200" dirty="0">
              <a:solidFill>
                <a:srgbClr val="FF0000"/>
              </a:solidFill>
              <a:latin typeface="標楷體" panose="03000509000000000000" pitchFamily="65" charset="-120"/>
              <a:ea typeface="標楷體" panose="03000509000000000000" pitchFamily="65" charset="-120"/>
            </a:rPr>
            <a:t>(</a:t>
          </a:r>
          <a:r>
            <a:rPr lang="zh-TW" altLang="en-US" sz="2000" b="1" kern="1200" dirty="0">
              <a:solidFill>
                <a:srgbClr val="FF0000"/>
              </a:solidFill>
              <a:latin typeface="標楷體" panose="03000509000000000000" pitchFamily="65" charset="-120"/>
              <a:ea typeface="標楷體" panose="03000509000000000000" pitchFamily="65" charset="-120"/>
            </a:rPr>
            <a:t>備註說明履保金</a:t>
          </a:r>
          <a:r>
            <a:rPr lang="en-US" altLang="zh-TW" sz="2000" b="1" kern="1200" dirty="0">
              <a:solidFill>
                <a:srgbClr val="FF0000"/>
              </a:solidFill>
              <a:latin typeface="標楷體" panose="03000509000000000000" pitchFamily="65" charset="-120"/>
              <a:ea typeface="標楷體" panose="03000509000000000000" pitchFamily="65" charset="-120"/>
            </a:rPr>
            <a:t>7</a:t>
          </a:r>
          <a:r>
            <a:rPr lang="zh-TW" altLang="en-US" sz="2000" b="1" kern="1200" dirty="0">
              <a:solidFill>
                <a:srgbClr val="FF0000"/>
              </a:solidFill>
              <a:latin typeface="標楷體" panose="03000509000000000000" pitchFamily="65" charset="-120"/>
              <a:ea typeface="標楷體" panose="03000509000000000000" pitchFamily="65" charset="-120"/>
            </a:rPr>
            <a:t>萬元轉保固金</a:t>
          </a:r>
          <a:r>
            <a:rPr lang="en-US" altLang="zh-TW" sz="2000" b="1" kern="1200" dirty="0">
              <a:solidFill>
                <a:srgbClr val="FF0000"/>
              </a:solidFill>
              <a:latin typeface="標楷體" panose="03000509000000000000" pitchFamily="65" charset="-120"/>
              <a:ea typeface="標楷體" panose="03000509000000000000" pitchFamily="65" charset="-120"/>
            </a:rPr>
            <a:t>3</a:t>
          </a:r>
          <a:r>
            <a:rPr lang="zh-TW" altLang="en-US" sz="2000" b="1" kern="1200" dirty="0">
              <a:solidFill>
                <a:srgbClr val="FF0000"/>
              </a:solidFill>
              <a:latin typeface="標楷體" panose="03000509000000000000" pitchFamily="65" charset="-120"/>
              <a:ea typeface="標楷體" panose="03000509000000000000" pitchFamily="65" charset="-120"/>
            </a:rPr>
            <a:t>萬元，退還</a:t>
          </a:r>
          <a:r>
            <a:rPr lang="en-US" altLang="zh-TW" sz="2000" b="1" kern="1200" dirty="0">
              <a:solidFill>
                <a:srgbClr val="FF0000"/>
              </a:solidFill>
              <a:latin typeface="標楷體" panose="03000509000000000000" pitchFamily="65" charset="-120"/>
              <a:ea typeface="標楷體" panose="03000509000000000000" pitchFamily="65" charset="-120"/>
            </a:rPr>
            <a:t>4</a:t>
          </a:r>
          <a:r>
            <a:rPr lang="zh-TW" altLang="en-US" sz="2000" b="1" kern="1200" dirty="0">
              <a:solidFill>
                <a:srgbClr val="FF0000"/>
              </a:solidFill>
              <a:latin typeface="標楷體" panose="03000509000000000000" pitchFamily="65" charset="-120"/>
              <a:ea typeface="標楷體" panose="03000509000000000000" pitchFamily="65" charset="-120"/>
            </a:rPr>
            <a:t>萬元</a:t>
          </a:r>
          <a:r>
            <a:rPr lang="en-US" altLang="zh-TW" sz="2000" b="1" kern="1200" dirty="0">
              <a:solidFill>
                <a:srgbClr val="FF0000"/>
              </a:solidFill>
              <a:latin typeface="標楷體" panose="03000509000000000000" pitchFamily="65" charset="-120"/>
              <a:ea typeface="標楷體" panose="03000509000000000000" pitchFamily="65" charset="-120"/>
            </a:rPr>
            <a:t>)</a:t>
          </a:r>
          <a:endParaRPr lang="zh-TW" altLang="en-US" sz="2000" b="1" kern="1200" dirty="0">
            <a:solidFill>
              <a:srgbClr val="FF0000"/>
            </a:solidFill>
            <a:latin typeface="標楷體" panose="03000509000000000000" pitchFamily="65" charset="-120"/>
            <a:ea typeface="標楷體" panose="03000509000000000000" pitchFamily="65" charset="-120"/>
          </a:endParaRPr>
        </a:p>
      </dsp:txBody>
      <dsp:txXfrm>
        <a:off x="8363809" y="48891"/>
        <a:ext cx="3272310" cy="1565051"/>
      </dsp:txXfrm>
    </dsp:sp>
    <dsp:sp modelId="{E9298DC4-013A-4BED-9796-4E66244F869F}">
      <dsp:nvSpPr>
        <dsp:cNvPr id="0" name=""/>
        <dsp:cNvSpPr/>
      </dsp:nvSpPr>
      <dsp:spPr>
        <a:xfrm rot="2281017">
          <a:off x="6973667" y="1987938"/>
          <a:ext cx="1500648" cy="37573"/>
        </a:xfrm>
        <a:custGeom>
          <a:avLst/>
          <a:gdLst/>
          <a:ahLst/>
          <a:cxnLst/>
          <a:rect l="0" t="0" r="0" b="0"/>
          <a:pathLst>
            <a:path>
              <a:moveTo>
                <a:pt x="0" y="18786"/>
              </a:moveTo>
              <a:lnTo>
                <a:pt x="1500648" y="18786"/>
              </a:lnTo>
            </a:path>
          </a:pathLst>
        </a:custGeom>
        <a:noFill/>
        <a:ln w="76200" cap="flat" cmpd="sng" algn="ctr">
          <a:solidFill>
            <a:schemeClr val="bg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7686475" y="1969208"/>
        <a:ext cx="75032" cy="75032"/>
      </dsp:txXfrm>
    </dsp:sp>
    <dsp:sp modelId="{EC0CB840-2DFD-4449-9869-12C8811B9F93}">
      <dsp:nvSpPr>
        <dsp:cNvPr id="0" name=""/>
        <dsp:cNvSpPr/>
      </dsp:nvSpPr>
      <dsp:spPr>
        <a:xfrm>
          <a:off x="8315118" y="1848682"/>
          <a:ext cx="3369692" cy="124032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solidFill>
                <a:schemeClr val="bg1"/>
              </a:solidFill>
              <a:latin typeface="標楷體" panose="03000509000000000000" pitchFamily="65" charset="-120"/>
              <a:ea typeface="標楷體" panose="03000509000000000000" pitchFamily="65" charset="-120"/>
            </a:rPr>
            <a:t>保管金專戶</a:t>
          </a:r>
          <a:r>
            <a:rPr lang="en-US" altLang="zh-TW" sz="2800" b="1" kern="1200">
              <a:solidFill>
                <a:schemeClr val="bg1"/>
              </a:solidFill>
              <a:latin typeface="標楷體" panose="03000509000000000000" pitchFamily="65" charset="-120"/>
              <a:ea typeface="標楷體" panose="03000509000000000000" pitchFamily="65" charset="-120"/>
            </a:rPr>
            <a:t>-</a:t>
          </a:r>
          <a:r>
            <a:rPr lang="zh-TW" altLang="en-US" sz="2800" b="1" kern="1200">
              <a:solidFill>
                <a:schemeClr val="bg1"/>
              </a:solidFill>
              <a:latin typeface="標楷體" panose="03000509000000000000" pitchFamily="65" charset="-120"/>
              <a:ea typeface="標楷體" panose="03000509000000000000" pitchFamily="65" charset="-120"/>
            </a:rPr>
            <a:t>存入保證金</a:t>
          </a:r>
          <a:r>
            <a:rPr lang="en-US" altLang="zh-TW" sz="2800" b="1" kern="1200">
              <a:solidFill>
                <a:schemeClr val="bg1"/>
              </a:solidFill>
              <a:latin typeface="標楷體" panose="03000509000000000000" pitchFamily="65" charset="-120"/>
              <a:ea typeface="標楷體" panose="03000509000000000000" pitchFamily="65" charset="-120"/>
            </a:rPr>
            <a:t>-</a:t>
          </a:r>
          <a:r>
            <a:rPr lang="zh-TW" altLang="en-US" sz="2800" b="1" kern="1200">
              <a:solidFill>
                <a:schemeClr val="bg1"/>
              </a:solidFill>
              <a:latin typeface="標楷體" panose="03000509000000000000" pitchFamily="65" charset="-120"/>
              <a:ea typeface="標楷體" panose="03000509000000000000" pitchFamily="65" charset="-120"/>
            </a:rPr>
            <a:t>履保金</a:t>
          </a:r>
          <a:r>
            <a:rPr lang="en-US" altLang="zh-TW" sz="2800" b="1" kern="1200">
              <a:solidFill>
                <a:schemeClr val="bg1"/>
              </a:solidFill>
              <a:latin typeface="標楷體" panose="03000509000000000000" pitchFamily="65" charset="-120"/>
              <a:ea typeface="標楷體" panose="03000509000000000000" pitchFamily="65" charset="-120"/>
            </a:rPr>
            <a:t>-4</a:t>
          </a:r>
          <a:r>
            <a:rPr lang="zh-TW" altLang="en-US" sz="2800" b="1" kern="1200">
              <a:solidFill>
                <a:schemeClr val="bg1"/>
              </a:solidFill>
              <a:latin typeface="標楷體" panose="03000509000000000000" pitchFamily="65" charset="-120"/>
              <a:ea typeface="標楷體" panose="03000509000000000000" pitchFamily="65" charset="-120"/>
            </a:rPr>
            <a:t>萬元</a:t>
          </a:r>
          <a:endParaRPr lang="zh-TW" altLang="en-US" sz="2800" b="1" kern="1200" dirty="0">
            <a:solidFill>
              <a:schemeClr val="bg1"/>
            </a:solidFill>
            <a:latin typeface="標楷體" panose="03000509000000000000" pitchFamily="65" charset="-120"/>
            <a:ea typeface="標楷體" panose="03000509000000000000" pitchFamily="65" charset="-120"/>
          </a:endParaRPr>
        </a:p>
      </dsp:txBody>
      <dsp:txXfrm>
        <a:off x="8351446" y="1885010"/>
        <a:ext cx="3297036" cy="1167669"/>
      </dsp:txXfrm>
    </dsp:sp>
    <dsp:sp modelId="{4416E758-04A3-43B7-8685-7B81B0C8229F}">
      <dsp:nvSpPr>
        <dsp:cNvPr id="0" name=""/>
        <dsp:cNvSpPr/>
      </dsp:nvSpPr>
      <dsp:spPr>
        <a:xfrm rot="2585911">
          <a:off x="3144836" y="3841766"/>
          <a:ext cx="2189093" cy="37573"/>
        </a:xfrm>
        <a:custGeom>
          <a:avLst/>
          <a:gdLst/>
          <a:ahLst/>
          <a:cxnLst/>
          <a:rect l="0" t="0" r="0" b="0"/>
          <a:pathLst>
            <a:path>
              <a:moveTo>
                <a:pt x="0" y="18786"/>
              </a:moveTo>
              <a:lnTo>
                <a:pt x="2189093" y="18786"/>
              </a:lnTo>
            </a:path>
          </a:pathLst>
        </a:custGeom>
        <a:noFill/>
        <a:ln w="66675" cap="flat" cmpd="sng" algn="ctr">
          <a:solidFill>
            <a:srgbClr val="00B0F0"/>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4184655" y="3805825"/>
        <a:ext cx="109454" cy="109454"/>
      </dsp:txXfrm>
    </dsp:sp>
    <dsp:sp modelId="{67EE7016-4A64-4628-A103-5A8253779A12}">
      <dsp:nvSpPr>
        <dsp:cNvPr id="0" name=""/>
        <dsp:cNvSpPr/>
      </dsp:nvSpPr>
      <dsp:spPr>
        <a:xfrm>
          <a:off x="5038599" y="3988244"/>
          <a:ext cx="2094265" cy="1240325"/>
        </a:xfrm>
        <a:prstGeom prst="roundRect">
          <a:avLst>
            <a:gd name="adj" fmla="val 10000"/>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kern="1200">
              <a:solidFill>
                <a:schemeClr val="bg1"/>
              </a:solidFill>
              <a:latin typeface="標楷體" panose="03000509000000000000" pitchFamily="65" charset="-120"/>
              <a:ea typeface="標楷體" panose="03000509000000000000" pitchFamily="65" charset="-120"/>
            </a:rPr>
            <a:t>2.</a:t>
          </a:r>
          <a:r>
            <a:rPr lang="zh-TW" altLang="en-US" sz="2800" b="1" kern="1200">
              <a:solidFill>
                <a:schemeClr val="bg1"/>
              </a:solidFill>
              <a:latin typeface="標楷體" panose="03000509000000000000" pitchFamily="65" charset="-120"/>
              <a:ea typeface="標楷體" panose="03000509000000000000" pitchFamily="65" charset="-120"/>
            </a:rPr>
            <a:t>履保金轉保固金</a:t>
          </a:r>
          <a:endParaRPr lang="zh-TW" altLang="en-US" sz="2800" b="1" kern="1200" dirty="0">
            <a:solidFill>
              <a:schemeClr val="bg1"/>
            </a:solidFill>
            <a:latin typeface="標楷體" panose="03000509000000000000" pitchFamily="65" charset="-120"/>
            <a:ea typeface="標楷體" panose="03000509000000000000" pitchFamily="65" charset="-120"/>
          </a:endParaRPr>
        </a:p>
      </dsp:txBody>
      <dsp:txXfrm>
        <a:off x="5074927" y="4024572"/>
        <a:ext cx="2021609" cy="1167669"/>
      </dsp:txXfrm>
    </dsp:sp>
    <dsp:sp modelId="{54EAE29B-E39D-49A7-A450-CE5CABB60B27}">
      <dsp:nvSpPr>
        <dsp:cNvPr id="0" name=""/>
        <dsp:cNvSpPr/>
      </dsp:nvSpPr>
      <dsp:spPr>
        <a:xfrm rot="19733987">
          <a:off x="7033636" y="4233027"/>
          <a:ext cx="1380709" cy="37573"/>
        </a:xfrm>
        <a:custGeom>
          <a:avLst/>
          <a:gdLst/>
          <a:ahLst/>
          <a:cxnLst/>
          <a:rect l="0" t="0" r="0" b="0"/>
          <a:pathLst>
            <a:path>
              <a:moveTo>
                <a:pt x="0" y="18786"/>
              </a:moveTo>
              <a:lnTo>
                <a:pt x="1380709" y="18786"/>
              </a:lnTo>
            </a:path>
          </a:pathLst>
        </a:custGeom>
        <a:noFill/>
        <a:ln w="76200" cap="flat" cmpd="sng" algn="ctr">
          <a:solidFill>
            <a:schemeClr val="bg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7689473" y="4217295"/>
        <a:ext cx="69035" cy="69035"/>
      </dsp:txXfrm>
    </dsp:sp>
    <dsp:sp modelId="{BF94F797-280A-4D8E-9F41-CAACAF74AF45}">
      <dsp:nvSpPr>
        <dsp:cNvPr id="0" name=""/>
        <dsp:cNvSpPr/>
      </dsp:nvSpPr>
      <dsp:spPr>
        <a:xfrm>
          <a:off x="8315118" y="3275057"/>
          <a:ext cx="3369692" cy="124032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dirty="0">
              <a:solidFill>
                <a:schemeClr val="bg1"/>
              </a:solidFill>
              <a:latin typeface="標楷體" panose="03000509000000000000" pitchFamily="65" charset="-120"/>
              <a:ea typeface="標楷體" panose="03000509000000000000" pitchFamily="65" charset="-120"/>
            </a:rPr>
            <a:t>1</a:t>
          </a:r>
          <a:r>
            <a:rPr lang="zh-TW" altLang="en-US" sz="2800" b="1" kern="1200" dirty="0">
              <a:solidFill>
                <a:schemeClr val="bg1"/>
              </a:solidFill>
              <a:latin typeface="標楷體" panose="03000509000000000000" pitchFamily="65" charset="-120"/>
              <a:ea typeface="標楷體" panose="03000509000000000000" pitchFamily="65" charset="-120"/>
            </a:rPr>
            <a:t>張黏貼憑證用紙</a:t>
          </a:r>
          <a:r>
            <a:rPr lang="en-US" altLang="en-US" sz="2800" b="1" kern="1200" dirty="0">
              <a:solidFill>
                <a:schemeClr val="bg1"/>
              </a:solidFill>
              <a:latin typeface="標楷體" panose="03000509000000000000" pitchFamily="65" charset="-120"/>
              <a:ea typeface="標楷體" panose="03000509000000000000" pitchFamily="65" charset="-120"/>
            </a:rPr>
            <a:t>+</a:t>
          </a:r>
          <a:r>
            <a:rPr lang="zh-TW" altLang="en-US" sz="2800" b="1" kern="1200" dirty="0">
              <a:solidFill>
                <a:schemeClr val="bg1"/>
              </a:solidFill>
              <a:latin typeface="標楷體" panose="03000509000000000000" pitchFamily="65" charset="-120"/>
              <a:ea typeface="標楷體" panose="03000509000000000000" pitchFamily="65" charset="-120"/>
            </a:rPr>
            <a:t>出納</a:t>
          </a:r>
          <a:r>
            <a:rPr lang="zh-TW" altLang="en-US" sz="2800" b="1" kern="1200" dirty="0">
              <a:solidFill>
                <a:srgbClr val="FF0000"/>
              </a:solidFill>
              <a:latin typeface="標楷體" panose="03000509000000000000" pitchFamily="65" charset="-120"/>
              <a:ea typeface="標楷體" panose="03000509000000000000" pitchFamily="65" charset="-120"/>
            </a:rPr>
            <a:t>保固金收據</a:t>
          </a:r>
          <a:r>
            <a:rPr lang="en-US" altLang="en-US" sz="2000" b="1" kern="1200" dirty="0">
              <a:solidFill>
                <a:srgbClr val="FF0000"/>
              </a:solidFill>
              <a:latin typeface="標楷體" panose="03000509000000000000" pitchFamily="65" charset="-120"/>
              <a:ea typeface="標楷體" panose="03000509000000000000" pitchFamily="65" charset="-120"/>
            </a:rPr>
            <a:t>(</a:t>
          </a:r>
          <a:r>
            <a:rPr lang="zh-TW" altLang="en-US" sz="2000" b="1" kern="1200" dirty="0">
              <a:solidFill>
                <a:srgbClr val="FF0000"/>
              </a:solidFill>
              <a:latin typeface="標楷體" panose="03000509000000000000" pitchFamily="65" charset="-120"/>
              <a:ea typeface="標楷體" panose="03000509000000000000" pitchFamily="65" charset="-120"/>
            </a:rPr>
            <a:t>備註說明履保金轉保固金</a:t>
          </a:r>
          <a:r>
            <a:rPr lang="en-US" altLang="en-US" sz="2000" b="1" kern="1200" dirty="0">
              <a:solidFill>
                <a:srgbClr val="FF0000"/>
              </a:solidFill>
              <a:latin typeface="標楷體" panose="03000509000000000000" pitchFamily="65" charset="-120"/>
              <a:ea typeface="標楷體" panose="03000509000000000000" pitchFamily="65" charset="-120"/>
            </a:rPr>
            <a:t>3</a:t>
          </a:r>
          <a:r>
            <a:rPr lang="zh-TW" altLang="en-US" sz="2000" b="1" kern="1200" dirty="0">
              <a:solidFill>
                <a:srgbClr val="FF0000"/>
              </a:solidFill>
              <a:latin typeface="標楷體" panose="03000509000000000000" pitchFamily="65" charset="-120"/>
              <a:ea typeface="標楷體" panose="03000509000000000000" pitchFamily="65" charset="-120"/>
            </a:rPr>
            <a:t>萬元</a:t>
          </a:r>
          <a:r>
            <a:rPr lang="en-US" altLang="en-US" sz="2000" b="1" kern="1200" dirty="0">
              <a:solidFill>
                <a:srgbClr val="FF0000"/>
              </a:solidFill>
              <a:latin typeface="標楷體" panose="03000509000000000000" pitchFamily="65" charset="-120"/>
              <a:ea typeface="標楷體" panose="03000509000000000000" pitchFamily="65" charset="-120"/>
            </a:rPr>
            <a:t>)</a:t>
          </a:r>
          <a:endParaRPr lang="zh-TW" altLang="en-US" sz="2000" b="1" kern="1200" dirty="0">
            <a:solidFill>
              <a:srgbClr val="FF0000"/>
            </a:solidFill>
            <a:latin typeface="標楷體" panose="03000509000000000000" pitchFamily="65" charset="-120"/>
            <a:ea typeface="標楷體" panose="03000509000000000000" pitchFamily="65" charset="-120"/>
          </a:endParaRPr>
        </a:p>
      </dsp:txBody>
      <dsp:txXfrm>
        <a:off x="8351446" y="3311385"/>
        <a:ext cx="3297036" cy="1167669"/>
      </dsp:txXfrm>
    </dsp:sp>
    <dsp:sp modelId="{8C3424FB-5BAF-4332-AF43-792181A391E0}">
      <dsp:nvSpPr>
        <dsp:cNvPr id="0" name=""/>
        <dsp:cNvSpPr/>
      </dsp:nvSpPr>
      <dsp:spPr>
        <a:xfrm rot="1866013">
          <a:off x="7033636" y="4946214"/>
          <a:ext cx="1380709" cy="37573"/>
        </a:xfrm>
        <a:custGeom>
          <a:avLst/>
          <a:gdLst/>
          <a:ahLst/>
          <a:cxnLst/>
          <a:rect l="0" t="0" r="0" b="0"/>
          <a:pathLst>
            <a:path>
              <a:moveTo>
                <a:pt x="0" y="18786"/>
              </a:moveTo>
              <a:lnTo>
                <a:pt x="1380709" y="18786"/>
              </a:lnTo>
            </a:path>
          </a:pathLst>
        </a:custGeom>
        <a:noFill/>
        <a:ln w="76200" cap="flat" cmpd="sng" algn="ctr">
          <a:solidFill>
            <a:schemeClr val="bg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bg1"/>
            </a:solidFill>
            <a:latin typeface="標楷體" panose="03000509000000000000" pitchFamily="65" charset="-120"/>
            <a:ea typeface="標楷體" panose="03000509000000000000" pitchFamily="65" charset="-120"/>
          </a:endParaRPr>
        </a:p>
      </dsp:txBody>
      <dsp:txXfrm>
        <a:off x="7689473" y="4930483"/>
        <a:ext cx="69035" cy="69035"/>
      </dsp:txXfrm>
    </dsp:sp>
    <dsp:sp modelId="{6A9DB6B6-AA77-4AA4-ACC8-B576CFD3110D}">
      <dsp:nvSpPr>
        <dsp:cNvPr id="0" name=""/>
        <dsp:cNvSpPr/>
      </dsp:nvSpPr>
      <dsp:spPr>
        <a:xfrm>
          <a:off x="8315118" y="4701431"/>
          <a:ext cx="3369692" cy="124032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solidFill>
                <a:schemeClr val="bg1"/>
              </a:solidFill>
              <a:latin typeface="標楷體" panose="03000509000000000000" pitchFamily="65" charset="-120"/>
              <a:ea typeface="標楷體" panose="03000509000000000000" pitchFamily="65" charset="-120"/>
            </a:rPr>
            <a:t>保管金專戶</a:t>
          </a:r>
          <a:r>
            <a:rPr lang="en-US" altLang="zh-TW" sz="2800" b="1" kern="1200">
              <a:solidFill>
                <a:schemeClr val="bg1"/>
              </a:solidFill>
              <a:latin typeface="標楷體" panose="03000509000000000000" pitchFamily="65" charset="-120"/>
              <a:ea typeface="標楷體" panose="03000509000000000000" pitchFamily="65" charset="-120"/>
            </a:rPr>
            <a:t>-</a:t>
          </a:r>
          <a:r>
            <a:rPr lang="zh-TW" altLang="en-US" sz="2800" b="1" kern="1200">
              <a:solidFill>
                <a:schemeClr val="bg1"/>
              </a:solidFill>
              <a:latin typeface="標楷體" panose="03000509000000000000" pitchFamily="65" charset="-120"/>
              <a:ea typeface="標楷體" panose="03000509000000000000" pitchFamily="65" charset="-120"/>
            </a:rPr>
            <a:t>存入保證金</a:t>
          </a:r>
          <a:r>
            <a:rPr lang="en-US" altLang="zh-TW" sz="2800" b="1" kern="1200">
              <a:solidFill>
                <a:schemeClr val="bg1"/>
              </a:solidFill>
              <a:latin typeface="標楷體" panose="03000509000000000000" pitchFamily="65" charset="-120"/>
              <a:ea typeface="標楷體" panose="03000509000000000000" pitchFamily="65" charset="-120"/>
            </a:rPr>
            <a:t>-</a:t>
          </a:r>
          <a:r>
            <a:rPr lang="zh-TW" altLang="en-US" sz="2800" b="1" kern="1200">
              <a:solidFill>
                <a:schemeClr val="bg1"/>
              </a:solidFill>
              <a:latin typeface="標楷體" panose="03000509000000000000" pitchFamily="65" charset="-120"/>
              <a:ea typeface="標楷體" panose="03000509000000000000" pitchFamily="65" charset="-120"/>
            </a:rPr>
            <a:t>保固金</a:t>
          </a:r>
          <a:r>
            <a:rPr lang="en-US" altLang="zh-TW" sz="2800" b="1" kern="1200">
              <a:solidFill>
                <a:schemeClr val="bg1"/>
              </a:solidFill>
              <a:latin typeface="標楷體" panose="03000509000000000000" pitchFamily="65" charset="-120"/>
              <a:ea typeface="標楷體" panose="03000509000000000000" pitchFamily="65" charset="-120"/>
            </a:rPr>
            <a:t>-3</a:t>
          </a:r>
          <a:r>
            <a:rPr lang="zh-TW" altLang="en-US" sz="2800" b="1" kern="1200">
              <a:solidFill>
                <a:schemeClr val="bg1"/>
              </a:solidFill>
              <a:latin typeface="標楷體" panose="03000509000000000000" pitchFamily="65" charset="-120"/>
              <a:ea typeface="標楷體" panose="03000509000000000000" pitchFamily="65" charset="-120"/>
            </a:rPr>
            <a:t>萬元</a:t>
          </a:r>
          <a:endParaRPr lang="zh-TW" altLang="en-US" sz="2800" b="1" kern="1200" dirty="0">
            <a:solidFill>
              <a:schemeClr val="bg1"/>
            </a:solidFill>
            <a:latin typeface="標楷體" panose="03000509000000000000" pitchFamily="65" charset="-120"/>
            <a:ea typeface="標楷體" panose="03000509000000000000" pitchFamily="65" charset="-120"/>
          </a:endParaRPr>
        </a:p>
      </dsp:txBody>
      <dsp:txXfrm>
        <a:off x="8351446" y="4737759"/>
        <a:ext cx="3297036" cy="11676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77C0F-797F-463E-BA9F-7BA61C723BBC}">
      <dsp:nvSpPr>
        <dsp:cNvPr id="0" name=""/>
        <dsp:cNvSpPr/>
      </dsp:nvSpPr>
      <dsp:spPr>
        <a:xfrm rot="5400000">
          <a:off x="5472368" y="-3210038"/>
          <a:ext cx="2876711" cy="935189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155700">
            <a:lnSpc>
              <a:spcPct val="90000"/>
            </a:lnSpc>
            <a:spcBef>
              <a:spcPct val="0"/>
            </a:spcBef>
            <a:spcAft>
              <a:spcPct val="15000"/>
            </a:spcAft>
            <a:buChar char="•"/>
          </a:pPr>
          <a:r>
            <a:rPr lang="zh-TW" altLang="en-US" sz="2600" b="1" u="sng" kern="1200" dirty="0">
              <a:solidFill>
                <a:srgbClr val="FF0000"/>
              </a:solidFill>
              <a:latin typeface="標楷體" panose="03000509000000000000" pitchFamily="65" charset="-120"/>
              <a:ea typeface="標楷體" panose="03000509000000000000" pitchFamily="65" charset="-120"/>
            </a:rPr>
            <a:t>差前應先會人事處審核假別之合法性及正確性並登記差假</a:t>
          </a:r>
          <a:r>
            <a:rPr lang="zh-TW" altLang="en-US" sz="2600" b="1" kern="1200" dirty="0">
              <a:latin typeface="標楷體" panose="03000509000000000000" pitchFamily="65" charset="-120"/>
              <a:ea typeface="標楷體" panose="03000509000000000000" pitchFamily="65" charset="-120"/>
            </a:rPr>
            <a:t>，並由機關首長或其授權人批核決行。</a:t>
          </a:r>
        </a:p>
        <a:p>
          <a:pPr marL="228600" lvl="1" indent="-228600" algn="just" defTabSz="1155700">
            <a:lnSpc>
              <a:spcPct val="90000"/>
            </a:lnSpc>
            <a:spcBef>
              <a:spcPct val="0"/>
            </a:spcBef>
            <a:spcAft>
              <a:spcPct val="15000"/>
            </a:spcAft>
            <a:buChar char="•"/>
          </a:pPr>
          <a:r>
            <a:rPr lang="zh-TW" altLang="en-US" sz="2600" b="1" u="sng" kern="1200" dirty="0">
              <a:solidFill>
                <a:srgbClr val="FF0000"/>
              </a:solidFill>
              <a:latin typeface="標楷體" panose="03000509000000000000" pitchFamily="65" charset="-120"/>
              <a:ea typeface="標楷體" panose="03000509000000000000" pitchFamily="65" charset="-120"/>
            </a:rPr>
            <a:t>除報支</a:t>
          </a:r>
          <a:r>
            <a:rPr lang="zh-TW" altLang="en-US" sz="2600" b="1" u="sng" kern="1200" dirty="0">
              <a:solidFill>
                <a:srgbClr val="FF0000"/>
              </a:solidFill>
              <a:highlight>
                <a:srgbClr val="FFFF00"/>
              </a:highlight>
              <a:latin typeface="標楷體" panose="03000509000000000000" pitchFamily="65" charset="-120"/>
              <a:ea typeface="標楷體" panose="03000509000000000000" pitchFamily="65" charset="-120"/>
            </a:rPr>
            <a:t>計程車資、高鐵或特殊需求</a:t>
          </a:r>
          <a:r>
            <a:rPr lang="zh-TW" altLang="en-US" sz="2600" b="1" u="sng" kern="1200" dirty="0">
              <a:solidFill>
                <a:srgbClr val="FF0000"/>
              </a:solidFill>
              <a:latin typeface="標楷體" panose="03000509000000000000" pitchFamily="65" charset="-120"/>
              <a:ea typeface="標楷體" panose="03000509000000000000" pitchFamily="65" charset="-120"/>
            </a:rPr>
            <a:t>者外，免事前簽會主計處。</a:t>
          </a:r>
        </a:p>
        <a:p>
          <a:pPr marL="228600" lvl="1" indent="-228600" algn="just" defTabSz="1155700">
            <a:lnSpc>
              <a:spcPct val="90000"/>
            </a:lnSpc>
            <a:spcBef>
              <a:spcPct val="0"/>
            </a:spcBef>
            <a:spcAft>
              <a:spcPct val="15000"/>
            </a:spcAft>
            <a:buChar char="•"/>
          </a:pPr>
          <a:r>
            <a:rPr lang="zh-TW" altLang="en-US" sz="2600" b="1" u="none" kern="1200" dirty="0">
              <a:solidFill>
                <a:schemeClr val="bg1">
                  <a:lumMod val="95000"/>
                  <a:lumOff val="5000"/>
                </a:schemeClr>
              </a:solidFill>
              <a:latin typeface="標楷體" panose="03000509000000000000" pitchFamily="65" charset="-120"/>
              <a:ea typeface="標楷體" panose="03000509000000000000" pitchFamily="65" charset="-120"/>
            </a:rPr>
            <a:t>差畢後，</a:t>
          </a:r>
          <a:r>
            <a:rPr lang="zh-TW" altLang="en-US" sz="2600" b="1" u="sng" kern="1200" dirty="0">
              <a:solidFill>
                <a:srgbClr val="FF0000"/>
              </a:solidFill>
              <a:latin typeface="標楷體" panose="03000509000000000000" pitchFamily="65" charset="-120"/>
              <a:ea typeface="標楷體" panose="03000509000000000000" pitchFamily="65" charset="-120"/>
            </a:rPr>
            <a:t>至差勤系統填具國內出差旅費報告表</a:t>
          </a:r>
          <a:r>
            <a:rPr lang="zh-TW" altLang="en-US" sz="2600" b="1" u="none" kern="1200" dirty="0">
              <a:solidFill>
                <a:schemeClr val="bg1">
                  <a:lumMod val="95000"/>
                  <a:lumOff val="5000"/>
                </a:schemeClr>
              </a:solidFill>
              <a:latin typeface="標楷體" panose="03000509000000000000" pitchFamily="65" charset="-120"/>
              <a:ea typeface="標楷體" panose="03000509000000000000" pitchFamily="65" charset="-120"/>
            </a:rPr>
            <a:t>，連同有關書據，</a:t>
          </a:r>
          <a:r>
            <a:rPr lang="zh-TW" altLang="en-US" sz="2600" b="1" u="none" kern="1200" dirty="0">
              <a:solidFill>
                <a:srgbClr val="FF0000"/>
              </a:solidFill>
              <a:latin typeface="標楷體" panose="03000509000000000000" pitchFamily="65" charset="-120"/>
              <a:ea typeface="標楷體" panose="03000509000000000000" pitchFamily="65" charset="-120"/>
            </a:rPr>
            <a:t>授權第二層</a:t>
          </a:r>
          <a:r>
            <a:rPr lang="en-US" altLang="en-US" sz="2600" b="1" u="none" kern="1200" dirty="0">
              <a:solidFill>
                <a:srgbClr val="FF0000"/>
              </a:solidFill>
              <a:latin typeface="標楷體" panose="03000509000000000000" pitchFamily="65" charset="-120"/>
              <a:ea typeface="標楷體" panose="03000509000000000000" pitchFamily="65" charset="-120"/>
            </a:rPr>
            <a:t>(</a:t>
          </a:r>
          <a:r>
            <a:rPr lang="zh-TW" altLang="en-US" sz="2600" b="1" u="none" kern="1200" dirty="0">
              <a:solidFill>
                <a:srgbClr val="FF0000"/>
              </a:solidFill>
              <a:latin typeface="標楷體" panose="03000509000000000000" pitchFamily="65" charset="-120"/>
              <a:ea typeface="標楷體" panose="03000509000000000000" pitchFamily="65" charset="-120"/>
            </a:rPr>
            <a:t>單位主管</a:t>
          </a:r>
          <a:r>
            <a:rPr lang="en-US" altLang="en-US" sz="2600" b="1" u="none" kern="1200" dirty="0">
              <a:solidFill>
                <a:srgbClr val="FF0000"/>
              </a:solidFill>
              <a:latin typeface="標楷體" panose="03000509000000000000" pitchFamily="65" charset="-120"/>
              <a:ea typeface="標楷體" panose="03000509000000000000" pitchFamily="65" charset="-120"/>
            </a:rPr>
            <a:t>)</a:t>
          </a:r>
          <a:r>
            <a:rPr lang="zh-TW" altLang="en-US" sz="2600" b="1" u="none" kern="1200" dirty="0">
              <a:solidFill>
                <a:srgbClr val="FF0000"/>
              </a:solidFill>
              <a:latin typeface="標楷體" panose="03000509000000000000" pitchFamily="65" charset="-120"/>
              <a:ea typeface="標楷體" panose="03000509000000000000" pitchFamily="65" charset="-120"/>
            </a:rPr>
            <a:t>批核決行</a:t>
          </a:r>
          <a:r>
            <a:rPr lang="en-US" altLang="en-US" sz="2600" b="1" u="none" kern="1200" dirty="0">
              <a:solidFill>
                <a:schemeClr val="bg1">
                  <a:lumMod val="95000"/>
                  <a:lumOff val="5000"/>
                </a:schemeClr>
              </a:solidFill>
              <a:latin typeface="標楷體" panose="03000509000000000000" pitchFamily="65" charset="-120"/>
              <a:ea typeface="標楷體" panose="03000509000000000000" pitchFamily="65" charset="-120"/>
            </a:rPr>
            <a:t>;</a:t>
          </a:r>
          <a:r>
            <a:rPr lang="zh-TW" altLang="en-US" sz="2600" b="1" u="none" kern="1200" dirty="0">
              <a:solidFill>
                <a:schemeClr val="bg1">
                  <a:lumMod val="95000"/>
                  <a:lumOff val="5000"/>
                </a:schemeClr>
              </a:solidFill>
              <a:latin typeface="標楷體" panose="03000509000000000000" pitchFamily="65" charset="-120"/>
              <a:ea typeface="標楷體" panose="03000509000000000000" pitchFamily="65" charset="-120"/>
            </a:rPr>
            <a:t>再送人事及主計單位審核無誤後據以撥款。</a:t>
          </a:r>
        </a:p>
      </dsp:txBody>
      <dsp:txXfrm rot="-5400000">
        <a:off x="2234777" y="167982"/>
        <a:ext cx="9211465" cy="2595853"/>
      </dsp:txXfrm>
    </dsp:sp>
    <dsp:sp modelId="{0560F428-62C9-4FDA-B87A-DE0812B58023}">
      <dsp:nvSpPr>
        <dsp:cNvPr id="0" name=""/>
        <dsp:cNvSpPr/>
      </dsp:nvSpPr>
      <dsp:spPr>
        <a:xfrm>
          <a:off x="0" y="76002"/>
          <a:ext cx="2232244" cy="2828262"/>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二</a:t>
          </a:r>
          <a:r>
            <a:rPr lang="en-US" altLang="zh-TW" sz="3200" b="1" kern="1200" dirty="0">
              <a:solidFill>
                <a:schemeClr val="bg1"/>
              </a:solidFill>
              <a:latin typeface="標楷體" panose="03000509000000000000" pitchFamily="65" charset="-120"/>
              <a:ea typeface="標楷體" panose="03000509000000000000" pitchFamily="65" charset="-120"/>
            </a:rPr>
            <a:t>)</a:t>
          </a:r>
          <a:r>
            <a:rPr lang="zh-TW" altLang="en-US" sz="3200" b="1" kern="1200" dirty="0">
              <a:solidFill>
                <a:schemeClr val="bg1"/>
              </a:solidFill>
              <a:latin typeface="標楷體" panose="03000509000000000000" pitchFamily="65" charset="-120"/>
              <a:ea typeface="標楷體" panose="03000509000000000000" pitchFamily="65" charset="-120"/>
            </a:rPr>
            <a:t>國內出差旅費</a:t>
          </a:r>
        </a:p>
      </dsp:txBody>
      <dsp:txXfrm>
        <a:off x="108969" y="184971"/>
        <a:ext cx="2014306" cy="26103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27FF-1A48-40E3-8D64-CA147A58A17A}">
      <dsp:nvSpPr>
        <dsp:cNvPr id="0" name=""/>
        <dsp:cNvSpPr/>
      </dsp:nvSpPr>
      <dsp:spPr>
        <a:xfrm>
          <a:off x="3749714" y="2396781"/>
          <a:ext cx="2289380" cy="228938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chemeClr val="bg1"/>
              </a:solidFill>
              <a:latin typeface="標楷體" panose="03000509000000000000" pitchFamily="65" charset="-120"/>
              <a:ea typeface="標楷體" panose="03000509000000000000" pitchFamily="65" charset="-120"/>
            </a:rPr>
            <a:t>註銷</a:t>
          </a:r>
        </a:p>
      </dsp:txBody>
      <dsp:txXfrm>
        <a:off x="4084986" y="2732053"/>
        <a:ext cx="1618836" cy="1618836"/>
      </dsp:txXfrm>
    </dsp:sp>
    <dsp:sp modelId="{6FAE88DE-A8F0-4588-9182-2EB33A4307AE}">
      <dsp:nvSpPr>
        <dsp:cNvPr id="0" name=""/>
        <dsp:cNvSpPr/>
      </dsp:nvSpPr>
      <dsp:spPr>
        <a:xfrm rot="11700000">
          <a:off x="2018284" y="2672830"/>
          <a:ext cx="1703682" cy="65247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810AB0-C5A4-49E3-B19D-0FDA3E06B187}">
      <dsp:nvSpPr>
        <dsp:cNvPr id="0" name=""/>
        <dsp:cNvSpPr/>
      </dsp:nvSpPr>
      <dsp:spPr>
        <a:xfrm>
          <a:off x="959854" y="1908630"/>
          <a:ext cx="2174911" cy="17399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chemeClr val="bg1"/>
              </a:solidFill>
              <a:latin typeface="標楷體" panose="03000509000000000000" pitchFamily="65" charset="-120"/>
              <a:ea typeface="標楷體" panose="03000509000000000000" pitchFamily="65" charset="-120"/>
            </a:rPr>
            <a:t>應收款項</a:t>
          </a:r>
        </a:p>
      </dsp:txBody>
      <dsp:txXfrm>
        <a:off x="1010815" y="1959591"/>
        <a:ext cx="2072989" cy="1638007"/>
      </dsp:txXfrm>
    </dsp:sp>
    <dsp:sp modelId="{F660CB9C-35A7-483D-9AB3-FC8543FDBD7E}">
      <dsp:nvSpPr>
        <dsp:cNvPr id="0" name=""/>
        <dsp:cNvSpPr/>
      </dsp:nvSpPr>
      <dsp:spPr>
        <a:xfrm rot="14700000">
          <a:off x="3156887" y="1315896"/>
          <a:ext cx="1703682" cy="652473"/>
        </a:xfrm>
        <a:prstGeom prst="leftArrow">
          <a:avLst>
            <a:gd name="adj1" fmla="val 60000"/>
            <a:gd name="adj2" fmla="val 50000"/>
          </a:avLst>
        </a:prstGeom>
        <a:solidFill>
          <a:schemeClr val="accent4">
            <a:hueOff val="2669752"/>
            <a:satOff val="-9990"/>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A4FBB8-9432-4006-A141-B92A469D3B11}">
      <dsp:nvSpPr>
        <dsp:cNvPr id="0" name=""/>
        <dsp:cNvSpPr/>
      </dsp:nvSpPr>
      <dsp:spPr>
        <a:xfrm>
          <a:off x="2561269" y="138"/>
          <a:ext cx="2174911" cy="1739929"/>
        </a:xfrm>
        <a:prstGeom prst="roundRect">
          <a:avLst>
            <a:gd name="adj" fmla="val 10000"/>
          </a:avLst>
        </a:prstGeom>
        <a:solidFill>
          <a:schemeClr val="accent4">
            <a:hueOff val="2669752"/>
            <a:satOff val="-9990"/>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chemeClr val="bg1"/>
              </a:solidFill>
              <a:latin typeface="標楷體" panose="03000509000000000000" pitchFamily="65" charset="-120"/>
              <a:ea typeface="標楷體" panose="03000509000000000000" pitchFamily="65" charset="-120"/>
            </a:rPr>
            <a:t>存貨</a:t>
          </a:r>
        </a:p>
      </dsp:txBody>
      <dsp:txXfrm>
        <a:off x="2612230" y="51099"/>
        <a:ext cx="2072989" cy="1638007"/>
      </dsp:txXfrm>
    </dsp:sp>
    <dsp:sp modelId="{8E880027-2E44-4038-9271-1E8825E167F1}">
      <dsp:nvSpPr>
        <dsp:cNvPr id="0" name=""/>
        <dsp:cNvSpPr/>
      </dsp:nvSpPr>
      <dsp:spPr>
        <a:xfrm rot="17700000">
          <a:off x="4928239" y="1315896"/>
          <a:ext cx="1703682" cy="652473"/>
        </a:xfrm>
        <a:prstGeom prst="leftArrow">
          <a:avLst>
            <a:gd name="adj1" fmla="val 60000"/>
            <a:gd name="adj2" fmla="val 50000"/>
          </a:avLst>
        </a:prstGeom>
        <a:solidFill>
          <a:schemeClr val="accent4">
            <a:hueOff val="5339503"/>
            <a:satOff val="-19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07C01-4A3A-4495-8A8B-BAA117AE668E}">
      <dsp:nvSpPr>
        <dsp:cNvPr id="0" name=""/>
        <dsp:cNvSpPr/>
      </dsp:nvSpPr>
      <dsp:spPr>
        <a:xfrm>
          <a:off x="5052628" y="138"/>
          <a:ext cx="2174911" cy="1739929"/>
        </a:xfrm>
        <a:prstGeom prst="roundRect">
          <a:avLst>
            <a:gd name="adj" fmla="val 10000"/>
          </a:avLst>
        </a:prstGeom>
        <a:solidFill>
          <a:schemeClr val="accent4">
            <a:hueOff val="5339503"/>
            <a:satOff val="-19979"/>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chemeClr val="bg1"/>
              </a:solidFill>
              <a:latin typeface="標楷體" panose="03000509000000000000" pitchFamily="65" charset="-120"/>
              <a:ea typeface="標楷體" panose="03000509000000000000" pitchFamily="65" charset="-120"/>
            </a:rPr>
            <a:t>存出保證金</a:t>
          </a:r>
        </a:p>
      </dsp:txBody>
      <dsp:txXfrm>
        <a:off x="5103589" y="51099"/>
        <a:ext cx="2072989" cy="1638007"/>
      </dsp:txXfrm>
    </dsp:sp>
    <dsp:sp modelId="{C9D35701-9EF3-4048-8D9A-AB1294D6B616}">
      <dsp:nvSpPr>
        <dsp:cNvPr id="0" name=""/>
        <dsp:cNvSpPr/>
      </dsp:nvSpPr>
      <dsp:spPr>
        <a:xfrm rot="20817855">
          <a:off x="6102239" y="2690822"/>
          <a:ext cx="2114392" cy="652473"/>
        </a:xfrm>
        <a:prstGeom prst="leftArrow">
          <a:avLst>
            <a:gd name="adj1" fmla="val 60000"/>
            <a:gd name="adj2" fmla="val 50000"/>
          </a:avLst>
        </a:prstGeom>
        <a:solidFill>
          <a:schemeClr val="accent4">
            <a:hueOff val="8009255"/>
            <a:satOff val="-29969"/>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C0FAA9-E379-4E9B-B7EA-DD346527DB21}">
      <dsp:nvSpPr>
        <dsp:cNvPr id="0" name=""/>
        <dsp:cNvSpPr/>
      </dsp:nvSpPr>
      <dsp:spPr>
        <a:xfrm>
          <a:off x="6841333" y="1908634"/>
          <a:ext cx="2696107" cy="1739929"/>
        </a:xfrm>
        <a:prstGeom prst="roundRect">
          <a:avLst>
            <a:gd name="adj" fmla="val 10000"/>
          </a:avLst>
        </a:prstGeom>
        <a:solidFill>
          <a:schemeClr val="accent4">
            <a:hueOff val="8009255"/>
            <a:satOff val="-29969"/>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chemeClr val="bg1"/>
              </a:solidFill>
              <a:latin typeface="標楷體" panose="03000509000000000000" pitchFamily="65" charset="-120"/>
              <a:ea typeface="標楷體" panose="03000509000000000000" pitchFamily="65" charset="-120"/>
            </a:rPr>
            <a:t>其他各類應解繳縣庫款項</a:t>
          </a:r>
        </a:p>
      </dsp:txBody>
      <dsp:txXfrm>
        <a:off x="6892294" y="1959595"/>
        <a:ext cx="2594185" cy="163800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6189" cy="497923"/>
          </a:xfrm>
          <a:prstGeom prst="rect">
            <a:avLst/>
          </a:prstGeom>
        </p:spPr>
        <p:txBody>
          <a:bodyPr vert="horz" lIns="91568" tIns="45784" rIns="91568" bIns="45784" rtlCol="0"/>
          <a:lstStyle>
            <a:lvl1pPr algn="l">
              <a:defRPr sz="1200"/>
            </a:lvl1pPr>
          </a:lstStyle>
          <a:p>
            <a:endParaRPr lang="zh-TW" altLang="en-US"/>
          </a:p>
        </p:txBody>
      </p:sp>
      <p:sp>
        <p:nvSpPr>
          <p:cNvPr id="3" name="日期版面配置區 2"/>
          <p:cNvSpPr>
            <a:spLocks noGrp="1"/>
          </p:cNvSpPr>
          <p:nvPr>
            <p:ph type="dt" sz="quarter" idx="1"/>
          </p:nvPr>
        </p:nvSpPr>
        <p:spPr>
          <a:xfrm>
            <a:off x="3849899" y="0"/>
            <a:ext cx="2946189" cy="497923"/>
          </a:xfrm>
          <a:prstGeom prst="rect">
            <a:avLst/>
          </a:prstGeom>
        </p:spPr>
        <p:txBody>
          <a:bodyPr vert="horz" lIns="91568" tIns="45784" rIns="91568" bIns="45784" rtlCol="0"/>
          <a:lstStyle>
            <a:lvl1pPr algn="r">
              <a:defRPr sz="1200"/>
            </a:lvl1pPr>
          </a:lstStyle>
          <a:p>
            <a:fld id="{EF08AA92-8AFE-49B2-8207-6E3B93F5880C}" type="datetimeFigureOut">
              <a:rPr lang="zh-TW" altLang="en-US" smtClean="0"/>
              <a:t>2024/4/16</a:t>
            </a:fld>
            <a:endParaRPr lang="zh-TW" altLang="en-US"/>
          </a:p>
        </p:txBody>
      </p:sp>
      <p:sp>
        <p:nvSpPr>
          <p:cNvPr id="4" name="頁尾版面配置區 3"/>
          <p:cNvSpPr>
            <a:spLocks noGrp="1"/>
          </p:cNvSpPr>
          <p:nvPr>
            <p:ph type="ftr" sz="quarter" idx="2"/>
          </p:nvPr>
        </p:nvSpPr>
        <p:spPr>
          <a:xfrm>
            <a:off x="1" y="9428716"/>
            <a:ext cx="2946189" cy="497922"/>
          </a:xfrm>
          <a:prstGeom prst="rect">
            <a:avLst/>
          </a:prstGeom>
        </p:spPr>
        <p:txBody>
          <a:bodyPr vert="horz" lIns="91568" tIns="45784" rIns="91568" bIns="4578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899" y="9428716"/>
            <a:ext cx="2946189" cy="497922"/>
          </a:xfrm>
          <a:prstGeom prst="rect">
            <a:avLst/>
          </a:prstGeom>
        </p:spPr>
        <p:txBody>
          <a:bodyPr vert="horz" lIns="91568" tIns="45784" rIns="91568" bIns="45784" rtlCol="0" anchor="b"/>
          <a:lstStyle>
            <a:lvl1pPr algn="r">
              <a:defRPr sz="1200"/>
            </a:lvl1pPr>
          </a:lstStyle>
          <a:p>
            <a:fld id="{494D56F3-EEE5-429D-87BA-8798FB8CF77E}" type="slidenum">
              <a:rPr lang="zh-TW" altLang="en-US" smtClean="0"/>
              <a:t>‹#›</a:t>
            </a:fld>
            <a:endParaRPr lang="zh-TW" altLang="en-US"/>
          </a:p>
        </p:txBody>
      </p:sp>
    </p:spTree>
    <p:extLst>
      <p:ext uri="{BB962C8B-B14F-4D97-AF65-F5344CB8AC3E}">
        <p14:creationId xmlns:p14="http://schemas.microsoft.com/office/powerpoint/2010/main" val="15493472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211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7004436-CA73-4D53-89B4-2A5C7347BF2F}"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3229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7004436-CA73-4D53-89B4-2A5C7347BF2F}"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76035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7004436-CA73-4D53-89B4-2A5C7347BF2F}"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275691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26196DA8-8897-4DDF-BFB6-5D83863C837A}"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2045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DCBBA708-C5F0-412D-90E2-1919F0D196AE}" type="datetimeFigureOut">
              <a:rPr lang="en-US" smtClean="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5293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A9C8F8FA-EF43-4642-9368-3F4E33039BD9}" type="datetimeFigureOut">
              <a:rPr lang="en-US" smtClean="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299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4473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smtClean="0"/>
              <a:t>4/16/2024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649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324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zh-TW" altLang="en-US"/>
              <a:t>按一下以編輯母片標題樣式</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AEB9C5D3-0140-4E75-8D7F-C0623D06DFD7}"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205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35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0322" y="3030008"/>
            <a:ext cx="4698355" cy="290617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594123" y="3030008"/>
            <a:ext cx="4700059" cy="290617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4/16/2024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356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156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smtClean="0"/>
              <a:t>4/16/2024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261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7004436-CA73-4D53-89B4-2A5C7347BF2F}"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15147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7004436-CA73-4D53-89B4-2A5C7347BF2F}"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93023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schemeClr>
            </a:gs>
            <a:gs pos="100000">
              <a:schemeClr val="bg2">
                <a:shade val="100000"/>
                <a:hueMod val="100000"/>
                <a:satMod val="110000"/>
                <a:lumMod val="130000"/>
              </a:schemeClr>
            </a:gs>
            <a:gs pos="100000">
              <a:schemeClr val="bg2">
                <a:shade val="78000"/>
                <a:hueMod val="106000"/>
                <a:satMod val="120000"/>
                <a:lumMod val="79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4/16/2024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640989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6.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6.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6.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6.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6.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6.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6.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6.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8" Type="http://schemas.openxmlformats.org/officeDocument/2006/relationships/diagramLayout" Target="../diagrams/layout63.xml"/><Relationship Id="rId3" Type="http://schemas.openxmlformats.org/officeDocument/2006/relationships/diagramLayout" Target="../diagrams/layout62.xml"/><Relationship Id="rId7" Type="http://schemas.openxmlformats.org/officeDocument/2006/relationships/diagramData" Target="../diagrams/data63.xml"/><Relationship Id="rId2" Type="http://schemas.openxmlformats.org/officeDocument/2006/relationships/diagramData" Target="../diagrams/data62.xml"/><Relationship Id="rId1" Type="http://schemas.openxmlformats.org/officeDocument/2006/relationships/slideLayout" Target="../slideLayouts/slideLayout6.xml"/><Relationship Id="rId6" Type="http://schemas.microsoft.com/office/2007/relationships/diagramDrawing" Target="../diagrams/drawing62.xml"/><Relationship Id="rId11" Type="http://schemas.microsoft.com/office/2007/relationships/diagramDrawing" Target="../diagrams/drawing63.xml"/><Relationship Id="rId5" Type="http://schemas.openxmlformats.org/officeDocument/2006/relationships/diagramColors" Target="../diagrams/colors62.xml"/><Relationship Id="rId10" Type="http://schemas.openxmlformats.org/officeDocument/2006/relationships/diagramColors" Target="../diagrams/colors63.xml"/><Relationship Id="rId4" Type="http://schemas.openxmlformats.org/officeDocument/2006/relationships/diagramQuickStyle" Target="../diagrams/quickStyle62.xml"/><Relationship Id="rId9" Type="http://schemas.openxmlformats.org/officeDocument/2006/relationships/diagramQuickStyle" Target="../diagrams/quickStyle63.xml"/></Relationships>
</file>

<file path=ppt/slides/_rels/slide14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 Id="rId5" Type="http://schemas.openxmlformats.org/officeDocument/2006/relationships/image" Target="../media/image92.jpg"/><Relationship Id="rId4" Type="http://schemas.openxmlformats.org/officeDocument/2006/relationships/image" Target="../media/image91.jpg"/></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6.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95.jpg"/><Relationship Id="rId2" Type="http://schemas.openxmlformats.org/officeDocument/2006/relationships/diagramData" Target="../diagrams/data65.xml"/><Relationship Id="rId1" Type="http://schemas.openxmlformats.org/officeDocument/2006/relationships/slideLayout" Target="../slideLayouts/slideLayout6.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5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98.jpg"/><Relationship Id="rId1" Type="http://schemas.openxmlformats.org/officeDocument/2006/relationships/slideLayout" Target="../slideLayouts/slideLayout6.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6.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7.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7.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7.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Layout" Target="../diagrams/layout27.xml"/><Relationship Id="rId7" Type="http://schemas.openxmlformats.org/officeDocument/2006/relationships/image" Target="../media/image10.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comments" Target="../comments/comment2.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0.xml"/><Relationship Id="rId7" Type="http://schemas.openxmlformats.org/officeDocument/2006/relationships/image" Target="../media/image13.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6.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6.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6.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6.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6.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6.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6.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6.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42.xml"/><Relationship Id="rId3" Type="http://schemas.openxmlformats.org/officeDocument/2006/relationships/diagramLayout" Target="../diagrams/layout41.xml"/><Relationship Id="rId7" Type="http://schemas.openxmlformats.org/officeDocument/2006/relationships/diagramData" Target="../diagrams/data42.xml"/><Relationship Id="rId2" Type="http://schemas.openxmlformats.org/officeDocument/2006/relationships/diagramData" Target="../diagrams/data41.xml"/><Relationship Id="rId1" Type="http://schemas.openxmlformats.org/officeDocument/2006/relationships/slideLayout" Target="../slideLayouts/slideLayout6.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6.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45.xml"/><Relationship Id="rId3" Type="http://schemas.openxmlformats.org/officeDocument/2006/relationships/diagramLayout" Target="../diagrams/layout44.xml"/><Relationship Id="rId7" Type="http://schemas.openxmlformats.org/officeDocument/2006/relationships/diagramData" Target="../diagrams/data45.xml"/><Relationship Id="rId2" Type="http://schemas.openxmlformats.org/officeDocument/2006/relationships/diagramData" Target="../diagrams/data44.xml"/><Relationship Id="rId1" Type="http://schemas.openxmlformats.org/officeDocument/2006/relationships/slideLayout" Target="../slideLayouts/slideLayout6.xml"/><Relationship Id="rId6" Type="http://schemas.microsoft.com/office/2007/relationships/diagramDrawing" Target="../diagrams/drawing44.xml"/><Relationship Id="rId11" Type="http://schemas.microsoft.com/office/2007/relationships/diagramDrawing" Target="../diagrams/drawing45.xml"/><Relationship Id="rId5" Type="http://schemas.openxmlformats.org/officeDocument/2006/relationships/diagramColors" Target="../diagrams/colors44.xml"/><Relationship Id="rId10" Type="http://schemas.openxmlformats.org/officeDocument/2006/relationships/diagramColors" Target="../diagrams/colors45.xml"/><Relationship Id="rId4" Type="http://schemas.openxmlformats.org/officeDocument/2006/relationships/diagramQuickStyle" Target="../diagrams/quickStyle44.xml"/><Relationship Id="rId9" Type="http://schemas.openxmlformats.org/officeDocument/2006/relationships/diagramQuickStyle" Target="../diagrams/quickStyle45.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6.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6.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6.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6.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6.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 y="1983296"/>
            <a:ext cx="9110541" cy="2259556"/>
          </a:xfrm>
        </p:spPr>
        <p:txBody>
          <a:bodyPr>
            <a:noAutofit/>
          </a:bodyPr>
          <a:lstStyle/>
          <a:p>
            <a:pPr algn="ctr"/>
            <a:r>
              <a:rPr lang="zh-TW" altLang="en-US" b="1" dirty="0">
                <a:solidFill>
                  <a:srgbClr val="FFFFFF"/>
                </a:solidFill>
                <a:latin typeface="標楷體" panose="03000509000000000000" pitchFamily="65" charset="-120"/>
                <a:ea typeface="標楷體" panose="03000509000000000000" pitchFamily="65" charset="-120"/>
              </a:rPr>
              <a:t>單位預算執行與經費動支核銷</a:t>
            </a:r>
            <a:br>
              <a:rPr lang="en-US" altLang="zh-TW" b="1" dirty="0">
                <a:solidFill>
                  <a:srgbClr val="FFFFFF"/>
                </a:solidFill>
                <a:latin typeface="標楷體" panose="03000509000000000000" pitchFamily="65" charset="-120"/>
                <a:ea typeface="標楷體" panose="03000509000000000000" pitchFamily="65" charset="-120"/>
              </a:rPr>
            </a:br>
            <a:r>
              <a:rPr lang="zh-TW" altLang="en-US" b="1" dirty="0">
                <a:solidFill>
                  <a:srgbClr val="FFFFFF"/>
                </a:solidFill>
                <a:latin typeface="標楷體" panose="03000509000000000000" pitchFamily="65" charset="-120"/>
                <a:ea typeface="標楷體" panose="03000509000000000000" pitchFamily="65" charset="-120"/>
              </a:rPr>
              <a:t>之探討</a:t>
            </a:r>
          </a:p>
        </p:txBody>
      </p:sp>
      <p:sp>
        <p:nvSpPr>
          <p:cNvPr id="3" name="副標題 2"/>
          <p:cNvSpPr>
            <a:spLocks noGrp="1"/>
          </p:cNvSpPr>
          <p:nvPr>
            <p:ph type="subTitle" idx="1"/>
          </p:nvPr>
        </p:nvSpPr>
        <p:spPr>
          <a:xfrm>
            <a:off x="1162065" y="4788174"/>
            <a:ext cx="7304152" cy="1117687"/>
          </a:xfrm>
        </p:spPr>
        <p:txBody>
          <a:bodyPr>
            <a:noAutofit/>
          </a:bodyPr>
          <a:lstStyle/>
          <a:p>
            <a:pPr algn="ctr"/>
            <a:r>
              <a:rPr lang="zh-TW" altLang="en-US" sz="2800" b="1" dirty="0">
                <a:solidFill>
                  <a:schemeClr val="bg1">
                    <a:lumMod val="90000"/>
                    <a:lumOff val="10000"/>
                  </a:schemeClr>
                </a:solidFill>
                <a:effectLst/>
                <a:latin typeface="標楷體" panose="03000509000000000000" pitchFamily="65" charset="-120"/>
                <a:ea typeface="標楷體" panose="03000509000000000000" pitchFamily="65" charset="-120"/>
              </a:rPr>
              <a:t>金門縣政府主計處</a:t>
            </a:r>
            <a:endParaRPr lang="en-US" altLang="zh-TW" sz="2800" b="1" dirty="0">
              <a:solidFill>
                <a:schemeClr val="bg1">
                  <a:lumMod val="90000"/>
                  <a:lumOff val="10000"/>
                </a:schemeClr>
              </a:solidFill>
              <a:effectLst/>
              <a:latin typeface="標楷體" panose="03000509000000000000" pitchFamily="65" charset="-120"/>
              <a:ea typeface="標楷體" panose="03000509000000000000" pitchFamily="65" charset="-120"/>
            </a:endParaRPr>
          </a:p>
          <a:p>
            <a:pPr algn="ctr"/>
            <a:r>
              <a:rPr lang="zh-TW" altLang="en-US" sz="2800" b="1" dirty="0">
                <a:solidFill>
                  <a:schemeClr val="bg1">
                    <a:lumMod val="90000"/>
                    <a:lumOff val="10000"/>
                  </a:schemeClr>
                </a:solidFill>
                <a:effectLst/>
                <a:latin typeface="標楷體" panose="03000509000000000000" pitchFamily="65" charset="-120"/>
                <a:ea typeface="標楷體" panose="03000509000000000000" pitchFamily="65" charset="-120"/>
              </a:rPr>
              <a:t>卓玥涵</a:t>
            </a:r>
            <a:endParaRPr lang="en-US" altLang="zh-TW" sz="2800" b="1" dirty="0">
              <a:solidFill>
                <a:schemeClr val="bg1">
                  <a:lumMod val="90000"/>
                  <a:lumOff val="10000"/>
                </a:schemeClr>
              </a:solidFill>
              <a:effectLst/>
              <a:latin typeface="標楷體" panose="03000509000000000000" pitchFamily="65" charset="-120"/>
              <a:ea typeface="標楷體" panose="03000509000000000000" pitchFamily="65" charset="-120"/>
            </a:endParaRPr>
          </a:p>
          <a:p>
            <a:pPr algn="ctr"/>
            <a:endParaRPr lang="en-US" altLang="zh-TW" sz="2800" b="1" dirty="0">
              <a:solidFill>
                <a:schemeClr val="bg1">
                  <a:lumMod val="90000"/>
                  <a:lumOff val="10000"/>
                </a:schemeClr>
              </a:solidFill>
              <a:latin typeface="標楷體" panose="03000509000000000000" pitchFamily="65" charset="-120"/>
              <a:ea typeface="標楷體" panose="03000509000000000000" pitchFamily="65" charset="-120"/>
            </a:endParaRPr>
          </a:p>
          <a:p>
            <a:pPr algn="ctr"/>
            <a:r>
              <a:rPr lang="en-US" altLang="zh-TW" sz="2800" b="1" dirty="0">
                <a:solidFill>
                  <a:schemeClr val="bg1">
                    <a:lumMod val="90000"/>
                    <a:lumOff val="10000"/>
                  </a:schemeClr>
                </a:solidFill>
                <a:effectLst/>
                <a:latin typeface="標楷體" panose="03000509000000000000" pitchFamily="65" charset="-120"/>
                <a:ea typeface="標楷體" panose="03000509000000000000" pitchFamily="65" charset="-120"/>
              </a:rPr>
              <a:t>113</a:t>
            </a:r>
            <a:r>
              <a:rPr lang="zh-TW" altLang="en-US" sz="2800" b="1" dirty="0">
                <a:solidFill>
                  <a:schemeClr val="bg1">
                    <a:lumMod val="90000"/>
                    <a:lumOff val="10000"/>
                  </a:schemeClr>
                </a:solidFill>
                <a:effectLst/>
                <a:latin typeface="標楷體" panose="03000509000000000000" pitchFamily="65" charset="-120"/>
                <a:ea typeface="標楷體" panose="03000509000000000000" pitchFamily="65" charset="-120"/>
              </a:rPr>
              <a:t>年</a:t>
            </a:r>
            <a:r>
              <a:rPr lang="en-US" altLang="zh-TW" sz="2800" b="1" dirty="0">
                <a:solidFill>
                  <a:schemeClr val="bg1">
                    <a:lumMod val="90000"/>
                    <a:lumOff val="10000"/>
                  </a:schemeClr>
                </a:solidFill>
                <a:effectLst/>
                <a:latin typeface="標楷體" panose="03000509000000000000" pitchFamily="65" charset="-120"/>
                <a:ea typeface="標楷體" panose="03000509000000000000" pitchFamily="65" charset="-120"/>
              </a:rPr>
              <a:t>4</a:t>
            </a:r>
            <a:r>
              <a:rPr lang="zh-TW" altLang="en-US" sz="2800" b="1" dirty="0">
                <a:solidFill>
                  <a:schemeClr val="bg1">
                    <a:lumMod val="90000"/>
                    <a:lumOff val="10000"/>
                  </a:schemeClr>
                </a:solidFill>
                <a:effectLst/>
                <a:latin typeface="標楷體" panose="03000509000000000000" pitchFamily="65" charset="-120"/>
                <a:ea typeface="標楷體" panose="03000509000000000000" pitchFamily="65" charset="-120"/>
              </a:rPr>
              <a:t>月</a:t>
            </a:r>
          </a:p>
        </p:txBody>
      </p:sp>
    </p:spTree>
    <p:extLst>
      <p:ext uri="{BB962C8B-B14F-4D97-AF65-F5344CB8AC3E}">
        <p14:creationId xmlns:p14="http://schemas.microsoft.com/office/powerpoint/2010/main" val="33404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576DE8-0669-B418-089F-E9B5D87CED45}"/>
              </a:ext>
            </a:extLst>
          </p:cNvPr>
          <p:cNvSpPr>
            <a:spLocks noGrp="1"/>
          </p:cNvSpPr>
          <p:nvPr>
            <p:ph type="title"/>
          </p:nvPr>
        </p:nvSpPr>
        <p:spPr>
          <a:xfrm>
            <a:off x="128955" y="753228"/>
            <a:ext cx="10165228" cy="1080938"/>
          </a:xfrm>
        </p:spPr>
        <p:txBody>
          <a:bodyPr>
            <a:normAutofit/>
          </a:bodyPr>
          <a:lstStyle/>
          <a:p>
            <a:r>
              <a:rPr lang="zh-TW" altLang="en-US" b="1" dirty="0">
                <a:latin typeface="標楷體" panose="03000509000000000000" pitchFamily="65" charset="-120"/>
                <a:ea typeface="標楷體" panose="03000509000000000000" pitchFamily="65" charset="-120"/>
              </a:rPr>
              <a:t>七、再簡化本府經費動支行政流程</a:t>
            </a:r>
            <a:r>
              <a:rPr lang="en-US" altLang="zh-TW" b="1" dirty="0">
                <a:latin typeface="標楷體" panose="03000509000000000000" pitchFamily="65" charset="-120"/>
                <a:ea typeface="標楷體" panose="03000509000000000000" pitchFamily="65" charset="-120"/>
              </a:rPr>
              <a:t>(109</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13</a:t>
            </a:r>
            <a:r>
              <a:rPr lang="zh-TW" altLang="en-US" b="1" dirty="0">
                <a:latin typeface="標楷體" panose="03000509000000000000" pitchFamily="65" charset="-120"/>
                <a:ea typeface="標楷體" panose="03000509000000000000" pitchFamily="65" charset="-120"/>
              </a:rPr>
              <a:t>日府主會字第</a:t>
            </a:r>
            <a:r>
              <a:rPr lang="en-US" altLang="zh-TW" b="1" dirty="0">
                <a:latin typeface="標楷體" panose="03000509000000000000" pitchFamily="65" charset="-120"/>
                <a:ea typeface="標楷體" panose="03000509000000000000" pitchFamily="65" charset="-120"/>
              </a:rPr>
              <a:t>1090002151</a:t>
            </a:r>
            <a:r>
              <a:rPr lang="zh-TW" altLang="en-US" b="1" dirty="0">
                <a:latin typeface="標楷體" panose="03000509000000000000" pitchFamily="65" charset="-120"/>
                <a:ea typeface="標楷體" panose="03000509000000000000" pitchFamily="65" charset="-120"/>
              </a:rPr>
              <a:t>號函</a:t>
            </a:r>
            <a:r>
              <a:rPr lang="en-US" altLang="zh-TW" b="1"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p:txBody>
      </p:sp>
      <p:graphicFrame>
        <p:nvGraphicFramePr>
          <p:cNvPr id="5" name="資料庫圖表 4">
            <a:extLst>
              <a:ext uri="{FF2B5EF4-FFF2-40B4-BE49-F238E27FC236}">
                <a16:creationId xmlns:a16="http://schemas.microsoft.com/office/drawing/2014/main" id="{2A449745-104A-8D4E-D0E2-AA09787BD283}"/>
              </a:ext>
            </a:extLst>
          </p:cNvPr>
          <p:cNvGraphicFramePr/>
          <p:nvPr>
            <p:extLst>
              <p:ext uri="{D42A27DB-BD31-4B8C-83A1-F6EECF244321}">
                <p14:modId xmlns:p14="http://schemas.microsoft.com/office/powerpoint/2010/main" val="126883788"/>
              </p:ext>
            </p:extLst>
          </p:nvPr>
        </p:nvGraphicFramePr>
        <p:xfrm>
          <a:off x="128955" y="2093842"/>
          <a:ext cx="11586671" cy="3335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群組 3">
            <a:extLst>
              <a:ext uri="{FF2B5EF4-FFF2-40B4-BE49-F238E27FC236}">
                <a16:creationId xmlns:a16="http://schemas.microsoft.com/office/drawing/2014/main" id="{64F497BE-A3C7-4401-83D2-FD5DE786935B}"/>
              </a:ext>
            </a:extLst>
          </p:cNvPr>
          <p:cNvGrpSpPr/>
          <p:nvPr/>
        </p:nvGrpSpPr>
        <p:grpSpPr>
          <a:xfrm>
            <a:off x="2291001" y="5095874"/>
            <a:ext cx="9424623" cy="1776201"/>
            <a:chOff x="2137724" y="2442479"/>
            <a:chExt cx="9424623" cy="2248160"/>
          </a:xfrm>
        </p:grpSpPr>
        <p:sp>
          <p:nvSpPr>
            <p:cNvPr id="9" name="矩形: 圓角化同側角落 8">
              <a:extLst>
                <a:ext uri="{FF2B5EF4-FFF2-40B4-BE49-F238E27FC236}">
                  <a16:creationId xmlns:a16="http://schemas.microsoft.com/office/drawing/2014/main" id="{A8FB1E83-7445-4B0D-AB52-59DBD0CEC021}"/>
                </a:ext>
              </a:extLst>
            </p:cNvPr>
            <p:cNvSpPr/>
            <p:nvPr/>
          </p:nvSpPr>
          <p:spPr>
            <a:xfrm rot="5400000">
              <a:off x="5888924" y="-1168013"/>
              <a:ext cx="2062932" cy="9283915"/>
            </a:xfrm>
            <a:prstGeom prst="round2SameRect">
              <a:avLst/>
            </a:prstGeom>
          </p:spPr>
          <p:style>
            <a:lnRef idx="1">
              <a:schemeClr val="accent5">
                <a:tint val="40000"/>
                <a:alpha val="90000"/>
                <a:hueOff val="1932384"/>
                <a:satOff val="2307"/>
                <a:lumOff val="1033"/>
                <a:alphaOff val="0"/>
              </a:schemeClr>
            </a:lnRef>
            <a:fillRef idx="1">
              <a:schemeClr val="accent5">
                <a:tint val="40000"/>
                <a:alpha val="90000"/>
                <a:hueOff val="1932384"/>
                <a:satOff val="2307"/>
                <a:lumOff val="1033"/>
                <a:alphaOff val="0"/>
              </a:schemeClr>
            </a:fillRef>
            <a:effectRef idx="2">
              <a:schemeClr val="accent5">
                <a:tint val="40000"/>
                <a:alpha val="90000"/>
                <a:hueOff val="1932384"/>
                <a:satOff val="2307"/>
                <a:lumOff val="1033"/>
                <a:alphaOff val="0"/>
              </a:schemeClr>
            </a:effectRef>
            <a:fontRef idx="minor">
              <a:schemeClr val="dk1">
                <a:hueOff val="0"/>
                <a:satOff val="0"/>
                <a:lumOff val="0"/>
                <a:alphaOff val="0"/>
              </a:schemeClr>
            </a:fontRef>
          </p:style>
          <p:txBody>
            <a:bodyPr/>
            <a:lstStyle/>
            <a:p>
              <a:endParaRPr lang="zh-TW" altLang="en-US"/>
            </a:p>
          </p:txBody>
        </p:sp>
        <p:sp>
          <p:nvSpPr>
            <p:cNvPr id="10" name="矩形: 圓角化同側角落 4">
              <a:extLst>
                <a:ext uri="{FF2B5EF4-FFF2-40B4-BE49-F238E27FC236}">
                  <a16:creationId xmlns:a16="http://schemas.microsoft.com/office/drawing/2014/main" id="{EA25F628-6765-416F-A36D-C54A8E5655DA}"/>
                </a:ext>
              </a:extLst>
            </p:cNvPr>
            <p:cNvSpPr txBox="1"/>
            <p:nvPr/>
          </p:nvSpPr>
          <p:spPr>
            <a:xfrm>
              <a:off x="2137724" y="2476115"/>
              <a:ext cx="9164114" cy="22145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defTabSz="1066800">
                <a:lnSpc>
                  <a:spcPct val="90000"/>
                </a:lnSpc>
                <a:spcBef>
                  <a:spcPct val="0"/>
                </a:spcBef>
                <a:spcAft>
                  <a:spcPct val="15000"/>
                </a:spcAft>
                <a:buChar char="•"/>
              </a:pPr>
              <a:r>
                <a:rPr lang="zh-TW" altLang="en-US" sz="2600" b="1" dirty="0">
                  <a:solidFill>
                    <a:schemeClr val="bg1"/>
                  </a:solidFill>
                  <a:latin typeface="標楷體" panose="03000509000000000000" pitchFamily="65" charset="-120"/>
                  <a:ea typeface="標楷體" panose="03000509000000000000" pitchFamily="65" charset="-120"/>
                </a:rPr>
                <a:t>各單位辦理採購時，應注意政府採購法有關分批</a:t>
              </a:r>
              <a:r>
                <a:rPr lang="en-US" altLang="zh-TW"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別</a:t>
              </a:r>
              <a:r>
                <a:rPr lang="en-US" altLang="zh-TW" sz="2600" b="1" dirty="0">
                  <a:solidFill>
                    <a:schemeClr val="bg1"/>
                  </a:solidFill>
                  <a:latin typeface="標楷體" panose="03000509000000000000" pitchFamily="65" charset="-120"/>
                  <a:ea typeface="標楷體" panose="03000509000000000000" pitchFamily="65" charset="-120"/>
                </a:rPr>
                <a:t>)</a:t>
              </a:r>
              <a:r>
                <a:rPr lang="zh-TW" altLang="en-US" sz="2600" b="1" dirty="0">
                  <a:solidFill>
                    <a:schemeClr val="bg1"/>
                  </a:solidFill>
                  <a:latin typeface="標楷體" panose="03000509000000000000" pitchFamily="65" charset="-120"/>
                  <a:ea typeface="標楷體" panose="03000509000000000000" pitchFamily="65" charset="-120"/>
                </a:rPr>
                <a:t>採購之相關規定。</a:t>
              </a:r>
              <a:endParaRPr lang="en-US" altLang="zh-TW" sz="2600" b="1" dirty="0">
                <a:solidFill>
                  <a:schemeClr val="bg1"/>
                </a:solidFill>
                <a:latin typeface="標楷體" panose="03000509000000000000" pitchFamily="65" charset="-120"/>
                <a:ea typeface="標楷體" panose="03000509000000000000" pitchFamily="65" charset="-120"/>
              </a:endParaRPr>
            </a:p>
            <a:p>
              <a:pPr marL="0" lvl="1" defTabSz="1066800">
                <a:lnSpc>
                  <a:spcPct val="90000"/>
                </a:lnSpc>
                <a:spcBef>
                  <a:spcPct val="0"/>
                </a:spcBef>
                <a:spcAft>
                  <a:spcPct val="15000"/>
                </a:spcAft>
              </a:pPr>
              <a:endParaRPr lang="zh-TW" altLang="en-US" sz="2400" b="1" dirty="0">
                <a:solidFill>
                  <a:srgbClr val="FF0000"/>
                </a:solidFill>
                <a:latin typeface="標楷體" panose="03000509000000000000" pitchFamily="65" charset="-120"/>
                <a:ea typeface="標楷體" panose="03000509000000000000" pitchFamily="65" charset="-120"/>
              </a:endParaRPr>
            </a:p>
          </p:txBody>
        </p:sp>
      </p:grpSp>
      <p:grpSp>
        <p:nvGrpSpPr>
          <p:cNvPr id="6" name="群組 5">
            <a:extLst>
              <a:ext uri="{FF2B5EF4-FFF2-40B4-BE49-F238E27FC236}">
                <a16:creationId xmlns:a16="http://schemas.microsoft.com/office/drawing/2014/main" id="{BA8B7EF8-EA4A-4EA8-A2BA-62D411EB3224}"/>
              </a:ext>
            </a:extLst>
          </p:cNvPr>
          <p:cNvGrpSpPr/>
          <p:nvPr/>
        </p:nvGrpSpPr>
        <p:grpSpPr>
          <a:xfrm>
            <a:off x="195361" y="5093424"/>
            <a:ext cx="2236348" cy="1678250"/>
            <a:chOff x="1265" y="1971470"/>
            <a:chExt cx="2277168" cy="2613753"/>
          </a:xfrm>
        </p:grpSpPr>
        <p:sp>
          <p:nvSpPr>
            <p:cNvPr id="7" name="矩形: 圓角 6">
              <a:extLst>
                <a:ext uri="{FF2B5EF4-FFF2-40B4-BE49-F238E27FC236}">
                  <a16:creationId xmlns:a16="http://schemas.microsoft.com/office/drawing/2014/main" id="{AA420F92-D647-4AEA-A31D-4313D013B985}"/>
                </a:ext>
              </a:extLst>
            </p:cNvPr>
            <p:cNvSpPr/>
            <p:nvPr/>
          </p:nvSpPr>
          <p:spPr>
            <a:xfrm>
              <a:off x="1265" y="1971470"/>
              <a:ext cx="2277168" cy="2613753"/>
            </a:xfrm>
            <a:prstGeom prst="roundRect">
              <a:avLst/>
            </a:prstGeom>
          </p:spPr>
          <p:style>
            <a:lnRef idx="0">
              <a:schemeClr val="lt1">
                <a:hueOff val="0"/>
                <a:satOff val="0"/>
                <a:lumOff val="0"/>
                <a:alphaOff val="0"/>
              </a:schemeClr>
            </a:lnRef>
            <a:fillRef idx="3">
              <a:schemeClr val="accent5">
                <a:hueOff val="1660252"/>
                <a:satOff val="178"/>
                <a:lumOff val="5490"/>
                <a:alphaOff val="0"/>
              </a:schemeClr>
            </a:fillRef>
            <a:effectRef idx="3">
              <a:schemeClr val="accent5">
                <a:hueOff val="1660252"/>
                <a:satOff val="178"/>
                <a:lumOff val="5490"/>
                <a:alphaOff val="0"/>
              </a:schemeClr>
            </a:effectRef>
            <a:fontRef idx="minor">
              <a:schemeClr val="lt1"/>
            </a:fontRef>
          </p:style>
          <p:txBody>
            <a:bodyPr/>
            <a:lstStyle/>
            <a:p>
              <a:endParaRPr lang="zh-TW" altLang="en-US"/>
            </a:p>
          </p:txBody>
        </p:sp>
        <p:sp>
          <p:nvSpPr>
            <p:cNvPr id="8" name="矩形: 圓角 6">
              <a:extLst>
                <a:ext uri="{FF2B5EF4-FFF2-40B4-BE49-F238E27FC236}">
                  <a16:creationId xmlns:a16="http://schemas.microsoft.com/office/drawing/2014/main" id="{F42C9CC4-3BB0-4771-970D-F180780D0353}"/>
                </a:ext>
              </a:extLst>
            </p:cNvPr>
            <p:cNvSpPr txBox="1"/>
            <p:nvPr/>
          </p:nvSpPr>
          <p:spPr>
            <a:xfrm>
              <a:off x="112427" y="2082631"/>
              <a:ext cx="2022730" cy="239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三</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注意事項</a:t>
              </a:r>
              <a:endParaRPr lang="zh-TW" altLang="en-US" sz="3200" b="1" kern="1200" dirty="0">
                <a:solidFill>
                  <a:schemeClr val="bg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440352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355107"/>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動支第一預備金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產表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「動支第一預備金數額表」</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動支第一預備金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分配數額表登錄</a:t>
            </a:r>
          </a:p>
        </p:txBody>
      </p:sp>
      <p:grpSp>
        <p:nvGrpSpPr>
          <p:cNvPr id="2" name="群組 1">
            <a:extLst>
              <a:ext uri="{FF2B5EF4-FFF2-40B4-BE49-F238E27FC236}">
                <a16:creationId xmlns:a16="http://schemas.microsoft.com/office/drawing/2014/main" id="{EC274C86-ED48-4990-A1EA-7E2BA44F792B}"/>
              </a:ext>
            </a:extLst>
          </p:cNvPr>
          <p:cNvGrpSpPr/>
          <p:nvPr/>
        </p:nvGrpSpPr>
        <p:grpSpPr>
          <a:xfrm>
            <a:off x="146096" y="1495938"/>
            <a:ext cx="10559893" cy="5006955"/>
            <a:chOff x="208721" y="1585679"/>
            <a:chExt cx="10481924" cy="5006955"/>
          </a:xfrm>
        </p:grpSpPr>
        <p:pic>
          <p:nvPicPr>
            <p:cNvPr id="3" name="圖片 2">
              <a:extLst>
                <a:ext uri="{FF2B5EF4-FFF2-40B4-BE49-F238E27FC236}">
                  <a16:creationId xmlns:a16="http://schemas.microsoft.com/office/drawing/2014/main" id="{94DA2F30-88A3-4BD3-B3A8-844EDD37E364}"/>
                </a:ext>
              </a:extLst>
            </p:cNvPr>
            <p:cNvPicPr>
              <a:picLocks noChangeAspect="1"/>
            </p:cNvPicPr>
            <p:nvPr/>
          </p:nvPicPr>
          <p:blipFill rotWithShape="1">
            <a:blip r:embed="rId2"/>
            <a:srcRect l="16801" b="11570"/>
            <a:stretch/>
          </p:blipFill>
          <p:spPr>
            <a:xfrm>
              <a:off x="208721" y="1585679"/>
              <a:ext cx="10481924" cy="5006955"/>
            </a:xfrm>
            <a:prstGeom prst="rect">
              <a:avLst/>
            </a:prstGeom>
          </p:spPr>
        </p:pic>
        <p:sp>
          <p:nvSpPr>
            <p:cNvPr id="5" name="矩形 4">
              <a:extLst>
                <a:ext uri="{FF2B5EF4-FFF2-40B4-BE49-F238E27FC236}">
                  <a16:creationId xmlns:a16="http://schemas.microsoft.com/office/drawing/2014/main" id="{45DECD7C-D598-4931-ABC7-528CA37552B0}"/>
                </a:ext>
              </a:extLst>
            </p:cNvPr>
            <p:cNvSpPr/>
            <p:nvPr/>
          </p:nvSpPr>
          <p:spPr>
            <a:xfrm>
              <a:off x="5868140" y="4482114"/>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語音泡泡: 矩形 5">
              <a:extLst>
                <a:ext uri="{FF2B5EF4-FFF2-40B4-BE49-F238E27FC236}">
                  <a16:creationId xmlns:a16="http://schemas.microsoft.com/office/drawing/2014/main" id="{23AE71F2-15A3-4586-960F-A9686208DE99}"/>
                </a:ext>
              </a:extLst>
            </p:cNvPr>
            <p:cNvSpPr/>
            <p:nvPr/>
          </p:nvSpPr>
          <p:spPr>
            <a:xfrm>
              <a:off x="3764826" y="3832101"/>
              <a:ext cx="1677241" cy="696543"/>
            </a:xfrm>
            <a:prstGeom prst="wedgeRectCallout">
              <a:avLst>
                <a:gd name="adj1" fmla="val 72779"/>
                <a:gd name="adj2" fmla="val 6338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7" name="語音泡泡: 矩形 6">
              <a:extLst>
                <a:ext uri="{FF2B5EF4-FFF2-40B4-BE49-F238E27FC236}">
                  <a16:creationId xmlns:a16="http://schemas.microsoft.com/office/drawing/2014/main" id="{953C47B6-AD01-493A-87B7-8E7D21F2021F}"/>
                </a:ext>
              </a:extLst>
            </p:cNvPr>
            <p:cNvSpPr/>
            <p:nvPr/>
          </p:nvSpPr>
          <p:spPr>
            <a:xfrm>
              <a:off x="8523339" y="3429000"/>
              <a:ext cx="1961187" cy="806613"/>
            </a:xfrm>
            <a:prstGeom prst="wedgeRectCallout">
              <a:avLst>
                <a:gd name="adj1" fmla="val 35563"/>
                <a:gd name="adj2" fmla="val 868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完成明細再產表</a:t>
              </a:r>
            </a:p>
          </p:txBody>
        </p:sp>
      </p:grpSp>
      <p:sp>
        <p:nvSpPr>
          <p:cNvPr id="12" name="矩形 11">
            <a:extLst>
              <a:ext uri="{FF2B5EF4-FFF2-40B4-BE49-F238E27FC236}">
                <a16:creationId xmlns:a16="http://schemas.microsoft.com/office/drawing/2014/main" id="{125C942A-F06D-4944-959B-980D55349822}"/>
              </a:ext>
            </a:extLst>
          </p:cNvPr>
          <p:cNvSpPr/>
          <p:nvPr/>
        </p:nvSpPr>
        <p:spPr>
          <a:xfrm>
            <a:off x="754600" y="1973518"/>
            <a:ext cx="4083730"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語音泡泡: 矩形 15">
            <a:extLst>
              <a:ext uri="{FF2B5EF4-FFF2-40B4-BE49-F238E27FC236}">
                <a16:creationId xmlns:a16="http://schemas.microsoft.com/office/drawing/2014/main" id="{9F9384DA-FFB3-4ABB-BEE1-4AB6AEC95A47}"/>
              </a:ext>
            </a:extLst>
          </p:cNvPr>
          <p:cNvSpPr/>
          <p:nvPr/>
        </p:nvSpPr>
        <p:spPr>
          <a:xfrm>
            <a:off x="5403026" y="1618286"/>
            <a:ext cx="3422678" cy="1599372"/>
          </a:xfrm>
          <a:prstGeom prst="wedgeRectCallout">
            <a:avLst>
              <a:gd name="adj1" fmla="val -64648"/>
              <a:gd name="adj2" fmla="val -1493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記得還要再去做明細</a:t>
            </a:r>
          </a:p>
        </p:txBody>
      </p:sp>
    </p:spTree>
    <p:extLst>
      <p:ext uri="{BB962C8B-B14F-4D97-AF65-F5344CB8AC3E}">
        <p14:creationId xmlns:p14="http://schemas.microsoft.com/office/powerpoint/2010/main" val="13784176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141BC09-89D2-4DA4-B29D-D2A1D1AF1757}"/>
              </a:ext>
            </a:extLst>
          </p:cNvPr>
          <p:cNvGrpSpPr/>
          <p:nvPr/>
        </p:nvGrpSpPr>
        <p:grpSpPr>
          <a:xfrm>
            <a:off x="550417" y="266330"/>
            <a:ext cx="9854212" cy="6320000"/>
            <a:chOff x="550417" y="266330"/>
            <a:chExt cx="9854212" cy="4729740"/>
          </a:xfrm>
        </p:grpSpPr>
        <p:pic>
          <p:nvPicPr>
            <p:cNvPr id="2" name="圖片 1">
              <a:extLst>
                <a:ext uri="{FF2B5EF4-FFF2-40B4-BE49-F238E27FC236}">
                  <a16:creationId xmlns:a16="http://schemas.microsoft.com/office/drawing/2014/main" id="{2558912C-7595-42FF-B585-4465CDB17B66}"/>
                </a:ext>
              </a:extLst>
            </p:cNvPr>
            <p:cNvPicPr>
              <a:picLocks noChangeAspect="1"/>
            </p:cNvPicPr>
            <p:nvPr/>
          </p:nvPicPr>
          <p:blipFill rotWithShape="1">
            <a:blip r:embed="rId2"/>
            <a:srcRect l="34879" t="16181" r="4175" b="31002"/>
            <a:stretch/>
          </p:blipFill>
          <p:spPr>
            <a:xfrm>
              <a:off x="550417" y="266330"/>
              <a:ext cx="9854212" cy="4729740"/>
            </a:xfrm>
            <a:prstGeom prst="rect">
              <a:avLst/>
            </a:prstGeom>
          </p:spPr>
        </p:pic>
        <p:sp>
          <p:nvSpPr>
            <p:cNvPr id="3" name="矩形 2">
              <a:extLst>
                <a:ext uri="{FF2B5EF4-FFF2-40B4-BE49-F238E27FC236}">
                  <a16:creationId xmlns:a16="http://schemas.microsoft.com/office/drawing/2014/main" id="{CCED6C22-5F30-4C6E-9242-E0EE0A9D1CB8}"/>
                </a:ext>
              </a:extLst>
            </p:cNvPr>
            <p:cNvSpPr/>
            <p:nvPr/>
          </p:nvSpPr>
          <p:spPr>
            <a:xfrm>
              <a:off x="3869635" y="662072"/>
              <a:ext cx="2875722" cy="277693"/>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26780583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324228"/>
            <a:ext cx="10936906" cy="8925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600" b="1" dirty="0">
                <a:latin typeface="標楷體" panose="03000509000000000000" pitchFamily="65" charset="-120"/>
                <a:ea typeface="標楷體" panose="03000509000000000000" pitchFamily="65" charset="-120"/>
              </a:rPr>
              <a:t>動支第一預備金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產表</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「歲出計畫說明提要與各項費用明細表」</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功能選單</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預算數異動</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動支第一預備金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a:t>
            </a:r>
          </a:p>
        </p:txBody>
      </p:sp>
      <p:grpSp>
        <p:nvGrpSpPr>
          <p:cNvPr id="2" name="群組 1">
            <a:extLst>
              <a:ext uri="{FF2B5EF4-FFF2-40B4-BE49-F238E27FC236}">
                <a16:creationId xmlns:a16="http://schemas.microsoft.com/office/drawing/2014/main" id="{D3638501-0F03-4520-9B35-26C325C201D6}"/>
              </a:ext>
            </a:extLst>
          </p:cNvPr>
          <p:cNvGrpSpPr/>
          <p:nvPr/>
        </p:nvGrpSpPr>
        <p:grpSpPr>
          <a:xfrm>
            <a:off x="115408" y="1358092"/>
            <a:ext cx="10768230" cy="5175680"/>
            <a:chOff x="284084" y="1287071"/>
            <a:chExt cx="10120544" cy="5175680"/>
          </a:xfrm>
        </p:grpSpPr>
        <p:pic>
          <p:nvPicPr>
            <p:cNvPr id="5" name="圖片 4">
              <a:extLst>
                <a:ext uri="{FF2B5EF4-FFF2-40B4-BE49-F238E27FC236}">
                  <a16:creationId xmlns:a16="http://schemas.microsoft.com/office/drawing/2014/main" id="{AE21B63B-C90F-4743-B4FD-AA97CF8A43CE}"/>
                </a:ext>
              </a:extLst>
            </p:cNvPr>
            <p:cNvPicPr>
              <a:picLocks noChangeAspect="1"/>
            </p:cNvPicPr>
            <p:nvPr/>
          </p:nvPicPr>
          <p:blipFill rotWithShape="1">
            <a:blip r:embed="rId2"/>
            <a:srcRect l="15394" t="583" r="6724" b="21859"/>
            <a:stretch/>
          </p:blipFill>
          <p:spPr>
            <a:xfrm>
              <a:off x="284084" y="1287071"/>
              <a:ext cx="10120544" cy="5175680"/>
            </a:xfrm>
            <a:prstGeom prst="rect">
              <a:avLst/>
            </a:prstGeom>
          </p:spPr>
        </p:pic>
        <p:sp>
          <p:nvSpPr>
            <p:cNvPr id="6" name="矩形 5">
              <a:extLst>
                <a:ext uri="{FF2B5EF4-FFF2-40B4-BE49-F238E27FC236}">
                  <a16:creationId xmlns:a16="http://schemas.microsoft.com/office/drawing/2014/main" id="{6CE84DA9-6631-4BB4-BEB1-149EBA9C5A6E}"/>
                </a:ext>
              </a:extLst>
            </p:cNvPr>
            <p:cNvSpPr/>
            <p:nvPr/>
          </p:nvSpPr>
          <p:spPr>
            <a:xfrm>
              <a:off x="4935985" y="4682128"/>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語音泡泡: 矩形 6">
              <a:extLst>
                <a:ext uri="{FF2B5EF4-FFF2-40B4-BE49-F238E27FC236}">
                  <a16:creationId xmlns:a16="http://schemas.microsoft.com/office/drawing/2014/main" id="{520CD529-D1D3-4D12-A809-0007C4C14880}"/>
                </a:ext>
              </a:extLst>
            </p:cNvPr>
            <p:cNvSpPr/>
            <p:nvPr/>
          </p:nvSpPr>
          <p:spPr>
            <a:xfrm>
              <a:off x="2844312" y="3719076"/>
              <a:ext cx="1540701" cy="806204"/>
            </a:xfrm>
            <a:prstGeom prst="wedgeRectCallout">
              <a:avLst>
                <a:gd name="adj1" fmla="val 82876"/>
                <a:gd name="adj2" fmla="val 8320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8" name="語音泡泡: 矩形 7">
              <a:extLst>
                <a:ext uri="{FF2B5EF4-FFF2-40B4-BE49-F238E27FC236}">
                  <a16:creationId xmlns:a16="http://schemas.microsoft.com/office/drawing/2014/main" id="{97B029DC-94D6-4534-A43C-D740EC5E1283}"/>
                </a:ext>
              </a:extLst>
            </p:cNvPr>
            <p:cNvSpPr/>
            <p:nvPr/>
          </p:nvSpPr>
          <p:spPr>
            <a:xfrm>
              <a:off x="8639979" y="3036164"/>
              <a:ext cx="1669059" cy="1180730"/>
            </a:xfrm>
            <a:prstGeom prst="wedgeRectCallout">
              <a:avLst>
                <a:gd name="adj1" fmla="val 12067"/>
                <a:gd name="adj2" fmla="val 8210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三級明細做完再產表</a:t>
              </a:r>
            </a:p>
          </p:txBody>
        </p:sp>
      </p:grpSp>
      <p:sp>
        <p:nvSpPr>
          <p:cNvPr id="10" name="語音泡泡: 矩形 9">
            <a:extLst>
              <a:ext uri="{FF2B5EF4-FFF2-40B4-BE49-F238E27FC236}">
                <a16:creationId xmlns:a16="http://schemas.microsoft.com/office/drawing/2014/main" id="{4B7A18D0-328B-4606-90F4-629A775DD664}"/>
              </a:ext>
            </a:extLst>
          </p:cNvPr>
          <p:cNvSpPr/>
          <p:nvPr/>
        </p:nvSpPr>
        <p:spPr>
          <a:xfrm>
            <a:off x="4856046" y="2527169"/>
            <a:ext cx="3772748" cy="1418763"/>
          </a:xfrm>
          <a:prstGeom prst="wedgeRectCallout">
            <a:avLst>
              <a:gd name="adj1" fmla="val -43898"/>
              <a:gd name="adj2" fmla="val -7214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記得還要再去做三級明細</a:t>
            </a:r>
          </a:p>
        </p:txBody>
      </p:sp>
      <p:sp>
        <p:nvSpPr>
          <p:cNvPr id="11" name="矩形 10">
            <a:extLst>
              <a:ext uri="{FF2B5EF4-FFF2-40B4-BE49-F238E27FC236}">
                <a16:creationId xmlns:a16="http://schemas.microsoft.com/office/drawing/2014/main" id="{9B668A27-AD1B-4EDB-BE12-5288B43ECFF0}"/>
              </a:ext>
            </a:extLst>
          </p:cNvPr>
          <p:cNvSpPr/>
          <p:nvPr/>
        </p:nvSpPr>
        <p:spPr>
          <a:xfrm>
            <a:off x="195310" y="1849638"/>
            <a:ext cx="5370990"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039282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62A94BD-0D2D-4114-A6B7-3BE346DB70B7}"/>
              </a:ext>
            </a:extLst>
          </p:cNvPr>
          <p:cNvPicPr>
            <a:picLocks noChangeAspect="1"/>
          </p:cNvPicPr>
          <p:nvPr/>
        </p:nvPicPr>
        <p:blipFill rotWithShape="1">
          <a:blip r:embed="rId2"/>
          <a:srcRect l="37574" t="15145" r="12766" b="15858"/>
          <a:stretch/>
        </p:blipFill>
        <p:spPr>
          <a:xfrm>
            <a:off x="1571348" y="372860"/>
            <a:ext cx="8247355" cy="6400802"/>
          </a:xfrm>
          <a:prstGeom prst="rect">
            <a:avLst/>
          </a:prstGeom>
        </p:spPr>
      </p:pic>
      <p:sp>
        <p:nvSpPr>
          <p:cNvPr id="3" name="矩形 2">
            <a:extLst>
              <a:ext uri="{FF2B5EF4-FFF2-40B4-BE49-F238E27FC236}">
                <a16:creationId xmlns:a16="http://schemas.microsoft.com/office/drawing/2014/main" id="{DBF77F47-B873-4856-A512-1CF9AB911E14}"/>
              </a:ext>
            </a:extLst>
          </p:cNvPr>
          <p:cNvSpPr/>
          <p:nvPr/>
        </p:nvSpPr>
        <p:spPr>
          <a:xfrm>
            <a:off x="2689934" y="1073089"/>
            <a:ext cx="6418555"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7166245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五</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第二預備金之動支</a:t>
            </a:r>
          </a:p>
        </p:txBody>
      </p:sp>
      <p:sp>
        <p:nvSpPr>
          <p:cNvPr id="10" name="文字方塊 9">
            <a:extLst>
              <a:ext uri="{FF2B5EF4-FFF2-40B4-BE49-F238E27FC236}">
                <a16:creationId xmlns:a16="http://schemas.microsoft.com/office/drawing/2014/main" id="{B58F295A-930F-447D-A04B-68B3F06EADF1}"/>
              </a:ext>
            </a:extLst>
          </p:cNvPr>
          <p:cNvSpPr txBox="1"/>
          <p:nvPr/>
        </p:nvSpPr>
        <p:spPr>
          <a:xfrm>
            <a:off x="72896" y="2169622"/>
            <a:ext cx="3528154" cy="4521127"/>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p>
            <a:pPr marL="285750" indent="-228600" algn="just" defTabSz="914400">
              <a:lnSpc>
                <a:spcPct val="90000"/>
              </a:lnSpc>
              <a:spcAft>
                <a:spcPts val="600"/>
              </a:spcAft>
              <a:buFont typeface="Arial" panose="020B0604020202020204" pitchFamily="34" charset="0"/>
              <a:buChar char="•"/>
            </a:pPr>
            <a:r>
              <a:rPr lang="zh-TW" altLang="en-US" sz="3200" dirty="0">
                <a:solidFill>
                  <a:schemeClr val="tx2">
                    <a:lumMod val="10000"/>
                  </a:schemeClr>
                </a:solidFill>
                <a:latin typeface="標楷體" panose="03000509000000000000" pitchFamily="65" charset="-120"/>
                <a:ea typeface="標楷體" panose="03000509000000000000" pitchFamily="65" charset="-120"/>
              </a:rPr>
              <a:t>各機關有合於</a:t>
            </a:r>
            <a:r>
              <a:rPr lang="zh-TW" altLang="en-US" sz="3200" b="1" u="sng" dirty="0">
                <a:solidFill>
                  <a:srgbClr val="FF0000"/>
                </a:solidFill>
                <a:latin typeface="標楷體" panose="03000509000000000000" pitchFamily="65" charset="-120"/>
                <a:ea typeface="標楷體" panose="03000509000000000000" pitchFamily="65" charset="-120"/>
              </a:rPr>
              <a:t>預算法第七十條各款情事</a:t>
            </a:r>
            <a:r>
              <a:rPr lang="zh-TW" altLang="en-US" sz="3200" dirty="0">
                <a:solidFill>
                  <a:schemeClr val="tx2">
                    <a:lumMod val="10000"/>
                  </a:schemeClr>
                </a:solidFill>
                <a:latin typeface="標楷體" panose="03000509000000000000" pitchFamily="65" charset="-120"/>
                <a:ea typeface="標楷體" panose="03000509000000000000" pitchFamily="65" charset="-120"/>
              </a:rPr>
              <a:t>，且經檢討年度預算相關經費</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確實無法容納時</a:t>
            </a:r>
            <a:r>
              <a:rPr lang="zh-TW" altLang="en-US" sz="3200" dirty="0">
                <a:solidFill>
                  <a:schemeClr val="tx2">
                    <a:lumMod val="10000"/>
                  </a:schemeClr>
                </a:solidFill>
                <a:latin typeface="標楷體" panose="03000509000000000000" pitchFamily="65" charset="-120"/>
                <a:ea typeface="標楷體" panose="03000509000000000000" pitchFamily="65" charset="-120"/>
              </a:rPr>
              <a:t>，得申請動支</a:t>
            </a:r>
            <a:r>
              <a:rPr lang="zh-TW" altLang="en-US" sz="3200" dirty="0">
                <a:solidFill>
                  <a:srgbClr val="FF0000"/>
                </a:solidFill>
                <a:highlight>
                  <a:srgbClr val="FFFF00"/>
                </a:highlight>
                <a:latin typeface="標楷體" panose="03000509000000000000" pitchFamily="65" charset="-120"/>
                <a:ea typeface="標楷體" panose="03000509000000000000" pitchFamily="65" charset="-120"/>
              </a:rPr>
              <a:t>第二預備金</a:t>
            </a:r>
            <a:r>
              <a:rPr lang="zh-TW" altLang="en-US" sz="3200" dirty="0">
                <a:solidFill>
                  <a:schemeClr val="tx2">
                    <a:lumMod val="10000"/>
                  </a:schemeClr>
                </a:solidFill>
                <a:latin typeface="標楷體" panose="03000509000000000000" pitchFamily="65" charset="-120"/>
                <a:ea typeface="標楷體" panose="03000509000000000000" pitchFamily="65" charset="-120"/>
              </a:rPr>
              <a:t>。</a:t>
            </a:r>
            <a:r>
              <a:rPr lang="en-US" altLang="zh-TW" sz="3200" b="1" dirty="0">
                <a:solidFill>
                  <a:schemeClr val="tx2">
                    <a:lumMod val="10000"/>
                  </a:schemeClr>
                </a:solidFill>
                <a:latin typeface="標楷體" panose="03000509000000000000" pitchFamily="65" charset="-120"/>
                <a:ea typeface="標楷體" panose="03000509000000000000" pitchFamily="65" charset="-120"/>
              </a:rPr>
              <a:t>(</a:t>
            </a:r>
            <a:r>
              <a:rPr lang="zh-TW" altLang="en-US" sz="3200" b="1" dirty="0">
                <a:solidFill>
                  <a:schemeClr val="tx2">
                    <a:lumMod val="10000"/>
                  </a:schemeClr>
                </a:solidFill>
                <a:latin typeface="標楷體" panose="03000509000000000000" pitchFamily="65" charset="-120"/>
                <a:ea typeface="標楷體" panose="03000509000000000000" pitchFamily="65" charset="-120"/>
              </a:rPr>
              <a:t>各機關單位預算執行要點</a:t>
            </a:r>
            <a:r>
              <a:rPr lang="en-US" altLang="zh-TW" sz="3200" b="1" dirty="0">
                <a:solidFill>
                  <a:schemeClr val="tx2">
                    <a:lumMod val="10000"/>
                  </a:schemeClr>
                </a:solidFill>
                <a:latin typeface="標楷體" panose="03000509000000000000" pitchFamily="65" charset="-120"/>
                <a:ea typeface="標楷體" panose="03000509000000000000" pitchFamily="65" charset="-120"/>
              </a:rPr>
              <a:t>§31)</a:t>
            </a:r>
            <a:r>
              <a:rPr lang="en-US" altLang="zh-TW" sz="3200" dirty="0">
                <a:solidFill>
                  <a:schemeClr val="tx2">
                    <a:lumMod val="10000"/>
                  </a:schemeClr>
                </a:solidFill>
                <a:latin typeface="標楷體" panose="03000509000000000000" pitchFamily="65" charset="-120"/>
                <a:ea typeface="標楷體" panose="03000509000000000000" pitchFamily="65" charset="-120"/>
              </a:rPr>
              <a:t> </a:t>
            </a:r>
          </a:p>
        </p:txBody>
      </p:sp>
      <p:graphicFrame>
        <p:nvGraphicFramePr>
          <p:cNvPr id="11" name="資料庫圖表 10">
            <a:extLst>
              <a:ext uri="{FF2B5EF4-FFF2-40B4-BE49-F238E27FC236}">
                <a16:creationId xmlns:a16="http://schemas.microsoft.com/office/drawing/2014/main" id="{845BCA88-3FD2-4252-8DDF-E61F995E8B72}"/>
              </a:ext>
            </a:extLst>
          </p:cNvPr>
          <p:cNvGraphicFramePr/>
          <p:nvPr>
            <p:extLst>
              <p:ext uri="{D42A27DB-BD31-4B8C-83A1-F6EECF244321}">
                <p14:modId xmlns:p14="http://schemas.microsoft.com/office/powerpoint/2010/main" val="3568301887"/>
              </p:ext>
            </p:extLst>
          </p:nvPr>
        </p:nvGraphicFramePr>
        <p:xfrm>
          <a:off x="4800542" y="1337948"/>
          <a:ext cx="7308966" cy="567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箭號: 向右 12">
            <a:extLst>
              <a:ext uri="{FF2B5EF4-FFF2-40B4-BE49-F238E27FC236}">
                <a16:creationId xmlns:a16="http://schemas.microsoft.com/office/drawing/2014/main" id="{D5176BCF-1D08-4C6A-BEEE-D2487AE3A209}"/>
              </a:ext>
            </a:extLst>
          </p:cNvPr>
          <p:cNvSpPr/>
          <p:nvPr/>
        </p:nvSpPr>
        <p:spPr>
          <a:xfrm>
            <a:off x="3629755" y="2427477"/>
            <a:ext cx="1113377" cy="920294"/>
          </a:xfrm>
          <a:prstGeom prst="rightArrow">
            <a:avLst/>
          </a:prstGeom>
          <a:solidFill>
            <a:schemeClr val="accent1">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1688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五</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第二預備金之動支</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2057794627"/>
              </p:ext>
            </p:extLst>
          </p:nvPr>
        </p:nvGraphicFramePr>
        <p:xfrm>
          <a:off x="336888" y="2064649"/>
          <a:ext cx="10302083"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69898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五</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第二預備金之動支</a:t>
            </a:r>
          </a:p>
        </p:txBody>
      </p:sp>
      <p:graphicFrame>
        <p:nvGraphicFramePr>
          <p:cNvPr id="4" name="資料庫圖表 3">
            <a:extLst>
              <a:ext uri="{FF2B5EF4-FFF2-40B4-BE49-F238E27FC236}">
                <a16:creationId xmlns:a16="http://schemas.microsoft.com/office/drawing/2014/main" id="{470FABAA-CCDE-49F6-8C75-37406A4FF973}"/>
              </a:ext>
            </a:extLst>
          </p:cNvPr>
          <p:cNvGraphicFramePr/>
          <p:nvPr>
            <p:extLst>
              <p:ext uri="{D42A27DB-BD31-4B8C-83A1-F6EECF244321}">
                <p14:modId xmlns:p14="http://schemas.microsoft.com/office/powerpoint/2010/main" val="736093909"/>
              </p:ext>
            </p:extLst>
          </p:nvPr>
        </p:nvGraphicFramePr>
        <p:xfrm>
          <a:off x="388110" y="1439333"/>
          <a:ext cx="97309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79736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第二預備金之  動支</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預算法第</a:t>
            </a:r>
            <a:r>
              <a:rPr lang="en-US" altLang="zh-TW" sz="4000" b="1" dirty="0">
                <a:latin typeface="標楷體" panose="03000509000000000000" pitchFamily="65" charset="-120"/>
                <a:ea typeface="標楷體" panose="03000509000000000000" pitchFamily="65" charset="-120"/>
              </a:rPr>
              <a:t>70</a:t>
            </a:r>
            <a:r>
              <a:rPr lang="zh-TW" altLang="en-US" sz="4000" b="1" dirty="0">
                <a:latin typeface="標楷體" panose="03000509000000000000" pitchFamily="65" charset="-120"/>
                <a:ea typeface="標楷體" panose="03000509000000000000" pitchFamily="65" charset="-120"/>
              </a:rPr>
              <a:t>條第</a:t>
            </a:r>
            <a:r>
              <a:rPr lang="en-US" altLang="zh-TW" sz="4000" b="1" dirty="0">
                <a:latin typeface="標楷體" panose="03000509000000000000" pitchFamily="65" charset="-120"/>
                <a:ea typeface="標楷體" panose="03000509000000000000" pitchFamily="65" charset="-120"/>
              </a:rPr>
              <a:t>1</a:t>
            </a:r>
            <a:r>
              <a:rPr lang="zh-TW" altLang="en-US" sz="4000" b="1" dirty="0">
                <a:latin typeface="標楷體" panose="03000509000000000000" pitchFamily="65" charset="-120"/>
                <a:ea typeface="標楷體" panose="03000509000000000000" pitchFamily="65" charset="-120"/>
              </a:rPr>
              <a:t>款</a:t>
            </a:r>
          </a:p>
        </p:txBody>
      </p:sp>
      <p:sp>
        <p:nvSpPr>
          <p:cNvPr id="5" name="矩形 4">
            <a:extLst>
              <a:ext uri="{FF2B5EF4-FFF2-40B4-BE49-F238E27FC236}">
                <a16:creationId xmlns:a16="http://schemas.microsoft.com/office/drawing/2014/main" id="{1A1F314D-8F4F-4ADB-88BE-0B21F0AB383A}"/>
              </a:ext>
            </a:extLst>
          </p:cNvPr>
          <p:cNvSpPr/>
          <p:nvPr/>
        </p:nvSpPr>
        <p:spPr>
          <a:xfrm>
            <a:off x="106532" y="2015958"/>
            <a:ext cx="11674651" cy="4493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dirty="0">
                <a:solidFill>
                  <a:srgbClr val="FF0000"/>
                </a:solidFill>
                <a:latin typeface="標楷體" panose="03000509000000000000" pitchFamily="65" charset="-120"/>
                <a:ea typeface="標楷體" panose="03000509000000000000" pitchFamily="65" charset="-120"/>
              </a:rPr>
              <a:t>預算法第</a:t>
            </a:r>
            <a:r>
              <a:rPr lang="en-US" altLang="zh-TW" sz="2600" b="1" dirty="0">
                <a:solidFill>
                  <a:srgbClr val="FF0000"/>
                </a:solidFill>
                <a:latin typeface="標楷體" panose="03000509000000000000" pitchFamily="65" charset="-120"/>
                <a:ea typeface="標楷體" panose="03000509000000000000" pitchFamily="65" charset="-120"/>
              </a:rPr>
              <a:t>70</a:t>
            </a:r>
            <a:r>
              <a:rPr lang="zh-TW" altLang="en-US" sz="2600" b="1" dirty="0">
                <a:solidFill>
                  <a:srgbClr val="FF0000"/>
                </a:solidFill>
                <a:latin typeface="標楷體" panose="03000509000000000000" pitchFamily="65" charset="-120"/>
                <a:ea typeface="標楷體" panose="03000509000000000000" pitchFamily="65" charset="-120"/>
              </a:rPr>
              <a:t>條及各機關單位預算執行要點第</a:t>
            </a:r>
            <a:r>
              <a:rPr lang="en-US" altLang="zh-TW" sz="2600" b="1" dirty="0">
                <a:solidFill>
                  <a:srgbClr val="FF0000"/>
                </a:solidFill>
                <a:latin typeface="標楷體" panose="03000509000000000000" pitchFamily="65" charset="-120"/>
                <a:ea typeface="標楷體" panose="03000509000000000000" pitchFamily="65" charset="-120"/>
              </a:rPr>
              <a:t>31</a:t>
            </a:r>
            <a:r>
              <a:rPr lang="zh-TW" altLang="en-US" sz="2600" b="1"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辧理。</a:t>
            </a:r>
          </a:p>
          <a:p>
            <a:r>
              <a:rPr lang="zh-TW" altLang="en-US" sz="2600" b="1" dirty="0">
                <a:latin typeface="標楷體" panose="03000509000000000000" pitchFamily="65" charset="-120"/>
                <a:ea typeface="標楷體" panose="03000509000000000000" pitchFamily="65" charset="-120"/>
              </a:rPr>
              <a:t>  二、本案原列計畫經費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a:t>
            </a:r>
            <a:r>
              <a:rPr lang="zh-TW" altLang="en-US" sz="2600" b="1" u="sng" dirty="0">
                <a:solidFill>
                  <a:srgbClr val="FF0000"/>
                </a:solidFill>
                <a:latin typeface="標楷體" panose="03000509000000000000" pitchFamily="65" charset="-120"/>
                <a:ea typeface="標楷體" panose="03000509000000000000" pitchFamily="65" charset="-120"/>
              </a:rPr>
              <a:t>因</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事實需要</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 ，致原列經費不足</a:t>
            </a:r>
            <a:r>
              <a:rPr lang="en-US" altLang="zh-TW" sz="2600" b="1" u="sng" dirty="0">
                <a:solidFill>
                  <a:srgbClr val="FF0000"/>
                </a:solidFill>
                <a:latin typeface="標楷體" panose="03000509000000000000" pitchFamily="65" charset="-120"/>
                <a:ea typeface="標楷體" panose="03000509000000000000" pitchFamily="65" charset="-120"/>
              </a:rPr>
              <a:t>XXX</a:t>
            </a:r>
            <a:r>
              <a:rPr lang="zh-TW" altLang="en-US" sz="2600" b="1" u="sng" dirty="0">
                <a:solidFill>
                  <a:srgbClr val="FF0000"/>
                </a:solidFill>
                <a:latin typeface="標楷體" panose="03000509000000000000" pitchFamily="65" charset="-120"/>
                <a:ea typeface="標楷體" panose="03000509000000000000" pitchFamily="65" charset="-120"/>
              </a:rPr>
              <a:t>元，爰擬依預算法第</a:t>
            </a:r>
            <a:r>
              <a:rPr lang="en-US" altLang="zh-TW" sz="2600" b="1" u="sng" dirty="0">
                <a:solidFill>
                  <a:srgbClr val="FF0000"/>
                </a:solidFill>
                <a:latin typeface="標楷體" panose="03000509000000000000" pitchFamily="65" charset="-120"/>
                <a:ea typeface="標楷體" panose="03000509000000000000" pitchFamily="65" charset="-120"/>
              </a:rPr>
              <a:t>70</a:t>
            </a:r>
            <a:r>
              <a:rPr lang="zh-TW" altLang="en-US" sz="2600" b="1" u="sng" dirty="0">
                <a:solidFill>
                  <a:srgbClr val="FF0000"/>
                </a:solidFill>
                <a:latin typeface="標楷體" panose="03000509000000000000" pitchFamily="65" charset="-120"/>
                <a:ea typeface="標楷體" panose="03000509000000000000" pitchFamily="65" charset="-120"/>
              </a:rPr>
              <a:t>條第</a:t>
            </a:r>
            <a:r>
              <a:rPr lang="en-US" altLang="zh-TW" sz="2600" b="1" u="sng" dirty="0">
                <a:solidFill>
                  <a:srgbClr val="FF0000"/>
                </a:solidFill>
                <a:latin typeface="標楷體" panose="03000509000000000000" pitchFamily="65" charset="-120"/>
                <a:ea typeface="標楷體" panose="03000509000000000000" pitchFamily="65" charset="-120"/>
              </a:rPr>
              <a:t>1</a:t>
            </a:r>
            <a:r>
              <a:rPr lang="zh-TW" altLang="en-US" sz="2600" b="1" u="sng" dirty="0">
                <a:solidFill>
                  <a:srgbClr val="FF0000"/>
                </a:solidFill>
                <a:latin typeface="標楷體" panose="03000509000000000000" pitchFamily="65" charset="-120"/>
                <a:ea typeface="標楷體" panose="03000509000000000000" pitchFamily="65" charset="-120"/>
              </a:rPr>
              <a:t>款</a:t>
            </a:r>
            <a:r>
              <a:rPr lang="zh-TW" altLang="en-US" sz="2600" b="1" dirty="0">
                <a:latin typeface="標楷體" panose="03000509000000000000" pitchFamily="65" charset="-120"/>
                <a:ea typeface="標楷體" panose="03000509000000000000" pitchFamily="65" charset="-120"/>
              </a:rPr>
              <a:t>規定動支○○○年度本縣總預算第二預備金，並在○○○年度本府預算</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，本案如奉核可，所需不足經費○○○元，擬動支○○○年度本縣總預算「第二預備金」，並附具</a:t>
            </a:r>
            <a:r>
              <a:rPr lang="zh-TW" altLang="en-US" sz="2600" b="1" dirty="0">
                <a:solidFill>
                  <a:srgbClr val="FF0000"/>
                </a:solidFill>
                <a:latin typeface="標楷體" panose="03000509000000000000" pitchFamily="65" charset="-120"/>
                <a:ea typeface="標楷體" panose="03000509000000000000" pitchFamily="65" charset="-120"/>
              </a:rPr>
              <a:t>「動支第二預備金數額表」及「歲出計畫說明提要與各項費用明細表」送本府主計處核定後</a:t>
            </a:r>
            <a:r>
              <a:rPr lang="zh-TW" altLang="en-US" sz="2600" b="1" dirty="0">
                <a:latin typeface="標楷體" panose="03000509000000000000" pitchFamily="65" charset="-120"/>
                <a:ea typeface="標楷體" panose="03000509000000000000" pitchFamily="65" charset="-120"/>
              </a:rPr>
              <a:t>，於該項經費項下核實支應。</a:t>
            </a:r>
          </a:p>
        </p:txBody>
      </p:sp>
    </p:spTree>
    <p:extLst>
      <p:ext uri="{BB962C8B-B14F-4D97-AF65-F5344CB8AC3E}">
        <p14:creationId xmlns:p14="http://schemas.microsoft.com/office/powerpoint/2010/main" val="7975641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第二預備金之  動支</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預算法第</a:t>
            </a:r>
            <a:r>
              <a:rPr lang="en-US" altLang="zh-TW" sz="4000" b="1" dirty="0">
                <a:latin typeface="標楷體" panose="03000509000000000000" pitchFamily="65" charset="-120"/>
                <a:ea typeface="標楷體" panose="03000509000000000000" pitchFamily="65" charset="-120"/>
              </a:rPr>
              <a:t>70</a:t>
            </a:r>
            <a:r>
              <a:rPr lang="zh-TW" altLang="en-US" sz="4000" b="1" dirty="0">
                <a:latin typeface="標楷體" panose="03000509000000000000" pitchFamily="65" charset="-120"/>
                <a:ea typeface="標楷體" panose="03000509000000000000" pitchFamily="65" charset="-120"/>
              </a:rPr>
              <a:t>條第</a:t>
            </a:r>
            <a:r>
              <a:rPr lang="en-US" altLang="zh-TW" sz="4000" b="1" dirty="0">
                <a:latin typeface="標楷體" panose="03000509000000000000" pitchFamily="65" charset="-120"/>
                <a:ea typeface="標楷體" panose="03000509000000000000" pitchFamily="65" charset="-120"/>
              </a:rPr>
              <a:t>2</a:t>
            </a:r>
            <a:r>
              <a:rPr lang="zh-TW" altLang="en-US" sz="4000" b="1" dirty="0">
                <a:latin typeface="標楷體" panose="03000509000000000000" pitchFamily="65" charset="-120"/>
                <a:ea typeface="標楷體" panose="03000509000000000000" pitchFamily="65" charset="-120"/>
              </a:rPr>
              <a:t>款</a:t>
            </a:r>
          </a:p>
        </p:txBody>
      </p:sp>
      <p:sp>
        <p:nvSpPr>
          <p:cNvPr id="5" name="矩形 4">
            <a:extLst>
              <a:ext uri="{FF2B5EF4-FFF2-40B4-BE49-F238E27FC236}">
                <a16:creationId xmlns:a16="http://schemas.microsoft.com/office/drawing/2014/main" id="{1A1F314D-8F4F-4ADB-88BE-0B21F0AB383A}"/>
              </a:ext>
            </a:extLst>
          </p:cNvPr>
          <p:cNvSpPr/>
          <p:nvPr/>
        </p:nvSpPr>
        <p:spPr>
          <a:xfrm>
            <a:off x="106532" y="2015958"/>
            <a:ext cx="11674651" cy="4493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dirty="0">
                <a:solidFill>
                  <a:srgbClr val="FF0000"/>
                </a:solidFill>
                <a:latin typeface="標楷體" panose="03000509000000000000" pitchFamily="65" charset="-120"/>
                <a:ea typeface="標楷體" panose="03000509000000000000" pitchFamily="65" charset="-120"/>
              </a:rPr>
              <a:t>預算法第</a:t>
            </a:r>
            <a:r>
              <a:rPr lang="en-US" altLang="zh-TW" sz="2600" b="1" dirty="0">
                <a:solidFill>
                  <a:srgbClr val="FF0000"/>
                </a:solidFill>
                <a:latin typeface="標楷體" panose="03000509000000000000" pitchFamily="65" charset="-120"/>
                <a:ea typeface="標楷體" panose="03000509000000000000" pitchFamily="65" charset="-120"/>
              </a:rPr>
              <a:t>70</a:t>
            </a:r>
            <a:r>
              <a:rPr lang="zh-TW" altLang="en-US" sz="2600" b="1" dirty="0">
                <a:solidFill>
                  <a:srgbClr val="FF0000"/>
                </a:solidFill>
                <a:latin typeface="標楷體" panose="03000509000000000000" pitchFamily="65" charset="-120"/>
                <a:ea typeface="標楷體" panose="03000509000000000000" pitchFamily="65" charset="-120"/>
              </a:rPr>
              <a:t>條及各機關單位預算執行要點第</a:t>
            </a:r>
            <a:r>
              <a:rPr lang="en-US" altLang="zh-TW" sz="2600" b="1" dirty="0">
                <a:solidFill>
                  <a:srgbClr val="FF0000"/>
                </a:solidFill>
                <a:latin typeface="標楷體" panose="03000509000000000000" pitchFamily="65" charset="-120"/>
                <a:ea typeface="標楷體" panose="03000509000000000000" pitchFamily="65" charset="-120"/>
              </a:rPr>
              <a:t>31</a:t>
            </a:r>
            <a:r>
              <a:rPr lang="zh-TW" altLang="en-US" sz="2600" b="1"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辧理。</a:t>
            </a:r>
          </a:p>
          <a:p>
            <a:r>
              <a:rPr lang="zh-TW" altLang="en-US" sz="2600" b="1" dirty="0">
                <a:latin typeface="標楷體" panose="03000509000000000000" pitchFamily="65" charset="-120"/>
                <a:ea typeface="標楷體" panose="03000509000000000000" pitchFamily="65" charset="-120"/>
              </a:rPr>
              <a:t>  二、本案原列計畫經費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a:t>
            </a:r>
            <a:r>
              <a:rPr lang="zh-TW" altLang="en-US" sz="2600" b="1" u="sng" dirty="0">
                <a:solidFill>
                  <a:srgbClr val="FF0000"/>
                </a:solidFill>
                <a:latin typeface="標楷體" panose="03000509000000000000" pitchFamily="65" charset="-120"/>
                <a:ea typeface="標楷體" panose="03000509000000000000" pitchFamily="65" charset="-120"/>
              </a:rPr>
              <a:t>因</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增加業務量</a:t>
            </a:r>
            <a:r>
              <a:rPr lang="en-US" altLang="zh-TW" sz="2600" b="1" u="sng" dirty="0">
                <a:solidFill>
                  <a:srgbClr val="FF0000"/>
                </a:solidFill>
                <a:latin typeface="標楷體" panose="03000509000000000000" pitchFamily="65" charset="-120"/>
                <a:ea typeface="標楷體" panose="03000509000000000000" pitchFamily="65" charset="-120"/>
              </a:rPr>
              <a:t>)</a:t>
            </a:r>
            <a:r>
              <a:rPr lang="zh-TW" altLang="en-US" sz="2600" b="1" u="sng" dirty="0">
                <a:solidFill>
                  <a:srgbClr val="FF0000"/>
                </a:solidFill>
                <a:latin typeface="標楷體" panose="03000509000000000000" pitchFamily="65" charset="-120"/>
                <a:ea typeface="標楷體" panose="03000509000000000000" pitchFamily="65" charset="-120"/>
              </a:rPr>
              <a:t>致增加經費</a:t>
            </a:r>
            <a:r>
              <a:rPr lang="en-US" altLang="zh-TW" sz="2600" b="1" u="sng" dirty="0">
                <a:solidFill>
                  <a:srgbClr val="FF0000"/>
                </a:solidFill>
                <a:latin typeface="標楷體" panose="03000509000000000000" pitchFamily="65" charset="-120"/>
                <a:ea typeface="標楷體" panose="03000509000000000000" pitchFamily="65" charset="-120"/>
              </a:rPr>
              <a:t>XXX</a:t>
            </a:r>
            <a:r>
              <a:rPr lang="zh-TW" altLang="en-US" sz="2600" b="1" u="sng" dirty="0">
                <a:solidFill>
                  <a:srgbClr val="FF0000"/>
                </a:solidFill>
                <a:latin typeface="標楷體" panose="03000509000000000000" pitchFamily="65" charset="-120"/>
                <a:ea typeface="標楷體" panose="03000509000000000000" pitchFamily="65" charset="-120"/>
              </a:rPr>
              <a:t>元，</a:t>
            </a:r>
          </a:p>
          <a:p>
            <a:r>
              <a:rPr lang="zh-TW" altLang="en-US" sz="2600" b="1" u="sng" dirty="0">
                <a:solidFill>
                  <a:srgbClr val="FF0000"/>
                </a:solidFill>
                <a:latin typeface="標楷體" panose="03000509000000000000" pitchFamily="65" charset="-120"/>
                <a:ea typeface="標楷體" panose="03000509000000000000" pitchFamily="65" charset="-120"/>
              </a:rPr>
              <a:t>，爰擬依預算法第</a:t>
            </a:r>
            <a:r>
              <a:rPr lang="en-US" altLang="zh-TW" sz="2600" b="1" u="sng" dirty="0">
                <a:solidFill>
                  <a:srgbClr val="FF0000"/>
                </a:solidFill>
                <a:latin typeface="標楷體" panose="03000509000000000000" pitchFamily="65" charset="-120"/>
                <a:ea typeface="標楷體" panose="03000509000000000000" pitchFamily="65" charset="-120"/>
              </a:rPr>
              <a:t>70</a:t>
            </a:r>
            <a:r>
              <a:rPr lang="zh-TW" altLang="en-US" sz="2600" b="1" u="sng" dirty="0">
                <a:solidFill>
                  <a:srgbClr val="FF0000"/>
                </a:solidFill>
                <a:latin typeface="標楷體" panose="03000509000000000000" pitchFamily="65" charset="-120"/>
                <a:ea typeface="標楷體" panose="03000509000000000000" pitchFamily="65" charset="-120"/>
              </a:rPr>
              <a:t>條第</a:t>
            </a:r>
            <a:r>
              <a:rPr lang="en-US" altLang="zh-TW" sz="2600" b="1" u="sng" dirty="0">
                <a:solidFill>
                  <a:srgbClr val="FF0000"/>
                </a:solidFill>
                <a:latin typeface="標楷體" panose="03000509000000000000" pitchFamily="65" charset="-120"/>
                <a:ea typeface="標楷體" panose="03000509000000000000" pitchFamily="65" charset="-120"/>
              </a:rPr>
              <a:t>2</a:t>
            </a:r>
            <a:r>
              <a:rPr lang="zh-TW" altLang="en-US" sz="2600" b="1" u="sng" dirty="0">
                <a:solidFill>
                  <a:srgbClr val="FF0000"/>
                </a:solidFill>
                <a:latin typeface="標楷體" panose="03000509000000000000" pitchFamily="65" charset="-120"/>
                <a:ea typeface="標楷體" panose="03000509000000000000" pitchFamily="65" charset="-120"/>
              </a:rPr>
              <a:t>款</a:t>
            </a:r>
            <a:r>
              <a:rPr lang="zh-TW" altLang="en-US" sz="2600" b="1" dirty="0">
                <a:latin typeface="標楷體" panose="03000509000000000000" pitchFamily="65" charset="-120"/>
                <a:ea typeface="標楷體" panose="03000509000000000000" pitchFamily="65" charset="-120"/>
              </a:rPr>
              <a:t>規定動支○○○年度本縣總預算第二預備金，並在○○○年度本府預算</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，本案如奉核可，所需增加經費○○○元，擬動支○○○年度本縣總預算「第二預備金」，並附具</a:t>
            </a:r>
            <a:r>
              <a:rPr lang="zh-TW" altLang="en-US" sz="2600" b="1" dirty="0">
                <a:solidFill>
                  <a:srgbClr val="FF0000"/>
                </a:solidFill>
                <a:latin typeface="標楷體" panose="03000509000000000000" pitchFamily="65" charset="-120"/>
                <a:ea typeface="標楷體" panose="03000509000000000000" pitchFamily="65" charset="-120"/>
              </a:rPr>
              <a:t>「動支第二預備金數額表」及「歲出計畫說明提要與各項費用明細表」送本府主計處核定後</a:t>
            </a:r>
            <a:r>
              <a:rPr lang="zh-TW" altLang="en-US" sz="2600" b="1" dirty="0">
                <a:latin typeface="標楷體" panose="03000509000000000000" pitchFamily="65" charset="-120"/>
                <a:ea typeface="標楷體" panose="03000509000000000000" pitchFamily="65" charset="-120"/>
              </a:rPr>
              <a:t>，於該項經費項下核實支應。</a:t>
            </a:r>
          </a:p>
        </p:txBody>
      </p:sp>
    </p:spTree>
    <p:extLst>
      <p:ext uri="{BB962C8B-B14F-4D97-AF65-F5344CB8AC3E}">
        <p14:creationId xmlns:p14="http://schemas.microsoft.com/office/powerpoint/2010/main" val="37163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第二預備金之  動支</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預算法第</a:t>
            </a:r>
            <a:r>
              <a:rPr lang="en-US" altLang="zh-TW" sz="4000" b="1" dirty="0">
                <a:latin typeface="標楷體" panose="03000509000000000000" pitchFamily="65" charset="-120"/>
                <a:ea typeface="標楷體" panose="03000509000000000000" pitchFamily="65" charset="-120"/>
              </a:rPr>
              <a:t>70</a:t>
            </a:r>
            <a:r>
              <a:rPr lang="zh-TW" altLang="en-US" sz="4000" b="1" dirty="0">
                <a:latin typeface="標楷體" panose="03000509000000000000" pitchFamily="65" charset="-120"/>
                <a:ea typeface="標楷體" panose="03000509000000000000" pitchFamily="65" charset="-120"/>
              </a:rPr>
              <a:t>條第</a:t>
            </a:r>
            <a:r>
              <a:rPr lang="en-US" altLang="zh-TW" sz="4000" b="1" dirty="0">
                <a:latin typeface="標楷體" panose="03000509000000000000" pitchFamily="65" charset="-120"/>
                <a:ea typeface="標楷體" panose="03000509000000000000" pitchFamily="65" charset="-120"/>
              </a:rPr>
              <a:t>3</a:t>
            </a:r>
            <a:r>
              <a:rPr lang="zh-TW" altLang="en-US" sz="4000" b="1" dirty="0">
                <a:latin typeface="標楷體" panose="03000509000000000000" pitchFamily="65" charset="-120"/>
                <a:ea typeface="標楷體" panose="03000509000000000000" pitchFamily="65" charset="-120"/>
              </a:rPr>
              <a:t>款</a:t>
            </a:r>
          </a:p>
        </p:txBody>
      </p:sp>
      <p:sp>
        <p:nvSpPr>
          <p:cNvPr id="5" name="矩形 4">
            <a:extLst>
              <a:ext uri="{FF2B5EF4-FFF2-40B4-BE49-F238E27FC236}">
                <a16:creationId xmlns:a16="http://schemas.microsoft.com/office/drawing/2014/main" id="{1A1F314D-8F4F-4ADB-88BE-0B21F0AB383A}"/>
              </a:ext>
            </a:extLst>
          </p:cNvPr>
          <p:cNvSpPr/>
          <p:nvPr/>
        </p:nvSpPr>
        <p:spPr>
          <a:xfrm>
            <a:off x="106532" y="2015958"/>
            <a:ext cx="11292395" cy="4493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dirty="0">
                <a:solidFill>
                  <a:srgbClr val="FF0000"/>
                </a:solidFill>
                <a:latin typeface="標楷體" panose="03000509000000000000" pitchFamily="65" charset="-120"/>
                <a:ea typeface="標楷體" panose="03000509000000000000" pitchFamily="65" charset="-120"/>
              </a:rPr>
              <a:t>預算法第</a:t>
            </a:r>
            <a:r>
              <a:rPr lang="en-US" altLang="zh-TW" sz="2600" b="1" dirty="0">
                <a:solidFill>
                  <a:srgbClr val="FF0000"/>
                </a:solidFill>
                <a:latin typeface="標楷體" panose="03000509000000000000" pitchFamily="65" charset="-120"/>
                <a:ea typeface="標楷體" panose="03000509000000000000" pitchFamily="65" charset="-120"/>
              </a:rPr>
              <a:t>70</a:t>
            </a:r>
            <a:r>
              <a:rPr lang="zh-TW" altLang="en-US" sz="2600" b="1" dirty="0">
                <a:solidFill>
                  <a:srgbClr val="FF0000"/>
                </a:solidFill>
                <a:latin typeface="標楷體" panose="03000509000000000000" pitchFamily="65" charset="-120"/>
                <a:ea typeface="標楷體" panose="03000509000000000000" pitchFamily="65" charset="-120"/>
              </a:rPr>
              <a:t>條及各機關單位預算執行要點第</a:t>
            </a:r>
            <a:r>
              <a:rPr lang="en-US" altLang="zh-TW" sz="2600" b="1" dirty="0">
                <a:solidFill>
                  <a:srgbClr val="FF0000"/>
                </a:solidFill>
                <a:latin typeface="標楷體" panose="03000509000000000000" pitchFamily="65" charset="-120"/>
                <a:ea typeface="標楷體" panose="03000509000000000000" pitchFamily="65" charset="-120"/>
              </a:rPr>
              <a:t>31</a:t>
            </a:r>
            <a:r>
              <a:rPr lang="zh-TW" altLang="en-US" sz="2600" b="1"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辧理。</a:t>
            </a:r>
          </a:p>
          <a:p>
            <a:r>
              <a:rPr lang="zh-TW" altLang="en-US" sz="2600" b="1" dirty="0">
                <a:latin typeface="標楷體" panose="03000509000000000000" pitchFamily="65" charset="-120"/>
                <a:ea typeface="標楷體" panose="03000509000000000000" pitchFamily="65" charset="-120"/>
              </a:rPr>
              <a:t>  二、因</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應政事臨時需要</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必須增加旨揭計畫及經費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a:t>
            </a:r>
            <a:r>
              <a:rPr lang="zh-TW" altLang="en-US" sz="2600" b="1" u="sng" dirty="0">
                <a:solidFill>
                  <a:srgbClr val="FF0000"/>
                </a:solidFill>
                <a:latin typeface="標楷體" panose="03000509000000000000" pitchFamily="65" charset="-120"/>
                <a:ea typeface="標楷體" panose="03000509000000000000" pitchFamily="65" charset="-120"/>
              </a:rPr>
              <a:t>，爰擬依預算法第</a:t>
            </a:r>
            <a:r>
              <a:rPr lang="en-US" altLang="zh-TW" sz="2600" b="1" u="sng" dirty="0">
                <a:solidFill>
                  <a:srgbClr val="FF0000"/>
                </a:solidFill>
                <a:latin typeface="標楷體" panose="03000509000000000000" pitchFamily="65" charset="-120"/>
                <a:ea typeface="標楷體" panose="03000509000000000000" pitchFamily="65" charset="-120"/>
              </a:rPr>
              <a:t>70</a:t>
            </a:r>
            <a:r>
              <a:rPr lang="zh-TW" altLang="en-US" sz="2600" b="1" u="sng" dirty="0">
                <a:solidFill>
                  <a:srgbClr val="FF0000"/>
                </a:solidFill>
                <a:latin typeface="標楷體" panose="03000509000000000000" pitchFamily="65" charset="-120"/>
                <a:ea typeface="標楷體" panose="03000509000000000000" pitchFamily="65" charset="-120"/>
              </a:rPr>
              <a:t>條第</a:t>
            </a:r>
            <a:r>
              <a:rPr lang="en-US" altLang="zh-TW" sz="2600" b="1" u="sng" dirty="0">
                <a:solidFill>
                  <a:srgbClr val="FF0000"/>
                </a:solidFill>
                <a:latin typeface="標楷體" panose="03000509000000000000" pitchFamily="65" charset="-120"/>
                <a:ea typeface="標楷體" panose="03000509000000000000" pitchFamily="65" charset="-120"/>
              </a:rPr>
              <a:t>3</a:t>
            </a:r>
            <a:r>
              <a:rPr lang="zh-TW" altLang="en-US" sz="2600" b="1" u="sng" dirty="0">
                <a:solidFill>
                  <a:srgbClr val="FF0000"/>
                </a:solidFill>
                <a:latin typeface="標楷體" panose="03000509000000000000" pitchFamily="65" charset="-120"/>
                <a:ea typeface="標楷體" panose="03000509000000000000" pitchFamily="65" charset="-120"/>
              </a:rPr>
              <a:t>款</a:t>
            </a:r>
            <a:r>
              <a:rPr lang="zh-TW" altLang="en-US" sz="2600" b="1" dirty="0">
                <a:latin typeface="標楷體" panose="03000509000000000000" pitchFamily="65" charset="-120"/>
                <a:ea typeface="標楷體" panose="03000509000000000000" pitchFamily="65" charset="-120"/>
              </a:rPr>
              <a:t>規定動支○○○年度本縣總預算第二預備金，並在○○○年度本府預算</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，本案如奉核可，所需經費○○○元，擬動支○○○年度本縣總預算「第二預備金」，並附具</a:t>
            </a:r>
            <a:r>
              <a:rPr lang="zh-TW" altLang="en-US" sz="2600" b="1" dirty="0">
                <a:solidFill>
                  <a:srgbClr val="FF0000"/>
                </a:solidFill>
                <a:latin typeface="標楷體" panose="03000509000000000000" pitchFamily="65" charset="-120"/>
                <a:ea typeface="標楷體" panose="03000509000000000000" pitchFamily="65" charset="-120"/>
              </a:rPr>
              <a:t>「動支第二預備金數額表」及「歲出計畫說明提要與各項費用明細表」送本府主計處核定後</a:t>
            </a:r>
            <a:r>
              <a:rPr lang="zh-TW" altLang="en-US" sz="2600" b="1" dirty="0">
                <a:latin typeface="標楷體" panose="03000509000000000000" pitchFamily="65" charset="-120"/>
                <a:ea typeface="標楷體" panose="03000509000000000000" pitchFamily="65" charset="-120"/>
              </a:rPr>
              <a:t>，於該項經費項下核實支應。</a:t>
            </a:r>
          </a:p>
        </p:txBody>
      </p:sp>
    </p:spTree>
    <p:extLst>
      <p:ext uri="{BB962C8B-B14F-4D97-AF65-F5344CB8AC3E}">
        <p14:creationId xmlns:p14="http://schemas.microsoft.com/office/powerpoint/2010/main" val="134266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86351-5A10-5DAE-55AD-B369DA71648D}"/>
              </a:ext>
            </a:extLst>
          </p:cNvPr>
          <p:cNvSpPr>
            <a:spLocks noGrp="1"/>
          </p:cNvSpPr>
          <p:nvPr>
            <p:ph type="title"/>
          </p:nvPr>
        </p:nvSpPr>
        <p:spPr/>
        <p:txBody>
          <a:bodyPr>
            <a:normAutofit/>
          </a:bodyPr>
          <a:lstStyle/>
          <a:p>
            <a:pPr algn="ctr"/>
            <a:r>
              <a:rPr lang="zh-TW" altLang="en-US" sz="6000" b="1" dirty="0">
                <a:latin typeface="標楷體" panose="03000509000000000000" pitchFamily="65" charset="-120"/>
                <a:ea typeface="標楷體" panose="03000509000000000000" pitchFamily="65" charset="-120"/>
              </a:rPr>
              <a:t>其他重要宣導事項</a:t>
            </a:r>
          </a:p>
        </p:txBody>
      </p:sp>
      <p:sp>
        <p:nvSpPr>
          <p:cNvPr id="3" name="文字版面配置區 2">
            <a:extLst>
              <a:ext uri="{FF2B5EF4-FFF2-40B4-BE49-F238E27FC236}">
                <a16:creationId xmlns:a16="http://schemas.microsoft.com/office/drawing/2014/main" id="{EB3C7EA6-9F48-31EE-E405-E380E505B8E0}"/>
              </a:ext>
            </a:extLst>
          </p:cNvPr>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4331918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24285" y="204186"/>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動支第二預備金</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動支第二預備金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申請作業</a:t>
            </a:r>
          </a:p>
        </p:txBody>
      </p:sp>
      <p:grpSp>
        <p:nvGrpSpPr>
          <p:cNvPr id="5" name="群組 4">
            <a:extLst>
              <a:ext uri="{FF2B5EF4-FFF2-40B4-BE49-F238E27FC236}">
                <a16:creationId xmlns:a16="http://schemas.microsoft.com/office/drawing/2014/main" id="{93B4D102-22EE-4B85-BB32-5E45C87E91C5}"/>
              </a:ext>
            </a:extLst>
          </p:cNvPr>
          <p:cNvGrpSpPr/>
          <p:nvPr/>
        </p:nvGrpSpPr>
        <p:grpSpPr>
          <a:xfrm>
            <a:off x="0" y="1446336"/>
            <a:ext cx="10699522" cy="5207478"/>
            <a:chOff x="0" y="1446336"/>
            <a:chExt cx="10699522" cy="5207478"/>
          </a:xfrm>
        </p:grpSpPr>
        <p:pic>
          <p:nvPicPr>
            <p:cNvPr id="3" name="圖片 2">
              <a:extLst>
                <a:ext uri="{FF2B5EF4-FFF2-40B4-BE49-F238E27FC236}">
                  <a16:creationId xmlns:a16="http://schemas.microsoft.com/office/drawing/2014/main" id="{203BEAE9-9095-4B8C-850E-14607D012CE3}"/>
                </a:ext>
              </a:extLst>
            </p:cNvPr>
            <p:cNvPicPr>
              <a:picLocks noChangeAspect="1"/>
            </p:cNvPicPr>
            <p:nvPr/>
          </p:nvPicPr>
          <p:blipFill rotWithShape="1">
            <a:blip r:embed="rId2"/>
            <a:srcRect t="22609" r="32011" b="29710"/>
            <a:stretch/>
          </p:blipFill>
          <p:spPr>
            <a:xfrm>
              <a:off x="0" y="1446336"/>
              <a:ext cx="10699522" cy="5207478"/>
            </a:xfrm>
            <a:prstGeom prst="rect">
              <a:avLst/>
            </a:prstGeom>
          </p:spPr>
        </p:pic>
        <p:grpSp>
          <p:nvGrpSpPr>
            <p:cNvPr id="12" name="群組 11">
              <a:extLst>
                <a:ext uri="{FF2B5EF4-FFF2-40B4-BE49-F238E27FC236}">
                  <a16:creationId xmlns:a16="http://schemas.microsoft.com/office/drawing/2014/main" id="{5C7EC408-940C-4A9C-A124-7B6A4586E86F}"/>
                </a:ext>
              </a:extLst>
            </p:cNvPr>
            <p:cNvGrpSpPr/>
            <p:nvPr/>
          </p:nvGrpSpPr>
          <p:grpSpPr>
            <a:xfrm>
              <a:off x="124285" y="1446336"/>
              <a:ext cx="6768647" cy="3965328"/>
              <a:chOff x="124284" y="1357575"/>
              <a:chExt cx="6768647" cy="3965328"/>
            </a:xfrm>
          </p:grpSpPr>
          <p:sp>
            <p:nvSpPr>
              <p:cNvPr id="9" name="矩形 8">
                <a:extLst>
                  <a:ext uri="{FF2B5EF4-FFF2-40B4-BE49-F238E27FC236}">
                    <a16:creationId xmlns:a16="http://schemas.microsoft.com/office/drawing/2014/main" id="{6D0D4727-A26A-4990-94F2-220DF1CC6EC6}"/>
                  </a:ext>
                </a:extLst>
              </p:cNvPr>
              <p:cNvSpPr/>
              <p:nvPr/>
            </p:nvSpPr>
            <p:spPr>
              <a:xfrm>
                <a:off x="5367450" y="4860927"/>
                <a:ext cx="663991" cy="461976"/>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語音泡泡: 矩形 9">
                <a:extLst>
                  <a:ext uri="{FF2B5EF4-FFF2-40B4-BE49-F238E27FC236}">
                    <a16:creationId xmlns:a16="http://schemas.microsoft.com/office/drawing/2014/main" id="{220A5D92-4CE1-42C4-8FFD-5E5330516EDF}"/>
                  </a:ext>
                </a:extLst>
              </p:cNvPr>
              <p:cNvSpPr/>
              <p:nvPr/>
            </p:nvSpPr>
            <p:spPr>
              <a:xfrm>
                <a:off x="4801258" y="3129934"/>
                <a:ext cx="2091673" cy="1155208"/>
              </a:xfrm>
              <a:prstGeom prst="wedgeRectCallout">
                <a:avLst>
                  <a:gd name="adj1" fmla="val -11124"/>
                  <a:gd name="adj2" fmla="val 10302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完成新增申請作業</a:t>
                </a:r>
              </a:p>
            </p:txBody>
          </p:sp>
          <p:sp>
            <p:nvSpPr>
              <p:cNvPr id="11" name="矩形 10">
                <a:extLst>
                  <a:ext uri="{FF2B5EF4-FFF2-40B4-BE49-F238E27FC236}">
                    <a16:creationId xmlns:a16="http://schemas.microsoft.com/office/drawing/2014/main" id="{AD5EE51B-E801-4FD7-A2B6-415E4F982052}"/>
                  </a:ext>
                </a:extLst>
              </p:cNvPr>
              <p:cNvSpPr/>
              <p:nvPr/>
            </p:nvSpPr>
            <p:spPr>
              <a:xfrm>
                <a:off x="124284" y="1357575"/>
                <a:ext cx="4447716"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20151863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355107"/>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動支第二預備金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產表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「動支第二預備金數額表」</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動支第二預備金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分配數額表登錄</a:t>
            </a:r>
          </a:p>
        </p:txBody>
      </p:sp>
      <p:grpSp>
        <p:nvGrpSpPr>
          <p:cNvPr id="11" name="群組 10">
            <a:extLst>
              <a:ext uri="{FF2B5EF4-FFF2-40B4-BE49-F238E27FC236}">
                <a16:creationId xmlns:a16="http://schemas.microsoft.com/office/drawing/2014/main" id="{E5D1379A-AAB2-4EB3-8309-E0A81F75EA09}"/>
              </a:ext>
            </a:extLst>
          </p:cNvPr>
          <p:cNvGrpSpPr/>
          <p:nvPr/>
        </p:nvGrpSpPr>
        <p:grpSpPr>
          <a:xfrm>
            <a:off x="115407" y="1513479"/>
            <a:ext cx="10575237" cy="5192250"/>
            <a:chOff x="114012" y="1486846"/>
            <a:chExt cx="10447328" cy="5192250"/>
          </a:xfrm>
        </p:grpSpPr>
        <p:pic>
          <p:nvPicPr>
            <p:cNvPr id="8" name="圖片 7">
              <a:extLst>
                <a:ext uri="{FF2B5EF4-FFF2-40B4-BE49-F238E27FC236}">
                  <a16:creationId xmlns:a16="http://schemas.microsoft.com/office/drawing/2014/main" id="{FEDE53E9-1CBD-4FC0-8A8E-CC0DCBAFD458}"/>
                </a:ext>
              </a:extLst>
            </p:cNvPr>
            <p:cNvPicPr>
              <a:picLocks noChangeAspect="1"/>
            </p:cNvPicPr>
            <p:nvPr/>
          </p:nvPicPr>
          <p:blipFill rotWithShape="1">
            <a:blip r:embed="rId2"/>
            <a:srcRect l="734" t="23044" r="32011" b="28948"/>
            <a:stretch/>
          </p:blipFill>
          <p:spPr>
            <a:xfrm>
              <a:off x="114012" y="1486846"/>
              <a:ext cx="10447328" cy="5192250"/>
            </a:xfrm>
            <a:prstGeom prst="rect">
              <a:avLst/>
            </a:prstGeom>
          </p:spPr>
        </p:pic>
        <p:grpSp>
          <p:nvGrpSpPr>
            <p:cNvPr id="2" name="群組 1">
              <a:extLst>
                <a:ext uri="{FF2B5EF4-FFF2-40B4-BE49-F238E27FC236}">
                  <a16:creationId xmlns:a16="http://schemas.microsoft.com/office/drawing/2014/main" id="{EC274C86-ED48-4990-A1EA-7E2BA44F792B}"/>
                </a:ext>
              </a:extLst>
            </p:cNvPr>
            <p:cNvGrpSpPr/>
            <p:nvPr/>
          </p:nvGrpSpPr>
          <p:grpSpPr>
            <a:xfrm>
              <a:off x="3760284" y="4214192"/>
              <a:ext cx="6404486" cy="1443731"/>
              <a:chOff x="4257240" y="3429000"/>
              <a:chExt cx="6404486" cy="1443731"/>
            </a:xfrm>
          </p:grpSpPr>
          <p:sp>
            <p:nvSpPr>
              <p:cNvPr id="5" name="矩形 4">
                <a:extLst>
                  <a:ext uri="{FF2B5EF4-FFF2-40B4-BE49-F238E27FC236}">
                    <a16:creationId xmlns:a16="http://schemas.microsoft.com/office/drawing/2014/main" id="{45DECD7C-D598-4931-ABC7-528CA37552B0}"/>
                  </a:ext>
                </a:extLst>
              </p:cNvPr>
              <p:cNvSpPr/>
              <p:nvPr/>
            </p:nvSpPr>
            <p:spPr>
              <a:xfrm>
                <a:off x="5868140" y="4482114"/>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語音泡泡: 矩形 5">
                <a:extLst>
                  <a:ext uri="{FF2B5EF4-FFF2-40B4-BE49-F238E27FC236}">
                    <a16:creationId xmlns:a16="http://schemas.microsoft.com/office/drawing/2014/main" id="{23AE71F2-15A3-4586-960F-A9686208DE99}"/>
                  </a:ext>
                </a:extLst>
              </p:cNvPr>
              <p:cNvSpPr/>
              <p:nvPr/>
            </p:nvSpPr>
            <p:spPr>
              <a:xfrm>
                <a:off x="4257240" y="3692838"/>
                <a:ext cx="1610899" cy="696543"/>
              </a:xfrm>
              <a:prstGeom prst="wedgeRectCallout">
                <a:avLst>
                  <a:gd name="adj1" fmla="val 49712"/>
                  <a:gd name="adj2" fmla="val 9700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7" name="語音泡泡: 矩形 6">
                <a:extLst>
                  <a:ext uri="{FF2B5EF4-FFF2-40B4-BE49-F238E27FC236}">
                    <a16:creationId xmlns:a16="http://schemas.microsoft.com/office/drawing/2014/main" id="{953C47B6-AD01-493A-87B7-8E7D21F2021F}"/>
                  </a:ext>
                </a:extLst>
              </p:cNvPr>
              <p:cNvSpPr/>
              <p:nvPr/>
            </p:nvSpPr>
            <p:spPr>
              <a:xfrm>
                <a:off x="8637973" y="3429000"/>
                <a:ext cx="2023753" cy="863835"/>
              </a:xfrm>
              <a:prstGeom prst="wedgeRectCallout">
                <a:avLst>
                  <a:gd name="adj1" fmla="val 35563"/>
                  <a:gd name="adj2" fmla="val 868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明細做完再產表</a:t>
                </a:r>
              </a:p>
            </p:txBody>
          </p:sp>
        </p:grpSp>
        <p:sp>
          <p:nvSpPr>
            <p:cNvPr id="9" name="矩形 8">
              <a:extLst>
                <a:ext uri="{FF2B5EF4-FFF2-40B4-BE49-F238E27FC236}">
                  <a16:creationId xmlns:a16="http://schemas.microsoft.com/office/drawing/2014/main" id="{06294633-48EA-40F6-BA02-5EF0DFBD6E66}"/>
                </a:ext>
              </a:extLst>
            </p:cNvPr>
            <p:cNvSpPr/>
            <p:nvPr/>
          </p:nvSpPr>
          <p:spPr>
            <a:xfrm>
              <a:off x="9747714" y="5267306"/>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239A4AE-B758-4973-A58E-C883EDF81F23}"/>
                </a:ext>
              </a:extLst>
            </p:cNvPr>
            <p:cNvSpPr/>
            <p:nvPr/>
          </p:nvSpPr>
          <p:spPr>
            <a:xfrm>
              <a:off x="254338" y="1486846"/>
              <a:ext cx="4735105" cy="315322"/>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語音泡泡: 矩形 11">
            <a:extLst>
              <a:ext uri="{FF2B5EF4-FFF2-40B4-BE49-F238E27FC236}">
                <a16:creationId xmlns:a16="http://schemas.microsoft.com/office/drawing/2014/main" id="{0AE4961A-B305-4F5B-A400-7D4B27FCCE7E}"/>
              </a:ext>
            </a:extLst>
          </p:cNvPr>
          <p:cNvSpPr/>
          <p:nvPr/>
        </p:nvSpPr>
        <p:spPr>
          <a:xfrm>
            <a:off x="5653658" y="2172011"/>
            <a:ext cx="3422678" cy="1599372"/>
          </a:xfrm>
          <a:prstGeom prst="wedgeRectCallout">
            <a:avLst>
              <a:gd name="adj1" fmla="val -60757"/>
              <a:gd name="adj2" fmla="val -5712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記得還要再去做明細</a:t>
            </a:r>
          </a:p>
        </p:txBody>
      </p:sp>
      <p:sp>
        <p:nvSpPr>
          <p:cNvPr id="13" name="矩形 12">
            <a:extLst>
              <a:ext uri="{FF2B5EF4-FFF2-40B4-BE49-F238E27FC236}">
                <a16:creationId xmlns:a16="http://schemas.microsoft.com/office/drawing/2014/main" id="{DFD0EBA6-67EA-454B-BCF2-A0EB5092D2F2}"/>
              </a:ext>
            </a:extLst>
          </p:cNvPr>
          <p:cNvSpPr/>
          <p:nvPr/>
        </p:nvSpPr>
        <p:spPr>
          <a:xfrm>
            <a:off x="257451" y="1856689"/>
            <a:ext cx="4944863" cy="315322"/>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0838683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682B02A-10E5-421C-92E2-D5F03C65C499}"/>
              </a:ext>
            </a:extLst>
          </p:cNvPr>
          <p:cNvPicPr>
            <a:picLocks noChangeAspect="1"/>
          </p:cNvPicPr>
          <p:nvPr/>
        </p:nvPicPr>
        <p:blipFill rotWithShape="1">
          <a:blip r:embed="rId2"/>
          <a:srcRect l="32282" t="13188" r="2907" b="13043"/>
          <a:stretch/>
        </p:blipFill>
        <p:spPr>
          <a:xfrm>
            <a:off x="437323" y="168965"/>
            <a:ext cx="10048460" cy="6589643"/>
          </a:xfrm>
          <a:prstGeom prst="rect">
            <a:avLst/>
          </a:prstGeom>
        </p:spPr>
      </p:pic>
      <p:sp>
        <p:nvSpPr>
          <p:cNvPr id="3" name="矩形 2">
            <a:extLst>
              <a:ext uri="{FF2B5EF4-FFF2-40B4-BE49-F238E27FC236}">
                <a16:creationId xmlns:a16="http://schemas.microsoft.com/office/drawing/2014/main" id="{23CCF666-5F96-47FF-ACDF-CEEE3818C817}"/>
              </a:ext>
            </a:extLst>
          </p:cNvPr>
          <p:cNvSpPr/>
          <p:nvPr/>
        </p:nvSpPr>
        <p:spPr>
          <a:xfrm>
            <a:off x="4273826" y="353784"/>
            <a:ext cx="319046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a:extLst>
              <a:ext uri="{FF2B5EF4-FFF2-40B4-BE49-F238E27FC236}">
                <a16:creationId xmlns:a16="http://schemas.microsoft.com/office/drawing/2014/main" id="{20DC7D84-0BFD-40FF-912B-31D868075620}"/>
              </a:ext>
            </a:extLst>
          </p:cNvPr>
          <p:cNvSpPr/>
          <p:nvPr/>
        </p:nvSpPr>
        <p:spPr>
          <a:xfrm>
            <a:off x="537453" y="6291471"/>
            <a:ext cx="4137251" cy="467138"/>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語音泡泡: 矩形 4">
            <a:extLst>
              <a:ext uri="{FF2B5EF4-FFF2-40B4-BE49-F238E27FC236}">
                <a16:creationId xmlns:a16="http://schemas.microsoft.com/office/drawing/2014/main" id="{CDDF6205-627A-4BAF-844A-6D07BD4E1AEB}"/>
              </a:ext>
            </a:extLst>
          </p:cNvPr>
          <p:cNvSpPr/>
          <p:nvPr/>
        </p:nvSpPr>
        <p:spPr>
          <a:xfrm>
            <a:off x="3776871" y="3981323"/>
            <a:ext cx="2319129" cy="1405686"/>
          </a:xfrm>
          <a:prstGeom prst="wedgeRectCallout">
            <a:avLst>
              <a:gd name="adj1" fmla="val -81342"/>
              <a:gd name="adj2" fmla="val 1089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zh-TW" altLang="en-US" sz="2800" b="1" dirty="0">
                <a:solidFill>
                  <a:srgbClr val="FF0000"/>
                </a:solidFill>
                <a:latin typeface="標楷體" panose="03000509000000000000" pitchFamily="65" charset="-120"/>
                <a:ea typeface="標楷體" panose="03000509000000000000" pitchFamily="65" charset="-120"/>
              </a:rPr>
              <a:t>注意</a:t>
            </a:r>
            <a:r>
              <a:rPr lang="zh-TW" altLang="en-US" sz="2800" b="1" dirty="0">
                <a:solidFill>
                  <a:schemeClr val="bg1"/>
                </a:solidFill>
                <a:latin typeface="標楷體" panose="03000509000000000000" pitchFamily="65" charset="-120"/>
                <a:ea typeface="標楷體" panose="03000509000000000000" pitchFamily="65" charset="-120"/>
              </a:rPr>
              <a:t>適用條款需與簽案內容一致</a:t>
            </a:r>
          </a:p>
        </p:txBody>
      </p:sp>
    </p:spTree>
    <p:extLst>
      <p:ext uri="{BB962C8B-B14F-4D97-AF65-F5344CB8AC3E}">
        <p14:creationId xmlns:p14="http://schemas.microsoft.com/office/powerpoint/2010/main" val="3815234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324228"/>
            <a:ext cx="11254958" cy="8925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600" b="1" dirty="0">
                <a:latin typeface="標楷體" panose="03000509000000000000" pitchFamily="65" charset="-120"/>
                <a:ea typeface="標楷體" panose="03000509000000000000" pitchFamily="65" charset="-120"/>
              </a:rPr>
              <a:t>動支第二預備金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產表</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「歲出計畫說明提要與各項費用明細表」</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功能選單</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預算數異動</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動支第二預備金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a:t>
            </a:r>
          </a:p>
        </p:txBody>
      </p:sp>
      <p:grpSp>
        <p:nvGrpSpPr>
          <p:cNvPr id="11" name="群組 10">
            <a:extLst>
              <a:ext uri="{FF2B5EF4-FFF2-40B4-BE49-F238E27FC236}">
                <a16:creationId xmlns:a16="http://schemas.microsoft.com/office/drawing/2014/main" id="{498ABCAD-7D52-479B-8216-1025F72C5560}"/>
              </a:ext>
            </a:extLst>
          </p:cNvPr>
          <p:cNvGrpSpPr/>
          <p:nvPr/>
        </p:nvGrpSpPr>
        <p:grpSpPr>
          <a:xfrm>
            <a:off x="115407" y="1311966"/>
            <a:ext cx="11254957" cy="5221806"/>
            <a:chOff x="115407" y="1311966"/>
            <a:chExt cx="11254957" cy="5221806"/>
          </a:xfrm>
        </p:grpSpPr>
        <p:pic>
          <p:nvPicPr>
            <p:cNvPr id="3" name="圖片 2">
              <a:extLst>
                <a:ext uri="{FF2B5EF4-FFF2-40B4-BE49-F238E27FC236}">
                  <a16:creationId xmlns:a16="http://schemas.microsoft.com/office/drawing/2014/main" id="{CB252863-2383-4AD8-B702-C1DC79911EF8}"/>
                </a:ext>
              </a:extLst>
            </p:cNvPr>
            <p:cNvPicPr>
              <a:picLocks noChangeAspect="1"/>
            </p:cNvPicPr>
            <p:nvPr/>
          </p:nvPicPr>
          <p:blipFill rotWithShape="1">
            <a:blip r:embed="rId2"/>
            <a:srcRect t="21739" r="27853" b="27247"/>
            <a:stretch/>
          </p:blipFill>
          <p:spPr>
            <a:xfrm>
              <a:off x="115407" y="1311966"/>
              <a:ext cx="11254957" cy="5221806"/>
            </a:xfrm>
            <a:prstGeom prst="rect">
              <a:avLst/>
            </a:prstGeom>
          </p:spPr>
        </p:pic>
        <p:grpSp>
          <p:nvGrpSpPr>
            <p:cNvPr id="2" name="群組 1">
              <a:extLst>
                <a:ext uri="{FF2B5EF4-FFF2-40B4-BE49-F238E27FC236}">
                  <a16:creationId xmlns:a16="http://schemas.microsoft.com/office/drawing/2014/main" id="{D3638501-0F03-4520-9B35-26C325C201D6}"/>
                </a:ext>
              </a:extLst>
            </p:cNvPr>
            <p:cNvGrpSpPr/>
            <p:nvPr/>
          </p:nvGrpSpPr>
          <p:grpSpPr>
            <a:xfrm>
              <a:off x="3997701" y="3783038"/>
              <a:ext cx="6486827" cy="1647516"/>
              <a:chOff x="3997701" y="3783038"/>
              <a:chExt cx="6486827" cy="1647516"/>
            </a:xfrm>
          </p:grpSpPr>
          <p:sp>
            <p:nvSpPr>
              <p:cNvPr id="6" name="矩形 5">
                <a:extLst>
                  <a:ext uri="{FF2B5EF4-FFF2-40B4-BE49-F238E27FC236}">
                    <a16:creationId xmlns:a16="http://schemas.microsoft.com/office/drawing/2014/main" id="{6CE84DA9-6631-4BB4-BEB1-149EBA9C5A6E}"/>
                  </a:ext>
                </a:extLst>
              </p:cNvPr>
              <p:cNvSpPr/>
              <p:nvPr/>
            </p:nvSpPr>
            <p:spPr>
              <a:xfrm>
                <a:off x="4680365" y="5039937"/>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語音泡泡: 矩形 6">
                <a:extLst>
                  <a:ext uri="{FF2B5EF4-FFF2-40B4-BE49-F238E27FC236}">
                    <a16:creationId xmlns:a16="http://schemas.microsoft.com/office/drawing/2014/main" id="{520CD529-D1D3-4D12-A809-0007C4C14880}"/>
                  </a:ext>
                </a:extLst>
              </p:cNvPr>
              <p:cNvSpPr/>
              <p:nvPr/>
            </p:nvSpPr>
            <p:spPr>
              <a:xfrm>
                <a:off x="3997701" y="3783038"/>
                <a:ext cx="1648497" cy="806204"/>
              </a:xfrm>
              <a:prstGeom prst="wedgeRectCallout">
                <a:avLst>
                  <a:gd name="adj1" fmla="val 6702"/>
                  <a:gd name="adj2" fmla="val 10082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8" name="語音泡泡: 矩形 7">
                <a:extLst>
                  <a:ext uri="{FF2B5EF4-FFF2-40B4-BE49-F238E27FC236}">
                    <a16:creationId xmlns:a16="http://schemas.microsoft.com/office/drawing/2014/main" id="{97B029DC-94D6-4534-A43C-D740EC5E1283}"/>
                  </a:ext>
                </a:extLst>
              </p:cNvPr>
              <p:cNvSpPr/>
              <p:nvPr/>
            </p:nvSpPr>
            <p:spPr>
              <a:xfrm>
                <a:off x="7938374" y="3892699"/>
                <a:ext cx="2546154" cy="806204"/>
              </a:xfrm>
              <a:prstGeom prst="wedgeRectCallout">
                <a:avLst>
                  <a:gd name="adj1" fmla="val 35563"/>
                  <a:gd name="adj2" fmla="val 868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三級明細完成再產表</a:t>
                </a:r>
              </a:p>
            </p:txBody>
          </p:sp>
        </p:grpSp>
        <p:sp>
          <p:nvSpPr>
            <p:cNvPr id="9" name="矩形 8">
              <a:extLst>
                <a:ext uri="{FF2B5EF4-FFF2-40B4-BE49-F238E27FC236}">
                  <a16:creationId xmlns:a16="http://schemas.microsoft.com/office/drawing/2014/main" id="{FCE1E295-4D99-4DA7-BB58-07DF4A54B7E0}"/>
                </a:ext>
              </a:extLst>
            </p:cNvPr>
            <p:cNvSpPr/>
            <p:nvPr/>
          </p:nvSpPr>
          <p:spPr>
            <a:xfrm>
              <a:off x="9168703" y="4973913"/>
              <a:ext cx="1033669" cy="522664"/>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3567883C-CFCD-42DA-ABAA-D70CD58D4962}"/>
                </a:ext>
              </a:extLst>
            </p:cNvPr>
            <p:cNvSpPr/>
            <p:nvPr/>
          </p:nvSpPr>
          <p:spPr>
            <a:xfrm>
              <a:off x="318052" y="1349046"/>
              <a:ext cx="577132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語音泡泡: 矩形 11">
            <a:extLst>
              <a:ext uri="{FF2B5EF4-FFF2-40B4-BE49-F238E27FC236}">
                <a16:creationId xmlns:a16="http://schemas.microsoft.com/office/drawing/2014/main" id="{B1D15B6B-3BA4-4104-83E5-A32124E2EF6E}"/>
              </a:ext>
            </a:extLst>
          </p:cNvPr>
          <p:cNvSpPr/>
          <p:nvPr/>
        </p:nvSpPr>
        <p:spPr>
          <a:xfrm>
            <a:off x="6096000" y="2277169"/>
            <a:ext cx="3933516" cy="1340520"/>
          </a:xfrm>
          <a:prstGeom prst="wedgeRectCallout">
            <a:avLst>
              <a:gd name="adj1" fmla="val -54792"/>
              <a:gd name="adj2" fmla="val -6225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記得還要再去做三級明細</a:t>
            </a:r>
          </a:p>
        </p:txBody>
      </p:sp>
      <p:sp>
        <p:nvSpPr>
          <p:cNvPr id="13" name="矩形 12">
            <a:extLst>
              <a:ext uri="{FF2B5EF4-FFF2-40B4-BE49-F238E27FC236}">
                <a16:creationId xmlns:a16="http://schemas.microsoft.com/office/drawing/2014/main" id="{6D0631EF-C72E-4912-A8AC-60AD2F4F07DC}"/>
              </a:ext>
            </a:extLst>
          </p:cNvPr>
          <p:cNvSpPr/>
          <p:nvPr/>
        </p:nvSpPr>
        <p:spPr>
          <a:xfrm>
            <a:off x="318051" y="1777324"/>
            <a:ext cx="5603355"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3118394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7DB8E9-FE5B-44CE-B51B-696E09510103}"/>
              </a:ext>
            </a:extLst>
          </p:cNvPr>
          <p:cNvPicPr>
            <a:picLocks noChangeAspect="1"/>
          </p:cNvPicPr>
          <p:nvPr/>
        </p:nvPicPr>
        <p:blipFill rotWithShape="1">
          <a:blip r:embed="rId2"/>
          <a:srcRect l="38967" t="17391" r="12201" b="14058"/>
          <a:stretch/>
        </p:blipFill>
        <p:spPr>
          <a:xfrm>
            <a:off x="1938130" y="228600"/>
            <a:ext cx="8468140" cy="6480313"/>
          </a:xfrm>
          <a:prstGeom prst="rect">
            <a:avLst/>
          </a:prstGeom>
        </p:spPr>
      </p:pic>
      <p:sp>
        <p:nvSpPr>
          <p:cNvPr id="3" name="矩形 2">
            <a:extLst>
              <a:ext uri="{FF2B5EF4-FFF2-40B4-BE49-F238E27FC236}">
                <a16:creationId xmlns:a16="http://schemas.microsoft.com/office/drawing/2014/main" id="{947B932A-9DE3-41C4-A43C-E2C89D6217CE}"/>
              </a:ext>
            </a:extLst>
          </p:cNvPr>
          <p:cNvSpPr/>
          <p:nvPr/>
        </p:nvSpPr>
        <p:spPr>
          <a:xfrm>
            <a:off x="2991678" y="742759"/>
            <a:ext cx="577132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41075882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六</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第一預備金與第二預備金之異同</a:t>
            </a:r>
          </a:p>
        </p:txBody>
      </p:sp>
      <p:graphicFrame>
        <p:nvGraphicFramePr>
          <p:cNvPr id="6" name="表格 6">
            <a:extLst>
              <a:ext uri="{FF2B5EF4-FFF2-40B4-BE49-F238E27FC236}">
                <a16:creationId xmlns:a16="http://schemas.microsoft.com/office/drawing/2014/main" id="{45946C56-A27E-4D12-AF1B-16876E9DCBBF}"/>
              </a:ext>
            </a:extLst>
          </p:cNvPr>
          <p:cNvGraphicFramePr>
            <a:graphicFrameLocks noGrp="1"/>
          </p:cNvGraphicFramePr>
          <p:nvPr>
            <p:extLst>
              <p:ext uri="{D42A27DB-BD31-4B8C-83A1-F6EECF244321}">
                <p14:modId xmlns:p14="http://schemas.microsoft.com/office/powerpoint/2010/main" val="2388094870"/>
              </p:ext>
            </p:extLst>
          </p:nvPr>
        </p:nvGraphicFramePr>
        <p:xfrm>
          <a:off x="216495" y="1961831"/>
          <a:ext cx="11613491" cy="4804351"/>
        </p:xfrm>
        <a:graphic>
          <a:graphicData uri="http://schemas.openxmlformats.org/drawingml/2006/table">
            <a:tbl>
              <a:tblPr firstRow="1" bandRow="1">
                <a:tableStyleId>{93296810-A885-4BE3-A3E7-6D5BEEA58F35}</a:tableStyleId>
              </a:tblPr>
              <a:tblGrid>
                <a:gridCol w="1010661">
                  <a:extLst>
                    <a:ext uri="{9D8B030D-6E8A-4147-A177-3AD203B41FA5}">
                      <a16:colId xmlns:a16="http://schemas.microsoft.com/office/drawing/2014/main" val="1006760749"/>
                    </a:ext>
                  </a:extLst>
                </a:gridCol>
                <a:gridCol w="6491593">
                  <a:extLst>
                    <a:ext uri="{9D8B030D-6E8A-4147-A177-3AD203B41FA5}">
                      <a16:colId xmlns:a16="http://schemas.microsoft.com/office/drawing/2014/main" val="827169565"/>
                    </a:ext>
                  </a:extLst>
                </a:gridCol>
                <a:gridCol w="4111237">
                  <a:extLst>
                    <a:ext uri="{9D8B030D-6E8A-4147-A177-3AD203B41FA5}">
                      <a16:colId xmlns:a16="http://schemas.microsoft.com/office/drawing/2014/main" val="759477939"/>
                    </a:ext>
                  </a:extLst>
                </a:gridCol>
              </a:tblGrid>
              <a:tr h="511659">
                <a:tc>
                  <a:txBody>
                    <a:bodyPr/>
                    <a:lstStyle/>
                    <a:p>
                      <a:endParaRPr lang="zh-TW" altLang="en-US" sz="2300" b="0" dirty="0">
                        <a:latin typeface="標楷體" panose="03000509000000000000" pitchFamily="65" charset="-120"/>
                        <a:ea typeface="標楷體" panose="03000509000000000000" pitchFamily="65" charset="-120"/>
                      </a:endParaRPr>
                    </a:p>
                  </a:txBody>
                  <a:tcPr>
                    <a:solidFill>
                      <a:schemeClr val="accent1">
                        <a:lumMod val="60000"/>
                        <a:lumOff val="40000"/>
                      </a:schemeClr>
                    </a:solidFill>
                  </a:tcPr>
                </a:tc>
                <a:tc>
                  <a:txBody>
                    <a:bodyPr/>
                    <a:lstStyle/>
                    <a:p>
                      <a:pPr algn="ctr"/>
                      <a:r>
                        <a:rPr lang="zh-TW" altLang="en-US" sz="2300" b="1" dirty="0">
                          <a:latin typeface="標楷體" panose="03000509000000000000" pitchFamily="65" charset="-120"/>
                          <a:ea typeface="標楷體" panose="03000509000000000000" pitchFamily="65" charset="-120"/>
                        </a:rPr>
                        <a:t>第一預備金</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300" b="1" dirty="0">
                          <a:latin typeface="標楷體" panose="03000509000000000000" pitchFamily="65" charset="-120"/>
                          <a:ea typeface="標楷體" panose="03000509000000000000" pitchFamily="65" charset="-120"/>
                        </a:rPr>
                        <a:t>第二預備金</a:t>
                      </a:r>
                    </a:p>
                  </a:txBody>
                  <a:tcPr>
                    <a:solidFill>
                      <a:schemeClr val="bg2">
                        <a:lumMod val="60000"/>
                        <a:lumOff val="40000"/>
                      </a:schemeClr>
                    </a:solidFill>
                  </a:tcPr>
                </a:tc>
                <a:extLst>
                  <a:ext uri="{0D108BD9-81ED-4DB2-BD59-A6C34878D82A}">
                    <a16:rowId xmlns:a16="http://schemas.microsoft.com/office/drawing/2014/main" val="2086482228"/>
                  </a:ext>
                </a:extLst>
              </a:tr>
              <a:tr h="511659">
                <a:tc>
                  <a:txBody>
                    <a:bodyPr/>
                    <a:lstStyle/>
                    <a:p>
                      <a:pPr algn="ctr"/>
                      <a:r>
                        <a:rPr lang="zh-TW" altLang="en-US" sz="2300" b="1" dirty="0">
                          <a:latin typeface="標楷體" panose="03000509000000000000" pitchFamily="65" charset="-120"/>
                          <a:ea typeface="標楷體" panose="03000509000000000000" pitchFamily="65" charset="-120"/>
                        </a:rPr>
                        <a:t>設置</a:t>
                      </a:r>
                    </a:p>
                  </a:txBody>
                  <a:tcPr>
                    <a:solidFill>
                      <a:schemeClr val="accent1">
                        <a:lumMod val="60000"/>
                        <a:lumOff val="40000"/>
                      </a:schemeClr>
                    </a:solidFill>
                  </a:tcPr>
                </a:tc>
                <a:tc>
                  <a:txBody>
                    <a:bodyPr/>
                    <a:lstStyle/>
                    <a:p>
                      <a:r>
                        <a:rPr lang="zh-TW" altLang="zh-TW" sz="2300" b="0" kern="1200" dirty="0">
                          <a:solidFill>
                            <a:srgbClr val="FF0000"/>
                          </a:solidFill>
                          <a:effectLst/>
                          <a:latin typeface="標楷體" panose="03000509000000000000" pitchFamily="65" charset="-120"/>
                          <a:ea typeface="標楷體" panose="03000509000000000000" pitchFamily="65" charset="-120"/>
                        </a:rPr>
                        <a:t>公務機關單位預算</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en-US" sz="2300" b="0" dirty="0">
                        <a:latin typeface="標楷體" panose="03000509000000000000" pitchFamily="65" charset="-120"/>
                        <a:ea typeface="標楷體" panose="03000509000000000000" pitchFamily="65" charset="-120"/>
                      </a:endParaRPr>
                    </a:p>
                  </a:txBody>
                  <a:tcPr>
                    <a:solidFill>
                      <a:schemeClr val="accent6">
                        <a:lumMod val="40000"/>
                        <a:lumOff val="60000"/>
                      </a:schemeClr>
                    </a:solidFill>
                  </a:tcPr>
                </a:tc>
                <a:tc>
                  <a:txBody>
                    <a:bodyPr/>
                    <a:lstStyle/>
                    <a:p>
                      <a:r>
                        <a:rPr lang="zh-TW" altLang="zh-TW" sz="2300" b="0" kern="1200" dirty="0">
                          <a:solidFill>
                            <a:srgbClr val="FF0000"/>
                          </a:solidFill>
                          <a:effectLst/>
                          <a:latin typeface="標楷體" panose="03000509000000000000" pitchFamily="65" charset="-120"/>
                          <a:ea typeface="標楷體" panose="03000509000000000000" pitchFamily="65" charset="-120"/>
                        </a:rPr>
                        <a:t>總預算</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en-US" sz="2300" b="0" dirty="0">
                        <a:latin typeface="標楷體" panose="03000509000000000000" pitchFamily="65" charset="-120"/>
                        <a:ea typeface="標楷體" panose="03000509000000000000" pitchFamily="65" charset="-120"/>
                      </a:endParaRPr>
                    </a:p>
                  </a:txBody>
                  <a:tcPr>
                    <a:solidFill>
                      <a:schemeClr val="bg2">
                        <a:lumMod val="40000"/>
                        <a:lumOff val="60000"/>
                      </a:schemeClr>
                    </a:solidFill>
                  </a:tcPr>
                </a:tc>
                <a:extLst>
                  <a:ext uri="{0D108BD9-81ED-4DB2-BD59-A6C34878D82A}">
                    <a16:rowId xmlns:a16="http://schemas.microsoft.com/office/drawing/2014/main" val="2698852182"/>
                  </a:ext>
                </a:extLst>
              </a:tr>
              <a:tr h="511659">
                <a:tc>
                  <a:txBody>
                    <a:bodyPr/>
                    <a:lstStyle/>
                    <a:p>
                      <a:pPr algn="ctr"/>
                      <a:r>
                        <a:rPr lang="zh-TW" altLang="en-US" sz="2300" b="1" dirty="0">
                          <a:latin typeface="標楷體" panose="03000509000000000000" pitchFamily="65" charset="-120"/>
                          <a:ea typeface="標楷體" panose="03000509000000000000" pitchFamily="65" charset="-120"/>
                        </a:rPr>
                        <a:t>額度</a:t>
                      </a:r>
                    </a:p>
                  </a:txBody>
                  <a:tcPr>
                    <a:solidFill>
                      <a:schemeClr val="accent1">
                        <a:lumMod val="60000"/>
                        <a:lumOff val="40000"/>
                      </a:schemeClr>
                    </a:solidFill>
                  </a:tcPr>
                </a:tc>
                <a:tc>
                  <a:txBody>
                    <a:bodyPr/>
                    <a:lstStyle/>
                    <a:p>
                      <a:r>
                        <a:rPr lang="zh-TW" altLang="zh-TW" sz="2300" b="0" kern="1200" dirty="0">
                          <a:solidFill>
                            <a:schemeClr val="dk1"/>
                          </a:solidFill>
                          <a:effectLst/>
                          <a:latin typeface="標楷體" panose="03000509000000000000" pitchFamily="65" charset="-120"/>
                          <a:ea typeface="標楷體" panose="03000509000000000000" pitchFamily="65" charset="-120"/>
                        </a:rPr>
                        <a:t>不得超過</a:t>
                      </a:r>
                      <a:r>
                        <a:rPr lang="zh-TW" altLang="zh-TW" sz="2300" b="0" kern="1200" dirty="0">
                          <a:solidFill>
                            <a:srgbClr val="FF0000"/>
                          </a:solidFill>
                          <a:effectLst/>
                          <a:latin typeface="標楷體" panose="03000509000000000000" pitchFamily="65" charset="-120"/>
                          <a:ea typeface="標楷體" panose="03000509000000000000" pitchFamily="65" charset="-120"/>
                        </a:rPr>
                        <a:t>經常支出總額百分之一</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en-US" sz="2300" b="0" dirty="0">
                        <a:latin typeface="標楷體" panose="03000509000000000000" pitchFamily="65" charset="-120"/>
                        <a:ea typeface="標楷體" panose="03000509000000000000" pitchFamily="65" charset="-120"/>
                      </a:endParaRPr>
                    </a:p>
                  </a:txBody>
                  <a:tcPr>
                    <a:solidFill>
                      <a:schemeClr val="accent6">
                        <a:lumMod val="40000"/>
                        <a:lumOff val="60000"/>
                      </a:schemeClr>
                    </a:solidFill>
                  </a:tcPr>
                </a:tc>
                <a:tc>
                  <a:txBody>
                    <a:bodyPr/>
                    <a:lstStyle/>
                    <a:p>
                      <a:r>
                        <a:rPr lang="zh-TW" altLang="zh-TW" sz="2300" b="0" kern="1200" dirty="0">
                          <a:solidFill>
                            <a:srgbClr val="FF0000"/>
                          </a:solidFill>
                          <a:effectLst/>
                          <a:latin typeface="標楷體" panose="03000509000000000000" pitchFamily="65" charset="-120"/>
                          <a:ea typeface="標楷體" panose="03000509000000000000" pitchFamily="65" charset="-120"/>
                        </a:rPr>
                        <a:t>視財政情況決定</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en-US" sz="2300" b="0" dirty="0">
                        <a:latin typeface="標楷體" panose="03000509000000000000" pitchFamily="65" charset="-120"/>
                        <a:ea typeface="標楷體" panose="03000509000000000000" pitchFamily="65" charset="-120"/>
                      </a:endParaRPr>
                    </a:p>
                  </a:txBody>
                  <a:tcPr>
                    <a:solidFill>
                      <a:schemeClr val="bg2">
                        <a:lumMod val="40000"/>
                        <a:lumOff val="60000"/>
                      </a:schemeClr>
                    </a:solidFill>
                  </a:tcPr>
                </a:tc>
                <a:extLst>
                  <a:ext uri="{0D108BD9-81ED-4DB2-BD59-A6C34878D82A}">
                    <a16:rowId xmlns:a16="http://schemas.microsoft.com/office/drawing/2014/main" val="3813258995"/>
                  </a:ext>
                </a:extLst>
              </a:tr>
              <a:tr h="913675">
                <a:tc>
                  <a:txBody>
                    <a:bodyPr/>
                    <a:lstStyle/>
                    <a:p>
                      <a:pPr algn="ctr"/>
                      <a:r>
                        <a:rPr lang="zh-TW" altLang="zh-TW" sz="2300" b="1" kern="1200" dirty="0">
                          <a:solidFill>
                            <a:schemeClr val="dk1"/>
                          </a:solidFill>
                          <a:effectLst/>
                          <a:latin typeface="標楷體" panose="03000509000000000000" pitchFamily="65" charset="-120"/>
                          <a:ea typeface="標楷體" panose="03000509000000000000" pitchFamily="65" charset="-120"/>
                        </a:rPr>
                        <a:t>動支條件</a:t>
                      </a:r>
                      <a:endParaRPr lang="zh-TW" altLang="en-US" sz="2300" b="1" dirty="0">
                        <a:latin typeface="標楷體" panose="03000509000000000000" pitchFamily="65" charset="-120"/>
                        <a:ea typeface="標楷體" panose="03000509000000000000" pitchFamily="65" charset="-120"/>
                      </a:endParaRPr>
                    </a:p>
                  </a:txBody>
                  <a:tcPr>
                    <a:solidFill>
                      <a:schemeClr val="accent1">
                        <a:lumMod val="60000"/>
                        <a:lumOff val="40000"/>
                      </a:schemeClr>
                    </a:solidFill>
                  </a:tcPr>
                </a:tc>
                <a:tc>
                  <a:txBody>
                    <a:bodyPr/>
                    <a:lstStyle/>
                    <a:p>
                      <a:r>
                        <a:rPr lang="zh-TW" altLang="zh-TW" sz="2300" b="0" kern="1200" dirty="0">
                          <a:solidFill>
                            <a:schemeClr val="dk1"/>
                          </a:solidFill>
                          <a:effectLst/>
                          <a:latin typeface="標楷體" panose="03000509000000000000" pitchFamily="65" charset="-120"/>
                          <a:ea typeface="標楷體" panose="03000509000000000000" pitchFamily="65" charset="-120"/>
                        </a:rPr>
                        <a:t>各機關</a:t>
                      </a:r>
                      <a:r>
                        <a:rPr lang="zh-TW" altLang="zh-TW" sz="2300" b="0" kern="1200" dirty="0">
                          <a:solidFill>
                            <a:srgbClr val="FF0000"/>
                          </a:solidFill>
                          <a:effectLst/>
                          <a:latin typeface="標楷體" panose="03000509000000000000" pitchFamily="65" charset="-120"/>
                          <a:ea typeface="標楷體" panose="03000509000000000000" pitchFamily="65" charset="-120"/>
                        </a:rPr>
                        <a:t>執行歲出分配預算遇經費不足</a:t>
                      </a:r>
                      <a:r>
                        <a:rPr lang="zh-TW" altLang="zh-TW" sz="2300" b="0" kern="1200" dirty="0">
                          <a:solidFill>
                            <a:schemeClr val="dk1"/>
                          </a:solidFill>
                          <a:effectLst/>
                          <a:latin typeface="標楷體" panose="03000509000000000000" pitchFamily="65" charset="-120"/>
                          <a:ea typeface="標楷體" panose="03000509000000000000" pitchFamily="65" charset="-120"/>
                        </a:rPr>
                        <a:t>時（預算法第</a:t>
                      </a:r>
                      <a:r>
                        <a:rPr lang="en-US" altLang="zh-TW" sz="2300" b="0" dirty="0">
                          <a:solidFill>
                            <a:schemeClr val="tx2">
                              <a:lumMod val="10000"/>
                            </a:schemeClr>
                          </a:solidFill>
                          <a:latin typeface="標楷體" panose="03000509000000000000" pitchFamily="65" charset="-120"/>
                          <a:ea typeface="標楷體" panose="03000509000000000000" pitchFamily="65" charset="-120"/>
                        </a:rPr>
                        <a:t>§</a:t>
                      </a:r>
                      <a:r>
                        <a:rPr lang="en-US" altLang="zh-TW" sz="2300" b="0" kern="1200" dirty="0">
                          <a:solidFill>
                            <a:schemeClr val="dk1"/>
                          </a:solidFill>
                          <a:effectLst/>
                          <a:latin typeface="標楷體" panose="03000509000000000000" pitchFamily="65" charset="-120"/>
                          <a:ea typeface="標楷體" panose="03000509000000000000" pitchFamily="65" charset="-120"/>
                        </a:rPr>
                        <a:t>64</a:t>
                      </a:r>
                      <a:r>
                        <a:rPr lang="zh-TW" altLang="en-US" sz="2300" b="0" kern="1200" dirty="0">
                          <a:solidFill>
                            <a:schemeClr val="dk1"/>
                          </a:solidFill>
                          <a:effectLst/>
                          <a:latin typeface="標楷體" panose="03000509000000000000" pitchFamily="65" charset="-120"/>
                          <a:ea typeface="標楷體" panose="03000509000000000000" pitchFamily="65" charset="-120"/>
                        </a:rPr>
                        <a:t>、各機關</a:t>
                      </a:r>
                      <a:r>
                        <a:rPr lang="zh-TW" altLang="zh-TW" sz="2300" b="0" dirty="0">
                          <a:solidFill>
                            <a:schemeClr val="tx2">
                              <a:lumMod val="10000"/>
                            </a:schemeClr>
                          </a:solidFill>
                          <a:latin typeface="標楷體" panose="03000509000000000000" pitchFamily="65" charset="-120"/>
                          <a:ea typeface="標楷體" panose="03000509000000000000" pitchFamily="65" charset="-120"/>
                        </a:rPr>
                        <a:t>單位預算執行要點</a:t>
                      </a:r>
                      <a:r>
                        <a:rPr lang="en-US" altLang="zh-TW" sz="2300" b="0" dirty="0">
                          <a:solidFill>
                            <a:schemeClr val="tx2">
                              <a:lumMod val="10000"/>
                            </a:schemeClr>
                          </a:solidFill>
                          <a:latin typeface="標楷體" panose="03000509000000000000" pitchFamily="65" charset="-120"/>
                          <a:ea typeface="標楷體" panose="03000509000000000000" pitchFamily="65" charset="-120"/>
                        </a:rPr>
                        <a:t>§29</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zh-TW" sz="2300" b="0" kern="1200" dirty="0">
                        <a:solidFill>
                          <a:schemeClr val="dk1"/>
                        </a:solidFill>
                        <a:effectLst/>
                        <a:latin typeface="標楷體" panose="03000509000000000000" pitchFamily="65" charset="-120"/>
                        <a:ea typeface="標楷體" panose="03000509000000000000" pitchFamily="65" charset="-120"/>
                        <a:cs typeface="+mn-cs"/>
                      </a:endParaRPr>
                    </a:p>
                  </a:txBody>
                  <a:tcPr>
                    <a:solidFill>
                      <a:schemeClr val="accent6">
                        <a:lumMod val="40000"/>
                        <a:lumOff val="60000"/>
                      </a:schemeClr>
                    </a:solidFill>
                  </a:tcPr>
                </a:tc>
                <a:tc>
                  <a:txBody>
                    <a:bodyPr/>
                    <a:lstStyle/>
                    <a:p>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dirty="0">
                          <a:solidFill>
                            <a:schemeClr val="tx2">
                              <a:lumMod val="10000"/>
                            </a:schemeClr>
                          </a:solidFill>
                          <a:latin typeface="標楷體" panose="03000509000000000000" pitchFamily="65" charset="-120"/>
                          <a:ea typeface="標楷體" panose="03000509000000000000" pitchFamily="65" charset="-120"/>
                        </a:rPr>
                        <a:t>§</a:t>
                      </a:r>
                      <a:r>
                        <a:rPr lang="en-US" altLang="zh-TW" sz="2300" b="0" kern="1200" dirty="0">
                          <a:solidFill>
                            <a:schemeClr val="dk1"/>
                          </a:solidFill>
                          <a:effectLst/>
                          <a:latin typeface="標楷體" panose="03000509000000000000" pitchFamily="65" charset="-120"/>
                          <a:ea typeface="標楷體" panose="03000509000000000000" pitchFamily="65" charset="-120"/>
                        </a:rPr>
                        <a:t>70</a:t>
                      </a:r>
                      <a:r>
                        <a:rPr lang="zh-TW" altLang="zh-TW" sz="2300" b="0" kern="1200" dirty="0">
                          <a:solidFill>
                            <a:schemeClr val="dk1"/>
                          </a:solidFill>
                          <a:effectLst/>
                          <a:latin typeface="標楷體" panose="03000509000000000000" pitchFamily="65" charset="-120"/>
                          <a:ea typeface="標楷體" panose="03000509000000000000" pitchFamily="65" charset="-120"/>
                        </a:rPr>
                        <a:t>條</a:t>
                      </a:r>
                      <a:r>
                        <a:rPr lang="en-US" altLang="zh-TW" sz="2300" b="0" kern="1200" dirty="0">
                          <a:solidFill>
                            <a:schemeClr val="dk1"/>
                          </a:solidFill>
                          <a:effectLst/>
                          <a:latin typeface="標楷體" panose="03000509000000000000" pitchFamily="65" charset="-120"/>
                          <a:ea typeface="標楷體" panose="03000509000000000000" pitchFamily="65" charset="-120"/>
                        </a:rPr>
                        <a:t>(</a:t>
                      </a:r>
                      <a:r>
                        <a:rPr lang="zh-TW" altLang="en-US" sz="2300" b="0" kern="1200" dirty="0">
                          <a:solidFill>
                            <a:schemeClr val="dk1"/>
                          </a:solidFill>
                          <a:effectLst/>
                          <a:latin typeface="標楷體" panose="03000509000000000000" pitchFamily="65" charset="-120"/>
                          <a:ea typeface="標楷體" panose="03000509000000000000" pitchFamily="65" charset="-120"/>
                        </a:rPr>
                        <a:t>各機關</a:t>
                      </a:r>
                      <a:r>
                        <a:rPr lang="zh-TW" altLang="zh-TW" sz="2300" b="0" dirty="0">
                          <a:solidFill>
                            <a:schemeClr val="tx2">
                              <a:lumMod val="10000"/>
                            </a:schemeClr>
                          </a:solidFill>
                          <a:latin typeface="標楷體" panose="03000509000000000000" pitchFamily="65" charset="-120"/>
                          <a:ea typeface="標楷體" panose="03000509000000000000" pitchFamily="65" charset="-120"/>
                        </a:rPr>
                        <a:t>單位預算執行要點</a:t>
                      </a:r>
                      <a:r>
                        <a:rPr lang="en-US" altLang="zh-TW" sz="2300" b="0" dirty="0">
                          <a:solidFill>
                            <a:schemeClr val="tx2">
                              <a:lumMod val="10000"/>
                            </a:schemeClr>
                          </a:solidFill>
                          <a:latin typeface="標楷體" panose="03000509000000000000" pitchFamily="65" charset="-120"/>
                          <a:ea typeface="標楷體" panose="03000509000000000000" pitchFamily="65" charset="-120"/>
                        </a:rPr>
                        <a:t>§31)</a:t>
                      </a:r>
                      <a:endParaRPr lang="zh-TW" altLang="en-US" sz="2300" b="0" dirty="0">
                        <a:latin typeface="標楷體" panose="03000509000000000000" pitchFamily="65" charset="-120"/>
                        <a:ea typeface="標楷體" panose="03000509000000000000" pitchFamily="65" charset="-120"/>
                      </a:endParaRPr>
                    </a:p>
                  </a:txBody>
                  <a:tcPr>
                    <a:solidFill>
                      <a:schemeClr val="bg2">
                        <a:lumMod val="40000"/>
                        <a:lumOff val="60000"/>
                      </a:schemeClr>
                    </a:solidFill>
                  </a:tcPr>
                </a:tc>
                <a:extLst>
                  <a:ext uri="{0D108BD9-81ED-4DB2-BD59-A6C34878D82A}">
                    <a16:rowId xmlns:a16="http://schemas.microsoft.com/office/drawing/2014/main" val="723675094"/>
                  </a:ext>
                </a:extLst>
              </a:tr>
              <a:tr h="1717710">
                <a:tc>
                  <a:txBody>
                    <a:bodyPr/>
                    <a:lstStyle/>
                    <a:p>
                      <a:pPr algn="ctr"/>
                      <a:r>
                        <a:rPr lang="zh-TW" altLang="en-US" sz="2300" b="1" dirty="0">
                          <a:latin typeface="標楷體" panose="03000509000000000000" pitchFamily="65" charset="-120"/>
                          <a:ea typeface="標楷體" panose="03000509000000000000" pitchFamily="65" charset="-120"/>
                        </a:rPr>
                        <a:t>限制</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300" b="0" dirty="0">
                          <a:latin typeface="標楷體" panose="03000509000000000000" pitchFamily="65" charset="-120"/>
                          <a:ea typeface="標楷體" panose="03000509000000000000" pitchFamily="65" charset="-120"/>
                        </a:rPr>
                        <a:t>經民意機關審議刪除或刪減之預算項目與金額（法定經費或經民意機關同意者除外）、超過統一規定標準、不合法令規定、非屬絕對需要之支出</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en-US" sz="2300" b="0" kern="1200" dirty="0">
                          <a:solidFill>
                            <a:schemeClr val="dk1"/>
                          </a:solidFill>
                          <a:effectLst/>
                          <a:latin typeface="標楷體" panose="03000509000000000000" pitchFamily="65" charset="-120"/>
                          <a:ea typeface="標楷體" panose="03000509000000000000" pitchFamily="65" charset="-120"/>
                        </a:rPr>
                        <a:t>、各機關</a:t>
                      </a:r>
                      <a:r>
                        <a:rPr lang="zh-TW" altLang="zh-TW" sz="2300" b="0" dirty="0">
                          <a:solidFill>
                            <a:schemeClr val="tx2">
                              <a:lumMod val="10000"/>
                            </a:schemeClr>
                          </a:solidFill>
                          <a:latin typeface="標楷體" panose="03000509000000000000" pitchFamily="65" charset="-120"/>
                          <a:ea typeface="標楷體" panose="03000509000000000000" pitchFamily="65" charset="-120"/>
                        </a:rPr>
                        <a:t>單位預算執行要點</a:t>
                      </a:r>
                      <a:r>
                        <a:rPr lang="en-US" altLang="zh-TW" sz="2300" b="0" dirty="0">
                          <a:solidFill>
                            <a:schemeClr val="tx2">
                              <a:lumMod val="10000"/>
                            </a:schemeClr>
                          </a:solidFill>
                          <a:latin typeface="標楷體" panose="03000509000000000000" pitchFamily="65" charset="-120"/>
                          <a:ea typeface="標楷體" panose="03000509000000000000" pitchFamily="65" charset="-120"/>
                        </a:rPr>
                        <a:t>§29</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zh-TW" sz="2300" b="0" kern="1200" dirty="0">
                        <a:solidFill>
                          <a:schemeClr val="dk1"/>
                        </a:solidFill>
                        <a:effectLst/>
                        <a:latin typeface="標楷體" panose="03000509000000000000" pitchFamily="65" charset="-120"/>
                        <a:ea typeface="標楷體" panose="03000509000000000000" pitchFamily="65" charset="-120"/>
                        <a:cs typeface="+mn-cs"/>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300" b="0" dirty="0">
                          <a:latin typeface="標楷體" panose="03000509000000000000" pitchFamily="65" charset="-120"/>
                          <a:ea typeface="標楷體" panose="03000509000000000000" pitchFamily="65" charset="-120"/>
                        </a:rPr>
                        <a:t>經民意機關審議刪除或刪減之預算項目與金額（法定經費或經民意機關同意者除外）</a:t>
                      </a:r>
                      <a:r>
                        <a:rPr lang="zh-TW" altLang="zh-TW" sz="2300" b="0" kern="1200" dirty="0">
                          <a:solidFill>
                            <a:schemeClr val="dk1"/>
                          </a:solidFill>
                          <a:effectLst/>
                          <a:latin typeface="標楷體" panose="03000509000000000000" pitchFamily="65" charset="-120"/>
                          <a:ea typeface="標楷體" panose="03000509000000000000" pitchFamily="65" charset="-120"/>
                        </a:rPr>
                        <a:t>（預算法</a:t>
                      </a:r>
                      <a:r>
                        <a:rPr lang="en-US" altLang="zh-TW" sz="2300" b="0" kern="1200" dirty="0">
                          <a:solidFill>
                            <a:schemeClr val="dk1"/>
                          </a:solidFill>
                          <a:effectLst/>
                          <a:latin typeface="標楷體" panose="03000509000000000000" pitchFamily="65" charset="-120"/>
                          <a:ea typeface="標楷體" panose="03000509000000000000" pitchFamily="65" charset="-120"/>
                        </a:rPr>
                        <a:t>22</a:t>
                      </a:r>
                      <a:r>
                        <a:rPr lang="zh-TW" altLang="en-US" sz="2300" b="0" kern="1200" dirty="0">
                          <a:solidFill>
                            <a:schemeClr val="dk1"/>
                          </a:solidFill>
                          <a:effectLst/>
                          <a:latin typeface="標楷體" panose="03000509000000000000" pitchFamily="65" charset="-120"/>
                          <a:ea typeface="標楷體" panose="03000509000000000000" pitchFamily="65" charset="-120"/>
                        </a:rPr>
                        <a:t>、各機關</a:t>
                      </a:r>
                      <a:r>
                        <a:rPr lang="zh-TW" altLang="zh-TW" sz="2300" b="0" dirty="0">
                          <a:solidFill>
                            <a:schemeClr val="tx2">
                              <a:lumMod val="10000"/>
                            </a:schemeClr>
                          </a:solidFill>
                          <a:latin typeface="標楷體" panose="03000509000000000000" pitchFamily="65" charset="-120"/>
                          <a:ea typeface="標楷體" panose="03000509000000000000" pitchFamily="65" charset="-120"/>
                        </a:rPr>
                        <a:t>單位預算執行要點</a:t>
                      </a:r>
                      <a:r>
                        <a:rPr lang="en-US" altLang="zh-TW" sz="2300" b="0" dirty="0">
                          <a:solidFill>
                            <a:schemeClr val="tx2">
                              <a:lumMod val="10000"/>
                            </a:schemeClr>
                          </a:solidFill>
                          <a:latin typeface="標楷體" panose="03000509000000000000" pitchFamily="65" charset="-120"/>
                          <a:ea typeface="標楷體" panose="03000509000000000000" pitchFamily="65" charset="-120"/>
                        </a:rPr>
                        <a:t>§31</a:t>
                      </a:r>
                      <a:r>
                        <a:rPr lang="zh-TW" altLang="zh-TW" sz="2300" b="0" kern="1200" dirty="0">
                          <a:solidFill>
                            <a:schemeClr val="dk1"/>
                          </a:solidFill>
                          <a:effectLst/>
                          <a:latin typeface="標楷體" panose="03000509000000000000" pitchFamily="65" charset="-120"/>
                          <a:ea typeface="標楷體" panose="03000509000000000000" pitchFamily="65" charset="-120"/>
                        </a:rPr>
                        <a:t>）。</a:t>
                      </a:r>
                      <a:endParaRPr lang="zh-TW" altLang="zh-TW" sz="2300" b="0" kern="1200" dirty="0">
                        <a:solidFill>
                          <a:schemeClr val="dk1"/>
                        </a:solidFill>
                        <a:effectLst/>
                        <a:latin typeface="標楷體" panose="03000509000000000000" pitchFamily="65" charset="-120"/>
                        <a:ea typeface="標楷體" panose="03000509000000000000" pitchFamily="65" charset="-120"/>
                        <a:cs typeface="+mn-cs"/>
                      </a:endParaRPr>
                    </a:p>
                  </a:txBody>
                  <a:tcPr>
                    <a:solidFill>
                      <a:schemeClr val="bg2">
                        <a:lumMod val="40000"/>
                        <a:lumOff val="60000"/>
                      </a:schemeClr>
                    </a:solidFill>
                  </a:tcPr>
                </a:tc>
                <a:extLst>
                  <a:ext uri="{0D108BD9-81ED-4DB2-BD59-A6C34878D82A}">
                    <a16:rowId xmlns:a16="http://schemas.microsoft.com/office/drawing/2014/main" val="4291586766"/>
                  </a:ext>
                </a:extLst>
              </a:tr>
              <a:tr h="511659">
                <a:tc>
                  <a:txBody>
                    <a:bodyPr/>
                    <a:lstStyle/>
                    <a:p>
                      <a:pPr algn="ctr"/>
                      <a:r>
                        <a:rPr lang="zh-TW" altLang="en-US" sz="2300" b="1" dirty="0">
                          <a:latin typeface="標楷體" panose="03000509000000000000" pitchFamily="65" charset="-120"/>
                          <a:ea typeface="標楷體" panose="03000509000000000000" pitchFamily="65" charset="-120"/>
                        </a:rPr>
                        <a:t>程序</a:t>
                      </a:r>
                    </a:p>
                  </a:txBody>
                  <a:tcPr>
                    <a:solidFill>
                      <a:schemeClr val="accent3">
                        <a:lumMod val="60000"/>
                        <a:lumOff val="40000"/>
                      </a:schemeClr>
                    </a:solidFill>
                  </a:tcPr>
                </a:tc>
                <a:tc gridSpan="2">
                  <a:txBody>
                    <a:bodyPr/>
                    <a:lstStyle/>
                    <a:p>
                      <a:pPr algn="ctr"/>
                      <a:r>
                        <a:rPr lang="zh-TW" altLang="en-US" sz="2300" b="0" dirty="0">
                          <a:solidFill>
                            <a:srgbClr val="FF0000"/>
                          </a:solidFill>
                          <a:latin typeface="標楷體" panose="03000509000000000000" pitchFamily="65" charset="-120"/>
                          <a:ea typeface="標楷體" panose="03000509000000000000" pitchFamily="65" charset="-120"/>
                        </a:rPr>
                        <a:t>依中央、各級地方政府規定</a:t>
                      </a:r>
                    </a:p>
                  </a:txBody>
                  <a:tcPr>
                    <a:solidFill>
                      <a:schemeClr val="accent3">
                        <a:lumMod val="60000"/>
                        <a:lumOff val="40000"/>
                      </a:schemeClr>
                    </a:solidFill>
                  </a:tcPr>
                </a:tc>
                <a:tc hMerge="1">
                  <a:txBody>
                    <a:bodyPr/>
                    <a:lstStyle/>
                    <a:p>
                      <a:endParaRPr lang="zh-TW" altLang="en-US" sz="2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598303648"/>
                  </a:ext>
                </a:extLst>
              </a:tr>
            </a:tbl>
          </a:graphicData>
        </a:graphic>
      </p:graphicFrame>
    </p:spTree>
    <p:extLst>
      <p:ext uri="{BB962C8B-B14F-4D97-AF65-F5344CB8AC3E}">
        <p14:creationId xmlns:p14="http://schemas.microsoft.com/office/powerpoint/2010/main" val="35421873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七</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災害準備金之動支</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923702470"/>
              </p:ext>
            </p:extLst>
          </p:nvPr>
        </p:nvGraphicFramePr>
        <p:xfrm>
          <a:off x="392958" y="2117557"/>
          <a:ext cx="10302083" cy="4432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60052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災害準備金之  動支</a:t>
            </a:r>
          </a:p>
        </p:txBody>
      </p:sp>
      <p:sp>
        <p:nvSpPr>
          <p:cNvPr id="5" name="矩形 4">
            <a:extLst>
              <a:ext uri="{FF2B5EF4-FFF2-40B4-BE49-F238E27FC236}">
                <a16:creationId xmlns:a16="http://schemas.microsoft.com/office/drawing/2014/main" id="{1A1F314D-8F4F-4ADB-88BE-0B21F0AB383A}"/>
              </a:ext>
            </a:extLst>
          </p:cNvPr>
          <p:cNvSpPr/>
          <p:nvPr/>
        </p:nvSpPr>
        <p:spPr>
          <a:xfrm>
            <a:off x="106533" y="2025908"/>
            <a:ext cx="11316841" cy="48320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範例</a:t>
            </a:r>
            <a:r>
              <a:rPr lang="en-US" altLang="zh-TW" sz="2800" b="1" dirty="0">
                <a:latin typeface="標楷體" panose="03000509000000000000" pitchFamily="65" charset="-120"/>
                <a:ea typeface="標楷體" panose="03000509000000000000" pitchFamily="65" charset="-120"/>
              </a:rPr>
              <a:t>】</a:t>
            </a:r>
          </a:p>
          <a:p>
            <a:r>
              <a:rPr lang="zh-TW" altLang="en-US" sz="2800" b="1" dirty="0">
                <a:latin typeface="標楷體" panose="03000509000000000000" pitchFamily="65" charset="-120"/>
                <a:ea typeface="標楷體" panose="03000509000000000000" pitchFamily="65" charset="-120"/>
              </a:rPr>
              <a:t>主旨：關於</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一案，謹擬具處理意見，簽請核示。</a:t>
            </a:r>
          </a:p>
          <a:p>
            <a:r>
              <a:rPr lang="zh-TW" altLang="en-US" sz="2800" b="1" dirty="0">
                <a:latin typeface="標楷體" panose="03000509000000000000" pitchFamily="65" charset="-120"/>
                <a:ea typeface="標楷體" panose="03000509000000000000" pitchFamily="65" charset="-120"/>
              </a:rPr>
              <a:t>說明：</a:t>
            </a:r>
          </a:p>
          <a:p>
            <a:r>
              <a:rPr lang="zh-TW" altLang="en-US" sz="2800" b="1" dirty="0">
                <a:latin typeface="標楷體" panose="03000509000000000000" pitchFamily="65" charset="-120"/>
                <a:ea typeface="標楷體" panose="03000509000000000000" pitchFamily="65" charset="-120"/>
              </a:rPr>
              <a:t>  一、依據</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a:t>
            </a:r>
          </a:p>
          <a:p>
            <a:r>
              <a:rPr lang="zh-TW" altLang="en-US" sz="2800" b="1" dirty="0">
                <a:latin typeface="標楷體" panose="03000509000000000000" pitchFamily="65" charset="-120"/>
                <a:ea typeface="標楷體" panose="03000509000000000000" pitchFamily="65" charset="-120"/>
              </a:rPr>
              <a:t>  二、因</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所需經費計新臺幣</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元，爰擬動支○○○年度本縣總預算「災害準備金」，並在○○○年度本府預算</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ㄧ級用途別</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二級用途別」</a:t>
            </a:r>
            <a:r>
              <a:rPr lang="zh-TW" altLang="en-US" sz="2800" b="1" dirty="0">
                <a:latin typeface="標楷體" panose="03000509000000000000" pitchFamily="65" charset="-120"/>
                <a:ea typeface="標楷體" panose="03000509000000000000" pitchFamily="65" charset="-120"/>
              </a:rPr>
              <a:t>項下核實列支。</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擬辦：</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，本案如奉核可，所需不足經費</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元，擬動支○○○年度本縣總預算「災害準備金」；並依規定</a:t>
            </a:r>
            <a:r>
              <a:rPr lang="zh-TW" altLang="en-US" sz="2800" b="1" u="sng" dirty="0">
                <a:solidFill>
                  <a:srgbClr val="FF0000"/>
                </a:solidFill>
                <a:latin typeface="標楷體" panose="03000509000000000000" pitchFamily="65" charset="-120"/>
                <a:ea typeface="標楷體" panose="03000509000000000000" pitchFamily="65" charset="-120"/>
              </a:rPr>
              <a:t>檢附簽准案影本連同「動支災害準備金數額表」及「歲出計畫說明提要與各項費用明細表」送本府主計處系統審核通過後</a:t>
            </a:r>
            <a:r>
              <a:rPr lang="zh-TW" altLang="en-US" sz="2800" b="1" dirty="0">
                <a:latin typeface="標楷體" panose="03000509000000000000" pitchFamily="65" charset="-120"/>
                <a:ea typeface="標楷體" panose="03000509000000000000" pitchFamily="65" charset="-120"/>
              </a:rPr>
              <a:t>，再於該項經費項下核實支應。</a:t>
            </a:r>
          </a:p>
        </p:txBody>
      </p:sp>
    </p:spTree>
    <p:extLst>
      <p:ext uri="{BB962C8B-B14F-4D97-AF65-F5344CB8AC3E}">
        <p14:creationId xmlns:p14="http://schemas.microsoft.com/office/powerpoint/2010/main" val="28089516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24285" y="204186"/>
            <a:ext cx="1138522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動支災害準備金</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動支災害準備金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申請作業</a:t>
            </a:r>
          </a:p>
        </p:txBody>
      </p:sp>
      <p:grpSp>
        <p:nvGrpSpPr>
          <p:cNvPr id="2" name="群組 1">
            <a:extLst>
              <a:ext uri="{FF2B5EF4-FFF2-40B4-BE49-F238E27FC236}">
                <a16:creationId xmlns:a16="http://schemas.microsoft.com/office/drawing/2014/main" id="{39B5F14C-1943-40F4-8BBB-61263557D0A3}"/>
              </a:ext>
            </a:extLst>
          </p:cNvPr>
          <p:cNvGrpSpPr/>
          <p:nvPr/>
        </p:nvGrpSpPr>
        <p:grpSpPr>
          <a:xfrm>
            <a:off x="124284" y="1401418"/>
            <a:ext cx="11385228" cy="5252396"/>
            <a:chOff x="124284" y="1401418"/>
            <a:chExt cx="11385228" cy="5252396"/>
          </a:xfrm>
        </p:grpSpPr>
        <p:pic>
          <p:nvPicPr>
            <p:cNvPr id="3" name="圖片 2">
              <a:extLst>
                <a:ext uri="{FF2B5EF4-FFF2-40B4-BE49-F238E27FC236}">
                  <a16:creationId xmlns:a16="http://schemas.microsoft.com/office/drawing/2014/main" id="{AF58A642-DB07-4C53-9AA9-3F1F4D015533}"/>
                </a:ext>
              </a:extLst>
            </p:cNvPr>
            <p:cNvPicPr>
              <a:picLocks noChangeAspect="1"/>
            </p:cNvPicPr>
            <p:nvPr/>
          </p:nvPicPr>
          <p:blipFill>
            <a:blip r:embed="rId2"/>
            <a:stretch>
              <a:fillRect/>
            </a:stretch>
          </p:blipFill>
          <p:spPr>
            <a:xfrm>
              <a:off x="124285" y="1401418"/>
              <a:ext cx="11385227" cy="5252396"/>
            </a:xfrm>
            <a:prstGeom prst="rect">
              <a:avLst/>
            </a:prstGeom>
          </p:spPr>
        </p:pic>
        <p:sp>
          <p:nvSpPr>
            <p:cNvPr id="9" name="矩形 8">
              <a:extLst>
                <a:ext uri="{FF2B5EF4-FFF2-40B4-BE49-F238E27FC236}">
                  <a16:creationId xmlns:a16="http://schemas.microsoft.com/office/drawing/2014/main" id="{6D0D4727-A26A-4990-94F2-220DF1CC6EC6}"/>
                </a:ext>
              </a:extLst>
            </p:cNvPr>
            <p:cNvSpPr/>
            <p:nvPr/>
          </p:nvSpPr>
          <p:spPr>
            <a:xfrm>
              <a:off x="6024979" y="4969978"/>
              <a:ext cx="663991" cy="461976"/>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語音泡泡: 矩形 9">
              <a:extLst>
                <a:ext uri="{FF2B5EF4-FFF2-40B4-BE49-F238E27FC236}">
                  <a16:creationId xmlns:a16="http://schemas.microsoft.com/office/drawing/2014/main" id="{220A5D92-4CE1-42C4-8FFD-5E5330516EDF}"/>
                </a:ext>
              </a:extLst>
            </p:cNvPr>
            <p:cNvSpPr/>
            <p:nvPr/>
          </p:nvSpPr>
          <p:spPr>
            <a:xfrm>
              <a:off x="6095999" y="3072481"/>
              <a:ext cx="2091673" cy="1155208"/>
            </a:xfrm>
            <a:prstGeom prst="wedgeRectCallout">
              <a:avLst>
                <a:gd name="adj1" fmla="val -33619"/>
                <a:gd name="adj2" fmla="val 11455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完成新增申請作業</a:t>
              </a:r>
            </a:p>
          </p:txBody>
        </p:sp>
        <p:sp>
          <p:nvSpPr>
            <p:cNvPr id="11" name="矩形 10">
              <a:extLst>
                <a:ext uri="{FF2B5EF4-FFF2-40B4-BE49-F238E27FC236}">
                  <a16:creationId xmlns:a16="http://schemas.microsoft.com/office/drawing/2014/main" id="{AD5EE51B-E801-4FD7-A2B6-415E4F982052}"/>
                </a:ext>
              </a:extLst>
            </p:cNvPr>
            <p:cNvSpPr/>
            <p:nvPr/>
          </p:nvSpPr>
          <p:spPr>
            <a:xfrm>
              <a:off x="124284" y="1469089"/>
              <a:ext cx="5203090"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37670550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4CE4A26-DC48-49F1-940C-3F63F7DAAA40}"/>
              </a:ext>
            </a:extLst>
          </p:cNvPr>
          <p:cNvPicPr>
            <a:picLocks noChangeAspect="1"/>
          </p:cNvPicPr>
          <p:nvPr/>
        </p:nvPicPr>
        <p:blipFill>
          <a:blip r:embed="rId2"/>
          <a:stretch>
            <a:fillRect/>
          </a:stretch>
        </p:blipFill>
        <p:spPr>
          <a:xfrm>
            <a:off x="127068" y="1585768"/>
            <a:ext cx="11534305" cy="4976683"/>
          </a:xfrm>
          <a:prstGeom prst="rect">
            <a:avLst/>
          </a:prstGeom>
        </p:spPr>
      </p:pic>
      <p:sp>
        <p:nvSpPr>
          <p:cNvPr id="4" name="文字方塊 3">
            <a:extLst>
              <a:ext uri="{FF2B5EF4-FFF2-40B4-BE49-F238E27FC236}">
                <a16:creationId xmlns:a16="http://schemas.microsoft.com/office/drawing/2014/main" id="{859CD5AC-EDFF-4D1C-AF93-03DF28C87462}"/>
              </a:ext>
            </a:extLst>
          </p:cNvPr>
          <p:cNvSpPr txBox="1"/>
          <p:nvPr/>
        </p:nvSpPr>
        <p:spPr>
          <a:xfrm>
            <a:off x="115408" y="355107"/>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動支災害準備金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產表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「動支災害準備金數額表」</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動支災害準備金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分配數額表登錄</a:t>
            </a:r>
          </a:p>
        </p:txBody>
      </p:sp>
      <p:grpSp>
        <p:nvGrpSpPr>
          <p:cNvPr id="11" name="群組 10">
            <a:extLst>
              <a:ext uri="{FF2B5EF4-FFF2-40B4-BE49-F238E27FC236}">
                <a16:creationId xmlns:a16="http://schemas.microsoft.com/office/drawing/2014/main" id="{E5D1379A-AAB2-4EB3-8309-E0A81F75EA09}"/>
              </a:ext>
            </a:extLst>
          </p:cNvPr>
          <p:cNvGrpSpPr/>
          <p:nvPr/>
        </p:nvGrpSpPr>
        <p:grpSpPr>
          <a:xfrm>
            <a:off x="115407" y="1944225"/>
            <a:ext cx="12076594" cy="3671329"/>
            <a:chOff x="-58809" y="1701044"/>
            <a:chExt cx="12076594" cy="3671329"/>
          </a:xfrm>
        </p:grpSpPr>
        <p:grpSp>
          <p:nvGrpSpPr>
            <p:cNvPr id="2" name="群組 1">
              <a:extLst>
                <a:ext uri="{FF2B5EF4-FFF2-40B4-BE49-F238E27FC236}">
                  <a16:creationId xmlns:a16="http://schemas.microsoft.com/office/drawing/2014/main" id="{EC274C86-ED48-4990-A1EA-7E2BA44F792B}"/>
                </a:ext>
              </a:extLst>
            </p:cNvPr>
            <p:cNvGrpSpPr/>
            <p:nvPr/>
          </p:nvGrpSpPr>
          <p:grpSpPr>
            <a:xfrm>
              <a:off x="4259996" y="3185818"/>
              <a:ext cx="7757789" cy="2186555"/>
              <a:chOff x="4756952" y="2400626"/>
              <a:chExt cx="7757789" cy="2186555"/>
            </a:xfrm>
          </p:grpSpPr>
          <p:sp>
            <p:nvSpPr>
              <p:cNvPr id="5" name="矩形 4">
                <a:extLst>
                  <a:ext uri="{FF2B5EF4-FFF2-40B4-BE49-F238E27FC236}">
                    <a16:creationId xmlns:a16="http://schemas.microsoft.com/office/drawing/2014/main" id="{45DECD7C-D598-4931-ABC7-528CA37552B0}"/>
                  </a:ext>
                </a:extLst>
              </p:cNvPr>
              <p:cNvSpPr/>
              <p:nvPr/>
            </p:nvSpPr>
            <p:spPr>
              <a:xfrm>
                <a:off x="6783951" y="4196564"/>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語音泡泡: 矩形 5">
                <a:extLst>
                  <a:ext uri="{FF2B5EF4-FFF2-40B4-BE49-F238E27FC236}">
                    <a16:creationId xmlns:a16="http://schemas.microsoft.com/office/drawing/2014/main" id="{23AE71F2-15A3-4586-960F-A9686208DE99}"/>
                  </a:ext>
                </a:extLst>
              </p:cNvPr>
              <p:cNvSpPr/>
              <p:nvPr/>
            </p:nvSpPr>
            <p:spPr>
              <a:xfrm>
                <a:off x="4756952" y="3249479"/>
                <a:ext cx="1783159" cy="806204"/>
              </a:xfrm>
              <a:prstGeom prst="wedgeRectCallout">
                <a:avLst>
                  <a:gd name="adj1" fmla="val 60218"/>
                  <a:gd name="adj2" fmla="val 9096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7" name="語音泡泡: 矩形 6">
                <a:extLst>
                  <a:ext uri="{FF2B5EF4-FFF2-40B4-BE49-F238E27FC236}">
                    <a16:creationId xmlns:a16="http://schemas.microsoft.com/office/drawing/2014/main" id="{953C47B6-AD01-493A-87B7-8E7D21F2021F}"/>
                  </a:ext>
                </a:extLst>
              </p:cNvPr>
              <p:cNvSpPr/>
              <p:nvPr/>
            </p:nvSpPr>
            <p:spPr>
              <a:xfrm>
                <a:off x="9422353" y="2400626"/>
                <a:ext cx="3092388" cy="1064291"/>
              </a:xfrm>
              <a:prstGeom prst="wedgeRectCallout">
                <a:avLst>
                  <a:gd name="adj1" fmla="val 24675"/>
                  <a:gd name="adj2" fmla="val 11958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做完明細再產表</a:t>
                </a:r>
              </a:p>
            </p:txBody>
          </p:sp>
        </p:grpSp>
        <p:sp>
          <p:nvSpPr>
            <p:cNvPr id="9" name="矩形 8">
              <a:extLst>
                <a:ext uri="{FF2B5EF4-FFF2-40B4-BE49-F238E27FC236}">
                  <a16:creationId xmlns:a16="http://schemas.microsoft.com/office/drawing/2014/main" id="{06294633-48EA-40F6-BA02-5EF0DFBD6E66}"/>
                </a:ext>
              </a:extLst>
            </p:cNvPr>
            <p:cNvSpPr/>
            <p:nvPr/>
          </p:nvSpPr>
          <p:spPr>
            <a:xfrm>
              <a:off x="115407" y="2013311"/>
              <a:ext cx="5223409"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239A4AE-B758-4973-A58E-C883EDF81F23}"/>
                </a:ext>
              </a:extLst>
            </p:cNvPr>
            <p:cNvSpPr/>
            <p:nvPr/>
          </p:nvSpPr>
          <p:spPr>
            <a:xfrm>
              <a:off x="-58809" y="1701044"/>
              <a:ext cx="4983416" cy="267349"/>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3" name="語音泡泡: 矩形 12">
            <a:extLst>
              <a:ext uri="{FF2B5EF4-FFF2-40B4-BE49-F238E27FC236}">
                <a16:creationId xmlns:a16="http://schemas.microsoft.com/office/drawing/2014/main" id="{3A043DFB-5301-4DD1-88EB-16A6940315D8}"/>
              </a:ext>
            </a:extLst>
          </p:cNvPr>
          <p:cNvSpPr/>
          <p:nvPr/>
        </p:nvSpPr>
        <p:spPr>
          <a:xfrm>
            <a:off x="3664445" y="2860611"/>
            <a:ext cx="3933516" cy="1340520"/>
          </a:xfrm>
          <a:prstGeom prst="wedgeRectCallout">
            <a:avLst>
              <a:gd name="adj1" fmla="val -43282"/>
              <a:gd name="adj2" fmla="val -715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記得還要再去做明細</a:t>
            </a:r>
          </a:p>
        </p:txBody>
      </p:sp>
      <p:sp>
        <p:nvSpPr>
          <p:cNvPr id="14" name="矩形 13">
            <a:extLst>
              <a:ext uri="{FF2B5EF4-FFF2-40B4-BE49-F238E27FC236}">
                <a16:creationId xmlns:a16="http://schemas.microsoft.com/office/drawing/2014/main" id="{80D9FC6D-55A6-4722-ABC0-B1E5EAC3F2A6}"/>
              </a:ext>
            </a:extLst>
          </p:cNvPr>
          <p:cNvSpPr/>
          <p:nvPr/>
        </p:nvSpPr>
        <p:spPr>
          <a:xfrm>
            <a:off x="11186160" y="5224937"/>
            <a:ext cx="463552"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82273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244775" y="753228"/>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3" name="資料庫圖表 2">
            <a:extLst>
              <a:ext uri="{FF2B5EF4-FFF2-40B4-BE49-F238E27FC236}">
                <a16:creationId xmlns:a16="http://schemas.microsoft.com/office/drawing/2014/main" id="{A2234A34-BE2E-368F-99FF-4CD28FEC157A}"/>
              </a:ext>
            </a:extLst>
          </p:cNvPr>
          <p:cNvGraphicFramePr/>
          <p:nvPr>
            <p:extLst>
              <p:ext uri="{D42A27DB-BD31-4B8C-83A1-F6EECF244321}">
                <p14:modId xmlns:p14="http://schemas.microsoft.com/office/powerpoint/2010/main" val="3884142252"/>
              </p:ext>
            </p:extLst>
          </p:nvPr>
        </p:nvGraphicFramePr>
        <p:xfrm>
          <a:off x="244774" y="2171700"/>
          <a:ext cx="10049407"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14275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B14A2CAC-11AE-46E0-9F77-01DC76F74ED4}"/>
              </a:ext>
            </a:extLst>
          </p:cNvPr>
          <p:cNvGrpSpPr/>
          <p:nvPr/>
        </p:nvGrpSpPr>
        <p:grpSpPr>
          <a:xfrm>
            <a:off x="-52541" y="271669"/>
            <a:ext cx="10458147" cy="6314662"/>
            <a:chOff x="1315176" y="178904"/>
            <a:chExt cx="9068460" cy="4631635"/>
          </a:xfrm>
        </p:grpSpPr>
        <p:pic>
          <p:nvPicPr>
            <p:cNvPr id="3" name="圖片 2">
              <a:extLst>
                <a:ext uri="{FF2B5EF4-FFF2-40B4-BE49-F238E27FC236}">
                  <a16:creationId xmlns:a16="http://schemas.microsoft.com/office/drawing/2014/main" id="{6E54376F-B30E-4765-9E87-1A3DD844FC79}"/>
                </a:ext>
              </a:extLst>
            </p:cNvPr>
            <p:cNvPicPr>
              <a:picLocks noChangeAspect="1"/>
            </p:cNvPicPr>
            <p:nvPr/>
          </p:nvPicPr>
          <p:blipFill rotWithShape="1">
            <a:blip r:embed="rId2"/>
            <a:srcRect l="34483" t="15942" r="6250" b="31828"/>
            <a:stretch/>
          </p:blipFill>
          <p:spPr>
            <a:xfrm>
              <a:off x="1315176" y="178904"/>
              <a:ext cx="9068460" cy="4631635"/>
            </a:xfrm>
            <a:prstGeom prst="rect">
              <a:avLst/>
            </a:prstGeom>
          </p:spPr>
        </p:pic>
        <p:sp>
          <p:nvSpPr>
            <p:cNvPr id="4" name="矩形 3">
              <a:extLst>
                <a:ext uri="{FF2B5EF4-FFF2-40B4-BE49-F238E27FC236}">
                  <a16:creationId xmlns:a16="http://schemas.microsoft.com/office/drawing/2014/main" id="{DE6A445D-9A94-4D2E-8F22-197537681CC3}"/>
                </a:ext>
              </a:extLst>
            </p:cNvPr>
            <p:cNvSpPr/>
            <p:nvPr/>
          </p:nvSpPr>
          <p:spPr>
            <a:xfrm>
              <a:off x="4934503" y="550843"/>
              <a:ext cx="1884560"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a:extLst>
                <a:ext uri="{FF2B5EF4-FFF2-40B4-BE49-F238E27FC236}">
                  <a16:creationId xmlns:a16="http://schemas.microsoft.com/office/drawing/2014/main" id="{27B416EF-488A-42AA-BBCF-DECE82E9705E}"/>
                </a:ext>
              </a:extLst>
            </p:cNvPr>
            <p:cNvSpPr/>
            <p:nvPr/>
          </p:nvSpPr>
          <p:spPr>
            <a:xfrm>
              <a:off x="9019713" y="781235"/>
              <a:ext cx="1056442" cy="268236"/>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語音泡泡: 矩形 5">
              <a:extLst>
                <a:ext uri="{FF2B5EF4-FFF2-40B4-BE49-F238E27FC236}">
                  <a16:creationId xmlns:a16="http://schemas.microsoft.com/office/drawing/2014/main" id="{8EBBCAD4-33CE-4306-8885-74BEB34778F4}"/>
                </a:ext>
              </a:extLst>
            </p:cNvPr>
            <p:cNvSpPr/>
            <p:nvPr/>
          </p:nvSpPr>
          <p:spPr>
            <a:xfrm>
              <a:off x="7334729" y="1522081"/>
              <a:ext cx="2091673" cy="1155208"/>
            </a:xfrm>
            <a:prstGeom prst="wedgeRectCallout">
              <a:avLst>
                <a:gd name="adj1" fmla="val 42778"/>
                <a:gd name="adj2" fmla="val -8217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單位</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新臺幣千元</a:t>
              </a:r>
            </a:p>
          </p:txBody>
        </p:sp>
      </p:grpSp>
    </p:spTree>
    <p:extLst>
      <p:ext uri="{BB962C8B-B14F-4D97-AF65-F5344CB8AC3E}">
        <p14:creationId xmlns:p14="http://schemas.microsoft.com/office/powerpoint/2010/main" val="909815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14796D6-96DE-42B3-922F-549E79AA420E}"/>
              </a:ext>
            </a:extLst>
          </p:cNvPr>
          <p:cNvPicPr>
            <a:picLocks noChangeAspect="1"/>
          </p:cNvPicPr>
          <p:nvPr/>
        </p:nvPicPr>
        <p:blipFill>
          <a:blip r:embed="rId2"/>
          <a:stretch>
            <a:fillRect/>
          </a:stretch>
        </p:blipFill>
        <p:spPr>
          <a:xfrm>
            <a:off x="382289" y="1276333"/>
            <a:ext cx="11071862" cy="5257439"/>
          </a:xfrm>
          <a:prstGeom prst="rect">
            <a:avLst/>
          </a:prstGeom>
        </p:spPr>
      </p:pic>
      <p:sp>
        <p:nvSpPr>
          <p:cNvPr id="4" name="文字方塊 3">
            <a:extLst>
              <a:ext uri="{FF2B5EF4-FFF2-40B4-BE49-F238E27FC236}">
                <a16:creationId xmlns:a16="http://schemas.microsoft.com/office/drawing/2014/main" id="{859CD5AC-EDFF-4D1C-AF93-03DF28C87462}"/>
              </a:ext>
            </a:extLst>
          </p:cNvPr>
          <p:cNvSpPr txBox="1"/>
          <p:nvPr/>
        </p:nvSpPr>
        <p:spPr>
          <a:xfrm>
            <a:off x="115408" y="324228"/>
            <a:ext cx="11254958" cy="8925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600" b="1" dirty="0">
                <a:latin typeface="標楷體" panose="03000509000000000000" pitchFamily="65" charset="-120"/>
                <a:ea typeface="標楷體" panose="03000509000000000000" pitchFamily="65" charset="-120"/>
              </a:rPr>
              <a:t>動支災害準備金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產表</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「歲出計畫說明提要與各項費用明細表」</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功能選單</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預算數異動</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動支災害準備金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歲出計畫說明提要與各項費用明細</a:t>
            </a:r>
          </a:p>
        </p:txBody>
      </p:sp>
      <p:grpSp>
        <p:nvGrpSpPr>
          <p:cNvPr id="11" name="群組 10">
            <a:extLst>
              <a:ext uri="{FF2B5EF4-FFF2-40B4-BE49-F238E27FC236}">
                <a16:creationId xmlns:a16="http://schemas.microsoft.com/office/drawing/2014/main" id="{498ABCAD-7D52-479B-8216-1025F72C5560}"/>
              </a:ext>
            </a:extLst>
          </p:cNvPr>
          <p:cNvGrpSpPr/>
          <p:nvPr/>
        </p:nvGrpSpPr>
        <p:grpSpPr>
          <a:xfrm>
            <a:off x="316409" y="1288022"/>
            <a:ext cx="11997610" cy="4126204"/>
            <a:chOff x="-181431" y="1370372"/>
            <a:chExt cx="11997610" cy="4126204"/>
          </a:xfrm>
        </p:grpSpPr>
        <p:grpSp>
          <p:nvGrpSpPr>
            <p:cNvPr id="2" name="群組 1">
              <a:extLst>
                <a:ext uri="{FF2B5EF4-FFF2-40B4-BE49-F238E27FC236}">
                  <a16:creationId xmlns:a16="http://schemas.microsoft.com/office/drawing/2014/main" id="{D3638501-0F03-4520-9B35-26C325C201D6}"/>
                </a:ext>
              </a:extLst>
            </p:cNvPr>
            <p:cNvGrpSpPr/>
            <p:nvPr/>
          </p:nvGrpSpPr>
          <p:grpSpPr>
            <a:xfrm>
              <a:off x="3219986" y="3836174"/>
              <a:ext cx="8596193" cy="1594379"/>
              <a:chOff x="3219986" y="3836174"/>
              <a:chExt cx="8596193" cy="1594379"/>
            </a:xfrm>
          </p:grpSpPr>
          <p:sp>
            <p:nvSpPr>
              <p:cNvPr id="6" name="矩形 5">
                <a:extLst>
                  <a:ext uri="{FF2B5EF4-FFF2-40B4-BE49-F238E27FC236}">
                    <a16:creationId xmlns:a16="http://schemas.microsoft.com/office/drawing/2014/main" id="{6CE84DA9-6631-4BB4-BEB1-149EBA9C5A6E}"/>
                  </a:ext>
                </a:extLst>
              </p:cNvPr>
              <p:cNvSpPr/>
              <p:nvPr/>
            </p:nvSpPr>
            <p:spPr>
              <a:xfrm>
                <a:off x="4490720" y="5039936"/>
                <a:ext cx="57582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語音泡泡: 矩形 6">
                <a:extLst>
                  <a:ext uri="{FF2B5EF4-FFF2-40B4-BE49-F238E27FC236}">
                    <a16:creationId xmlns:a16="http://schemas.microsoft.com/office/drawing/2014/main" id="{520CD529-D1D3-4D12-A809-0007C4C14880}"/>
                  </a:ext>
                </a:extLst>
              </p:cNvPr>
              <p:cNvSpPr/>
              <p:nvPr/>
            </p:nvSpPr>
            <p:spPr>
              <a:xfrm>
                <a:off x="3219986" y="4100333"/>
                <a:ext cx="1846555" cy="598570"/>
              </a:xfrm>
              <a:prstGeom prst="wedgeRectCallout">
                <a:avLst>
                  <a:gd name="adj1" fmla="val 22245"/>
                  <a:gd name="adj2" fmla="val 8651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8" name="語音泡泡: 矩形 7">
                <a:extLst>
                  <a:ext uri="{FF2B5EF4-FFF2-40B4-BE49-F238E27FC236}">
                    <a16:creationId xmlns:a16="http://schemas.microsoft.com/office/drawing/2014/main" id="{97B029DC-94D6-4534-A43C-D740EC5E1283}"/>
                  </a:ext>
                </a:extLst>
              </p:cNvPr>
              <p:cNvSpPr/>
              <p:nvPr/>
            </p:nvSpPr>
            <p:spPr>
              <a:xfrm>
                <a:off x="9607376" y="3836174"/>
                <a:ext cx="2208803" cy="862729"/>
              </a:xfrm>
              <a:prstGeom prst="wedgeRectCallout">
                <a:avLst>
                  <a:gd name="adj1" fmla="val -55783"/>
                  <a:gd name="adj2" fmla="val 9581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做完三級明細再產表</a:t>
                </a:r>
              </a:p>
            </p:txBody>
          </p:sp>
        </p:grpSp>
        <p:sp>
          <p:nvSpPr>
            <p:cNvPr id="9" name="矩形 8">
              <a:extLst>
                <a:ext uri="{FF2B5EF4-FFF2-40B4-BE49-F238E27FC236}">
                  <a16:creationId xmlns:a16="http://schemas.microsoft.com/office/drawing/2014/main" id="{FCE1E295-4D99-4DA7-BB58-07DF4A54B7E0}"/>
                </a:ext>
              </a:extLst>
            </p:cNvPr>
            <p:cNvSpPr/>
            <p:nvPr/>
          </p:nvSpPr>
          <p:spPr>
            <a:xfrm>
              <a:off x="8573707" y="4973912"/>
              <a:ext cx="1033669" cy="522664"/>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3567883C-CFCD-42DA-ABAA-D70CD58D4962}"/>
                </a:ext>
              </a:extLst>
            </p:cNvPr>
            <p:cNvSpPr/>
            <p:nvPr/>
          </p:nvSpPr>
          <p:spPr>
            <a:xfrm>
              <a:off x="-181431" y="1370372"/>
              <a:ext cx="560181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語音泡泡: 矩形 11">
            <a:extLst>
              <a:ext uri="{FF2B5EF4-FFF2-40B4-BE49-F238E27FC236}">
                <a16:creationId xmlns:a16="http://schemas.microsoft.com/office/drawing/2014/main" id="{6BF1DCDF-288C-468B-BD1D-C4EA34703CB4}"/>
              </a:ext>
            </a:extLst>
          </p:cNvPr>
          <p:cNvSpPr/>
          <p:nvPr/>
        </p:nvSpPr>
        <p:spPr>
          <a:xfrm>
            <a:off x="6027367" y="2339447"/>
            <a:ext cx="3933516" cy="1340520"/>
          </a:xfrm>
          <a:prstGeom prst="wedgeRectCallout">
            <a:avLst>
              <a:gd name="adj1" fmla="val -54115"/>
              <a:gd name="adj2" fmla="val -7748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在</a:t>
            </a:r>
            <a:r>
              <a:rPr lang="zh-TW" altLang="en-US" sz="2800" b="1" dirty="0">
                <a:solidFill>
                  <a:srgbClr val="FF0000"/>
                </a:solidFill>
                <a:latin typeface="標楷體" panose="03000509000000000000" pitchFamily="65" charset="-120"/>
                <a:ea typeface="標楷體" panose="03000509000000000000" pitchFamily="65" charset="-120"/>
              </a:rPr>
              <a:t>主檔查詢後</a:t>
            </a:r>
            <a:r>
              <a:rPr lang="zh-TW" altLang="en-US" sz="2800" b="1" dirty="0">
                <a:solidFill>
                  <a:schemeClr val="bg1"/>
                </a:solidFill>
                <a:latin typeface="標楷體" panose="03000509000000000000" pitchFamily="65" charset="-120"/>
                <a:ea typeface="標楷體" panose="03000509000000000000" pitchFamily="65" charset="-120"/>
              </a:rPr>
              <a:t>選擇本次要申請的計畫</a:t>
            </a:r>
            <a:r>
              <a:rPr lang="zh-TW" altLang="en-US" sz="2800" b="1" dirty="0">
                <a:solidFill>
                  <a:srgbClr val="FF0000"/>
                </a:solidFill>
                <a:latin typeface="標楷體" panose="03000509000000000000" pitchFamily="65" charset="-120"/>
                <a:ea typeface="標楷體" panose="03000509000000000000" pitchFamily="65" charset="-120"/>
              </a:rPr>
              <a:t>記得還要再去做三級明細</a:t>
            </a:r>
          </a:p>
        </p:txBody>
      </p:sp>
      <p:sp>
        <p:nvSpPr>
          <p:cNvPr id="13" name="矩形 12">
            <a:extLst>
              <a:ext uri="{FF2B5EF4-FFF2-40B4-BE49-F238E27FC236}">
                <a16:creationId xmlns:a16="http://schemas.microsoft.com/office/drawing/2014/main" id="{42DE6690-CFD3-4A82-BC58-7555C060508A}"/>
              </a:ext>
            </a:extLst>
          </p:cNvPr>
          <p:cNvSpPr/>
          <p:nvPr/>
        </p:nvSpPr>
        <p:spPr>
          <a:xfrm>
            <a:off x="373627" y="1690328"/>
            <a:ext cx="533548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8575999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CA44BAE-D163-4254-AE39-EB34A9344599}"/>
              </a:ext>
            </a:extLst>
          </p:cNvPr>
          <p:cNvPicPr>
            <a:picLocks noChangeAspect="1"/>
          </p:cNvPicPr>
          <p:nvPr/>
        </p:nvPicPr>
        <p:blipFill rotWithShape="1">
          <a:blip r:embed="rId2"/>
          <a:srcRect l="39246" t="15663" r="10947" b="17152"/>
          <a:stretch/>
        </p:blipFill>
        <p:spPr>
          <a:xfrm>
            <a:off x="1695636" y="221941"/>
            <a:ext cx="7776838" cy="6462944"/>
          </a:xfrm>
          <a:prstGeom prst="rect">
            <a:avLst/>
          </a:prstGeom>
        </p:spPr>
      </p:pic>
      <p:sp>
        <p:nvSpPr>
          <p:cNvPr id="3" name="矩形 2">
            <a:extLst>
              <a:ext uri="{FF2B5EF4-FFF2-40B4-BE49-F238E27FC236}">
                <a16:creationId xmlns:a16="http://schemas.microsoft.com/office/drawing/2014/main" id="{114319B1-A50B-476A-A115-12266B467CEC}"/>
              </a:ext>
            </a:extLst>
          </p:cNvPr>
          <p:cNvSpPr/>
          <p:nvPr/>
        </p:nvSpPr>
        <p:spPr>
          <a:xfrm>
            <a:off x="2643616" y="923705"/>
            <a:ext cx="5807926"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4868864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八</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統籌支撥科目之動支</a:t>
            </a:r>
          </a:p>
        </p:txBody>
      </p:sp>
      <p:sp>
        <p:nvSpPr>
          <p:cNvPr id="4" name="矩形: 圓角 3">
            <a:extLst>
              <a:ext uri="{FF2B5EF4-FFF2-40B4-BE49-F238E27FC236}">
                <a16:creationId xmlns:a16="http://schemas.microsoft.com/office/drawing/2014/main" id="{B1E09E75-7F8E-44FD-954B-5E2B64D33959}"/>
              </a:ext>
            </a:extLst>
          </p:cNvPr>
          <p:cNvSpPr/>
          <p:nvPr/>
        </p:nvSpPr>
        <p:spPr>
          <a:xfrm>
            <a:off x="357810" y="2484783"/>
            <a:ext cx="10078278" cy="31208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lnSpc>
                <a:spcPts val="3600"/>
              </a:lnSpc>
            </a:pPr>
            <a:r>
              <a:rPr lang="zh-TW" altLang="zh-TW" sz="3600" b="1" dirty="0">
                <a:solidFill>
                  <a:schemeClr val="bg1"/>
                </a:solidFill>
                <a:latin typeface="標楷體" panose="03000509000000000000" pitchFamily="65" charset="-120"/>
                <a:ea typeface="標楷體" panose="03000509000000000000" pitchFamily="65" charset="-120"/>
              </a:rPr>
              <a:t>「公務人員退休及撫卹給付」、「公務人員各項補助及慰問金」、「各類員工待遇準備」等統籌支撥科目經費。</a:t>
            </a:r>
            <a:endParaRPr lang="zh-TW" altLang="en-US" sz="36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29299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0111B0-F73F-435F-9FE2-60470D2D12CA}"/>
              </a:ext>
            </a:extLst>
          </p:cNvPr>
          <p:cNvSpPr>
            <a:spLocks noGrp="1"/>
          </p:cNvSpPr>
          <p:nvPr>
            <p:ph type="title"/>
          </p:nvPr>
        </p:nvSpPr>
        <p:spPr>
          <a:xfrm>
            <a:off x="238539" y="2063262"/>
            <a:ext cx="4482548" cy="2661052"/>
          </a:xfrm>
        </p:spPr>
        <p:txBody>
          <a:bodyPr vert="horz" lIns="91440" tIns="45720" rIns="91440" bIns="45720" rtlCol="0" anchor="ctr">
            <a:normAutofit/>
          </a:bodyPr>
          <a:lstStyle/>
          <a:p>
            <a:r>
              <a:rPr lang="zh-TW" altLang="en-US" sz="4400" b="1" dirty="0">
                <a:solidFill>
                  <a:schemeClr val="bg1">
                    <a:lumMod val="90000"/>
                    <a:lumOff val="10000"/>
                  </a:schemeClr>
                </a:solidFill>
                <a:latin typeface="標楷體" panose="03000509000000000000" pitchFamily="65" charset="-120"/>
                <a:ea typeface="標楷體" panose="03000509000000000000" pitchFamily="65" charset="-120"/>
              </a:rPr>
              <a:t>四、單位預算執行之彈性</a:t>
            </a:r>
            <a:br>
              <a:rPr lang="en-US" altLang="zh-TW" sz="4400" b="1" dirty="0">
                <a:solidFill>
                  <a:schemeClr val="bg1">
                    <a:lumMod val="90000"/>
                    <a:lumOff val="10000"/>
                  </a:schemeClr>
                </a:solidFill>
                <a:latin typeface="標楷體" panose="03000509000000000000" pitchFamily="65" charset="-120"/>
                <a:ea typeface="標楷體" panose="03000509000000000000" pitchFamily="65" charset="-120"/>
              </a:rPr>
            </a:br>
            <a:r>
              <a:rPr lang="en-US" altLang="zh-TW" sz="4400" b="1"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4400" b="1" dirty="0">
                <a:solidFill>
                  <a:schemeClr val="bg1">
                    <a:lumMod val="90000"/>
                    <a:lumOff val="10000"/>
                  </a:schemeClr>
                </a:solidFill>
                <a:latin typeface="標楷體" panose="03000509000000000000" pitchFamily="65" charset="-120"/>
                <a:ea typeface="標楷體" panose="03000509000000000000" pitchFamily="65" charset="-120"/>
              </a:rPr>
              <a:t>九</a:t>
            </a:r>
            <a:r>
              <a:rPr lang="en-US" altLang="zh-TW" sz="4400" b="1" dirty="0">
                <a:solidFill>
                  <a:schemeClr val="bg1">
                    <a:lumMod val="90000"/>
                    <a:lumOff val="10000"/>
                  </a:schemeClr>
                </a:solidFill>
                <a:latin typeface="標楷體" panose="03000509000000000000" pitchFamily="65" charset="-120"/>
                <a:ea typeface="標楷體" panose="03000509000000000000" pitchFamily="65" charset="-120"/>
              </a:rPr>
              <a:t>)</a:t>
            </a:r>
            <a:r>
              <a:rPr lang="zh-TW" altLang="en-US" sz="4400" b="1" dirty="0">
                <a:solidFill>
                  <a:schemeClr val="bg1">
                    <a:lumMod val="90000"/>
                    <a:lumOff val="10000"/>
                  </a:schemeClr>
                </a:solidFill>
                <a:latin typeface="標楷體" panose="03000509000000000000" pitchFamily="65" charset="-120"/>
                <a:ea typeface="標楷體" panose="03000509000000000000" pitchFamily="65" charset="-120"/>
              </a:rPr>
              <a:t>墊付款支用</a:t>
            </a:r>
          </a:p>
        </p:txBody>
      </p:sp>
      <p:graphicFrame>
        <p:nvGraphicFramePr>
          <p:cNvPr id="3" name="資料庫圖表 2">
            <a:extLst>
              <a:ext uri="{FF2B5EF4-FFF2-40B4-BE49-F238E27FC236}">
                <a16:creationId xmlns:a16="http://schemas.microsoft.com/office/drawing/2014/main" id="{918FD2F7-5252-4221-A072-0451F8648CA9}"/>
              </a:ext>
            </a:extLst>
          </p:cNvPr>
          <p:cNvGraphicFramePr/>
          <p:nvPr>
            <p:extLst>
              <p:ext uri="{D42A27DB-BD31-4B8C-83A1-F6EECF244321}">
                <p14:modId xmlns:p14="http://schemas.microsoft.com/office/powerpoint/2010/main" val="3425625607"/>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93607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20452998"/>
              </p:ext>
            </p:extLst>
          </p:nvPr>
        </p:nvGraphicFramePr>
        <p:xfrm>
          <a:off x="1" y="2084058"/>
          <a:ext cx="12054255" cy="4559605"/>
        </p:xfrm>
        <a:graphic>
          <a:graphicData uri="http://schemas.openxmlformats.org/drawingml/2006/table">
            <a:tbl>
              <a:tblPr>
                <a:tableStyleId>{35758FB7-9AC5-4552-8A53-C91805E547FA}</a:tableStyleId>
              </a:tblPr>
              <a:tblGrid>
                <a:gridCol w="6288754">
                  <a:extLst>
                    <a:ext uri="{9D8B030D-6E8A-4147-A177-3AD203B41FA5}">
                      <a16:colId xmlns:a16="http://schemas.microsoft.com/office/drawing/2014/main" val="224458058"/>
                    </a:ext>
                  </a:extLst>
                </a:gridCol>
                <a:gridCol w="2217500">
                  <a:extLst>
                    <a:ext uri="{9D8B030D-6E8A-4147-A177-3AD203B41FA5}">
                      <a16:colId xmlns:a16="http://schemas.microsoft.com/office/drawing/2014/main" val="1762071138"/>
                    </a:ext>
                  </a:extLst>
                </a:gridCol>
                <a:gridCol w="3548001">
                  <a:extLst>
                    <a:ext uri="{9D8B030D-6E8A-4147-A177-3AD203B41FA5}">
                      <a16:colId xmlns:a16="http://schemas.microsoft.com/office/drawing/2014/main" val="1995723692"/>
                    </a:ext>
                  </a:extLst>
                </a:gridCol>
              </a:tblGrid>
              <a:tr h="476738">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支用項目</a:t>
                      </a: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各機關單位預算執行要點</a:t>
                      </a: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§44)</a:t>
                      </a:r>
                    </a:p>
                  </a:txBody>
                  <a:tcPr horzOverflow="overflow">
                    <a:solidFill>
                      <a:schemeClr val="accent3">
                        <a:lumMod val="60000"/>
                        <a:lumOff val="40000"/>
                      </a:schemeClr>
                    </a:solidFill>
                  </a:tcPr>
                </a:tc>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規定程序</a:t>
                      </a: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(§45)</a:t>
                      </a:r>
                      <a:endParaRPr kumimoji="0" lang="zh-TW" altLang="en-US" sz="2400" b="0" i="0" u="none" strike="noStrike" cap="none" normalizeH="0" baseline="0" dirty="0">
                        <a:ln>
                          <a:noFill/>
                        </a:ln>
                        <a:solidFill>
                          <a:schemeClr val="bg1"/>
                        </a:solidFill>
                        <a:effectLst/>
                        <a:latin typeface="標楷體" pitchFamily="65" charset="-120"/>
                        <a:ea typeface="標楷體" pitchFamily="65" charset="-120"/>
                      </a:endParaRPr>
                    </a:p>
                  </a:txBody>
                  <a:tcPr horzOverflow="overflow">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預算編列與帳務轉正</a:t>
                      </a:r>
                      <a:r>
                        <a:rPr kumimoji="0" lang="en-US" altLang="zh-TW" sz="20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(§46)</a:t>
                      </a:r>
                      <a:endParaRPr kumimoji="0" lang="zh-TW" altLang="en-US" sz="2000" b="0" i="0" u="none" strike="noStrike" cap="none" normalizeH="0" baseline="0" dirty="0">
                        <a:ln>
                          <a:noFill/>
                        </a:ln>
                        <a:solidFill>
                          <a:schemeClr val="bg1"/>
                        </a:solidFill>
                        <a:effectLst/>
                        <a:latin typeface="標楷體" pitchFamily="65" charset="-120"/>
                        <a:ea typeface="標楷體" pitchFamily="65" charset="-120"/>
                      </a:endParaRPr>
                    </a:p>
                  </a:txBody>
                  <a:tcPr horzOverflow="overflow">
                    <a:solidFill>
                      <a:schemeClr val="accent3">
                        <a:lumMod val="60000"/>
                        <a:lumOff val="40000"/>
                      </a:schemeClr>
                    </a:solidFill>
                  </a:tcPr>
                </a:tc>
                <a:extLst>
                  <a:ext uri="{0D108BD9-81ED-4DB2-BD59-A6C34878D82A}">
                    <a16:rowId xmlns:a16="http://schemas.microsoft.com/office/drawing/2014/main" val="978064973"/>
                  </a:ext>
                </a:extLst>
              </a:tr>
              <a:tr h="475096">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1.</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配合國防緊急設施或戰爭之有關支出</a:t>
                      </a:r>
                    </a:p>
                  </a:txBody>
                  <a:tcPr anchor="ctr" horzOverflow="overflow"/>
                </a:tc>
                <a:tc rowSpan="6">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原則上</a:t>
                      </a:r>
                      <a:r>
                        <a:rPr kumimoji="0" lang="zh-TW" altLang="en-US" sz="2400" b="1" u="sng" strike="noStrike" cap="none" normalizeH="0" baseline="0" dirty="0">
                          <a:ln>
                            <a:noFill/>
                          </a:ln>
                          <a:solidFill>
                            <a:srgbClr val="FF0000"/>
                          </a:solidFill>
                          <a:effectLst/>
                          <a:latin typeface="標楷體" panose="03000509000000000000" pitchFamily="65" charset="-120"/>
                          <a:ea typeface="標楷體" panose="03000509000000000000" pitchFamily="65" charset="-120"/>
                        </a:rPr>
                        <a:t>應敍明理由</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，經直轄市、</a:t>
                      </a: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縣</a:t>
                      </a: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市政府核准或</a:t>
                      </a:r>
                      <a:r>
                        <a:rPr kumimoji="0" lang="zh-TW" altLang="en-US" sz="2400" b="1" u="sng" strike="noStrike" cap="none" normalizeH="0" baseline="0" dirty="0">
                          <a:ln>
                            <a:noFill/>
                          </a:ln>
                          <a:solidFill>
                            <a:srgbClr val="FF0000"/>
                          </a:solidFill>
                          <a:effectLst/>
                          <a:latin typeface="標楷體" panose="03000509000000000000" pitchFamily="65" charset="-120"/>
                          <a:ea typeface="標楷體" panose="03000509000000000000" pitchFamily="65" charset="-120"/>
                        </a:rPr>
                        <a:t>送請議會同意</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，始得支用。</a:t>
                      </a:r>
                      <a:endParaRPr kumimoji="0" lang="zh-TW" altLang="en-US" sz="2400" b="1" i="0" u="none" strike="noStrike" cap="none" normalizeH="0" baseline="0" dirty="0">
                        <a:ln>
                          <a:noFill/>
                        </a:ln>
                        <a:solidFill>
                          <a:schemeClr val="bg1"/>
                        </a:solidFill>
                        <a:effectLst/>
                        <a:latin typeface="標楷體" pitchFamily="65" charset="-120"/>
                        <a:ea typeface="標楷體" pitchFamily="65" charset="-120"/>
                      </a:endParaRPr>
                    </a:p>
                  </a:txBody>
                  <a:tcPr anchor="ctr" horzOverflow="overflow"/>
                </a:tc>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highlight>
                            <a:srgbClr val="FFFF00"/>
                          </a:highlight>
                          <a:latin typeface="標楷體" pitchFamily="65" charset="-120"/>
                          <a:ea typeface="標楷體" pitchFamily="65" charset="-120"/>
                        </a:rPr>
                        <a:t>應於支用當年度</a:t>
                      </a:r>
                      <a:r>
                        <a:rPr kumimoji="0" lang="zh-TW" altLang="en-US" sz="2400" b="0" i="0" u="none" strike="noStrike" cap="none" normalizeH="0" baseline="0" dirty="0">
                          <a:ln>
                            <a:noFill/>
                          </a:ln>
                          <a:solidFill>
                            <a:schemeClr val="bg1"/>
                          </a:solidFill>
                          <a:effectLst/>
                          <a:latin typeface="標楷體" pitchFamily="65" charset="-120"/>
                          <a:ea typeface="標楷體" pitchFamily="65" charset="-120"/>
                        </a:rPr>
                        <a:t>辦理追加預算或特別預算，進行帳務轉正，如未及於當年度辦理者，</a:t>
                      </a:r>
                      <a:r>
                        <a:rPr kumimoji="0" lang="zh-TW" altLang="en-US" sz="2400" b="1" i="0" u="none" strike="noStrike" cap="none" normalizeH="0" baseline="0" dirty="0">
                          <a:ln>
                            <a:noFill/>
                          </a:ln>
                          <a:solidFill>
                            <a:srgbClr val="FF0000"/>
                          </a:solidFill>
                          <a:effectLst/>
                          <a:highlight>
                            <a:srgbClr val="FFFF00"/>
                          </a:highlight>
                          <a:latin typeface="標楷體" pitchFamily="65" charset="-120"/>
                          <a:ea typeface="標楷體" pitchFamily="65" charset="-120"/>
                        </a:rPr>
                        <a:t>至遲應於次一年度</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籌編總預算</a:t>
                      </a:r>
                      <a:r>
                        <a:rPr kumimoji="0" lang="zh-TW" altLang="en-US" sz="2400" b="1" i="0" u="none" strike="noStrike" cap="none" normalizeH="0" baseline="0" dirty="0">
                          <a:ln>
                            <a:noFill/>
                          </a:ln>
                          <a:solidFill>
                            <a:schemeClr val="bg1"/>
                          </a:solidFill>
                          <a:effectLst/>
                          <a:latin typeface="標楷體" pitchFamily="65" charset="-120"/>
                          <a:ea typeface="標楷體" pitchFamily="65" charset="-120"/>
                        </a:rPr>
                        <a:t>、</a:t>
                      </a:r>
                      <a:r>
                        <a:rPr kumimoji="0" lang="zh-TW" altLang="en-US" sz="2400" b="1" i="0" u="none" strike="noStrike" cap="none" normalizeH="0" baseline="0" dirty="0">
                          <a:ln>
                            <a:noFill/>
                          </a:ln>
                          <a:solidFill>
                            <a:schemeClr val="accent4">
                              <a:lumMod val="75000"/>
                            </a:schemeClr>
                          </a:solidFill>
                          <a:effectLst/>
                          <a:latin typeface="標楷體" pitchFamily="65" charset="-120"/>
                          <a:ea typeface="標楷體" pitchFamily="65" charset="-120"/>
                        </a:rPr>
                        <a:t>追加預算或特別預算</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予以納入，並進行帳務轉正</a:t>
                      </a:r>
                      <a:r>
                        <a:rPr kumimoji="0" lang="zh-TW" altLang="en-US" sz="2400" b="1" i="0" u="none" strike="noStrike" cap="none" normalizeH="0" baseline="0" dirty="0">
                          <a:ln>
                            <a:noFill/>
                          </a:ln>
                          <a:solidFill>
                            <a:schemeClr val="bg1"/>
                          </a:solidFill>
                          <a:effectLst/>
                          <a:latin typeface="標楷體" pitchFamily="65" charset="-120"/>
                          <a:ea typeface="標楷體" pitchFamily="65" charset="-120"/>
                        </a:rPr>
                        <a:t>。</a:t>
                      </a:r>
                    </a:p>
                  </a:txBody>
                  <a:tcPr anchor="ctr" horzOverflow="overflow"/>
                </a:tc>
                <a:extLst>
                  <a:ext uri="{0D108BD9-81ED-4DB2-BD59-A6C34878D82A}">
                    <a16:rowId xmlns:a16="http://schemas.microsoft.com/office/drawing/2014/main" val="866980116"/>
                  </a:ext>
                </a:extLst>
              </a:tr>
              <a:tr h="855172">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2.</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國家經濟上遭逢重大變故，奉上級政府指示必須配合辦理之有關支出</a:t>
                      </a:r>
                    </a:p>
                  </a:txBody>
                  <a:tcPr anchor="ctr" horzOverflow="overflow"/>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2755907"/>
                  </a:ext>
                </a:extLst>
              </a:tr>
              <a:tr h="632059">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3.</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因災害必須緊急支付之工程或救濟支出</a:t>
                      </a:r>
                    </a:p>
                  </a:txBody>
                  <a:tcPr anchor="ctr" horzOverflow="overflow"/>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182220112"/>
                  </a:ext>
                </a:extLst>
              </a:tr>
              <a:tr h="648891">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1" u="sng" strike="noStrike" cap="none" normalizeH="0" baseline="0" dirty="0">
                          <a:ln>
                            <a:noFill/>
                          </a:ln>
                          <a:solidFill>
                            <a:srgbClr val="FF0000"/>
                          </a:solidFill>
                          <a:effectLst/>
                          <a:latin typeface="標楷體" panose="03000509000000000000" pitchFamily="65" charset="-120"/>
                          <a:ea typeface="標楷體" panose="03000509000000000000" pitchFamily="65" charset="-120"/>
                        </a:rPr>
                        <a:t>4.</a:t>
                      </a:r>
                      <a:r>
                        <a:rPr kumimoji="0" lang="zh-TW" altLang="en-US" sz="2400" b="1" u="sng" strike="noStrike" cap="none" normalizeH="0" baseline="0" dirty="0">
                          <a:ln>
                            <a:noFill/>
                          </a:ln>
                          <a:solidFill>
                            <a:srgbClr val="FF0000"/>
                          </a:solidFill>
                          <a:effectLst/>
                          <a:latin typeface="標楷體" panose="03000509000000000000" pitchFamily="65" charset="-120"/>
                          <a:ea typeface="標楷體" panose="03000509000000000000" pitchFamily="65" charset="-120"/>
                        </a:rPr>
                        <a:t>經上級政府核定之補助款，所使用之支出。</a:t>
                      </a:r>
                    </a:p>
                  </a:txBody>
                  <a:tcPr anchor="ctr" horzOverflow="overflow"/>
                </a:tc>
                <a:tc vMerge="1">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chemeClr val="bg1"/>
                        </a:solidFill>
                        <a:effectLst/>
                        <a:latin typeface="標楷體" pitchFamily="65" charset="-120"/>
                        <a:ea typeface="標楷體" pitchFamily="65" charset="-120"/>
                      </a:endParaRPr>
                    </a:p>
                  </a:txBody>
                  <a:tcPr anchor="ctr" horzOverflow="overflow"/>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FF0000"/>
                        </a:solidFill>
                        <a:effectLst/>
                        <a:latin typeface="標楷體" pitchFamily="65" charset="-120"/>
                        <a:ea typeface="標楷體" pitchFamily="65" charset="-120"/>
                      </a:endParaRPr>
                    </a:p>
                  </a:txBody>
                  <a:tcPr anchor="ctr" horzOverflow="overflow"/>
                </a:tc>
                <a:extLst>
                  <a:ext uri="{0D108BD9-81ED-4DB2-BD59-A6C34878D82A}">
                    <a16:rowId xmlns:a16="http://schemas.microsoft.com/office/drawing/2014/main" val="2663339231"/>
                  </a:ext>
                </a:extLst>
              </a:tr>
              <a:tr h="648689">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5.</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依法律或經核定有案之契約義務必需之支出</a:t>
                      </a:r>
                    </a:p>
                  </a:txBody>
                  <a:tcPr anchor="ctr" horzOverflow="overflow"/>
                </a:tc>
                <a:tc vMerge="1">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chemeClr val="bg1"/>
                        </a:solidFill>
                        <a:effectLst/>
                        <a:latin typeface="標楷體" pitchFamily="65" charset="-120"/>
                        <a:ea typeface="標楷體" pitchFamily="65" charset="-120"/>
                      </a:endParaRPr>
                    </a:p>
                  </a:txBody>
                  <a:tcPr anchor="ctr" horzOverflow="overflow"/>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FF0000"/>
                        </a:solidFill>
                        <a:effectLst/>
                        <a:latin typeface="標楷體" pitchFamily="65" charset="-120"/>
                        <a:ea typeface="標楷體" pitchFamily="65" charset="-120"/>
                      </a:endParaRPr>
                    </a:p>
                  </a:txBody>
                  <a:tcPr anchor="ctr" horzOverflow="overflow"/>
                </a:tc>
                <a:extLst>
                  <a:ext uri="{0D108BD9-81ED-4DB2-BD59-A6C34878D82A}">
                    <a16:rowId xmlns:a16="http://schemas.microsoft.com/office/drawing/2014/main" val="3224670785"/>
                  </a:ext>
                </a:extLst>
              </a:tr>
              <a:tr h="730136">
                <a:tc>
                  <a:txBody>
                    <a:bodyPr/>
                    <a:lstStyle>
                      <a:lvl1pPr marL="0" algn="l" defTabSz="914400" rtl="0" eaLnBrk="0" latinLnBrk="0" hangingPunct="0">
                        <a:spcBef>
                          <a:spcPct val="20000"/>
                        </a:spcBef>
                        <a:defRPr kumimoji="1" sz="2800" kern="1200">
                          <a:solidFill>
                            <a:schemeClr val="tx1"/>
                          </a:solidFill>
                          <a:latin typeface="Times New Roman" pitchFamily="18" charset="0"/>
                          <a:ea typeface="新細明體" pitchFamily="18" charset="-120"/>
                        </a:defRPr>
                      </a:lvl1pPr>
                      <a:lvl2pPr marL="742950" indent="-285750" algn="l" defTabSz="914400" rtl="0" eaLnBrk="0" latinLnBrk="0" hangingPunct="0">
                        <a:spcBef>
                          <a:spcPct val="20000"/>
                        </a:spcBef>
                        <a:defRPr kumimoji="1" sz="2400" kern="1200">
                          <a:solidFill>
                            <a:schemeClr val="tx1"/>
                          </a:solidFill>
                          <a:latin typeface="Times New Roman" pitchFamily="18" charset="0"/>
                          <a:ea typeface="新細明體" pitchFamily="18" charset="-120"/>
                        </a:defRPr>
                      </a:lvl2pPr>
                      <a:lvl3pPr marL="1143000" indent="-228600" algn="l" defTabSz="914400" rtl="0" eaLnBrk="0" latinLnBrk="0" hangingPunct="0">
                        <a:spcBef>
                          <a:spcPct val="20000"/>
                        </a:spcBef>
                        <a:defRPr kumimoji="1" sz="2000" kern="1200">
                          <a:solidFill>
                            <a:schemeClr val="tx1"/>
                          </a:solidFill>
                          <a:latin typeface="Times New Roman" pitchFamily="18" charset="0"/>
                          <a:ea typeface="新細明體" pitchFamily="18" charset="-120"/>
                        </a:defRPr>
                      </a:lvl3pPr>
                      <a:lvl4pPr marL="16002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4pPr>
                      <a:lvl5pPr marL="2057400" indent="-228600" algn="l" defTabSz="914400" rtl="0" eaLnBrk="0" latinLnBrk="0" hangingPunct="0">
                        <a:spcBef>
                          <a:spcPct val="20000"/>
                        </a:spcBef>
                        <a:defRPr kumimoji="1" sz="1800" kern="1200">
                          <a:solidFill>
                            <a:schemeClr val="tx1"/>
                          </a:solidFill>
                          <a:latin typeface="Times New Roman" pitchFamily="18" charset="0"/>
                          <a:ea typeface="新細明體" pitchFamily="18" charset="-120"/>
                        </a:defRPr>
                      </a:lvl5pPr>
                      <a:lvl6pPr marL="25146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6pPr>
                      <a:lvl7pPr marL="29718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7pPr>
                      <a:lvl8pPr marL="34290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8pPr>
                      <a:lvl9pPr marL="3886200" indent="-228600" algn="l" defTabSz="914400" rtl="0" eaLnBrk="0" fontAlgn="base" latinLnBrk="0" hangingPunct="0">
                        <a:spcBef>
                          <a:spcPct val="20000"/>
                        </a:spcBef>
                        <a:spcAft>
                          <a:spcPct val="0"/>
                        </a:spcAft>
                        <a:defRPr kumimoji="1" sz="1800" kern="1200">
                          <a:solidFill>
                            <a:schemeClr val="tx1"/>
                          </a:solidFill>
                          <a:latin typeface="Times New Roman" pitchFamily="18"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6.</a:t>
                      </a:r>
                      <a:r>
                        <a:rPr kumimoji="0" lang="zh-TW" altLang="en-US" sz="2400" u="none" strike="noStrike" cap="none" normalizeH="0" baseline="0" dirty="0">
                          <a:ln>
                            <a:noFill/>
                          </a:ln>
                          <a:solidFill>
                            <a:schemeClr val="bg1"/>
                          </a:solidFill>
                          <a:effectLst/>
                          <a:latin typeface="標楷體" panose="03000509000000000000" pitchFamily="65" charset="-120"/>
                          <a:ea typeface="標楷體" panose="03000509000000000000" pitchFamily="65" charset="-120"/>
                        </a:rPr>
                        <a:t>配合上級或同級政府施政需要而核定必須分擔且須及時使用之支出。</a:t>
                      </a:r>
                    </a:p>
                  </a:txBody>
                  <a:tcPr anchor="ctr" horzOverflow="overflow"/>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849129742"/>
                  </a:ext>
                </a:extLst>
              </a:tr>
            </a:tbl>
          </a:graphicData>
        </a:graphic>
      </p:graphicFrame>
      <p:sp>
        <p:nvSpPr>
          <p:cNvPr id="5" name="標題 1">
            <a:extLst>
              <a:ext uri="{FF2B5EF4-FFF2-40B4-BE49-F238E27FC236}">
                <a16:creationId xmlns:a16="http://schemas.microsoft.com/office/drawing/2014/main" id="{BCD692D3-1FE7-4218-B371-73631AEBF2A3}"/>
              </a:ext>
            </a:extLst>
          </p:cNvPr>
          <p:cNvSpPr>
            <a:spLocks noGrp="1"/>
          </p:cNvSpPr>
          <p:nvPr>
            <p:ph type="title"/>
          </p:nvPr>
        </p:nvSpPr>
        <p:spPr>
          <a:xfrm>
            <a:off x="318053" y="753228"/>
            <a:ext cx="9976130" cy="1080938"/>
          </a:xfrm>
        </p:spPr>
        <p:txBody>
          <a:bodyPr vert="horz" lIns="91440" tIns="45720" rIns="91440" bIns="45720" rtlCol="0" anchor="ct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九</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墊付款支用</a:t>
            </a:r>
          </a:p>
        </p:txBody>
      </p:sp>
    </p:spTree>
    <p:extLst>
      <p:ext uri="{BB962C8B-B14F-4D97-AF65-F5344CB8AC3E}">
        <p14:creationId xmlns:p14="http://schemas.microsoft.com/office/powerpoint/2010/main" val="33263973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墊付款支用</a:t>
            </a:r>
          </a:p>
        </p:txBody>
      </p:sp>
      <p:sp>
        <p:nvSpPr>
          <p:cNvPr id="5" name="矩形 4">
            <a:extLst>
              <a:ext uri="{FF2B5EF4-FFF2-40B4-BE49-F238E27FC236}">
                <a16:creationId xmlns:a16="http://schemas.microsoft.com/office/drawing/2014/main" id="{1A1F314D-8F4F-4ADB-88BE-0B21F0AB383A}"/>
              </a:ext>
            </a:extLst>
          </p:cNvPr>
          <p:cNvSpPr/>
          <p:nvPr/>
        </p:nvSpPr>
        <p:spPr>
          <a:xfrm>
            <a:off x="106533" y="2060347"/>
            <a:ext cx="10627728"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dirty="0">
                <a:solidFill>
                  <a:srgbClr val="C00000"/>
                </a:solidFill>
                <a:latin typeface="標楷體" panose="03000509000000000000" pitchFamily="65" charset="-120"/>
                <a:ea typeface="標楷體" panose="03000509000000000000" pitchFamily="65" charset="-120"/>
              </a:rPr>
              <a:t>預算法第</a:t>
            </a:r>
            <a:r>
              <a:rPr lang="en-US" altLang="zh-TW" sz="2600" b="1" dirty="0">
                <a:solidFill>
                  <a:srgbClr val="C00000"/>
                </a:solidFill>
                <a:latin typeface="標楷體" panose="03000509000000000000" pitchFamily="65" charset="-120"/>
                <a:ea typeface="標楷體" panose="03000509000000000000" pitchFamily="65" charset="-120"/>
              </a:rPr>
              <a:t>79</a:t>
            </a:r>
            <a:r>
              <a:rPr lang="zh-TW" altLang="en-US" sz="2600" b="1" dirty="0">
                <a:solidFill>
                  <a:srgbClr val="C00000"/>
                </a:solidFill>
                <a:latin typeface="標楷體" panose="03000509000000000000" pitchFamily="65" charset="-120"/>
                <a:ea typeface="標楷體" panose="03000509000000000000" pitchFamily="65" charset="-120"/>
              </a:rPr>
              <a:t>條及各機關單位預算執行要點第</a:t>
            </a:r>
            <a:r>
              <a:rPr lang="en-US" altLang="zh-TW" sz="2600" b="1" dirty="0">
                <a:solidFill>
                  <a:srgbClr val="C00000"/>
                </a:solidFill>
                <a:latin typeface="標楷體" panose="03000509000000000000" pitchFamily="65" charset="-120"/>
                <a:ea typeface="標楷體" panose="03000509000000000000" pitchFamily="65" charset="-120"/>
              </a:rPr>
              <a:t>44</a:t>
            </a:r>
            <a:r>
              <a:rPr lang="zh-TW" altLang="en-US" sz="2600" b="1" dirty="0">
                <a:solidFill>
                  <a:srgbClr val="C00000"/>
                </a:solidFill>
                <a:latin typeface="標楷體" panose="03000509000000000000" pitchFamily="65" charset="-120"/>
                <a:ea typeface="標楷體" panose="03000509000000000000" pitchFamily="65" charset="-120"/>
              </a:rPr>
              <a:t>及</a:t>
            </a:r>
            <a:r>
              <a:rPr lang="en-US" altLang="zh-TW" sz="2600" b="1" dirty="0">
                <a:solidFill>
                  <a:srgbClr val="C00000"/>
                </a:solidFill>
                <a:latin typeface="標楷體" panose="03000509000000000000" pitchFamily="65" charset="-120"/>
                <a:ea typeface="標楷體" panose="03000509000000000000" pitchFamily="65" charset="-120"/>
              </a:rPr>
              <a:t>45</a:t>
            </a:r>
            <a:r>
              <a:rPr lang="zh-TW" altLang="en-US" sz="2600" b="1" dirty="0">
                <a:solidFill>
                  <a:srgbClr val="C0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辦理。</a:t>
            </a:r>
          </a:p>
          <a:p>
            <a:r>
              <a:rPr lang="zh-TW" altLang="en-US" sz="2600" b="1" dirty="0">
                <a:latin typeface="標楷體" panose="03000509000000000000" pitchFamily="65" charset="-120"/>
                <a:ea typeface="標楷體" panose="03000509000000000000" pitchFamily="65" charset="-120"/>
              </a:rPr>
              <a:t>  二、</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案由說明</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a:t>
            </a:r>
            <a:endParaRPr lang="en-US" altLang="zh-TW" sz="2600" b="1" dirty="0">
              <a:latin typeface="標楷體" panose="03000509000000000000" pitchFamily="65" charset="-120"/>
              <a:ea typeface="標楷體" panose="03000509000000000000" pitchFamily="65" charset="-120"/>
            </a:endParaRPr>
          </a:p>
          <a:p>
            <a:r>
              <a:rPr lang="en-US" altLang="zh-TW" sz="2600" b="1" dirty="0">
                <a:latin typeface="標楷體" panose="03000509000000000000" pitchFamily="65" charset="-120"/>
                <a:ea typeface="標楷體" panose="03000509000000000000" pitchFamily="65" charset="-120"/>
              </a:rPr>
              <a:t>  </a:t>
            </a:r>
            <a:r>
              <a:rPr lang="zh-TW" altLang="en-US" sz="2600" b="1" dirty="0">
                <a:latin typeface="標楷體" panose="03000509000000000000" pitchFamily="65" charset="-120"/>
                <a:ea typeface="標楷體" panose="03000509000000000000" pitchFamily="65" charset="-120"/>
              </a:rPr>
              <a:t>三、旨案經費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元未編列預算，為利</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，爰擬辦理經費墊付及納編於○○○年度追加預算</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「歲入</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來源別</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子目別</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細目別」</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XXX</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元</a:t>
            </a:r>
            <a:r>
              <a:rPr lang="zh-TW" altLang="en-US" sz="2600" b="1" dirty="0">
                <a:solidFill>
                  <a:srgbClr val="C00000"/>
                </a:solidFill>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「歲出</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二級用途別科目」</a:t>
            </a:r>
            <a:r>
              <a:rPr lang="en-US" altLang="zh-TW" sz="2600" b="1" dirty="0">
                <a:solidFill>
                  <a:srgbClr val="C00000"/>
                </a:solidFill>
                <a:highlight>
                  <a:srgbClr val="00FFFF"/>
                </a:highlight>
                <a:latin typeface="標楷體" panose="03000509000000000000" pitchFamily="65" charset="-120"/>
                <a:ea typeface="標楷體" panose="03000509000000000000" pitchFamily="65" charset="-120"/>
              </a:rPr>
              <a:t>XXX</a:t>
            </a:r>
            <a:r>
              <a:rPr lang="zh-TW" altLang="en-US" sz="2600" b="1" dirty="0">
                <a:solidFill>
                  <a:srgbClr val="C00000"/>
                </a:solidFill>
                <a:highlight>
                  <a:srgbClr val="00FFFF"/>
                </a:highlight>
                <a:latin typeface="標楷體" panose="03000509000000000000" pitchFamily="65" charset="-120"/>
                <a:ea typeface="標楷體" panose="03000509000000000000" pitchFamily="65" charset="-120"/>
              </a:rPr>
              <a:t>元。</a:t>
            </a:r>
            <a:endParaRPr lang="en-US" altLang="zh-TW" sz="2600" b="1" dirty="0">
              <a:solidFill>
                <a:srgbClr val="C00000"/>
              </a:solidFill>
              <a:highlight>
                <a:srgbClr val="00FFFF"/>
              </a:highlight>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，本案如奉核可後，擬提請本府縣務會議審議，俟通過後再函請本縣議會同意墊付，並循預算程序辦理○○○年度追加預算及墊付款帳務轉正事宜。</a:t>
            </a:r>
          </a:p>
        </p:txBody>
      </p:sp>
    </p:spTree>
    <p:extLst>
      <p:ext uri="{BB962C8B-B14F-4D97-AF65-F5344CB8AC3E}">
        <p14:creationId xmlns:p14="http://schemas.microsoft.com/office/powerpoint/2010/main" val="22233379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a:t>
            </a:r>
            <a:br>
              <a:rPr lang="en-US" altLang="zh-TW" sz="4000" b="1" dirty="0">
                <a:latin typeface="標楷體" panose="03000509000000000000" pitchFamily="65" charset="-120"/>
                <a:ea typeface="標楷體" panose="03000509000000000000" pitchFamily="65" charset="-120"/>
              </a:rPr>
            </a:br>
            <a:r>
              <a:rPr lang="zh-TW" altLang="en-US" sz="4000" b="1" dirty="0">
                <a:latin typeface="標楷體" panose="03000509000000000000" pitchFamily="65" charset="-120"/>
                <a:ea typeface="標楷體" panose="03000509000000000000" pitchFamily="65" charset="-120"/>
              </a:rPr>
              <a:t>（十</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公共工程及建築計畫之執行</a:t>
            </a:r>
          </a:p>
        </p:txBody>
      </p:sp>
      <p:graphicFrame>
        <p:nvGraphicFramePr>
          <p:cNvPr id="3" name="資料庫圖表 2">
            <a:extLst>
              <a:ext uri="{FF2B5EF4-FFF2-40B4-BE49-F238E27FC236}">
                <a16:creationId xmlns:a16="http://schemas.microsoft.com/office/drawing/2014/main" id="{28E20A03-20B6-40FB-2C98-9BAE966B2246}"/>
              </a:ext>
            </a:extLst>
          </p:cNvPr>
          <p:cNvGraphicFramePr/>
          <p:nvPr>
            <p:extLst>
              <p:ext uri="{D42A27DB-BD31-4B8C-83A1-F6EECF244321}">
                <p14:modId xmlns:p14="http://schemas.microsoft.com/office/powerpoint/2010/main" val="441874670"/>
              </p:ext>
            </p:extLst>
          </p:nvPr>
        </p:nvGraphicFramePr>
        <p:xfrm>
          <a:off x="106533" y="2003413"/>
          <a:ext cx="11621641" cy="4852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97785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E2CB91-286D-4D1C-B790-C6C2B79F9ED2}"/>
              </a:ext>
            </a:extLst>
          </p:cNvPr>
          <p:cNvSpPr>
            <a:spLocks noGrp="1"/>
          </p:cNvSpPr>
          <p:nvPr>
            <p:ph type="title"/>
          </p:nvPr>
        </p:nvSpPr>
        <p:spPr>
          <a:xfrm>
            <a:off x="222069" y="2869895"/>
            <a:ext cx="10072113" cy="1090788"/>
          </a:xfrm>
        </p:spPr>
        <p:txBody>
          <a:bodyPr>
            <a:normAutofit/>
          </a:bodyPr>
          <a:lstStyle/>
          <a:p>
            <a:pPr algn="ctr"/>
            <a:r>
              <a:rPr lang="zh-TW" altLang="en-US" sz="6700" b="1" dirty="0">
                <a:latin typeface="DFKai-SB" panose="03000509000000000000" pitchFamily="65" charset="-120"/>
                <a:ea typeface="DFKai-SB" panose="03000509000000000000" pitchFamily="65" charset="-120"/>
              </a:rPr>
              <a:t>經費動支、執行及核銷</a:t>
            </a:r>
            <a:endParaRPr lang="en-US" sz="6700" dirty="0"/>
          </a:p>
        </p:txBody>
      </p:sp>
    </p:spTree>
    <p:extLst>
      <p:ext uri="{BB962C8B-B14F-4D97-AF65-F5344CB8AC3E}">
        <p14:creationId xmlns:p14="http://schemas.microsoft.com/office/powerpoint/2010/main" val="12951360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DF598-A4F5-44C3-B414-8CBD39E3F916}"/>
              </a:ext>
            </a:extLst>
          </p:cNvPr>
          <p:cNvSpPr>
            <a:spLocks noGrp="1"/>
          </p:cNvSpPr>
          <p:nvPr>
            <p:ph type="title"/>
          </p:nvPr>
        </p:nvSpPr>
        <p:spPr>
          <a:xfrm>
            <a:off x="168677" y="753228"/>
            <a:ext cx="10125506" cy="1080938"/>
          </a:xfrm>
        </p:spPr>
        <p:txBody>
          <a:bodyPr/>
          <a:lstStyle/>
          <a:p>
            <a:r>
              <a:rPr lang="zh-TW" altLang="en-US" b="1" dirty="0">
                <a:latin typeface="DFKai-SB" panose="03000509000000000000" pitchFamily="65" charset="-120"/>
                <a:ea typeface="DFKai-SB" panose="03000509000000000000" pitchFamily="65" charset="-120"/>
              </a:rPr>
              <a:t>經費動支、執行及核銷流程</a:t>
            </a:r>
            <a:endParaRPr lang="zh-TW" altLang="en-US" dirty="0"/>
          </a:p>
        </p:txBody>
      </p:sp>
      <p:graphicFrame>
        <p:nvGraphicFramePr>
          <p:cNvPr id="4" name="內容版面配置區 3">
            <a:extLst>
              <a:ext uri="{FF2B5EF4-FFF2-40B4-BE49-F238E27FC236}">
                <a16:creationId xmlns:a16="http://schemas.microsoft.com/office/drawing/2014/main" id="{F9FBDF9A-7582-4DFB-9C04-AC054D59ABF5}"/>
              </a:ext>
            </a:extLst>
          </p:cNvPr>
          <p:cNvGraphicFramePr>
            <a:graphicFrameLocks noGrp="1"/>
          </p:cNvGraphicFramePr>
          <p:nvPr>
            <p:ph idx="1"/>
            <p:extLst>
              <p:ext uri="{D42A27DB-BD31-4B8C-83A1-F6EECF244321}">
                <p14:modId xmlns:p14="http://schemas.microsoft.com/office/powerpoint/2010/main" val="3296155298"/>
              </p:ext>
            </p:extLst>
          </p:nvPr>
        </p:nvGraphicFramePr>
        <p:xfrm>
          <a:off x="168677" y="2210541"/>
          <a:ext cx="10289218" cy="4385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735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4026382433"/>
              </p:ext>
            </p:extLst>
          </p:nvPr>
        </p:nvGraphicFramePr>
        <p:xfrm>
          <a:off x="165248" y="2057968"/>
          <a:ext cx="11861501" cy="2199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資料庫圖表 11">
            <a:extLst>
              <a:ext uri="{FF2B5EF4-FFF2-40B4-BE49-F238E27FC236}">
                <a16:creationId xmlns:a16="http://schemas.microsoft.com/office/drawing/2014/main" id="{30E1BC0A-93DB-BD0C-9325-1C2B57FAC712}"/>
              </a:ext>
            </a:extLst>
          </p:cNvPr>
          <p:cNvGraphicFramePr/>
          <p:nvPr>
            <p:extLst>
              <p:ext uri="{D42A27DB-BD31-4B8C-83A1-F6EECF244321}">
                <p14:modId xmlns:p14="http://schemas.microsoft.com/office/powerpoint/2010/main" val="40725497"/>
              </p:ext>
            </p:extLst>
          </p:nvPr>
        </p:nvGraphicFramePr>
        <p:xfrm>
          <a:off x="165248" y="4391404"/>
          <a:ext cx="11861501" cy="2342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92017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lstStyle/>
          <a:p>
            <a:r>
              <a:rPr lang="zh-TW" altLang="en-US" b="1" dirty="0">
                <a:latin typeface="標楷體" panose="03000509000000000000" pitchFamily="65" charset="-120"/>
                <a:ea typeface="標楷體" panose="03000509000000000000" pitchFamily="65" charset="-120"/>
              </a:rPr>
              <a:t>一、經費動支</a:t>
            </a:r>
            <a:br>
              <a:rPr lang="en-US" altLang="zh-TW" b="1" dirty="0">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一</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注意事項</a:t>
            </a:r>
            <a:endParaRPr lang="zh-TW" altLang="en-US" dirty="0"/>
          </a:p>
        </p:txBody>
      </p:sp>
      <p:graphicFrame>
        <p:nvGraphicFramePr>
          <p:cNvPr id="4" name="資料庫圖表 3">
            <a:extLst>
              <a:ext uri="{FF2B5EF4-FFF2-40B4-BE49-F238E27FC236}">
                <a16:creationId xmlns:a16="http://schemas.microsoft.com/office/drawing/2014/main" id="{F18397FA-CAFA-44F8-B4A4-4D1EC17A9779}"/>
              </a:ext>
            </a:extLst>
          </p:cNvPr>
          <p:cNvGraphicFramePr/>
          <p:nvPr>
            <p:extLst>
              <p:ext uri="{D42A27DB-BD31-4B8C-83A1-F6EECF244321}">
                <p14:modId xmlns:p14="http://schemas.microsoft.com/office/powerpoint/2010/main" val="3817345493"/>
              </p:ext>
            </p:extLst>
          </p:nvPr>
        </p:nvGraphicFramePr>
        <p:xfrm>
          <a:off x="220954" y="1726260"/>
          <a:ext cx="1025469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37205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0" y="574166"/>
            <a:ext cx="10697591" cy="1260000"/>
          </a:xfrm>
        </p:spPr>
        <p:txBody>
          <a:bodyPr>
            <a:normAutofit/>
          </a:bodyPr>
          <a:lstStyle/>
          <a:p>
            <a:r>
              <a:rPr lang="zh-TW" altLang="en-US" b="1" dirty="0">
                <a:latin typeface="標楷體" panose="03000509000000000000" pitchFamily="65" charset="-120"/>
                <a:ea typeface="標楷體" panose="03000509000000000000" pitchFamily="65" charset="-120"/>
              </a:rPr>
              <a:t>一、經費動支</a:t>
            </a:r>
            <a:br>
              <a:rPr lang="en-US" altLang="zh-TW" b="1" dirty="0">
                <a:latin typeface="標楷體" panose="03000509000000000000" pitchFamily="65" charset="-120"/>
                <a:ea typeface="標楷體" panose="03000509000000000000" pitchFamily="65" charset="-120"/>
              </a:rPr>
            </a:br>
            <a:r>
              <a:rPr lang="en-US" altLang="zh-TW" sz="3400" b="1" dirty="0">
                <a:latin typeface="標楷體" panose="03000509000000000000" pitchFamily="65" charset="-120"/>
                <a:ea typeface="標楷體" panose="03000509000000000000" pitchFamily="65" charset="-120"/>
              </a:rPr>
              <a:t>(</a:t>
            </a:r>
            <a:r>
              <a:rPr lang="zh-TW" altLang="en-US" sz="3400" b="1" dirty="0">
                <a:latin typeface="標楷體" panose="03000509000000000000" pitchFamily="65" charset="-120"/>
                <a:ea typeface="標楷體" panose="03000509000000000000" pitchFamily="65" charset="-120"/>
              </a:rPr>
              <a:t>二</a:t>
            </a:r>
            <a:r>
              <a:rPr lang="en-US" altLang="zh-TW" sz="3400" b="1" dirty="0">
                <a:latin typeface="標楷體" panose="03000509000000000000" pitchFamily="65" charset="-120"/>
                <a:ea typeface="標楷體" panose="03000509000000000000" pitchFamily="65" charset="-120"/>
              </a:rPr>
              <a:t>)CBA</a:t>
            </a:r>
            <a:r>
              <a:rPr lang="zh-TW" altLang="en-US" sz="3400" b="1" dirty="0">
                <a:latin typeface="標楷體" panose="03000509000000000000" pitchFamily="65" charset="-120"/>
                <a:ea typeface="標楷體" panose="03000509000000000000" pitchFamily="65" charset="-120"/>
              </a:rPr>
              <a:t>產製黏貼憑證用紙</a:t>
            </a:r>
            <a:r>
              <a:rPr lang="en-US" altLang="zh-TW" sz="3400" b="1" dirty="0">
                <a:latin typeface="標楷體" panose="03000509000000000000" pitchFamily="65" charset="-120"/>
                <a:ea typeface="標楷體" panose="03000509000000000000" pitchFamily="65" charset="-120"/>
              </a:rPr>
              <a:t>(</a:t>
            </a:r>
            <a:r>
              <a:rPr lang="zh-TW" altLang="en-US" sz="3400" b="1" dirty="0">
                <a:latin typeface="標楷體" panose="03000509000000000000" pitchFamily="65" charset="-120"/>
                <a:ea typeface="標楷體" panose="03000509000000000000" pitchFamily="65" charset="-120"/>
              </a:rPr>
              <a:t>受款人清單</a:t>
            </a:r>
            <a:r>
              <a:rPr lang="en-US" altLang="zh-TW" sz="3400" b="1" dirty="0">
                <a:latin typeface="標楷體" panose="03000509000000000000" pitchFamily="65" charset="-120"/>
                <a:ea typeface="標楷體" panose="03000509000000000000" pitchFamily="65" charset="-120"/>
              </a:rPr>
              <a:t>)</a:t>
            </a:r>
            <a:endParaRPr lang="zh-TW" altLang="en-US" sz="3400" dirty="0"/>
          </a:p>
        </p:txBody>
      </p:sp>
      <p:sp>
        <p:nvSpPr>
          <p:cNvPr id="5" name="橢圓 4">
            <a:extLst>
              <a:ext uri="{FF2B5EF4-FFF2-40B4-BE49-F238E27FC236}">
                <a16:creationId xmlns:a16="http://schemas.microsoft.com/office/drawing/2014/main" id="{86FAD279-E9CE-4EEC-AF69-C8E7F1999400}"/>
              </a:ext>
            </a:extLst>
          </p:cNvPr>
          <p:cNvSpPr/>
          <p:nvPr/>
        </p:nvSpPr>
        <p:spPr>
          <a:xfrm>
            <a:off x="290163" y="2176939"/>
            <a:ext cx="2376000" cy="234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人工請購單</a:t>
            </a:r>
          </a:p>
        </p:txBody>
      </p:sp>
      <p:sp>
        <p:nvSpPr>
          <p:cNvPr id="6" name="橢圓 5">
            <a:extLst>
              <a:ext uri="{FF2B5EF4-FFF2-40B4-BE49-F238E27FC236}">
                <a16:creationId xmlns:a16="http://schemas.microsoft.com/office/drawing/2014/main" id="{BDC99DD6-9315-410C-B59B-B07A28F82614}"/>
              </a:ext>
            </a:extLst>
          </p:cNvPr>
          <p:cNvSpPr/>
          <p:nvPr/>
        </p:nvSpPr>
        <p:spPr>
          <a:xfrm>
            <a:off x="4175731" y="2136913"/>
            <a:ext cx="2376000" cy="2340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人工黏貼憑證用紙</a:t>
            </a:r>
          </a:p>
        </p:txBody>
      </p:sp>
      <p:sp>
        <p:nvSpPr>
          <p:cNvPr id="7" name="橢圓 6">
            <a:extLst>
              <a:ext uri="{FF2B5EF4-FFF2-40B4-BE49-F238E27FC236}">
                <a16:creationId xmlns:a16="http://schemas.microsoft.com/office/drawing/2014/main" id="{EF987139-E0AC-4F4B-934F-3D94E81BF44C}"/>
              </a:ext>
            </a:extLst>
          </p:cNvPr>
          <p:cNvSpPr/>
          <p:nvPr/>
        </p:nvSpPr>
        <p:spPr>
          <a:xfrm>
            <a:off x="8061299" y="2136913"/>
            <a:ext cx="2376000" cy="23400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400" b="1" dirty="0">
                <a:solidFill>
                  <a:schemeClr val="bg1">
                    <a:lumMod val="95000"/>
                    <a:lumOff val="5000"/>
                  </a:schemeClr>
                </a:solidFill>
                <a:latin typeface="標楷體" panose="03000509000000000000" pitchFamily="65" charset="-120"/>
                <a:ea typeface="標楷體" panose="03000509000000000000" pitchFamily="65" charset="-120"/>
              </a:rPr>
              <a:t>人工受款人清單</a:t>
            </a:r>
          </a:p>
        </p:txBody>
      </p:sp>
      <p:sp>
        <p:nvSpPr>
          <p:cNvPr id="8" name="加號 7">
            <a:extLst>
              <a:ext uri="{FF2B5EF4-FFF2-40B4-BE49-F238E27FC236}">
                <a16:creationId xmlns:a16="http://schemas.microsoft.com/office/drawing/2014/main" id="{17DFB285-AF75-4057-A690-4ACD18BD54A8}"/>
              </a:ext>
            </a:extLst>
          </p:cNvPr>
          <p:cNvSpPr/>
          <p:nvPr/>
        </p:nvSpPr>
        <p:spPr>
          <a:xfrm>
            <a:off x="2761700" y="2716939"/>
            <a:ext cx="1296000" cy="1260000"/>
          </a:xfrm>
          <a:prstGeom prst="mathPl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zh-TW" altLang="en-US"/>
          </a:p>
        </p:txBody>
      </p:sp>
      <p:sp>
        <p:nvSpPr>
          <p:cNvPr id="9" name="加號 8">
            <a:extLst>
              <a:ext uri="{FF2B5EF4-FFF2-40B4-BE49-F238E27FC236}">
                <a16:creationId xmlns:a16="http://schemas.microsoft.com/office/drawing/2014/main" id="{E3864AA1-90F4-4F16-8CAB-DA3BDB757100}"/>
              </a:ext>
            </a:extLst>
          </p:cNvPr>
          <p:cNvSpPr/>
          <p:nvPr/>
        </p:nvSpPr>
        <p:spPr>
          <a:xfrm>
            <a:off x="6669762" y="2690244"/>
            <a:ext cx="1296000" cy="1260000"/>
          </a:xfrm>
          <a:prstGeom prst="mathPl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zh-TW" altLang="en-US"/>
          </a:p>
        </p:txBody>
      </p:sp>
      <p:sp>
        <p:nvSpPr>
          <p:cNvPr id="10" name="乘號 9">
            <a:extLst>
              <a:ext uri="{FF2B5EF4-FFF2-40B4-BE49-F238E27FC236}">
                <a16:creationId xmlns:a16="http://schemas.microsoft.com/office/drawing/2014/main" id="{BBC7B078-3938-4075-B56D-0C10335ECEBA}"/>
              </a:ext>
            </a:extLst>
          </p:cNvPr>
          <p:cNvSpPr/>
          <p:nvPr/>
        </p:nvSpPr>
        <p:spPr>
          <a:xfrm>
            <a:off x="3700940" y="2437758"/>
            <a:ext cx="3129775" cy="4641573"/>
          </a:xfrm>
          <a:prstGeom prst="mathMultiply">
            <a:avLst/>
          </a:prstGeom>
          <a:solidFill>
            <a:schemeClr val="accent4">
              <a:lumMod val="7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爆炸: 八角 10">
            <a:extLst>
              <a:ext uri="{FF2B5EF4-FFF2-40B4-BE49-F238E27FC236}">
                <a16:creationId xmlns:a16="http://schemas.microsoft.com/office/drawing/2014/main" id="{BDEEAD25-4A62-4002-B2ED-CCF9C7C9EC75}"/>
              </a:ext>
            </a:extLst>
          </p:cNvPr>
          <p:cNvSpPr/>
          <p:nvPr/>
        </p:nvSpPr>
        <p:spPr>
          <a:xfrm>
            <a:off x="7146235" y="3677478"/>
            <a:ext cx="4840356" cy="3697358"/>
          </a:xfrm>
          <a:prstGeom prst="irregularSeal1">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zh-TW" altLang="en-US" sz="3200" b="1" dirty="0">
                <a:solidFill>
                  <a:schemeClr val="bg1"/>
                </a:solidFill>
                <a:latin typeface="標楷體" panose="03000509000000000000" pitchFamily="65" charset="-120"/>
                <a:ea typeface="標楷體" panose="03000509000000000000" pitchFamily="65" charset="-120"/>
              </a:rPr>
              <a:t>原則上不再用人工表單，</a:t>
            </a:r>
            <a:r>
              <a:rPr lang="zh-TW" altLang="en-US" sz="3200" b="1" dirty="0">
                <a:solidFill>
                  <a:srgbClr val="FF0000"/>
                </a:solidFill>
                <a:latin typeface="標楷體" panose="03000509000000000000" pitchFamily="65" charset="-120"/>
                <a:ea typeface="標楷體" panose="03000509000000000000" pitchFamily="65" charset="-120"/>
              </a:rPr>
              <a:t>一律由</a:t>
            </a:r>
            <a:r>
              <a:rPr lang="en-US" altLang="zh-TW" sz="3200" b="1" dirty="0">
                <a:solidFill>
                  <a:srgbClr val="FF0000"/>
                </a:solidFill>
                <a:latin typeface="標楷體" panose="03000509000000000000" pitchFamily="65" charset="-120"/>
                <a:ea typeface="標楷體" panose="03000509000000000000" pitchFamily="65" charset="-120"/>
              </a:rPr>
              <a:t>CBA</a:t>
            </a:r>
            <a:r>
              <a:rPr lang="zh-TW" altLang="en-US" sz="3200" b="1" dirty="0">
                <a:solidFill>
                  <a:srgbClr val="FF0000"/>
                </a:solidFill>
                <a:latin typeface="標楷體" panose="03000509000000000000" pitchFamily="65" charset="-120"/>
                <a:ea typeface="標楷體" panose="03000509000000000000" pitchFamily="65" charset="-120"/>
              </a:rPr>
              <a:t>產製黏貼憑證用紙及受款人清單</a:t>
            </a:r>
          </a:p>
        </p:txBody>
      </p:sp>
    </p:spTree>
    <p:extLst>
      <p:ext uri="{BB962C8B-B14F-4D97-AF65-F5344CB8AC3E}">
        <p14:creationId xmlns:p14="http://schemas.microsoft.com/office/powerpoint/2010/main" val="6996411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F09A67A9-1CC9-4505-B480-0142A4328496}"/>
              </a:ext>
            </a:extLst>
          </p:cNvPr>
          <p:cNvPicPr>
            <a:picLocks noChangeAspect="1"/>
          </p:cNvPicPr>
          <p:nvPr/>
        </p:nvPicPr>
        <p:blipFill rotWithShape="1">
          <a:blip r:embed="rId2"/>
          <a:srcRect l="1019" t="22912" r="19465" b="10809"/>
          <a:stretch/>
        </p:blipFill>
        <p:spPr>
          <a:xfrm>
            <a:off x="124286" y="1244508"/>
            <a:ext cx="11868542" cy="5569314"/>
          </a:xfrm>
          <a:prstGeom prst="rect">
            <a:avLst/>
          </a:prstGeom>
        </p:spPr>
      </p:pic>
      <p:sp>
        <p:nvSpPr>
          <p:cNvPr id="3" name="文字方塊 2">
            <a:extLst>
              <a:ext uri="{FF2B5EF4-FFF2-40B4-BE49-F238E27FC236}">
                <a16:creationId xmlns:a16="http://schemas.microsoft.com/office/drawing/2014/main" id="{7013B802-D6BD-4608-9EDF-FE22A7C8203A}"/>
              </a:ext>
            </a:extLst>
          </p:cNvPr>
          <p:cNvSpPr txBox="1"/>
          <p:nvPr/>
        </p:nvSpPr>
        <p:spPr>
          <a:xfrm>
            <a:off x="199172" y="44178"/>
            <a:ext cx="10256793"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sz="3600" b="1" dirty="0">
                <a:solidFill>
                  <a:schemeClr val="bg1"/>
                </a:solidFill>
                <a:latin typeface="標楷體" panose="03000509000000000000" pitchFamily="65" charset="-120"/>
                <a:ea typeface="標楷體" panose="03000509000000000000" pitchFamily="65" charset="-120"/>
              </a:rPr>
              <a:t>CBA</a:t>
            </a:r>
            <a:r>
              <a:rPr lang="zh-TW" altLang="en-US" sz="3600" b="1" dirty="0">
                <a:solidFill>
                  <a:schemeClr val="bg1"/>
                </a:solidFill>
                <a:latin typeface="標楷體" panose="03000509000000000000" pitchFamily="65" charset="-120"/>
                <a:ea typeface="標楷體" panose="03000509000000000000" pitchFamily="65" charset="-120"/>
              </a:rPr>
              <a:t>黏貼憑證用紙及受款人</a:t>
            </a:r>
            <a:endParaRPr lang="en-US" altLang="zh-TW" sz="3600" b="1" dirty="0">
              <a:solidFill>
                <a:schemeClr val="bg1"/>
              </a:solidFill>
              <a:latin typeface="標楷體" panose="03000509000000000000" pitchFamily="65" charset="-120"/>
              <a:ea typeface="標楷體" panose="03000509000000000000" pitchFamily="65" charset="-120"/>
            </a:endParaRPr>
          </a:p>
          <a:p>
            <a:r>
              <a:rPr lang="zh-TW" altLang="en-US" sz="3600" b="1" dirty="0">
                <a:solidFill>
                  <a:schemeClr val="bg1"/>
                </a:solidFill>
                <a:latin typeface="標楷體" panose="03000509000000000000" pitchFamily="65" charset="-120"/>
                <a:ea typeface="標楷體" panose="03000509000000000000" pitchFamily="65" charset="-120"/>
              </a:rPr>
              <a:t>路徑</a:t>
            </a:r>
            <a:r>
              <a:rPr lang="en-US" altLang="zh-TW" sz="3600" b="1" dirty="0">
                <a:solidFill>
                  <a:schemeClr val="bg1"/>
                </a:solidFill>
                <a:latin typeface="標楷體" panose="03000509000000000000" pitchFamily="65" charset="-120"/>
                <a:ea typeface="標楷體" panose="03000509000000000000" pitchFamily="65" charset="-120"/>
              </a:rPr>
              <a:t>:</a:t>
            </a:r>
            <a:r>
              <a:rPr lang="zh-TW" altLang="en-US" sz="3600" b="1" dirty="0">
                <a:solidFill>
                  <a:schemeClr val="bg1"/>
                </a:solidFill>
                <a:latin typeface="標楷體" panose="03000509000000000000" pitchFamily="65" charset="-120"/>
                <a:ea typeface="標楷體" panose="03000509000000000000" pitchFamily="65" charset="-120"/>
              </a:rPr>
              <a:t>功能選單</a:t>
            </a:r>
            <a:r>
              <a:rPr lang="en-US" altLang="zh-TW" sz="3600" b="1" dirty="0">
                <a:solidFill>
                  <a:schemeClr val="bg1"/>
                </a:solidFill>
                <a:latin typeface="標楷體" panose="03000509000000000000" pitchFamily="65" charset="-120"/>
                <a:ea typeface="標楷體" panose="03000509000000000000" pitchFamily="65" charset="-120"/>
              </a:rPr>
              <a:t>/</a:t>
            </a:r>
            <a:r>
              <a:rPr lang="zh-TW" altLang="en-US" sz="3600" b="1" dirty="0">
                <a:solidFill>
                  <a:schemeClr val="bg1"/>
                </a:solidFill>
                <a:latin typeface="標楷體" panose="03000509000000000000" pitchFamily="65" charset="-120"/>
                <a:ea typeface="標楷體" panose="03000509000000000000" pitchFamily="65" charset="-120"/>
              </a:rPr>
              <a:t>經費動用</a:t>
            </a:r>
            <a:r>
              <a:rPr lang="en-US" altLang="zh-TW" sz="3600" b="1" dirty="0">
                <a:solidFill>
                  <a:schemeClr val="bg1"/>
                </a:solidFill>
                <a:latin typeface="標楷體" panose="03000509000000000000" pitchFamily="65" charset="-120"/>
                <a:ea typeface="標楷體" panose="03000509000000000000" pitchFamily="65" charset="-120"/>
              </a:rPr>
              <a:t>/</a:t>
            </a:r>
            <a:r>
              <a:rPr lang="zh-TW" altLang="en-US" sz="3600" b="1" dirty="0">
                <a:solidFill>
                  <a:schemeClr val="bg1"/>
                </a:solidFill>
                <a:latin typeface="標楷體" panose="03000509000000000000" pitchFamily="65" charset="-120"/>
                <a:ea typeface="標楷體" panose="03000509000000000000" pitchFamily="65" charset="-120"/>
              </a:rPr>
              <a:t>簽證作業</a:t>
            </a:r>
          </a:p>
        </p:txBody>
      </p:sp>
      <p:pic>
        <p:nvPicPr>
          <p:cNvPr id="8" name="圖片 7">
            <a:extLst>
              <a:ext uri="{FF2B5EF4-FFF2-40B4-BE49-F238E27FC236}">
                <a16:creationId xmlns:a16="http://schemas.microsoft.com/office/drawing/2014/main" id="{54B1C01E-3E01-4061-9458-E091C5543833}"/>
              </a:ext>
            </a:extLst>
          </p:cNvPr>
          <p:cNvPicPr>
            <a:picLocks noChangeAspect="1"/>
          </p:cNvPicPr>
          <p:nvPr/>
        </p:nvPicPr>
        <p:blipFill>
          <a:blip r:embed="rId3"/>
          <a:stretch>
            <a:fillRect/>
          </a:stretch>
        </p:blipFill>
        <p:spPr>
          <a:xfrm>
            <a:off x="4390423" y="4114150"/>
            <a:ext cx="3761558" cy="1914310"/>
          </a:xfrm>
          <a:prstGeom prst="rect">
            <a:avLst/>
          </a:prstGeom>
        </p:spPr>
      </p:pic>
      <p:grpSp>
        <p:nvGrpSpPr>
          <p:cNvPr id="16" name="群組 15">
            <a:extLst>
              <a:ext uri="{FF2B5EF4-FFF2-40B4-BE49-F238E27FC236}">
                <a16:creationId xmlns:a16="http://schemas.microsoft.com/office/drawing/2014/main" id="{A646352F-7024-4411-ABC5-729FF2A410B7}"/>
              </a:ext>
            </a:extLst>
          </p:cNvPr>
          <p:cNvGrpSpPr/>
          <p:nvPr/>
        </p:nvGrpSpPr>
        <p:grpSpPr>
          <a:xfrm>
            <a:off x="199172" y="1275396"/>
            <a:ext cx="10456173" cy="5436357"/>
            <a:chOff x="199172" y="1275396"/>
            <a:chExt cx="10456173" cy="5436357"/>
          </a:xfrm>
        </p:grpSpPr>
        <p:grpSp>
          <p:nvGrpSpPr>
            <p:cNvPr id="11" name="群組 10">
              <a:extLst>
                <a:ext uri="{FF2B5EF4-FFF2-40B4-BE49-F238E27FC236}">
                  <a16:creationId xmlns:a16="http://schemas.microsoft.com/office/drawing/2014/main" id="{DDD638FE-7C9C-444F-AE1F-DDA39BD781BF}"/>
                </a:ext>
              </a:extLst>
            </p:cNvPr>
            <p:cNvGrpSpPr/>
            <p:nvPr/>
          </p:nvGrpSpPr>
          <p:grpSpPr>
            <a:xfrm>
              <a:off x="199172" y="1275396"/>
              <a:ext cx="10456173" cy="2479859"/>
              <a:chOff x="199172" y="1027846"/>
              <a:chExt cx="10456173" cy="2479859"/>
            </a:xfrm>
          </p:grpSpPr>
          <p:sp>
            <p:nvSpPr>
              <p:cNvPr id="4" name="文字方塊 3">
                <a:extLst>
                  <a:ext uri="{FF2B5EF4-FFF2-40B4-BE49-F238E27FC236}">
                    <a16:creationId xmlns:a16="http://schemas.microsoft.com/office/drawing/2014/main" id="{3BAAB3B8-EE91-463F-A2DE-A17C36897704}"/>
                  </a:ext>
                </a:extLst>
              </p:cNvPr>
              <p:cNvSpPr txBox="1"/>
              <p:nvPr/>
            </p:nvSpPr>
            <p:spPr>
              <a:xfrm>
                <a:off x="7638111" y="1235778"/>
                <a:ext cx="890858" cy="369332"/>
              </a:xfrm>
              <a:prstGeom prst="rect">
                <a:avLst/>
              </a:prstGeom>
              <a:noFill/>
              <a:ln w="50800">
                <a:solidFill>
                  <a:schemeClr val="accent4">
                    <a:lumMod val="75000"/>
                  </a:schemeClr>
                </a:solidFill>
              </a:ln>
            </p:spPr>
            <p:txBody>
              <a:bodyPr wrap="square" rtlCol="0">
                <a:spAutoFit/>
              </a:bodyPr>
              <a:lstStyle/>
              <a:p>
                <a:endParaRPr lang="zh-TW" altLang="en-US"/>
              </a:p>
            </p:txBody>
          </p:sp>
          <p:sp>
            <p:nvSpPr>
              <p:cNvPr id="5" name="文字方塊 4">
                <a:extLst>
                  <a:ext uri="{FF2B5EF4-FFF2-40B4-BE49-F238E27FC236}">
                    <a16:creationId xmlns:a16="http://schemas.microsoft.com/office/drawing/2014/main" id="{12340BBB-56CF-4D26-94AF-8A621D55C4E1}"/>
                  </a:ext>
                </a:extLst>
              </p:cNvPr>
              <p:cNvSpPr txBox="1"/>
              <p:nvPr/>
            </p:nvSpPr>
            <p:spPr>
              <a:xfrm>
                <a:off x="3831647" y="1235778"/>
                <a:ext cx="722244" cy="369332"/>
              </a:xfrm>
              <a:prstGeom prst="rect">
                <a:avLst/>
              </a:prstGeom>
              <a:noFill/>
              <a:ln w="50800">
                <a:solidFill>
                  <a:schemeClr val="accent4">
                    <a:lumMod val="75000"/>
                  </a:schemeClr>
                </a:solidFill>
              </a:ln>
            </p:spPr>
            <p:txBody>
              <a:bodyPr wrap="square" rtlCol="0">
                <a:spAutoFit/>
              </a:bodyPr>
              <a:lstStyle/>
              <a:p>
                <a:r>
                  <a:rPr lang="zh-TW" altLang="en-US" b="1" dirty="0">
                    <a:solidFill>
                      <a:srgbClr val="FF0000"/>
                    </a:solidFill>
                    <a:latin typeface="標楷體" panose="03000509000000000000" pitchFamily="65" charset="-120"/>
                    <a:ea typeface="標楷體" panose="03000509000000000000" pitchFamily="65" charset="-120"/>
                  </a:rPr>
                  <a:t>新增</a:t>
                </a:r>
              </a:p>
            </p:txBody>
          </p:sp>
          <p:sp>
            <p:nvSpPr>
              <p:cNvPr id="6" name="語音泡泡: 圓角矩形 5">
                <a:extLst>
                  <a:ext uri="{FF2B5EF4-FFF2-40B4-BE49-F238E27FC236}">
                    <a16:creationId xmlns:a16="http://schemas.microsoft.com/office/drawing/2014/main" id="{B2909471-946E-4381-A257-8E59FEAA3EB0}"/>
                  </a:ext>
                </a:extLst>
              </p:cNvPr>
              <p:cNvSpPr/>
              <p:nvPr/>
            </p:nvSpPr>
            <p:spPr>
              <a:xfrm>
                <a:off x="967409" y="2166731"/>
                <a:ext cx="3071190" cy="1340974"/>
              </a:xfrm>
              <a:prstGeom prst="wedgeRoundRectCallout">
                <a:avLst>
                  <a:gd name="adj1" fmla="val 43467"/>
                  <a:gd name="adj2" fmla="val -8321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先完成經費動支簽證新增作業</a:t>
                </a:r>
              </a:p>
            </p:txBody>
          </p:sp>
          <p:sp>
            <p:nvSpPr>
              <p:cNvPr id="7" name="語音泡泡: 圓角矩形 6">
                <a:extLst>
                  <a:ext uri="{FF2B5EF4-FFF2-40B4-BE49-F238E27FC236}">
                    <a16:creationId xmlns:a16="http://schemas.microsoft.com/office/drawing/2014/main" id="{8BC6DEE1-A012-43C6-B3F6-91DF8D100D4B}"/>
                  </a:ext>
                </a:extLst>
              </p:cNvPr>
              <p:cNvSpPr/>
              <p:nvPr/>
            </p:nvSpPr>
            <p:spPr>
              <a:xfrm>
                <a:off x="7584155" y="2079890"/>
                <a:ext cx="3071190" cy="1340975"/>
              </a:xfrm>
              <a:prstGeom prst="wedgeRoundRectCallout">
                <a:avLst>
                  <a:gd name="adj1" fmla="val -42114"/>
                  <a:gd name="adj2" fmla="val -7798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再由簽付</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簽證</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號產製申請單</a:t>
                </a:r>
              </a:p>
            </p:txBody>
          </p:sp>
          <p:sp>
            <p:nvSpPr>
              <p:cNvPr id="9" name="文字方塊 8">
                <a:extLst>
                  <a:ext uri="{FF2B5EF4-FFF2-40B4-BE49-F238E27FC236}">
                    <a16:creationId xmlns:a16="http://schemas.microsoft.com/office/drawing/2014/main" id="{481371BA-D422-4DC9-B4E6-889AC7D6B35A}"/>
                  </a:ext>
                </a:extLst>
              </p:cNvPr>
              <p:cNvSpPr txBox="1"/>
              <p:nvPr/>
            </p:nvSpPr>
            <p:spPr>
              <a:xfrm>
                <a:off x="199172" y="1027846"/>
                <a:ext cx="2819236" cy="369332"/>
              </a:xfrm>
              <a:prstGeom prst="rect">
                <a:avLst/>
              </a:prstGeom>
              <a:noFill/>
              <a:ln w="50800">
                <a:solidFill>
                  <a:schemeClr val="accent4">
                    <a:lumMod val="75000"/>
                  </a:schemeClr>
                </a:solidFill>
              </a:ln>
            </p:spPr>
            <p:txBody>
              <a:bodyPr wrap="square" rtlCol="0">
                <a:spAutoFit/>
              </a:bodyPr>
              <a:lstStyle/>
              <a:p>
                <a:endParaRPr lang="zh-TW" altLang="en-US"/>
              </a:p>
            </p:txBody>
          </p:sp>
        </p:grpSp>
        <p:sp>
          <p:nvSpPr>
            <p:cNvPr id="14" name="文字方塊 13">
              <a:extLst>
                <a:ext uri="{FF2B5EF4-FFF2-40B4-BE49-F238E27FC236}">
                  <a16:creationId xmlns:a16="http://schemas.microsoft.com/office/drawing/2014/main" id="{51729DA6-1E56-4E8E-883D-6D7930629396}"/>
                </a:ext>
              </a:extLst>
            </p:cNvPr>
            <p:cNvSpPr txBox="1"/>
            <p:nvPr/>
          </p:nvSpPr>
          <p:spPr>
            <a:xfrm>
              <a:off x="1580225" y="5267179"/>
              <a:ext cx="1944210" cy="369332"/>
            </a:xfrm>
            <a:prstGeom prst="rect">
              <a:avLst/>
            </a:prstGeom>
            <a:noFill/>
            <a:ln w="50800">
              <a:solidFill>
                <a:schemeClr val="accent4">
                  <a:lumMod val="75000"/>
                </a:schemeClr>
              </a:solidFill>
            </a:ln>
          </p:spPr>
          <p:txBody>
            <a:bodyPr wrap="square" rtlCol="0">
              <a:spAutoFit/>
            </a:bodyPr>
            <a:lstStyle/>
            <a:p>
              <a:endParaRPr lang="zh-TW" altLang="en-US"/>
            </a:p>
          </p:txBody>
        </p:sp>
        <p:sp>
          <p:nvSpPr>
            <p:cNvPr id="15" name="語音泡泡: 圓角矩形 14">
              <a:extLst>
                <a:ext uri="{FF2B5EF4-FFF2-40B4-BE49-F238E27FC236}">
                  <a16:creationId xmlns:a16="http://schemas.microsoft.com/office/drawing/2014/main" id="{317A7C3A-7714-4B51-A08A-98195548B4E4}"/>
                </a:ext>
              </a:extLst>
            </p:cNvPr>
            <p:cNvSpPr/>
            <p:nvPr/>
          </p:nvSpPr>
          <p:spPr>
            <a:xfrm>
              <a:off x="3643949" y="5722253"/>
              <a:ext cx="3071190" cy="989500"/>
            </a:xfrm>
            <a:prstGeom prst="wedgeRoundRectCallout">
              <a:avLst>
                <a:gd name="adj1" fmla="val -49919"/>
                <a:gd name="adj2" fmla="val -7619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登打受款人</a:t>
              </a:r>
            </a:p>
          </p:txBody>
        </p:sp>
      </p:grpSp>
    </p:spTree>
    <p:extLst>
      <p:ext uri="{BB962C8B-B14F-4D97-AF65-F5344CB8AC3E}">
        <p14:creationId xmlns:p14="http://schemas.microsoft.com/office/powerpoint/2010/main" val="1642104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EA8E5C25-16EF-4F86-8CAF-16703DE80934}"/>
              </a:ext>
            </a:extLst>
          </p:cNvPr>
          <p:cNvSpPr txBox="1"/>
          <p:nvPr/>
        </p:nvSpPr>
        <p:spPr>
          <a:xfrm>
            <a:off x="8530316" y="1851863"/>
            <a:ext cx="1081596" cy="369332"/>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10" name="語音泡泡: 圓角矩形 9">
            <a:extLst>
              <a:ext uri="{FF2B5EF4-FFF2-40B4-BE49-F238E27FC236}">
                <a16:creationId xmlns:a16="http://schemas.microsoft.com/office/drawing/2014/main" id="{5E765AB6-C7AB-4CB1-AB9C-05577FE1ADFE}"/>
              </a:ext>
            </a:extLst>
          </p:cNvPr>
          <p:cNvSpPr/>
          <p:nvPr/>
        </p:nvSpPr>
        <p:spPr>
          <a:xfrm>
            <a:off x="8167456" y="5601809"/>
            <a:ext cx="4024543" cy="1169879"/>
          </a:xfrm>
          <a:prstGeom prst="wedgeRoundRectCallout">
            <a:avLst>
              <a:gd name="adj1" fmla="val -79559"/>
              <a:gd name="adj2" fmla="val -17933"/>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zh-TW" altLang="en-US" sz="2800" b="1" dirty="0">
                <a:solidFill>
                  <a:schemeClr val="bg1"/>
                </a:solidFill>
                <a:latin typeface="標楷體" panose="03000509000000000000" pitchFamily="65" charset="-120"/>
                <a:ea typeface="標楷體" panose="03000509000000000000" pitchFamily="65" charset="-120"/>
              </a:rPr>
              <a:t>若</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只有一個受款人，無需再檢附受款人清單</a:t>
            </a:r>
          </a:p>
        </p:txBody>
      </p:sp>
      <p:grpSp>
        <p:nvGrpSpPr>
          <p:cNvPr id="12" name="群組 11">
            <a:extLst>
              <a:ext uri="{FF2B5EF4-FFF2-40B4-BE49-F238E27FC236}">
                <a16:creationId xmlns:a16="http://schemas.microsoft.com/office/drawing/2014/main" id="{4D90540B-F69B-4598-AB88-44BD76B31B8D}"/>
              </a:ext>
            </a:extLst>
          </p:cNvPr>
          <p:cNvGrpSpPr/>
          <p:nvPr/>
        </p:nvGrpSpPr>
        <p:grpSpPr>
          <a:xfrm>
            <a:off x="375822" y="163537"/>
            <a:ext cx="10536315" cy="6435401"/>
            <a:chOff x="375822" y="163537"/>
            <a:chExt cx="10536315" cy="6435401"/>
          </a:xfrm>
        </p:grpSpPr>
        <p:grpSp>
          <p:nvGrpSpPr>
            <p:cNvPr id="7" name="群組 6">
              <a:extLst>
                <a:ext uri="{FF2B5EF4-FFF2-40B4-BE49-F238E27FC236}">
                  <a16:creationId xmlns:a16="http://schemas.microsoft.com/office/drawing/2014/main" id="{0FF62B36-9321-440B-9A16-1C47E81D6DE6}"/>
                </a:ext>
              </a:extLst>
            </p:cNvPr>
            <p:cNvGrpSpPr/>
            <p:nvPr/>
          </p:nvGrpSpPr>
          <p:grpSpPr>
            <a:xfrm>
              <a:off x="375822" y="163537"/>
              <a:ext cx="7297446" cy="6435401"/>
              <a:chOff x="1824360" y="189560"/>
              <a:chExt cx="7297446" cy="6435401"/>
            </a:xfrm>
          </p:grpSpPr>
          <p:pic>
            <p:nvPicPr>
              <p:cNvPr id="2" name="圖片 1">
                <a:extLst>
                  <a:ext uri="{FF2B5EF4-FFF2-40B4-BE49-F238E27FC236}">
                    <a16:creationId xmlns:a16="http://schemas.microsoft.com/office/drawing/2014/main" id="{2A8BBC7F-51C2-4E34-B538-97FE19D26D2F}"/>
                  </a:ext>
                </a:extLst>
              </p:cNvPr>
              <p:cNvPicPr>
                <a:picLocks noChangeAspect="1"/>
              </p:cNvPicPr>
              <p:nvPr/>
            </p:nvPicPr>
            <p:blipFill rotWithShape="1">
              <a:blip r:embed="rId2"/>
              <a:srcRect l="1092" t="24207" r="61553" b="9385"/>
              <a:stretch/>
            </p:blipFill>
            <p:spPr>
              <a:xfrm>
                <a:off x="1824360" y="233039"/>
                <a:ext cx="7297446" cy="6391922"/>
              </a:xfrm>
              <a:prstGeom prst="rect">
                <a:avLst/>
              </a:prstGeom>
            </p:spPr>
          </p:pic>
          <p:sp>
            <p:nvSpPr>
              <p:cNvPr id="4" name="文字方塊 3">
                <a:extLst>
                  <a:ext uri="{FF2B5EF4-FFF2-40B4-BE49-F238E27FC236}">
                    <a16:creationId xmlns:a16="http://schemas.microsoft.com/office/drawing/2014/main" id="{D44B4DE4-F996-4871-800B-F058018E8A2B}"/>
                  </a:ext>
                </a:extLst>
              </p:cNvPr>
              <p:cNvSpPr txBox="1"/>
              <p:nvPr/>
            </p:nvSpPr>
            <p:spPr>
              <a:xfrm>
                <a:off x="7501631" y="189560"/>
                <a:ext cx="1620174" cy="594193"/>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5" name="文字方塊 4">
                <a:extLst>
                  <a:ext uri="{FF2B5EF4-FFF2-40B4-BE49-F238E27FC236}">
                    <a16:creationId xmlns:a16="http://schemas.microsoft.com/office/drawing/2014/main" id="{DA3A7558-D0FC-40D2-B89F-22848B814540}"/>
                  </a:ext>
                </a:extLst>
              </p:cNvPr>
              <p:cNvSpPr txBox="1"/>
              <p:nvPr/>
            </p:nvSpPr>
            <p:spPr>
              <a:xfrm>
                <a:off x="1863202" y="5756961"/>
                <a:ext cx="7165388" cy="369332"/>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6" name="文字方塊 5">
                <a:extLst>
                  <a:ext uri="{FF2B5EF4-FFF2-40B4-BE49-F238E27FC236}">
                    <a16:creationId xmlns:a16="http://schemas.microsoft.com/office/drawing/2014/main" id="{6C808E02-DF01-4D4B-A141-6B1A03574B9E}"/>
                  </a:ext>
                </a:extLst>
              </p:cNvPr>
              <p:cNvSpPr txBox="1"/>
              <p:nvPr/>
            </p:nvSpPr>
            <p:spPr>
              <a:xfrm>
                <a:off x="3080551" y="1298970"/>
                <a:ext cx="6041255" cy="849426"/>
              </a:xfrm>
              <a:prstGeom prst="rect">
                <a:avLst/>
              </a:prstGeom>
              <a:noFill/>
              <a:ln w="50800">
                <a:solidFill>
                  <a:schemeClr val="accent4">
                    <a:lumMod val="75000"/>
                  </a:schemeClr>
                </a:solidFill>
              </a:ln>
            </p:spPr>
            <p:txBody>
              <a:bodyPr wrap="square" rtlCol="0">
                <a:spAutoFit/>
              </a:bodyPr>
              <a:lstStyle/>
              <a:p>
                <a:endParaRPr lang="zh-TW" altLang="en-US" dirty="0"/>
              </a:p>
            </p:txBody>
          </p:sp>
        </p:grpSp>
        <p:sp>
          <p:nvSpPr>
            <p:cNvPr id="8" name="語音泡泡: 圓角矩形 7">
              <a:extLst>
                <a:ext uri="{FF2B5EF4-FFF2-40B4-BE49-F238E27FC236}">
                  <a16:creationId xmlns:a16="http://schemas.microsoft.com/office/drawing/2014/main" id="{C0D1A2E5-5E39-44CA-9785-EC20DFE4FADA}"/>
                </a:ext>
              </a:extLst>
            </p:cNvPr>
            <p:cNvSpPr/>
            <p:nvPr/>
          </p:nvSpPr>
          <p:spPr>
            <a:xfrm>
              <a:off x="8275469" y="1742853"/>
              <a:ext cx="2636668" cy="1660124"/>
            </a:xfrm>
            <a:prstGeom prst="wedgeRoundRectCallout">
              <a:avLst>
                <a:gd name="adj1" fmla="val -64883"/>
                <a:gd name="adj2" fmla="val -7855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zh-TW" altLang="en-US" sz="2800" b="1" dirty="0">
                  <a:solidFill>
                    <a:schemeClr val="bg1"/>
                  </a:solidFill>
                  <a:latin typeface="標楷體" panose="03000509000000000000" pitchFamily="65" charset="-120"/>
                  <a:ea typeface="標楷體" panose="03000509000000000000" pitchFamily="65" charset="-120"/>
                </a:rPr>
                <a:t>的部分為系統自動產出</a:t>
              </a:r>
            </a:p>
          </p:txBody>
        </p:sp>
        <p:sp>
          <p:nvSpPr>
            <p:cNvPr id="11" name="文字方塊 10">
              <a:extLst>
                <a:ext uri="{FF2B5EF4-FFF2-40B4-BE49-F238E27FC236}">
                  <a16:creationId xmlns:a16="http://schemas.microsoft.com/office/drawing/2014/main" id="{CEC65EA8-E67B-4E0F-ADBE-B86B1B4935A8}"/>
                </a:ext>
              </a:extLst>
            </p:cNvPr>
            <p:cNvSpPr txBox="1"/>
            <p:nvPr/>
          </p:nvSpPr>
          <p:spPr>
            <a:xfrm>
              <a:off x="388398" y="4433410"/>
              <a:ext cx="5204534" cy="1033112"/>
            </a:xfrm>
            <a:prstGeom prst="rect">
              <a:avLst/>
            </a:prstGeom>
            <a:noFill/>
            <a:ln w="73025">
              <a:solidFill>
                <a:srgbClr val="FFC000"/>
              </a:solidFill>
            </a:ln>
          </p:spPr>
          <p:txBody>
            <a:bodyPr wrap="square" rtlCol="0">
              <a:spAutoFit/>
            </a:bodyPr>
            <a:lstStyle/>
            <a:p>
              <a:endParaRPr lang="zh-TW" altLang="en-US" dirty="0"/>
            </a:p>
          </p:txBody>
        </p:sp>
      </p:grpSp>
      <p:sp>
        <p:nvSpPr>
          <p:cNvPr id="13" name="文字方塊 12">
            <a:extLst>
              <a:ext uri="{FF2B5EF4-FFF2-40B4-BE49-F238E27FC236}">
                <a16:creationId xmlns:a16="http://schemas.microsoft.com/office/drawing/2014/main" id="{8EB300D0-1200-477F-BE75-0529B4BA172C}"/>
              </a:ext>
            </a:extLst>
          </p:cNvPr>
          <p:cNvSpPr txBox="1"/>
          <p:nvPr/>
        </p:nvSpPr>
        <p:spPr>
          <a:xfrm>
            <a:off x="3292137" y="426136"/>
            <a:ext cx="1464815" cy="369332"/>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14" name="文字方塊 13">
            <a:extLst>
              <a:ext uri="{FF2B5EF4-FFF2-40B4-BE49-F238E27FC236}">
                <a16:creationId xmlns:a16="http://schemas.microsoft.com/office/drawing/2014/main" id="{B8A8A1BA-20E0-478B-90AC-525AFE346FCF}"/>
              </a:ext>
            </a:extLst>
          </p:cNvPr>
          <p:cNvSpPr txBox="1"/>
          <p:nvPr/>
        </p:nvSpPr>
        <p:spPr>
          <a:xfrm>
            <a:off x="8416033" y="1851863"/>
            <a:ext cx="1620175" cy="369332"/>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15" name="語音泡泡: 圓角矩形 14">
            <a:extLst>
              <a:ext uri="{FF2B5EF4-FFF2-40B4-BE49-F238E27FC236}">
                <a16:creationId xmlns:a16="http://schemas.microsoft.com/office/drawing/2014/main" id="{716848A0-AE8D-4C5E-B925-198CA2B0C6DD}"/>
              </a:ext>
            </a:extLst>
          </p:cNvPr>
          <p:cNvSpPr/>
          <p:nvPr/>
        </p:nvSpPr>
        <p:spPr>
          <a:xfrm>
            <a:off x="7840463" y="3806447"/>
            <a:ext cx="2636668" cy="1660124"/>
          </a:xfrm>
          <a:prstGeom prst="wedgeRoundRectCallout">
            <a:avLst>
              <a:gd name="adj1" fmla="val -121449"/>
              <a:gd name="adj2" fmla="val 123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zh-TW" altLang="en-US" sz="2800" b="1" dirty="0">
                <a:solidFill>
                  <a:schemeClr val="bg1"/>
                </a:solidFill>
                <a:latin typeface="標楷體" panose="03000509000000000000" pitchFamily="65" charset="-120"/>
                <a:ea typeface="標楷體" panose="03000509000000000000" pitchFamily="65" charset="-120"/>
              </a:rPr>
              <a:t>的部分需自行登打</a:t>
            </a:r>
          </a:p>
        </p:txBody>
      </p:sp>
      <p:sp>
        <p:nvSpPr>
          <p:cNvPr id="16" name="文字方塊 15">
            <a:extLst>
              <a:ext uri="{FF2B5EF4-FFF2-40B4-BE49-F238E27FC236}">
                <a16:creationId xmlns:a16="http://schemas.microsoft.com/office/drawing/2014/main" id="{EA0771B2-29B3-49B0-A690-CD5FF1F834F0}"/>
              </a:ext>
            </a:extLst>
          </p:cNvPr>
          <p:cNvSpPr txBox="1"/>
          <p:nvPr/>
        </p:nvSpPr>
        <p:spPr>
          <a:xfrm>
            <a:off x="7927199" y="3806447"/>
            <a:ext cx="977668" cy="434478"/>
          </a:xfrm>
          <a:prstGeom prst="rect">
            <a:avLst/>
          </a:prstGeom>
          <a:noFill/>
          <a:ln w="73025">
            <a:solidFill>
              <a:srgbClr val="FFC000"/>
            </a:solidFill>
          </a:ln>
        </p:spPr>
        <p:txBody>
          <a:bodyPr wrap="square" rtlCol="0">
            <a:spAutoFit/>
          </a:bodyPr>
          <a:lstStyle/>
          <a:p>
            <a:endParaRPr lang="zh-TW" altLang="en-US" dirty="0"/>
          </a:p>
        </p:txBody>
      </p:sp>
    </p:spTree>
    <p:extLst>
      <p:ext uri="{BB962C8B-B14F-4D97-AF65-F5344CB8AC3E}">
        <p14:creationId xmlns:p14="http://schemas.microsoft.com/office/powerpoint/2010/main" val="42442907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BACEFBDB-58AE-4B38-B4E2-FF8FB63D2128}"/>
              </a:ext>
            </a:extLst>
          </p:cNvPr>
          <p:cNvGrpSpPr/>
          <p:nvPr/>
        </p:nvGrpSpPr>
        <p:grpSpPr>
          <a:xfrm>
            <a:off x="168678" y="2203704"/>
            <a:ext cx="10200440" cy="4556639"/>
            <a:chOff x="612559" y="355107"/>
            <a:chExt cx="9880847" cy="6241002"/>
          </a:xfrm>
        </p:grpSpPr>
        <p:pic>
          <p:nvPicPr>
            <p:cNvPr id="2" name="圖片 1">
              <a:extLst>
                <a:ext uri="{FF2B5EF4-FFF2-40B4-BE49-F238E27FC236}">
                  <a16:creationId xmlns:a16="http://schemas.microsoft.com/office/drawing/2014/main" id="{1612E34E-963C-4041-A36B-0C58B2D744C3}"/>
                </a:ext>
              </a:extLst>
            </p:cNvPr>
            <p:cNvPicPr>
              <a:picLocks noChangeAspect="1"/>
            </p:cNvPicPr>
            <p:nvPr/>
          </p:nvPicPr>
          <p:blipFill rotWithShape="1">
            <a:blip r:embed="rId2"/>
            <a:srcRect l="35825" t="13980" r="6141" b="17800"/>
            <a:stretch/>
          </p:blipFill>
          <p:spPr>
            <a:xfrm>
              <a:off x="612559" y="355107"/>
              <a:ext cx="9880847" cy="6241002"/>
            </a:xfrm>
            <a:prstGeom prst="rect">
              <a:avLst/>
            </a:prstGeom>
          </p:spPr>
        </p:pic>
        <p:sp>
          <p:nvSpPr>
            <p:cNvPr id="3" name="文字方塊 2">
              <a:extLst>
                <a:ext uri="{FF2B5EF4-FFF2-40B4-BE49-F238E27FC236}">
                  <a16:creationId xmlns:a16="http://schemas.microsoft.com/office/drawing/2014/main" id="{67A72F75-7060-4973-878D-705920D2F652}"/>
                </a:ext>
              </a:extLst>
            </p:cNvPr>
            <p:cNvSpPr txBox="1"/>
            <p:nvPr/>
          </p:nvSpPr>
          <p:spPr>
            <a:xfrm>
              <a:off x="769770" y="2011194"/>
              <a:ext cx="9457305" cy="2010390"/>
            </a:xfrm>
            <a:prstGeom prst="rect">
              <a:avLst/>
            </a:prstGeom>
            <a:noFill/>
            <a:ln w="50800">
              <a:solidFill>
                <a:schemeClr val="accent4">
                  <a:lumMod val="75000"/>
                </a:schemeClr>
              </a:solidFill>
            </a:ln>
          </p:spPr>
          <p:txBody>
            <a:bodyPr wrap="square" rtlCol="0">
              <a:spAutoFit/>
            </a:bodyPr>
            <a:lstStyle/>
            <a:p>
              <a:endParaRPr lang="zh-TW" altLang="en-US" dirty="0"/>
            </a:p>
          </p:txBody>
        </p:sp>
        <p:sp>
          <p:nvSpPr>
            <p:cNvPr id="4" name="文字方塊 3">
              <a:extLst>
                <a:ext uri="{FF2B5EF4-FFF2-40B4-BE49-F238E27FC236}">
                  <a16:creationId xmlns:a16="http://schemas.microsoft.com/office/drawing/2014/main" id="{9095F720-845C-4DB4-B497-89B8AAF11EA9}"/>
                </a:ext>
              </a:extLst>
            </p:cNvPr>
            <p:cNvSpPr txBox="1"/>
            <p:nvPr/>
          </p:nvSpPr>
          <p:spPr>
            <a:xfrm>
              <a:off x="4612194" y="499777"/>
              <a:ext cx="1806931" cy="815415"/>
            </a:xfrm>
            <a:prstGeom prst="rect">
              <a:avLst/>
            </a:prstGeom>
            <a:noFill/>
            <a:ln w="50800">
              <a:solidFill>
                <a:schemeClr val="accent4">
                  <a:lumMod val="75000"/>
                </a:schemeClr>
              </a:solidFill>
            </a:ln>
          </p:spPr>
          <p:txBody>
            <a:bodyPr wrap="square" rtlCol="0">
              <a:spAutoFit/>
            </a:bodyPr>
            <a:lstStyle/>
            <a:p>
              <a:endParaRPr lang="zh-TW" altLang="en-US" dirty="0"/>
            </a:p>
          </p:txBody>
        </p:sp>
      </p:grpSp>
      <p:sp>
        <p:nvSpPr>
          <p:cNvPr id="9" name="爆炸: 八角 8">
            <a:extLst>
              <a:ext uri="{FF2B5EF4-FFF2-40B4-BE49-F238E27FC236}">
                <a16:creationId xmlns:a16="http://schemas.microsoft.com/office/drawing/2014/main" id="{187C02B6-7D65-4407-8F12-5D918FDB02EE}"/>
              </a:ext>
            </a:extLst>
          </p:cNvPr>
          <p:cNvSpPr/>
          <p:nvPr/>
        </p:nvSpPr>
        <p:spPr>
          <a:xfrm>
            <a:off x="8430768" y="3740300"/>
            <a:ext cx="4672583" cy="3297015"/>
          </a:xfrm>
          <a:prstGeom prst="irregularSeal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若</a:t>
            </a:r>
            <a:r>
              <a:rPr lang="zh-TW" altLang="en-US" sz="2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受款人有</a:t>
            </a:r>
            <a:r>
              <a:rPr lang="en-US" altLang="zh-TW" sz="2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a:t>
            </a:r>
            <a:r>
              <a:rPr lang="zh-TW" altLang="en-US" sz="2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人以上者，需列印受款人清單</a:t>
            </a:r>
          </a:p>
        </p:txBody>
      </p:sp>
      <p:grpSp>
        <p:nvGrpSpPr>
          <p:cNvPr id="11" name="群組 10">
            <a:extLst>
              <a:ext uri="{FF2B5EF4-FFF2-40B4-BE49-F238E27FC236}">
                <a16:creationId xmlns:a16="http://schemas.microsoft.com/office/drawing/2014/main" id="{D5C21425-5BAA-44E6-A5EF-EE055FEEB1FA}"/>
              </a:ext>
            </a:extLst>
          </p:cNvPr>
          <p:cNvGrpSpPr/>
          <p:nvPr/>
        </p:nvGrpSpPr>
        <p:grpSpPr>
          <a:xfrm>
            <a:off x="168678" y="97656"/>
            <a:ext cx="10200440" cy="2031133"/>
            <a:chOff x="168678" y="97656"/>
            <a:chExt cx="10200440" cy="2031133"/>
          </a:xfrm>
        </p:grpSpPr>
        <p:grpSp>
          <p:nvGrpSpPr>
            <p:cNvPr id="8" name="群組 7">
              <a:extLst>
                <a:ext uri="{FF2B5EF4-FFF2-40B4-BE49-F238E27FC236}">
                  <a16:creationId xmlns:a16="http://schemas.microsoft.com/office/drawing/2014/main" id="{D1C49E6A-B198-4985-AA19-F6132FC9EA93}"/>
                </a:ext>
              </a:extLst>
            </p:cNvPr>
            <p:cNvGrpSpPr/>
            <p:nvPr/>
          </p:nvGrpSpPr>
          <p:grpSpPr>
            <a:xfrm>
              <a:off x="168678" y="97656"/>
              <a:ext cx="10200440" cy="2031133"/>
              <a:chOff x="168678" y="97656"/>
              <a:chExt cx="10200440" cy="2031133"/>
            </a:xfrm>
          </p:grpSpPr>
          <p:pic>
            <p:nvPicPr>
              <p:cNvPr id="5" name="圖片 4">
                <a:extLst>
                  <a:ext uri="{FF2B5EF4-FFF2-40B4-BE49-F238E27FC236}">
                    <a16:creationId xmlns:a16="http://schemas.microsoft.com/office/drawing/2014/main" id="{C12A2BCD-642A-4608-B885-D97751D3F899}"/>
                  </a:ext>
                </a:extLst>
              </p:cNvPr>
              <p:cNvPicPr>
                <a:picLocks noChangeAspect="1"/>
              </p:cNvPicPr>
              <p:nvPr/>
            </p:nvPicPr>
            <p:blipFill rotWithShape="1">
              <a:blip r:embed="rId3"/>
              <a:srcRect l="947" t="40089" r="24709" b="24287"/>
              <a:stretch/>
            </p:blipFill>
            <p:spPr>
              <a:xfrm>
                <a:off x="168678" y="97656"/>
                <a:ext cx="10200440" cy="2031133"/>
              </a:xfrm>
              <a:prstGeom prst="rect">
                <a:avLst/>
              </a:prstGeom>
            </p:spPr>
          </p:pic>
          <p:sp>
            <p:nvSpPr>
              <p:cNvPr id="7" name="文字方塊 6">
                <a:extLst>
                  <a:ext uri="{FF2B5EF4-FFF2-40B4-BE49-F238E27FC236}">
                    <a16:creationId xmlns:a16="http://schemas.microsoft.com/office/drawing/2014/main" id="{4836D6C8-6C6C-4A1D-94EF-99BC6FEB8637}"/>
                  </a:ext>
                </a:extLst>
              </p:cNvPr>
              <p:cNvSpPr txBox="1"/>
              <p:nvPr/>
            </p:nvSpPr>
            <p:spPr>
              <a:xfrm>
                <a:off x="4005072" y="673609"/>
                <a:ext cx="1143000" cy="566928"/>
              </a:xfrm>
              <a:prstGeom prst="rect">
                <a:avLst/>
              </a:prstGeom>
              <a:noFill/>
              <a:ln w="50800">
                <a:solidFill>
                  <a:schemeClr val="accent4">
                    <a:lumMod val="75000"/>
                  </a:schemeClr>
                </a:solidFill>
              </a:ln>
            </p:spPr>
            <p:txBody>
              <a:bodyPr wrap="square" rtlCol="0">
                <a:spAutoFit/>
              </a:bodyPr>
              <a:lstStyle/>
              <a:p>
                <a:endParaRPr lang="zh-TW" altLang="en-US" dirty="0"/>
              </a:p>
            </p:txBody>
          </p:sp>
        </p:grpSp>
        <p:sp>
          <p:nvSpPr>
            <p:cNvPr id="10" name="語音泡泡: 圓角矩形 9">
              <a:extLst>
                <a:ext uri="{FF2B5EF4-FFF2-40B4-BE49-F238E27FC236}">
                  <a16:creationId xmlns:a16="http://schemas.microsoft.com/office/drawing/2014/main" id="{3AADCA09-D9BE-43E4-BBB1-751BB793F845}"/>
                </a:ext>
              </a:extLst>
            </p:cNvPr>
            <p:cNvSpPr/>
            <p:nvPr/>
          </p:nvSpPr>
          <p:spPr>
            <a:xfrm>
              <a:off x="5913276" y="427289"/>
              <a:ext cx="3071190" cy="926023"/>
            </a:xfrm>
            <a:prstGeom prst="wedgeRoundRectCallout">
              <a:avLst>
                <a:gd name="adj1" fmla="val -74269"/>
                <a:gd name="adj2" fmla="val -166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列印受款人清單</a:t>
              </a:r>
            </a:p>
          </p:txBody>
        </p:sp>
      </p:grpSp>
    </p:spTree>
    <p:extLst>
      <p:ext uri="{BB962C8B-B14F-4D97-AF65-F5344CB8AC3E}">
        <p14:creationId xmlns:p14="http://schemas.microsoft.com/office/powerpoint/2010/main" val="37551564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95FDB2-2D2A-D51D-091B-65717CB809E0}"/>
              </a:ext>
            </a:extLst>
          </p:cNvPr>
          <p:cNvSpPr txBox="1"/>
          <p:nvPr/>
        </p:nvSpPr>
        <p:spPr>
          <a:xfrm>
            <a:off x="217714" y="110434"/>
            <a:ext cx="446472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3600" b="1" dirty="0">
                <a:solidFill>
                  <a:schemeClr val="bg1"/>
                </a:solidFill>
                <a:latin typeface="標楷體" panose="03000509000000000000" pitchFamily="65" charset="-120"/>
                <a:ea typeface="標楷體" panose="03000509000000000000" pitchFamily="65" charset="-120"/>
              </a:rPr>
              <a:t>經費概算表</a:t>
            </a:r>
            <a:r>
              <a:rPr lang="en-US" altLang="zh-TW" sz="3600" b="1" dirty="0">
                <a:solidFill>
                  <a:schemeClr val="bg1"/>
                </a:solidFill>
                <a:latin typeface="標楷體" panose="03000509000000000000" pitchFamily="65" charset="-120"/>
                <a:ea typeface="標楷體" panose="03000509000000000000" pitchFamily="65" charset="-120"/>
              </a:rPr>
              <a:t>(</a:t>
            </a:r>
            <a:r>
              <a:rPr lang="zh-TW" altLang="en-US" sz="3600" b="1" dirty="0">
                <a:solidFill>
                  <a:schemeClr val="bg1"/>
                </a:solidFill>
                <a:latin typeface="標楷體" panose="03000509000000000000" pitchFamily="65" charset="-120"/>
                <a:ea typeface="標楷體" panose="03000509000000000000" pitchFamily="65" charset="-120"/>
              </a:rPr>
              <a:t>結算表</a:t>
            </a:r>
            <a:r>
              <a:rPr lang="en-US" altLang="zh-TW" sz="3600" b="1" dirty="0">
                <a:solidFill>
                  <a:schemeClr val="bg1"/>
                </a:solidFill>
                <a:latin typeface="標楷體" panose="03000509000000000000" pitchFamily="65" charset="-120"/>
                <a:ea typeface="標楷體" panose="03000509000000000000" pitchFamily="65" charset="-120"/>
              </a:rPr>
              <a:t>)</a:t>
            </a:r>
            <a:endParaRPr lang="zh-TW" altLang="en-US" sz="3600" b="1" dirty="0">
              <a:solidFill>
                <a:schemeClr val="bg1"/>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1160AB78-3A78-D2C0-B59F-E1C8B6813ED9}"/>
              </a:ext>
            </a:extLst>
          </p:cNvPr>
          <p:cNvPicPr>
            <a:picLocks noChangeAspect="1"/>
          </p:cNvPicPr>
          <p:nvPr/>
        </p:nvPicPr>
        <p:blipFill rotWithShape="1">
          <a:blip r:embed="rId2"/>
          <a:srcRect l="1786" t="30255" r="50000" b="15538"/>
          <a:stretch/>
        </p:blipFill>
        <p:spPr>
          <a:xfrm>
            <a:off x="217713" y="927653"/>
            <a:ext cx="11616477" cy="5930348"/>
          </a:xfrm>
          <a:prstGeom prst="rect">
            <a:avLst/>
          </a:prstGeom>
        </p:spPr>
      </p:pic>
      <p:grpSp>
        <p:nvGrpSpPr>
          <p:cNvPr id="16" name="群組 15">
            <a:extLst>
              <a:ext uri="{FF2B5EF4-FFF2-40B4-BE49-F238E27FC236}">
                <a16:creationId xmlns:a16="http://schemas.microsoft.com/office/drawing/2014/main" id="{E5F38E6D-EE1F-4BF6-A690-7EF700DC0F81}"/>
              </a:ext>
            </a:extLst>
          </p:cNvPr>
          <p:cNvGrpSpPr/>
          <p:nvPr/>
        </p:nvGrpSpPr>
        <p:grpSpPr>
          <a:xfrm>
            <a:off x="8396445" y="2563162"/>
            <a:ext cx="1853979" cy="3320465"/>
            <a:chOff x="8500620" y="2662715"/>
            <a:chExt cx="1853979" cy="3320465"/>
          </a:xfrm>
        </p:grpSpPr>
        <p:sp>
          <p:nvSpPr>
            <p:cNvPr id="8" name="語音泡泡: 圓角矩形 7">
              <a:extLst>
                <a:ext uri="{FF2B5EF4-FFF2-40B4-BE49-F238E27FC236}">
                  <a16:creationId xmlns:a16="http://schemas.microsoft.com/office/drawing/2014/main" id="{41C20CC8-1A46-4BC9-8DC5-9D080A35ABB2}"/>
                </a:ext>
              </a:extLst>
            </p:cNvPr>
            <p:cNvSpPr/>
            <p:nvPr/>
          </p:nvSpPr>
          <p:spPr>
            <a:xfrm>
              <a:off x="8500620" y="2662715"/>
              <a:ext cx="1853979" cy="3320465"/>
            </a:xfrm>
            <a:prstGeom prst="wedgeRoundRectCallout">
              <a:avLst>
                <a:gd name="adj1" fmla="val -65229"/>
                <a:gd name="adj2" fmla="val 2527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r>
                <a:rPr lang="zh-TW" altLang="en-US" sz="2800" b="1" dirty="0">
                  <a:solidFill>
                    <a:schemeClr val="bg1"/>
                  </a:solidFill>
                  <a:latin typeface="標楷體" panose="03000509000000000000" pitchFamily="65" charset="-120"/>
                  <a:ea typeface="標楷體" panose="03000509000000000000" pitchFamily="65" charset="-120"/>
                </a:rPr>
                <a:t>的部分動支時要填</a:t>
              </a:r>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r>
                <a:rPr lang="zh-TW" altLang="en-US" sz="2800" b="1" dirty="0">
                  <a:solidFill>
                    <a:schemeClr val="bg1"/>
                  </a:solidFill>
                  <a:latin typeface="標楷體" panose="03000509000000000000" pitchFamily="65" charset="-120"/>
                  <a:ea typeface="標楷體" panose="03000509000000000000" pitchFamily="65" charset="-120"/>
                </a:rPr>
                <a:t>的部分核銷時要填</a:t>
              </a:r>
            </a:p>
            <a:p>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endParaRPr lang="en-US" altLang="zh-TW" sz="2800" b="1" dirty="0">
                <a:solidFill>
                  <a:schemeClr val="bg1"/>
                </a:solidFill>
                <a:latin typeface="標楷體" panose="03000509000000000000" pitchFamily="65" charset="-120"/>
                <a:ea typeface="標楷體" panose="03000509000000000000" pitchFamily="65" charset="-120"/>
              </a:endParaRPr>
            </a:p>
            <a:p>
              <a:endParaRPr lang="zh-TW" altLang="en-US" sz="2800" b="1" dirty="0">
                <a:solidFill>
                  <a:schemeClr val="bg1"/>
                </a:solidFill>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0EC03A1-B9E7-4B73-9E4D-86D7CF75C4F4}"/>
                </a:ext>
              </a:extLst>
            </p:cNvPr>
            <p:cNvSpPr/>
            <p:nvPr/>
          </p:nvSpPr>
          <p:spPr>
            <a:xfrm>
              <a:off x="8790035" y="2792196"/>
              <a:ext cx="741309" cy="378555"/>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810B063F-E4F9-49E0-9829-43E4F8B7D184}"/>
                </a:ext>
              </a:extLst>
            </p:cNvPr>
            <p:cNvSpPr/>
            <p:nvPr/>
          </p:nvSpPr>
          <p:spPr>
            <a:xfrm>
              <a:off x="8790035" y="4129641"/>
              <a:ext cx="646834" cy="378556"/>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C3B54E97-A18D-4937-9F1F-31BFB9293478}"/>
              </a:ext>
            </a:extLst>
          </p:cNvPr>
          <p:cNvGrpSpPr/>
          <p:nvPr/>
        </p:nvGrpSpPr>
        <p:grpSpPr>
          <a:xfrm>
            <a:off x="217713" y="1123976"/>
            <a:ext cx="10142439" cy="5623590"/>
            <a:chOff x="217713" y="1123976"/>
            <a:chExt cx="10142439" cy="5623590"/>
          </a:xfrm>
        </p:grpSpPr>
        <p:sp>
          <p:nvSpPr>
            <p:cNvPr id="3" name="矩形 2">
              <a:extLst>
                <a:ext uri="{FF2B5EF4-FFF2-40B4-BE49-F238E27FC236}">
                  <a16:creationId xmlns:a16="http://schemas.microsoft.com/office/drawing/2014/main" id="{D5FC6653-6B9A-41D9-B575-9F32E5A082BC}"/>
                </a:ext>
              </a:extLst>
            </p:cNvPr>
            <p:cNvSpPr/>
            <p:nvPr/>
          </p:nvSpPr>
          <p:spPr>
            <a:xfrm>
              <a:off x="217713" y="1699591"/>
              <a:ext cx="6471322" cy="5047975"/>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67271737-0EE9-45A3-A88A-460CB4D568AB}"/>
                </a:ext>
              </a:extLst>
            </p:cNvPr>
            <p:cNvSpPr/>
            <p:nvPr/>
          </p:nvSpPr>
          <p:spPr>
            <a:xfrm>
              <a:off x="6758609" y="1699591"/>
              <a:ext cx="1182756" cy="5047975"/>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AE6B1817-52FE-4D47-8394-7A214D84E32A}"/>
                </a:ext>
              </a:extLst>
            </p:cNvPr>
            <p:cNvSpPr/>
            <p:nvPr/>
          </p:nvSpPr>
          <p:spPr>
            <a:xfrm>
              <a:off x="8010939" y="1699591"/>
              <a:ext cx="2349213" cy="4655489"/>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FF5B6C7B-773F-4918-BA74-098E63DF2003}"/>
                </a:ext>
              </a:extLst>
            </p:cNvPr>
            <p:cNvSpPr/>
            <p:nvPr/>
          </p:nvSpPr>
          <p:spPr>
            <a:xfrm>
              <a:off x="7781544" y="1123976"/>
              <a:ext cx="1269470" cy="464812"/>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663EDE08-B0CF-4E6F-BE7E-8619C765633E}"/>
                </a:ext>
              </a:extLst>
            </p:cNvPr>
            <p:cNvSpPr/>
            <p:nvPr/>
          </p:nvSpPr>
          <p:spPr>
            <a:xfrm>
              <a:off x="6830568" y="1124344"/>
              <a:ext cx="950976" cy="464812"/>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6540595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5FA60E3-B2C2-7BF3-315A-339357CC5E46}"/>
              </a:ext>
            </a:extLst>
          </p:cNvPr>
          <p:cNvPicPr>
            <a:picLocks noChangeAspect="1"/>
          </p:cNvPicPr>
          <p:nvPr/>
        </p:nvPicPr>
        <p:blipFill rotWithShape="1">
          <a:blip r:embed="rId2"/>
          <a:srcRect l="1631" t="30909" r="42825" b="11865"/>
          <a:stretch/>
        </p:blipFill>
        <p:spPr>
          <a:xfrm>
            <a:off x="198782" y="165652"/>
            <a:ext cx="11714922" cy="6526696"/>
          </a:xfrm>
          <a:prstGeom prst="rect">
            <a:avLst/>
          </a:prstGeom>
        </p:spPr>
      </p:pic>
      <p:sp>
        <p:nvSpPr>
          <p:cNvPr id="5" name="語音泡泡: 矩形 4">
            <a:extLst>
              <a:ext uri="{FF2B5EF4-FFF2-40B4-BE49-F238E27FC236}">
                <a16:creationId xmlns:a16="http://schemas.microsoft.com/office/drawing/2014/main" id="{3E227C04-523F-8CD3-9A0A-C0196CB0CDB7}"/>
              </a:ext>
            </a:extLst>
          </p:cNvPr>
          <p:cNvSpPr/>
          <p:nvPr/>
        </p:nvSpPr>
        <p:spPr>
          <a:xfrm>
            <a:off x="5565910" y="311426"/>
            <a:ext cx="2491409" cy="1311965"/>
          </a:xfrm>
          <a:prstGeom prst="wedgeRectCallout">
            <a:avLst>
              <a:gd name="adj1" fmla="val -91090"/>
              <a:gd name="adj2" fmla="val 119065"/>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zh-TW" altLang="en-US" sz="2000" b="1" dirty="0">
                <a:solidFill>
                  <a:srgbClr val="FF0000"/>
                </a:solidFill>
                <a:latin typeface="標楷體" panose="03000509000000000000" pitchFamily="65" charset="-120"/>
                <a:ea typeface="標楷體" panose="03000509000000000000" pitchFamily="65" charset="-120"/>
              </a:rPr>
              <a:t>數量要備註說明清楚</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chemeClr val="bg1"/>
                </a:solidFill>
                <a:latin typeface="標楷體" panose="03000509000000000000" pitchFamily="65" charset="-120"/>
                <a:ea typeface="標楷體" panose="03000509000000000000" pitchFamily="65" charset="-120"/>
              </a:rPr>
              <a:t>例如</a:t>
            </a:r>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場</a:t>
            </a:r>
            <a:r>
              <a:rPr lang="en-US" altLang="zh-TW" sz="2000" b="1" dirty="0">
                <a:solidFill>
                  <a:schemeClr val="bg1"/>
                </a:solidFill>
                <a:latin typeface="標楷體" panose="03000509000000000000" pitchFamily="65" charset="-120"/>
                <a:ea typeface="標楷體" panose="03000509000000000000" pitchFamily="65" charset="-120"/>
              </a:rPr>
              <a:t>20</a:t>
            </a:r>
            <a:r>
              <a:rPr lang="zh-TW" altLang="en-US" sz="2000" b="1" dirty="0">
                <a:solidFill>
                  <a:schemeClr val="bg1"/>
                </a:solidFill>
                <a:latin typeface="標楷體" panose="03000509000000000000" pitchFamily="65" charset="-120"/>
                <a:ea typeface="標楷體" panose="03000509000000000000" pitchFamily="65" charset="-120"/>
              </a:rPr>
              <a:t>人共計</a:t>
            </a:r>
            <a:r>
              <a:rPr lang="en-US" altLang="zh-TW" sz="2000" b="1" dirty="0">
                <a:solidFill>
                  <a:schemeClr val="bg1"/>
                </a:solidFill>
                <a:latin typeface="標楷體" panose="03000509000000000000" pitchFamily="65" charset="-120"/>
                <a:ea typeface="標楷體" panose="03000509000000000000" pitchFamily="65" charset="-120"/>
              </a:rPr>
              <a:t>4</a:t>
            </a:r>
            <a:r>
              <a:rPr lang="zh-TW" altLang="en-US" sz="2000" b="1" dirty="0">
                <a:solidFill>
                  <a:schemeClr val="bg1"/>
                </a:solidFill>
                <a:latin typeface="標楷體" panose="03000509000000000000" pitchFamily="65" charset="-120"/>
                <a:ea typeface="標楷體" panose="03000509000000000000" pitchFamily="65" charset="-120"/>
              </a:rPr>
              <a:t>場</a:t>
            </a:r>
            <a:r>
              <a:rPr lang="en-US" altLang="zh-TW" sz="2000" b="1" dirty="0">
                <a:solidFill>
                  <a:schemeClr val="bg1"/>
                </a:solidFill>
                <a:latin typeface="標楷體" panose="03000509000000000000" pitchFamily="65" charset="-120"/>
                <a:ea typeface="標楷體" panose="03000509000000000000" pitchFamily="65" charset="-120"/>
              </a:rPr>
              <a:t>80</a:t>
            </a:r>
            <a:r>
              <a:rPr lang="zh-TW" altLang="en-US" sz="2000" b="1" dirty="0">
                <a:solidFill>
                  <a:schemeClr val="bg1"/>
                </a:solidFill>
                <a:latin typeface="標楷體" panose="03000509000000000000" pitchFamily="65" charset="-120"/>
                <a:ea typeface="標楷體" panose="03000509000000000000" pitchFamily="65" charset="-120"/>
              </a:rPr>
              <a:t>人</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chemeClr val="bg1"/>
                </a:solidFill>
                <a:latin typeface="標楷體" panose="03000509000000000000" pitchFamily="65" charset="-120"/>
                <a:ea typeface="標楷體" panose="03000509000000000000" pitchFamily="65" charset="-120"/>
              </a:rPr>
              <a:t>例如</a:t>
            </a:r>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場</a:t>
            </a:r>
            <a:r>
              <a:rPr lang="en-US" altLang="zh-TW" sz="2000" b="1" dirty="0">
                <a:solidFill>
                  <a:schemeClr val="bg1"/>
                </a:solidFill>
                <a:latin typeface="標楷體" panose="03000509000000000000" pitchFamily="65" charset="-120"/>
                <a:ea typeface="標楷體" panose="03000509000000000000" pitchFamily="65" charset="-120"/>
              </a:rPr>
              <a:t>3</a:t>
            </a:r>
            <a:r>
              <a:rPr lang="zh-TW" altLang="en-US" sz="2000" b="1" dirty="0">
                <a:solidFill>
                  <a:schemeClr val="bg1"/>
                </a:solidFill>
                <a:latin typeface="標楷體" panose="03000509000000000000" pitchFamily="65" charset="-120"/>
                <a:ea typeface="標楷體" panose="03000509000000000000" pitchFamily="65" charset="-120"/>
              </a:rPr>
              <a:t>節共計</a:t>
            </a:r>
            <a:r>
              <a:rPr lang="en-US" altLang="zh-TW" sz="2000" b="1" dirty="0">
                <a:solidFill>
                  <a:schemeClr val="bg1"/>
                </a:solidFill>
                <a:latin typeface="標楷體" panose="03000509000000000000" pitchFamily="65" charset="-120"/>
                <a:ea typeface="標楷體" panose="03000509000000000000" pitchFamily="65" charset="-120"/>
              </a:rPr>
              <a:t>4</a:t>
            </a:r>
            <a:r>
              <a:rPr lang="zh-TW" altLang="en-US" sz="2000" b="1" dirty="0">
                <a:solidFill>
                  <a:schemeClr val="bg1"/>
                </a:solidFill>
                <a:latin typeface="標楷體" panose="03000509000000000000" pitchFamily="65" charset="-120"/>
                <a:ea typeface="標楷體" panose="03000509000000000000" pitchFamily="65" charset="-120"/>
              </a:rPr>
              <a:t>場</a:t>
            </a:r>
            <a:r>
              <a:rPr lang="en-US" altLang="zh-TW" sz="2000" b="1" dirty="0">
                <a:solidFill>
                  <a:schemeClr val="bg1"/>
                </a:solidFill>
                <a:latin typeface="標楷體" panose="03000509000000000000" pitchFamily="65" charset="-120"/>
                <a:ea typeface="標楷體" panose="03000509000000000000" pitchFamily="65" charset="-120"/>
              </a:rPr>
              <a:t>12</a:t>
            </a:r>
            <a:r>
              <a:rPr lang="zh-TW" altLang="en-US" sz="2000" b="1" dirty="0">
                <a:solidFill>
                  <a:schemeClr val="bg1"/>
                </a:solidFill>
                <a:latin typeface="標楷體" panose="03000509000000000000" pitchFamily="65" charset="-120"/>
                <a:ea typeface="標楷體" panose="03000509000000000000" pitchFamily="65" charset="-120"/>
              </a:rPr>
              <a:t>節</a:t>
            </a:r>
            <a:r>
              <a:rPr lang="en-US" altLang="zh-TW" sz="2000" b="1" dirty="0">
                <a:solidFill>
                  <a:schemeClr val="bg1"/>
                </a:solidFill>
                <a:latin typeface="標楷體" panose="03000509000000000000" pitchFamily="65" charset="-120"/>
                <a:ea typeface="標楷體" panose="03000509000000000000" pitchFamily="65" charset="-120"/>
              </a:rPr>
              <a:t>)</a:t>
            </a:r>
            <a:endParaRPr lang="zh-TW" altLang="en-US" sz="2000" b="1" dirty="0">
              <a:solidFill>
                <a:schemeClr val="bg1"/>
              </a:solidFill>
              <a:latin typeface="標楷體" panose="03000509000000000000" pitchFamily="65" charset="-120"/>
              <a:ea typeface="標楷體" panose="03000509000000000000" pitchFamily="65" charset="-120"/>
            </a:endParaRPr>
          </a:p>
        </p:txBody>
      </p:sp>
      <p:sp>
        <p:nvSpPr>
          <p:cNvPr id="6" name="語音泡泡: 矩形 5">
            <a:extLst>
              <a:ext uri="{FF2B5EF4-FFF2-40B4-BE49-F238E27FC236}">
                <a16:creationId xmlns:a16="http://schemas.microsoft.com/office/drawing/2014/main" id="{5C68D8A6-B6BC-44D5-99DB-FD2AC716EBD7}"/>
              </a:ext>
            </a:extLst>
          </p:cNvPr>
          <p:cNvSpPr/>
          <p:nvPr/>
        </p:nvSpPr>
        <p:spPr>
          <a:xfrm>
            <a:off x="7385409" y="3693096"/>
            <a:ext cx="2849214" cy="2093843"/>
          </a:xfrm>
          <a:prstGeom prst="wedgeRectCallout">
            <a:avLst>
              <a:gd name="adj1" fmla="val -110218"/>
              <a:gd name="adj2" fmla="val -19457"/>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zh-TW" altLang="en-US" sz="2000" b="1" dirty="0">
                <a:solidFill>
                  <a:schemeClr val="bg1"/>
                </a:solidFill>
                <a:latin typeface="標楷體" panose="03000509000000000000" pitchFamily="65" charset="-120"/>
                <a:ea typeface="標楷體" panose="03000509000000000000" pitchFamily="65" charset="-120"/>
              </a:rPr>
              <a:t>宣導品要核實估計數量，單價以</a:t>
            </a:r>
            <a:r>
              <a:rPr lang="en-US" altLang="zh-TW" sz="2000" b="1" dirty="0">
                <a:solidFill>
                  <a:schemeClr val="bg1"/>
                </a:solidFill>
                <a:latin typeface="標楷體" panose="03000509000000000000" pitchFamily="65" charset="-120"/>
                <a:ea typeface="標楷體" panose="03000509000000000000" pitchFamily="65" charset="-120"/>
              </a:rPr>
              <a:t>200</a:t>
            </a:r>
            <a:r>
              <a:rPr lang="zh-TW" altLang="en-US" sz="2000" b="1" dirty="0">
                <a:solidFill>
                  <a:schemeClr val="bg1"/>
                </a:solidFill>
                <a:latin typeface="標楷體" panose="03000509000000000000" pitchFamily="65" charset="-120"/>
                <a:ea typeface="標楷體" panose="03000509000000000000" pitchFamily="65" charset="-120"/>
              </a:rPr>
              <a:t>元為上限，</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單價超過</a:t>
            </a:r>
            <a:r>
              <a:rPr lang="en-US" altLang="zh-TW" sz="2000" b="1" dirty="0">
                <a:solidFill>
                  <a:srgbClr val="FF0000"/>
                </a:solidFill>
                <a:highlight>
                  <a:srgbClr val="FFFF00"/>
                </a:highlight>
                <a:latin typeface="標楷體" panose="03000509000000000000" pitchFamily="65" charset="-120"/>
                <a:ea typeface="標楷體" panose="03000509000000000000" pitchFamily="65" charset="-120"/>
              </a:rPr>
              <a:t>200</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元者核銷時需說明發放情形及賸餘數量處理方式</a:t>
            </a:r>
          </a:p>
        </p:txBody>
      </p:sp>
      <p:sp>
        <p:nvSpPr>
          <p:cNvPr id="7" name="語音泡泡: 矩形 6">
            <a:extLst>
              <a:ext uri="{FF2B5EF4-FFF2-40B4-BE49-F238E27FC236}">
                <a16:creationId xmlns:a16="http://schemas.microsoft.com/office/drawing/2014/main" id="{A4E7426D-3AF1-9E54-1235-882F304F5FC5}"/>
              </a:ext>
            </a:extLst>
          </p:cNvPr>
          <p:cNvSpPr/>
          <p:nvPr/>
        </p:nvSpPr>
        <p:spPr>
          <a:xfrm>
            <a:off x="1056862" y="5786939"/>
            <a:ext cx="2491409" cy="379581"/>
          </a:xfrm>
          <a:prstGeom prst="wedgeRectCallout">
            <a:avLst>
              <a:gd name="adj1" fmla="val 53869"/>
              <a:gd name="adj2" fmla="val -51891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贈酒的數量</a:t>
            </a:r>
            <a:r>
              <a:rPr lang="zh-TW" altLang="en-US" sz="2000" b="1" dirty="0">
                <a:solidFill>
                  <a:srgbClr val="FF0000"/>
                </a:solidFill>
                <a:latin typeface="標楷體" panose="03000509000000000000" pitchFamily="65" charset="-120"/>
                <a:ea typeface="標楷體" panose="03000509000000000000" pitchFamily="65" charset="-120"/>
              </a:rPr>
              <a:t>要列</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名冊</a:t>
            </a:r>
          </a:p>
        </p:txBody>
      </p:sp>
      <p:sp>
        <p:nvSpPr>
          <p:cNvPr id="8" name="語音泡泡: 矩形 7">
            <a:extLst>
              <a:ext uri="{FF2B5EF4-FFF2-40B4-BE49-F238E27FC236}">
                <a16:creationId xmlns:a16="http://schemas.microsoft.com/office/drawing/2014/main" id="{3D6385C0-16E3-3CE3-4773-82A087BD0D6E}"/>
              </a:ext>
            </a:extLst>
          </p:cNvPr>
          <p:cNvSpPr/>
          <p:nvPr/>
        </p:nvSpPr>
        <p:spPr>
          <a:xfrm>
            <a:off x="10270435" y="1530626"/>
            <a:ext cx="1722783" cy="1437862"/>
          </a:xfrm>
          <a:prstGeom prst="wedgeRectCallout">
            <a:avLst>
              <a:gd name="adj1" fmla="val -52999"/>
              <a:gd name="adj2" fmla="val -73248"/>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zh-TW" altLang="en-US" sz="2000" b="1" dirty="0">
                <a:solidFill>
                  <a:srgbClr val="FF0000"/>
                </a:solidFill>
                <a:latin typeface="標楷體" panose="03000509000000000000" pitchFamily="65" charset="-120"/>
                <a:ea typeface="標楷體" panose="03000509000000000000" pitchFamily="65" charset="-120"/>
              </a:rPr>
              <a:t>上</a:t>
            </a:r>
            <a:r>
              <a:rPr lang="en-US" altLang="zh-TW" sz="2000" b="1" dirty="0">
                <a:solidFill>
                  <a:srgbClr val="FF0000"/>
                </a:solidFill>
                <a:latin typeface="標楷體" panose="03000509000000000000" pitchFamily="65" charset="-120"/>
                <a:ea typeface="標楷體" panose="03000509000000000000" pitchFamily="65" charset="-120"/>
              </a:rPr>
              <a:t>cba</a:t>
            </a:r>
            <a:r>
              <a:rPr lang="zh-TW" altLang="en-US" sz="2000" b="1" dirty="0">
                <a:solidFill>
                  <a:srgbClr val="FF0000"/>
                </a:solidFill>
                <a:latin typeface="標楷體" panose="03000509000000000000" pitchFamily="65" charset="-120"/>
                <a:ea typeface="標楷體" panose="03000509000000000000" pitchFamily="65" charset="-120"/>
              </a:rPr>
              <a:t>系統登打經費動用簽證，並打上簽證號碼</a:t>
            </a:r>
          </a:p>
        </p:txBody>
      </p:sp>
      <p:sp>
        <p:nvSpPr>
          <p:cNvPr id="9" name="語音泡泡: 矩形 8">
            <a:extLst>
              <a:ext uri="{FF2B5EF4-FFF2-40B4-BE49-F238E27FC236}">
                <a16:creationId xmlns:a16="http://schemas.microsoft.com/office/drawing/2014/main" id="{7E7EF104-5677-331C-1732-4901E28A5CBB}"/>
              </a:ext>
            </a:extLst>
          </p:cNvPr>
          <p:cNvSpPr/>
          <p:nvPr/>
        </p:nvSpPr>
        <p:spPr>
          <a:xfrm>
            <a:off x="4406350" y="5406887"/>
            <a:ext cx="2849215" cy="1139687"/>
          </a:xfrm>
          <a:prstGeom prst="wedgeRectCallout">
            <a:avLst>
              <a:gd name="adj1" fmla="val -40940"/>
              <a:gd name="adj2" fmla="val -99402"/>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zh-TW" altLang="en-US" sz="2000" b="1" dirty="0">
                <a:solidFill>
                  <a:srgbClr val="FF0000"/>
                </a:solidFill>
                <a:latin typeface="標楷體" panose="03000509000000000000" pitchFamily="65" charset="-120"/>
                <a:ea typeface="標楷體" panose="03000509000000000000" pitchFamily="65" charset="-120"/>
              </a:rPr>
              <a:t>除了雜支外之業務費總金額的</a:t>
            </a:r>
            <a:r>
              <a:rPr lang="en-US" altLang="zh-TW" sz="2000" b="1" dirty="0">
                <a:solidFill>
                  <a:srgbClr val="FF0000"/>
                </a:solidFill>
                <a:highlight>
                  <a:srgbClr val="FFFF00"/>
                </a:highlight>
                <a:latin typeface="標楷體" panose="03000509000000000000" pitchFamily="65" charset="-120"/>
                <a:ea typeface="標楷體" panose="03000509000000000000" pitchFamily="65" charset="-120"/>
              </a:rPr>
              <a:t>5%</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為上限</a:t>
            </a:r>
            <a:r>
              <a:rPr lang="zh-TW" altLang="en-US"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highlight>
                  <a:srgbClr val="FFFF00"/>
                </a:highlight>
                <a:latin typeface="標楷體" panose="03000509000000000000" pitchFamily="65" charset="-120"/>
                <a:ea typeface="標楷體" panose="03000509000000000000" pitchFamily="65" charset="-120"/>
              </a:rPr>
              <a:t>並註明雜支支用的項目</a:t>
            </a:r>
          </a:p>
        </p:txBody>
      </p:sp>
      <p:sp>
        <p:nvSpPr>
          <p:cNvPr id="10" name="語音泡泡: 矩形 9">
            <a:extLst>
              <a:ext uri="{FF2B5EF4-FFF2-40B4-BE49-F238E27FC236}">
                <a16:creationId xmlns:a16="http://schemas.microsoft.com/office/drawing/2014/main" id="{860ABB47-94A6-6EF7-7FA5-2FC194A24B89}"/>
              </a:ext>
            </a:extLst>
          </p:cNvPr>
          <p:cNvSpPr/>
          <p:nvPr/>
        </p:nvSpPr>
        <p:spPr>
          <a:xfrm>
            <a:off x="7169426" y="1769165"/>
            <a:ext cx="2491409" cy="1686338"/>
          </a:xfrm>
          <a:prstGeom prst="wedgeRectCallout">
            <a:avLst>
              <a:gd name="adj1" fmla="val -113988"/>
              <a:gd name="adj2" fmla="val 50259"/>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zh-TW" altLang="en-US" sz="2000" b="1" dirty="0">
                <a:solidFill>
                  <a:schemeClr val="bg1"/>
                </a:solidFill>
                <a:latin typeface="標楷體" panose="03000509000000000000" pitchFamily="65" charset="-120"/>
                <a:ea typeface="標楷體" panose="03000509000000000000" pitchFamily="65" charset="-120"/>
              </a:rPr>
              <a:t>印刷費要</a:t>
            </a:r>
            <a:r>
              <a:rPr lang="zh-TW" altLang="en-US" sz="2000" b="1" dirty="0">
                <a:solidFill>
                  <a:srgbClr val="FF0000"/>
                </a:solidFill>
                <a:latin typeface="標楷體" panose="03000509000000000000" pitchFamily="65" charset="-120"/>
                <a:ea typeface="標楷體" panose="03000509000000000000" pitchFamily="65" charset="-120"/>
              </a:rPr>
              <a:t>備註說明</a:t>
            </a:r>
            <a:r>
              <a:rPr lang="en-US" altLang="zh-TW" sz="2000" b="1" dirty="0">
                <a:solidFill>
                  <a:srgbClr val="FF0000"/>
                </a:solidFill>
                <a:latin typeface="標楷體" panose="03000509000000000000" pitchFamily="65" charset="-120"/>
                <a:ea typeface="標楷體" panose="03000509000000000000" pitchFamily="65" charset="-120"/>
              </a:rPr>
              <a:t>1</a:t>
            </a:r>
            <a:r>
              <a:rPr lang="zh-TW" altLang="en-US" sz="2000" b="1" dirty="0">
                <a:solidFill>
                  <a:srgbClr val="FF0000"/>
                </a:solidFill>
                <a:latin typeface="標楷體" panose="03000509000000000000" pitchFamily="65" charset="-120"/>
                <a:ea typeface="標楷體" panose="03000509000000000000" pitchFamily="65" charset="-120"/>
              </a:rPr>
              <a:t>本單價組成</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chemeClr val="bg1"/>
                </a:solidFill>
                <a:latin typeface="標楷體" panose="03000509000000000000" pitchFamily="65" charset="-120"/>
                <a:ea typeface="標楷體" panose="03000509000000000000" pitchFamily="65" charset="-120"/>
              </a:rPr>
              <a:t>例如</a:t>
            </a:r>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本黑白紙張</a:t>
            </a:r>
            <a:r>
              <a:rPr lang="en-US" altLang="zh-TW" sz="2000" b="1" dirty="0">
                <a:solidFill>
                  <a:schemeClr val="bg1"/>
                </a:solidFill>
                <a:latin typeface="標楷體" panose="03000509000000000000" pitchFamily="65" charset="-120"/>
                <a:ea typeface="標楷體" panose="03000509000000000000" pitchFamily="65" charset="-120"/>
              </a:rPr>
              <a:t>60</a:t>
            </a:r>
            <a:r>
              <a:rPr lang="zh-TW" altLang="en-US" sz="2000" b="1" dirty="0">
                <a:solidFill>
                  <a:schemeClr val="bg1"/>
                </a:solidFill>
                <a:latin typeface="標楷體" panose="03000509000000000000" pitchFamily="65" charset="-120"/>
                <a:ea typeface="標楷體" panose="03000509000000000000" pitchFamily="65" charset="-120"/>
              </a:rPr>
              <a:t>張</a:t>
            </a:r>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張</a:t>
            </a:r>
            <a:r>
              <a:rPr lang="en-US" altLang="zh-TW" sz="2000" b="1" dirty="0">
                <a:solidFill>
                  <a:schemeClr val="bg1"/>
                </a:solidFill>
                <a:latin typeface="標楷體" panose="03000509000000000000" pitchFamily="65" charset="-120"/>
                <a:ea typeface="標楷體" panose="03000509000000000000" pitchFamily="65" charset="-120"/>
              </a:rPr>
              <a:t>1.2</a:t>
            </a:r>
            <a:r>
              <a:rPr lang="zh-TW" altLang="en-US" sz="2000" b="1" dirty="0">
                <a:solidFill>
                  <a:schemeClr val="bg1"/>
                </a:solidFill>
                <a:latin typeface="標楷體" panose="03000509000000000000" pitchFamily="65" charset="-120"/>
                <a:ea typeface="標楷體" panose="03000509000000000000" pitchFamily="65" charset="-120"/>
              </a:rPr>
              <a:t>元，封面</a:t>
            </a:r>
            <a:r>
              <a:rPr lang="en-US" altLang="zh-TW" sz="2000" b="1" dirty="0">
                <a:solidFill>
                  <a:schemeClr val="bg1"/>
                </a:solidFill>
                <a:latin typeface="標楷體" panose="03000509000000000000" pitchFamily="65" charset="-120"/>
                <a:ea typeface="標楷體" panose="03000509000000000000" pitchFamily="65" charset="-120"/>
              </a:rPr>
              <a:t>2</a:t>
            </a:r>
            <a:r>
              <a:rPr lang="zh-TW" altLang="en-US" sz="2000" b="1" dirty="0">
                <a:solidFill>
                  <a:schemeClr val="bg1"/>
                </a:solidFill>
                <a:latin typeface="標楷體" panose="03000509000000000000" pitchFamily="65" charset="-120"/>
                <a:ea typeface="標楷體" panose="03000509000000000000" pitchFamily="65" charset="-120"/>
              </a:rPr>
              <a:t>張</a:t>
            </a:r>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張</a:t>
            </a:r>
            <a:r>
              <a:rPr lang="en-US" altLang="zh-TW" sz="2000" b="1" dirty="0">
                <a:solidFill>
                  <a:schemeClr val="bg1"/>
                </a:solidFill>
                <a:latin typeface="標楷體" panose="03000509000000000000" pitchFamily="65" charset="-120"/>
                <a:ea typeface="標楷體" panose="03000509000000000000" pitchFamily="65" charset="-120"/>
              </a:rPr>
              <a:t>5</a:t>
            </a:r>
            <a:r>
              <a:rPr lang="zh-TW" altLang="en-US" sz="2000" b="1" dirty="0">
                <a:solidFill>
                  <a:schemeClr val="bg1"/>
                </a:solidFill>
                <a:latin typeface="標楷體" panose="03000509000000000000" pitchFamily="65" charset="-120"/>
                <a:ea typeface="標楷體" panose="03000509000000000000" pitchFamily="65" charset="-120"/>
              </a:rPr>
              <a:t>元，膠裝</a:t>
            </a:r>
            <a:r>
              <a:rPr lang="en-US" altLang="zh-TW" sz="2000" b="1" dirty="0">
                <a:solidFill>
                  <a:schemeClr val="bg1"/>
                </a:solidFill>
                <a:latin typeface="標楷體" panose="03000509000000000000" pitchFamily="65" charset="-120"/>
                <a:ea typeface="標楷體" panose="03000509000000000000" pitchFamily="65" charset="-120"/>
              </a:rPr>
              <a:t>18</a:t>
            </a:r>
            <a:r>
              <a:rPr lang="zh-TW" altLang="en-US" sz="2000" b="1" dirty="0">
                <a:solidFill>
                  <a:schemeClr val="bg1"/>
                </a:solidFill>
                <a:latin typeface="標楷體" panose="03000509000000000000" pitchFamily="65" charset="-120"/>
                <a:ea typeface="標楷體" panose="03000509000000000000" pitchFamily="65" charset="-120"/>
              </a:rPr>
              <a:t>元</a:t>
            </a:r>
            <a:r>
              <a:rPr lang="en-US" altLang="zh-TW" sz="2000" b="1" dirty="0">
                <a:solidFill>
                  <a:schemeClr val="bg1"/>
                </a:solidFill>
                <a:latin typeface="標楷體" panose="03000509000000000000" pitchFamily="65" charset="-120"/>
                <a:ea typeface="標楷體" panose="03000509000000000000" pitchFamily="65" charset="-120"/>
              </a:rPr>
              <a:t>)</a:t>
            </a:r>
            <a:endParaRPr lang="zh-TW" altLang="en-US" sz="2000" b="1" dirty="0">
              <a:solidFill>
                <a:schemeClr val="bg1"/>
              </a:solidFill>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55EA60B7-2EA4-DC7A-773D-B4678620E548}"/>
              </a:ext>
            </a:extLst>
          </p:cNvPr>
          <p:cNvSpPr txBox="1"/>
          <p:nvPr/>
        </p:nvSpPr>
        <p:spPr>
          <a:xfrm>
            <a:off x="10418999" y="5161579"/>
            <a:ext cx="1425653" cy="1384995"/>
          </a:xfrm>
          <a:prstGeom prst="rect">
            <a:avLst/>
          </a:prstGeom>
          <a:noFill/>
          <a:ln w="60325">
            <a:solidFill>
              <a:srgbClr val="FF0000"/>
            </a:solidFill>
          </a:ln>
        </p:spPr>
        <p:txBody>
          <a:bodyPr wrap="square" rtlCol="0">
            <a:spAutoFit/>
          </a:bodyPr>
          <a:lstStyle/>
          <a:p>
            <a:r>
              <a:rPr lang="zh-TW" altLang="en-US" sz="2800" dirty="0">
                <a:solidFill>
                  <a:schemeClr val="bg1"/>
                </a:solidFill>
                <a:highlight>
                  <a:srgbClr val="FFFF00"/>
                </a:highlight>
                <a:latin typeface="標楷體" panose="03000509000000000000" pitchFamily="65" charset="-120"/>
                <a:ea typeface="標楷體" panose="03000509000000000000" pitchFamily="65" charset="-120"/>
              </a:rPr>
              <a:t>設備需備註規格</a:t>
            </a:r>
          </a:p>
        </p:txBody>
      </p:sp>
    </p:spTree>
    <p:extLst>
      <p:ext uri="{BB962C8B-B14F-4D97-AF65-F5344CB8AC3E}">
        <p14:creationId xmlns:p14="http://schemas.microsoft.com/office/powerpoint/2010/main" val="2144970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一</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 經費報支與審核責任</a:t>
            </a:r>
          </a:p>
        </p:txBody>
      </p:sp>
      <p:graphicFrame>
        <p:nvGraphicFramePr>
          <p:cNvPr id="3" name="資料庫圖表 2">
            <a:extLst>
              <a:ext uri="{FF2B5EF4-FFF2-40B4-BE49-F238E27FC236}">
                <a16:creationId xmlns:a16="http://schemas.microsoft.com/office/drawing/2014/main" id="{7350A251-B72B-4092-9A26-4617B317A279}"/>
              </a:ext>
            </a:extLst>
          </p:cNvPr>
          <p:cNvGraphicFramePr/>
          <p:nvPr>
            <p:extLst>
              <p:ext uri="{D42A27DB-BD31-4B8C-83A1-F6EECF244321}">
                <p14:modId xmlns:p14="http://schemas.microsoft.com/office/powerpoint/2010/main" val="3305091090"/>
              </p:ext>
            </p:extLst>
          </p:nvPr>
        </p:nvGraphicFramePr>
        <p:xfrm>
          <a:off x="429242" y="2063753"/>
          <a:ext cx="9864939" cy="4794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23462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1" y="753228"/>
            <a:ext cx="10294182"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zh-TW" altLang="en-US"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二</a:t>
            </a:r>
            <a:r>
              <a:rPr lang="en-US" altLang="zh-TW" sz="4400" b="1" dirty="0">
                <a:latin typeface="標楷體" panose="03000509000000000000" pitchFamily="65" charset="-120"/>
                <a:ea typeface="標楷體" panose="03000509000000000000" pitchFamily="65" charset="-120"/>
              </a:rPr>
              <a:t>) </a:t>
            </a:r>
            <a:r>
              <a:rPr lang="zh-TW" altLang="en-US" sz="4400" b="1" dirty="0">
                <a:latin typeface="標楷體" panose="03000509000000000000" pitchFamily="65" charset="-120"/>
                <a:ea typeface="標楷體" panose="03000509000000000000" pitchFamily="65" charset="-120"/>
              </a:rPr>
              <a:t>「經費結報檢附原始憑證及其他單據表」</a:t>
            </a:r>
            <a:endParaRPr lang="zh-TW" altLang="en-US" sz="4000" b="1" dirty="0">
              <a:latin typeface="標楷體" panose="03000509000000000000" pitchFamily="65" charset="-120"/>
              <a:ea typeface="標楷體" panose="03000509000000000000" pitchFamily="65" charset="-120"/>
            </a:endParaRPr>
          </a:p>
        </p:txBody>
      </p:sp>
      <p:grpSp>
        <p:nvGrpSpPr>
          <p:cNvPr id="14" name="群組 13">
            <a:extLst>
              <a:ext uri="{FF2B5EF4-FFF2-40B4-BE49-F238E27FC236}">
                <a16:creationId xmlns:a16="http://schemas.microsoft.com/office/drawing/2014/main" id="{05D01154-E9D1-114D-EC54-130C2A65BEE7}"/>
              </a:ext>
            </a:extLst>
          </p:cNvPr>
          <p:cNvGrpSpPr/>
          <p:nvPr/>
        </p:nvGrpSpPr>
        <p:grpSpPr>
          <a:xfrm>
            <a:off x="477079" y="1974574"/>
            <a:ext cx="10389704" cy="4651513"/>
            <a:chOff x="477079" y="1974574"/>
            <a:chExt cx="10389704" cy="4651513"/>
          </a:xfrm>
        </p:grpSpPr>
        <p:pic>
          <p:nvPicPr>
            <p:cNvPr id="4" name="圖片 3">
              <a:extLst>
                <a:ext uri="{FF2B5EF4-FFF2-40B4-BE49-F238E27FC236}">
                  <a16:creationId xmlns:a16="http://schemas.microsoft.com/office/drawing/2014/main" id="{B84F5437-6569-574A-7CCD-E563C1B7761D}"/>
                </a:ext>
              </a:extLst>
            </p:cNvPr>
            <p:cNvPicPr>
              <a:picLocks noChangeAspect="1"/>
            </p:cNvPicPr>
            <p:nvPr/>
          </p:nvPicPr>
          <p:blipFill rotWithShape="1">
            <a:blip r:embed="rId2"/>
            <a:srcRect l="20346" t="26708" r="14329" b="8261"/>
            <a:stretch/>
          </p:blipFill>
          <p:spPr>
            <a:xfrm>
              <a:off x="477079" y="1974574"/>
              <a:ext cx="10389704" cy="4651513"/>
            </a:xfrm>
            <a:prstGeom prst="rect">
              <a:avLst/>
            </a:prstGeom>
          </p:spPr>
        </p:pic>
        <p:pic>
          <p:nvPicPr>
            <p:cNvPr id="6" name="圖片 5">
              <a:extLst>
                <a:ext uri="{FF2B5EF4-FFF2-40B4-BE49-F238E27FC236}">
                  <a16:creationId xmlns:a16="http://schemas.microsoft.com/office/drawing/2014/main" id="{65F5D73C-2EC5-C532-025A-FBD7E95989E1}"/>
                </a:ext>
              </a:extLst>
            </p:cNvPr>
            <p:cNvPicPr>
              <a:picLocks noChangeAspect="1"/>
            </p:cNvPicPr>
            <p:nvPr/>
          </p:nvPicPr>
          <p:blipFill>
            <a:blip r:embed="rId3"/>
            <a:stretch>
              <a:fillRect/>
            </a:stretch>
          </p:blipFill>
          <p:spPr>
            <a:xfrm>
              <a:off x="1463429" y="2562119"/>
              <a:ext cx="3459754" cy="866881"/>
            </a:xfrm>
            <a:prstGeom prst="rect">
              <a:avLst/>
            </a:prstGeom>
          </p:spPr>
        </p:pic>
        <p:pic>
          <p:nvPicPr>
            <p:cNvPr id="8" name="圖片 7">
              <a:extLst>
                <a:ext uri="{FF2B5EF4-FFF2-40B4-BE49-F238E27FC236}">
                  <a16:creationId xmlns:a16="http://schemas.microsoft.com/office/drawing/2014/main" id="{AD103631-356C-B955-EBEA-77706451768B}"/>
                </a:ext>
              </a:extLst>
            </p:cNvPr>
            <p:cNvPicPr>
              <a:picLocks noChangeAspect="1"/>
            </p:cNvPicPr>
            <p:nvPr/>
          </p:nvPicPr>
          <p:blipFill>
            <a:blip r:embed="rId4"/>
            <a:stretch>
              <a:fillRect/>
            </a:stretch>
          </p:blipFill>
          <p:spPr>
            <a:xfrm>
              <a:off x="5127655" y="2498631"/>
              <a:ext cx="2174293" cy="930370"/>
            </a:xfrm>
            <a:prstGeom prst="rect">
              <a:avLst/>
            </a:prstGeom>
          </p:spPr>
        </p:pic>
      </p:grpSp>
    </p:spTree>
    <p:extLst>
      <p:ext uri="{BB962C8B-B14F-4D97-AF65-F5344CB8AC3E}">
        <p14:creationId xmlns:p14="http://schemas.microsoft.com/office/powerpoint/2010/main" val="31603752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122829" y="753228"/>
            <a:ext cx="10417012"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zh-TW" altLang="en-US"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二</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 「經費結報檢附原始憑證及其他單據表」</a:t>
            </a:r>
            <a:endParaRPr lang="zh-TW" altLang="en-US" sz="4000" b="1" dirty="0">
              <a:latin typeface="標楷體" panose="03000509000000000000" pitchFamily="65" charset="-120"/>
              <a:ea typeface="標楷體" panose="03000509000000000000" pitchFamily="65" charset="-120"/>
            </a:endParaRPr>
          </a:p>
        </p:txBody>
      </p:sp>
      <p:graphicFrame>
        <p:nvGraphicFramePr>
          <p:cNvPr id="3" name="資料庫圖表 2">
            <a:extLst>
              <a:ext uri="{FF2B5EF4-FFF2-40B4-BE49-F238E27FC236}">
                <a16:creationId xmlns:a16="http://schemas.microsoft.com/office/drawing/2014/main" id="{8016EA56-F304-D30F-F11B-E3A77AA70BF7}"/>
              </a:ext>
            </a:extLst>
          </p:cNvPr>
          <p:cNvGraphicFramePr/>
          <p:nvPr>
            <p:extLst>
              <p:ext uri="{D42A27DB-BD31-4B8C-83A1-F6EECF244321}">
                <p14:modId xmlns:p14="http://schemas.microsoft.com/office/powerpoint/2010/main" val="1235729321"/>
              </p:ext>
            </p:extLst>
          </p:nvPr>
        </p:nvGraphicFramePr>
        <p:xfrm>
          <a:off x="-1571829" y="2064976"/>
          <a:ext cx="15432207" cy="4793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768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4214178293"/>
              </p:ext>
            </p:extLst>
          </p:nvPr>
        </p:nvGraphicFramePr>
        <p:xfrm>
          <a:off x="165248" y="2057968"/>
          <a:ext cx="11861501" cy="2199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語音泡泡: 圓角矩形 2">
            <a:extLst>
              <a:ext uri="{FF2B5EF4-FFF2-40B4-BE49-F238E27FC236}">
                <a16:creationId xmlns:a16="http://schemas.microsoft.com/office/drawing/2014/main" id="{5BBD58D8-5898-F94D-C522-12639F2B3AC1}"/>
              </a:ext>
            </a:extLst>
          </p:cNvPr>
          <p:cNvSpPr/>
          <p:nvPr/>
        </p:nvSpPr>
        <p:spPr>
          <a:xfrm>
            <a:off x="657225" y="4781928"/>
            <a:ext cx="9801225" cy="1923672"/>
          </a:xfrm>
          <a:prstGeom prst="wedgeRoundRectCallout">
            <a:avLst>
              <a:gd name="adj1" fmla="val -36862"/>
              <a:gd name="adj2" fmla="val -89455"/>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b="1" u="sng" dirty="0">
                <a:solidFill>
                  <a:schemeClr val="bg1"/>
                </a:solidFill>
                <a:latin typeface="標楷體" panose="03000509000000000000" pitchFamily="65" charset="-120"/>
                <a:ea typeface="標楷體" panose="03000509000000000000" pitchFamily="65" charset="-120"/>
              </a:rPr>
              <a:t>依法取得債權憑證時，</a:t>
            </a:r>
            <a:r>
              <a:rPr lang="zh-TW" altLang="en-US" sz="3200" b="1" u="sng" dirty="0">
                <a:solidFill>
                  <a:srgbClr val="FF0000"/>
                </a:solidFill>
                <a:latin typeface="標楷體" panose="03000509000000000000" pitchFamily="65" charset="-120"/>
                <a:ea typeface="標楷體" panose="03000509000000000000" pitchFamily="65" charset="-120"/>
              </a:rPr>
              <a:t>應於簽奉核准時影送</a:t>
            </a:r>
            <a:r>
              <a:rPr lang="en-US" altLang="zh-TW" sz="3200" b="1" u="sng" dirty="0">
                <a:solidFill>
                  <a:srgbClr val="FF0000"/>
                </a:solidFill>
                <a:latin typeface="標楷體" panose="03000509000000000000" pitchFamily="65" charset="-120"/>
                <a:ea typeface="標楷體" panose="03000509000000000000" pitchFamily="65" charset="-120"/>
              </a:rPr>
              <a:t>1</a:t>
            </a:r>
            <a:r>
              <a:rPr lang="zh-TW" altLang="en-US" sz="3200" b="1" u="sng" dirty="0">
                <a:solidFill>
                  <a:srgbClr val="FF0000"/>
                </a:solidFill>
                <a:latin typeface="標楷體" panose="03000509000000000000" pitchFamily="65" charset="-120"/>
                <a:ea typeface="標楷體" panose="03000509000000000000" pitchFamily="65" charset="-120"/>
              </a:rPr>
              <a:t>份予主計處辧理帳務處理</a:t>
            </a:r>
            <a:r>
              <a:rPr lang="zh-TW" altLang="en-US" sz="3200" b="1" dirty="0">
                <a:solidFill>
                  <a:schemeClr val="bg1"/>
                </a:solidFill>
                <a:latin typeface="標楷體" panose="03000509000000000000" pitchFamily="65" charset="-120"/>
                <a:ea typeface="標楷體" panose="03000509000000000000" pitchFamily="65" charset="-120"/>
              </a:rPr>
              <a:t>，債權憑證不論金額多寡，每案概以一元計列。</a:t>
            </a:r>
          </a:p>
        </p:txBody>
      </p:sp>
    </p:spTree>
    <p:extLst>
      <p:ext uri="{BB962C8B-B14F-4D97-AF65-F5344CB8AC3E}">
        <p14:creationId xmlns:p14="http://schemas.microsoft.com/office/powerpoint/2010/main" val="28432405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1" y="753228"/>
            <a:ext cx="10294182" cy="1080938"/>
          </a:xfrm>
        </p:spPr>
        <p:txBody>
          <a:bodyPr>
            <a:normAutofit fontScale="90000"/>
          </a:bodyPr>
          <a:lstStyle/>
          <a:p>
            <a:r>
              <a:rPr lang="zh-TW" altLang="en-US" sz="4400" b="1">
                <a:latin typeface="標楷體" panose="03000509000000000000" pitchFamily="65" charset="-120"/>
                <a:ea typeface="標楷體" panose="03000509000000000000" pitchFamily="65" charset="-120"/>
              </a:rPr>
              <a:t>二、經費核銷</a:t>
            </a:r>
            <a:br>
              <a:rPr lang="zh-TW" altLang="en-US" sz="4400" b="1">
                <a:latin typeface="標楷體" panose="03000509000000000000" pitchFamily="65" charset="-120"/>
                <a:ea typeface="標楷體" panose="03000509000000000000" pitchFamily="65" charset="-120"/>
              </a:rPr>
            </a:br>
            <a:r>
              <a:rPr lang="en-US" altLang="zh-TW" sz="4400" b="1">
                <a:latin typeface="標楷體" panose="03000509000000000000" pitchFamily="65" charset="-120"/>
                <a:ea typeface="標楷體" panose="03000509000000000000" pitchFamily="65" charset="-120"/>
              </a:rPr>
              <a:t>(</a:t>
            </a:r>
            <a:r>
              <a:rPr lang="zh-TW" altLang="en-US" sz="4400" b="1">
                <a:latin typeface="標楷體" panose="03000509000000000000" pitchFamily="65" charset="-120"/>
                <a:ea typeface="標楷體" panose="03000509000000000000" pitchFamily="65" charset="-120"/>
              </a:rPr>
              <a:t>二</a:t>
            </a:r>
            <a:r>
              <a:rPr lang="en-US" altLang="zh-TW" sz="4400" b="1">
                <a:latin typeface="標楷體" panose="03000509000000000000" pitchFamily="65" charset="-120"/>
                <a:ea typeface="標楷體" panose="03000509000000000000" pitchFamily="65" charset="-120"/>
              </a:rPr>
              <a:t>) </a:t>
            </a:r>
            <a:r>
              <a:rPr lang="zh-TW" altLang="en-US" sz="4400" b="1">
                <a:latin typeface="標楷體" panose="03000509000000000000" pitchFamily="65" charset="-120"/>
                <a:ea typeface="標楷體" panose="03000509000000000000" pitchFamily="65" charset="-120"/>
              </a:rPr>
              <a:t>「經費結報檢附原始憑證及其他單據表」</a:t>
            </a:r>
            <a:endParaRPr lang="zh-TW" altLang="en-US" sz="4000" b="1" dirty="0">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F19EBD03-773B-D3D6-43CB-514A841A94E9}"/>
              </a:ext>
            </a:extLst>
          </p:cNvPr>
          <p:cNvSpPr txBox="1"/>
          <p:nvPr/>
        </p:nvSpPr>
        <p:spPr>
          <a:xfrm>
            <a:off x="230818" y="2560130"/>
            <a:ext cx="11287414" cy="2062103"/>
          </a:xfrm>
          <a:prstGeom prst="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原始憑證應依會計法第 </a:t>
            </a:r>
            <a:r>
              <a:rPr lang="en-US" altLang="zh-TW" sz="3200" b="1" dirty="0">
                <a:solidFill>
                  <a:schemeClr val="bg1">
                    <a:lumMod val="95000"/>
                    <a:lumOff val="5000"/>
                  </a:schemeClr>
                </a:solidFill>
                <a:latin typeface="標楷體" panose="03000509000000000000" pitchFamily="65" charset="-120"/>
                <a:ea typeface="標楷體" panose="03000509000000000000" pitchFamily="65" charset="-120"/>
              </a:rPr>
              <a:t>70 </a:t>
            </a:r>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至 </a:t>
            </a:r>
            <a:r>
              <a:rPr lang="en-US" altLang="zh-TW" sz="3200" b="1" dirty="0">
                <a:solidFill>
                  <a:schemeClr val="bg1">
                    <a:lumMod val="95000"/>
                    <a:lumOff val="5000"/>
                  </a:schemeClr>
                </a:solidFill>
                <a:latin typeface="標楷體" panose="03000509000000000000" pitchFamily="65" charset="-120"/>
                <a:ea typeface="標楷體" panose="03000509000000000000" pitchFamily="65" charset="-120"/>
              </a:rPr>
              <a:t>71 </a:t>
            </a:r>
            <a:r>
              <a:rPr lang="zh-TW" altLang="en-US" sz="3200" b="1" dirty="0">
                <a:solidFill>
                  <a:schemeClr val="bg1">
                    <a:lumMod val="95000"/>
                    <a:lumOff val="5000"/>
                  </a:schemeClr>
                </a:solidFill>
                <a:latin typeface="標楷體" panose="03000509000000000000" pitchFamily="65" charset="-120"/>
                <a:ea typeface="標楷體" panose="03000509000000000000" pitchFamily="65" charset="-120"/>
              </a:rPr>
              <a:t>條規定處理，</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其他單據</a:t>
            </a:r>
            <a:r>
              <a:rPr lang="zh-TW" altLang="en-US" sz="3200" b="1" u="sng" dirty="0">
                <a:solidFill>
                  <a:srgbClr val="FF0000"/>
                </a:solidFill>
                <a:latin typeface="標楷體" panose="03000509000000000000" pitchFamily="65" charset="-120"/>
                <a:ea typeface="標楷體" panose="03000509000000000000" pitchFamily="65" charset="-120"/>
              </a:rPr>
              <a:t>如已歸公文檔案存管（如簽呈、他機關來文），或各機關業務權責單位已自行建檔保管，且供法律信證及行政稽憑無虞者，</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得免附入支出傳票。</a:t>
            </a:r>
          </a:p>
        </p:txBody>
      </p:sp>
    </p:spTree>
    <p:extLst>
      <p:ext uri="{BB962C8B-B14F-4D97-AF65-F5344CB8AC3E}">
        <p14:creationId xmlns:p14="http://schemas.microsoft.com/office/powerpoint/2010/main" val="33131981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支出憑證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政府支出憑證處理要點</a:t>
            </a:r>
            <a:r>
              <a:rPr lang="en-US" altLang="zh-TW" sz="4400" b="1" dirty="0">
                <a:latin typeface="標楷體" panose="03000509000000000000" pitchFamily="65" charset="-120"/>
                <a:ea typeface="標楷體" panose="03000509000000000000" pitchFamily="65" charset="-120"/>
              </a:rPr>
              <a:t>)</a:t>
            </a:r>
            <a:endParaRPr lang="zh-TW" altLang="en-US" sz="4400" b="1" dirty="0">
              <a:latin typeface="標楷體" panose="03000509000000000000" pitchFamily="65" charset="-120"/>
              <a:ea typeface="標楷體" panose="03000509000000000000" pitchFamily="65" charset="-120"/>
            </a:endParaRPr>
          </a:p>
        </p:txBody>
      </p:sp>
      <p:graphicFrame>
        <p:nvGraphicFramePr>
          <p:cNvPr id="5" name="資料庫圖表 4">
            <a:extLst>
              <a:ext uri="{FF2B5EF4-FFF2-40B4-BE49-F238E27FC236}">
                <a16:creationId xmlns:a16="http://schemas.microsoft.com/office/drawing/2014/main" id="{1098B7F2-D73B-5C70-6B17-31F137476516}"/>
              </a:ext>
            </a:extLst>
          </p:cNvPr>
          <p:cNvGraphicFramePr/>
          <p:nvPr>
            <p:extLst>
              <p:ext uri="{D42A27DB-BD31-4B8C-83A1-F6EECF244321}">
                <p14:modId xmlns:p14="http://schemas.microsoft.com/office/powerpoint/2010/main" val="3216241252"/>
              </p:ext>
            </p:extLst>
          </p:nvPr>
        </p:nvGraphicFramePr>
        <p:xfrm>
          <a:off x="1" y="2004990"/>
          <a:ext cx="2370337" cy="4815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資料庫圖表 5">
            <a:extLst>
              <a:ext uri="{FF2B5EF4-FFF2-40B4-BE49-F238E27FC236}">
                <a16:creationId xmlns:a16="http://schemas.microsoft.com/office/drawing/2014/main" id="{29B2D618-2A64-11D2-D8B2-D33FB5BB16C6}"/>
              </a:ext>
            </a:extLst>
          </p:cNvPr>
          <p:cNvGraphicFramePr/>
          <p:nvPr>
            <p:extLst>
              <p:ext uri="{D42A27DB-BD31-4B8C-83A1-F6EECF244321}">
                <p14:modId xmlns:p14="http://schemas.microsoft.com/office/powerpoint/2010/main" val="3788665771"/>
              </p:ext>
            </p:extLst>
          </p:nvPr>
        </p:nvGraphicFramePr>
        <p:xfrm>
          <a:off x="2491409" y="2004990"/>
          <a:ext cx="9635488" cy="4697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644842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支出憑證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收據</a:t>
            </a:r>
          </a:p>
        </p:txBody>
      </p:sp>
      <p:sp>
        <p:nvSpPr>
          <p:cNvPr id="7" name="矩形 6">
            <a:extLst>
              <a:ext uri="{FF2B5EF4-FFF2-40B4-BE49-F238E27FC236}">
                <a16:creationId xmlns:a16="http://schemas.microsoft.com/office/drawing/2014/main" id="{D4D23D12-30C6-4EB3-9AE3-21672A5319E9}"/>
              </a:ext>
            </a:extLst>
          </p:cNvPr>
          <p:cNvSpPr/>
          <p:nvPr/>
        </p:nvSpPr>
        <p:spPr>
          <a:xfrm>
            <a:off x="6574493" y="5650772"/>
            <a:ext cx="5516893"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註：有發票的單位請開立發票，勿使用收據。</a:t>
            </a:r>
            <a:r>
              <a:rPr lang="en-US" altLang="zh-TW" sz="2400" b="1" dirty="0">
                <a:solidFill>
                  <a:srgbClr val="FF0000"/>
                </a:solidFill>
                <a:latin typeface="標楷體" panose="03000509000000000000" pitchFamily="65" charset="-120"/>
                <a:ea typeface="標楷體" panose="03000509000000000000" pitchFamily="65" charset="-120"/>
              </a:rPr>
              <a:t>】</a:t>
            </a:r>
            <a:endParaRPr lang="zh-TW" altLang="en-US" sz="2400" b="1" dirty="0">
              <a:solidFill>
                <a:srgbClr val="FF0000"/>
              </a:solidFill>
              <a:latin typeface="標楷體" panose="03000509000000000000" pitchFamily="65" charset="-120"/>
              <a:ea typeface="標楷體" panose="03000509000000000000" pitchFamily="65" charset="-120"/>
            </a:endParaRPr>
          </a:p>
        </p:txBody>
      </p:sp>
      <p:sp>
        <p:nvSpPr>
          <p:cNvPr id="15" name="矩形 14">
            <a:extLst>
              <a:ext uri="{FF2B5EF4-FFF2-40B4-BE49-F238E27FC236}">
                <a16:creationId xmlns:a16="http://schemas.microsoft.com/office/drawing/2014/main" id="{72884B7C-B725-4EE8-8EE9-E2E3B43DDFDD}"/>
              </a:ext>
            </a:extLst>
          </p:cNvPr>
          <p:cNvSpPr/>
          <p:nvPr/>
        </p:nvSpPr>
        <p:spPr>
          <a:xfrm>
            <a:off x="6574493" y="2034309"/>
            <a:ext cx="5516893"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）受領事由。</a:t>
            </a:r>
          </a:p>
          <a:p>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2</a:t>
            </a:r>
            <a:r>
              <a:rPr lang="zh-TW" altLang="en-US" sz="2400" b="1" dirty="0">
                <a:latin typeface="標楷體" panose="03000509000000000000" pitchFamily="65" charset="-120"/>
                <a:ea typeface="標楷體" panose="03000509000000000000" pitchFamily="65" charset="-120"/>
              </a:rPr>
              <a:t>）實收數額。</a:t>
            </a:r>
          </a:p>
          <a:p>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3</a:t>
            </a:r>
            <a:r>
              <a:rPr lang="zh-TW" altLang="en-US" sz="2400" b="1" dirty="0">
                <a:latin typeface="標楷體" panose="03000509000000000000" pitchFamily="65" charset="-120"/>
                <a:ea typeface="標楷體" panose="03000509000000000000" pitchFamily="65" charset="-120"/>
              </a:rPr>
              <a:t>）機關名稱。</a:t>
            </a:r>
          </a:p>
          <a:p>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4</a:t>
            </a:r>
            <a:r>
              <a:rPr lang="zh-TW" altLang="en-US" sz="2400" b="1" dirty="0">
                <a:latin typeface="標楷體" panose="03000509000000000000" pitchFamily="65" charset="-120"/>
                <a:ea typeface="標楷體" panose="03000509000000000000" pitchFamily="65" charset="-120"/>
              </a:rPr>
              <a:t>）受領人之姓名或名稱</a:t>
            </a:r>
            <a:endParaRPr lang="en-US" altLang="zh-TW" sz="2400" b="1" dirty="0">
              <a:latin typeface="標楷體" panose="03000509000000000000" pitchFamily="65" charset="-120"/>
              <a:ea typeface="標楷體" panose="03000509000000000000" pitchFamily="65" charset="-120"/>
            </a:endParaRPr>
          </a:p>
          <a:p>
            <a:r>
              <a:rPr lang="en-US" altLang="zh-TW" sz="2400" b="1" dirty="0">
                <a:latin typeface="標楷體" panose="03000509000000000000" pitchFamily="65" charset="-120"/>
                <a:ea typeface="標楷體" panose="03000509000000000000" pitchFamily="65" charset="-120"/>
              </a:rPr>
              <a:t> (5)</a:t>
            </a:r>
            <a:r>
              <a:rPr lang="zh-TW" altLang="en-US" sz="2400" b="1" dirty="0">
                <a:latin typeface="標楷體" panose="03000509000000000000" pitchFamily="65" charset="-120"/>
                <a:ea typeface="標楷體" panose="03000509000000000000" pitchFamily="65" charset="-120"/>
              </a:rPr>
              <a:t>身分證明文件字號（統一編號）。但已留存受領人資料或受領人為他機關者，得免記明身分證明文件字號或統一編號。</a:t>
            </a:r>
          </a:p>
          <a:p>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6</a:t>
            </a:r>
            <a:r>
              <a:rPr lang="zh-TW" altLang="en-US" sz="2400" b="1" dirty="0">
                <a:latin typeface="標楷體" panose="03000509000000000000" pitchFamily="65" charset="-120"/>
                <a:ea typeface="標楷體" panose="03000509000000000000" pitchFamily="65" charset="-120"/>
              </a:rPr>
              <a:t>）開立日期。</a:t>
            </a:r>
          </a:p>
        </p:txBody>
      </p:sp>
      <p:grpSp>
        <p:nvGrpSpPr>
          <p:cNvPr id="17" name="群組 16">
            <a:extLst>
              <a:ext uri="{FF2B5EF4-FFF2-40B4-BE49-F238E27FC236}">
                <a16:creationId xmlns:a16="http://schemas.microsoft.com/office/drawing/2014/main" id="{2F146242-3D37-4ADC-8189-87882C5D2979}"/>
              </a:ext>
            </a:extLst>
          </p:cNvPr>
          <p:cNvGrpSpPr/>
          <p:nvPr/>
        </p:nvGrpSpPr>
        <p:grpSpPr>
          <a:xfrm>
            <a:off x="310332" y="2034309"/>
            <a:ext cx="5992427" cy="4759483"/>
            <a:chOff x="2430551" y="2005303"/>
            <a:chExt cx="5992427" cy="4759483"/>
          </a:xfrm>
        </p:grpSpPr>
        <p:pic>
          <p:nvPicPr>
            <p:cNvPr id="9" name="圖片 8">
              <a:extLst>
                <a:ext uri="{FF2B5EF4-FFF2-40B4-BE49-F238E27FC236}">
                  <a16:creationId xmlns:a16="http://schemas.microsoft.com/office/drawing/2014/main" id="{DBB6269A-8B94-455E-ACD4-1C9B57493265}"/>
                </a:ext>
              </a:extLst>
            </p:cNvPr>
            <p:cNvPicPr>
              <a:picLocks noChangeAspect="1"/>
            </p:cNvPicPr>
            <p:nvPr/>
          </p:nvPicPr>
          <p:blipFill rotWithShape="1">
            <a:blip r:embed="rId2"/>
            <a:srcRect l="8634" r="5615"/>
            <a:stretch/>
          </p:blipFill>
          <p:spPr>
            <a:xfrm>
              <a:off x="2430551" y="2005303"/>
              <a:ext cx="5992427" cy="4759483"/>
            </a:xfrm>
            <a:prstGeom prst="rect">
              <a:avLst/>
            </a:prstGeom>
          </p:spPr>
        </p:pic>
        <p:sp>
          <p:nvSpPr>
            <p:cNvPr id="10" name="矩形 9">
              <a:extLst>
                <a:ext uri="{FF2B5EF4-FFF2-40B4-BE49-F238E27FC236}">
                  <a16:creationId xmlns:a16="http://schemas.microsoft.com/office/drawing/2014/main" id="{22872489-3898-4073-A69C-BABE5576A02F}"/>
                </a:ext>
              </a:extLst>
            </p:cNvPr>
            <p:cNvSpPr/>
            <p:nvPr/>
          </p:nvSpPr>
          <p:spPr>
            <a:xfrm>
              <a:off x="3363658" y="2403871"/>
              <a:ext cx="949911"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3</a:t>
              </a:r>
              <a:endParaRPr lang="zh-TW" altLang="en-US" sz="3200" dirty="0">
                <a:solidFill>
                  <a:srgbClr val="FF0000"/>
                </a:solidFill>
              </a:endParaRPr>
            </a:p>
          </p:txBody>
        </p:sp>
        <p:sp>
          <p:nvSpPr>
            <p:cNvPr id="11" name="矩形 10">
              <a:extLst>
                <a:ext uri="{FF2B5EF4-FFF2-40B4-BE49-F238E27FC236}">
                  <a16:creationId xmlns:a16="http://schemas.microsoft.com/office/drawing/2014/main" id="{8DCC77F4-2423-4020-B52D-B7AF0FC4ED8D}"/>
                </a:ext>
              </a:extLst>
            </p:cNvPr>
            <p:cNvSpPr/>
            <p:nvPr/>
          </p:nvSpPr>
          <p:spPr>
            <a:xfrm>
              <a:off x="5705796" y="2394157"/>
              <a:ext cx="1549769"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1</a:t>
              </a:r>
              <a:endParaRPr lang="zh-TW" altLang="en-US" sz="3200" dirty="0">
                <a:solidFill>
                  <a:srgbClr val="FF0000"/>
                </a:solidFill>
              </a:endParaRPr>
            </a:p>
          </p:txBody>
        </p:sp>
        <p:sp>
          <p:nvSpPr>
            <p:cNvPr id="12" name="矩形 11">
              <a:extLst>
                <a:ext uri="{FF2B5EF4-FFF2-40B4-BE49-F238E27FC236}">
                  <a16:creationId xmlns:a16="http://schemas.microsoft.com/office/drawing/2014/main" id="{98C12270-78D8-4CEA-B18D-5D187893A6A2}"/>
                </a:ext>
              </a:extLst>
            </p:cNvPr>
            <p:cNvSpPr/>
            <p:nvPr/>
          </p:nvSpPr>
          <p:spPr>
            <a:xfrm>
              <a:off x="2733261" y="2785611"/>
              <a:ext cx="2246243"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2</a:t>
              </a:r>
              <a:endParaRPr lang="zh-TW" altLang="en-US" sz="3200" dirty="0">
                <a:solidFill>
                  <a:srgbClr val="FF0000"/>
                </a:solidFill>
              </a:endParaRPr>
            </a:p>
          </p:txBody>
        </p:sp>
        <p:sp>
          <p:nvSpPr>
            <p:cNvPr id="13" name="矩形 12">
              <a:extLst>
                <a:ext uri="{FF2B5EF4-FFF2-40B4-BE49-F238E27FC236}">
                  <a16:creationId xmlns:a16="http://schemas.microsoft.com/office/drawing/2014/main" id="{FB37B410-6190-4DB2-80B6-7A10B052E3C9}"/>
                </a:ext>
              </a:extLst>
            </p:cNvPr>
            <p:cNvSpPr/>
            <p:nvPr/>
          </p:nvSpPr>
          <p:spPr>
            <a:xfrm>
              <a:off x="2550690" y="4123195"/>
              <a:ext cx="1762879"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4</a:t>
              </a:r>
              <a:endParaRPr lang="zh-TW" altLang="en-US" sz="3200" dirty="0">
                <a:solidFill>
                  <a:srgbClr val="FF0000"/>
                </a:solidFill>
              </a:endParaRPr>
            </a:p>
          </p:txBody>
        </p:sp>
        <p:sp>
          <p:nvSpPr>
            <p:cNvPr id="14" name="矩形 13">
              <a:extLst>
                <a:ext uri="{FF2B5EF4-FFF2-40B4-BE49-F238E27FC236}">
                  <a16:creationId xmlns:a16="http://schemas.microsoft.com/office/drawing/2014/main" id="{AFF7E604-8024-4599-A8A1-001EF11055B2}"/>
                </a:ext>
              </a:extLst>
            </p:cNvPr>
            <p:cNvSpPr/>
            <p:nvPr/>
          </p:nvSpPr>
          <p:spPr>
            <a:xfrm>
              <a:off x="2550690" y="4530529"/>
              <a:ext cx="2876075"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5</a:t>
              </a:r>
              <a:endParaRPr lang="zh-TW" altLang="en-US" sz="3200" dirty="0">
                <a:solidFill>
                  <a:srgbClr val="FF0000"/>
                </a:solidFill>
              </a:endParaRPr>
            </a:p>
          </p:txBody>
        </p:sp>
        <p:sp>
          <p:nvSpPr>
            <p:cNvPr id="16" name="矩形 15">
              <a:extLst>
                <a:ext uri="{FF2B5EF4-FFF2-40B4-BE49-F238E27FC236}">
                  <a16:creationId xmlns:a16="http://schemas.microsoft.com/office/drawing/2014/main" id="{E74CA4D5-58B5-4D1D-84B9-4438CD557051}"/>
                </a:ext>
              </a:extLst>
            </p:cNvPr>
            <p:cNvSpPr/>
            <p:nvPr/>
          </p:nvSpPr>
          <p:spPr>
            <a:xfrm>
              <a:off x="4084629" y="6259969"/>
              <a:ext cx="2876075" cy="381740"/>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FF0000"/>
                  </a:solidFill>
                </a:rPr>
                <a:t>6</a:t>
              </a:r>
              <a:endParaRPr lang="zh-TW" altLang="en-US" sz="3200" dirty="0">
                <a:solidFill>
                  <a:srgbClr val="FF0000"/>
                </a:solidFill>
              </a:endParaRPr>
            </a:p>
          </p:txBody>
        </p:sp>
      </p:grpSp>
      <p:sp>
        <p:nvSpPr>
          <p:cNvPr id="5" name="爆炸: 十四角 4">
            <a:extLst>
              <a:ext uri="{FF2B5EF4-FFF2-40B4-BE49-F238E27FC236}">
                <a16:creationId xmlns:a16="http://schemas.microsoft.com/office/drawing/2014/main" id="{362C9B2A-54E9-02EF-CC5A-1F67522BC7FF}"/>
              </a:ext>
            </a:extLst>
          </p:cNvPr>
          <p:cNvSpPr/>
          <p:nvPr/>
        </p:nvSpPr>
        <p:spPr>
          <a:xfrm>
            <a:off x="3785039" y="3202098"/>
            <a:ext cx="2789454" cy="2963800"/>
          </a:xfrm>
          <a:prstGeom prst="irregularSeal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標楷體" panose="03000509000000000000" pitchFamily="65" charset="-120"/>
                <a:ea typeface="標楷體" panose="03000509000000000000" pitchFamily="65" charset="-120"/>
              </a:rPr>
              <a:t>地址可以没有</a:t>
            </a:r>
          </a:p>
        </p:txBody>
      </p:sp>
    </p:spTree>
    <p:extLst>
      <p:ext uri="{BB962C8B-B14F-4D97-AF65-F5344CB8AC3E}">
        <p14:creationId xmlns:p14="http://schemas.microsoft.com/office/powerpoint/2010/main" val="331601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支出憑證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收據</a:t>
            </a:r>
          </a:p>
        </p:txBody>
      </p:sp>
      <p:pic>
        <p:nvPicPr>
          <p:cNvPr id="4" name="圖片 3">
            <a:extLst>
              <a:ext uri="{FF2B5EF4-FFF2-40B4-BE49-F238E27FC236}">
                <a16:creationId xmlns:a16="http://schemas.microsoft.com/office/drawing/2014/main" id="{D3F4A62A-970B-4324-96AC-E900D1939996}"/>
              </a:ext>
            </a:extLst>
          </p:cNvPr>
          <p:cNvPicPr>
            <a:picLocks noChangeAspect="1"/>
          </p:cNvPicPr>
          <p:nvPr/>
        </p:nvPicPr>
        <p:blipFill>
          <a:blip r:embed="rId2"/>
          <a:stretch>
            <a:fillRect/>
          </a:stretch>
        </p:blipFill>
        <p:spPr>
          <a:xfrm>
            <a:off x="230820" y="2082742"/>
            <a:ext cx="8823348" cy="4673166"/>
          </a:xfrm>
          <a:prstGeom prst="rect">
            <a:avLst/>
          </a:prstGeom>
        </p:spPr>
      </p:pic>
      <p:sp>
        <p:nvSpPr>
          <p:cNvPr id="5" name="乘號 4">
            <a:extLst>
              <a:ext uri="{FF2B5EF4-FFF2-40B4-BE49-F238E27FC236}">
                <a16:creationId xmlns:a16="http://schemas.microsoft.com/office/drawing/2014/main" id="{5510DE24-FEA6-4F8D-83F5-74588AA8652B}"/>
              </a:ext>
            </a:extLst>
          </p:cNvPr>
          <p:cNvSpPr/>
          <p:nvPr/>
        </p:nvSpPr>
        <p:spPr>
          <a:xfrm>
            <a:off x="2093844" y="2517913"/>
            <a:ext cx="4838556" cy="3586859"/>
          </a:xfrm>
          <a:prstGeom prst="mathMultiply">
            <a:avLst/>
          </a:prstGeom>
          <a:solidFill>
            <a:schemeClr val="accent4">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語音泡泡: 圓角矩形 5">
            <a:extLst>
              <a:ext uri="{FF2B5EF4-FFF2-40B4-BE49-F238E27FC236}">
                <a16:creationId xmlns:a16="http://schemas.microsoft.com/office/drawing/2014/main" id="{8F6A8093-3892-40AB-8718-1295312D528D}"/>
              </a:ext>
            </a:extLst>
          </p:cNvPr>
          <p:cNvSpPr/>
          <p:nvPr/>
        </p:nvSpPr>
        <p:spPr>
          <a:xfrm>
            <a:off x="9423526" y="3508512"/>
            <a:ext cx="942987" cy="2842592"/>
          </a:xfrm>
          <a:prstGeom prst="wedgeRoundRectCallout">
            <a:avLst>
              <a:gd name="adj1" fmla="val -119551"/>
              <a:gd name="adj2" fmla="val -32977"/>
              <a:gd name="adj3" fmla="val 16667"/>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FF0000"/>
                </a:solidFill>
                <a:latin typeface="標楷體" panose="03000509000000000000" pitchFamily="65" charset="-120"/>
                <a:ea typeface="標楷體" panose="03000509000000000000" pitchFamily="65" charset="-120"/>
              </a:rPr>
              <a:t>無機關名稱</a:t>
            </a:r>
          </a:p>
        </p:txBody>
      </p:sp>
    </p:spTree>
    <p:extLst>
      <p:ext uri="{BB962C8B-B14F-4D97-AF65-F5344CB8AC3E}">
        <p14:creationId xmlns:p14="http://schemas.microsoft.com/office/powerpoint/2010/main" val="38181385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支出憑證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統一發票</a:t>
            </a:r>
          </a:p>
        </p:txBody>
      </p:sp>
      <p:grpSp>
        <p:nvGrpSpPr>
          <p:cNvPr id="23" name="群組 22">
            <a:extLst>
              <a:ext uri="{FF2B5EF4-FFF2-40B4-BE49-F238E27FC236}">
                <a16:creationId xmlns:a16="http://schemas.microsoft.com/office/drawing/2014/main" id="{AE0358CB-3E67-4F4F-9635-14FC17399177}"/>
              </a:ext>
            </a:extLst>
          </p:cNvPr>
          <p:cNvGrpSpPr/>
          <p:nvPr/>
        </p:nvGrpSpPr>
        <p:grpSpPr>
          <a:xfrm>
            <a:off x="230819" y="1834166"/>
            <a:ext cx="11855163" cy="5023834"/>
            <a:chOff x="60953" y="1893829"/>
            <a:chExt cx="8564894" cy="4594019"/>
          </a:xfrm>
        </p:grpSpPr>
        <p:pic>
          <p:nvPicPr>
            <p:cNvPr id="5" name="圖片 4">
              <a:extLst>
                <a:ext uri="{FF2B5EF4-FFF2-40B4-BE49-F238E27FC236}">
                  <a16:creationId xmlns:a16="http://schemas.microsoft.com/office/drawing/2014/main" id="{30695580-892B-4EC0-A561-04A0DBDD5D97}"/>
                </a:ext>
              </a:extLst>
            </p:cNvPr>
            <p:cNvPicPr>
              <a:picLocks noChangeAspect="1"/>
            </p:cNvPicPr>
            <p:nvPr/>
          </p:nvPicPr>
          <p:blipFill>
            <a:blip r:embed="rId2"/>
            <a:stretch>
              <a:fillRect/>
            </a:stretch>
          </p:blipFill>
          <p:spPr>
            <a:xfrm>
              <a:off x="60953" y="1965602"/>
              <a:ext cx="8564894" cy="4522246"/>
            </a:xfrm>
            <a:prstGeom prst="rect">
              <a:avLst/>
            </a:prstGeom>
          </p:spPr>
        </p:pic>
        <p:sp>
          <p:nvSpPr>
            <p:cNvPr id="6" name="語音泡泡: 圓角矩形 5">
              <a:extLst>
                <a:ext uri="{FF2B5EF4-FFF2-40B4-BE49-F238E27FC236}">
                  <a16:creationId xmlns:a16="http://schemas.microsoft.com/office/drawing/2014/main" id="{7E5FE0B8-F95A-4DE6-8E55-7553FEA90B95}"/>
                </a:ext>
              </a:extLst>
            </p:cNvPr>
            <p:cNvSpPr/>
            <p:nvPr/>
          </p:nvSpPr>
          <p:spPr>
            <a:xfrm>
              <a:off x="6288352" y="3446301"/>
              <a:ext cx="2083291" cy="816456"/>
            </a:xfrm>
            <a:prstGeom prst="wedgeRoundRectCallout">
              <a:avLst>
                <a:gd name="adj1" fmla="val -2978"/>
                <a:gd name="adj2" fmla="val 7617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營業人之名稱</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及</a:t>
              </a:r>
              <a:r>
                <a:rPr lang="zh-TW" altLang="en-US" sz="2400" b="1" dirty="0">
                  <a:solidFill>
                    <a:schemeClr val="bg1"/>
                  </a:solidFill>
                  <a:latin typeface="標楷體" panose="03000509000000000000" pitchFamily="65" charset="-120"/>
                  <a:ea typeface="標楷體" panose="03000509000000000000" pitchFamily="65" charset="-120"/>
                </a:rPr>
                <a:t>其統一編號</a:t>
              </a:r>
            </a:p>
          </p:txBody>
        </p:sp>
        <p:sp>
          <p:nvSpPr>
            <p:cNvPr id="8" name="矩形 7">
              <a:extLst>
                <a:ext uri="{FF2B5EF4-FFF2-40B4-BE49-F238E27FC236}">
                  <a16:creationId xmlns:a16="http://schemas.microsoft.com/office/drawing/2014/main" id="{E168E28D-83BC-4044-A5DE-15CFB53A0998}"/>
                </a:ext>
              </a:extLst>
            </p:cNvPr>
            <p:cNvSpPr/>
            <p:nvPr/>
          </p:nvSpPr>
          <p:spPr>
            <a:xfrm>
              <a:off x="337351" y="3586579"/>
              <a:ext cx="2246051" cy="301840"/>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726AD7C4-7D88-438A-AAC4-4337C7785D5C}"/>
                </a:ext>
              </a:extLst>
            </p:cNvPr>
            <p:cNvSpPr/>
            <p:nvPr/>
          </p:nvSpPr>
          <p:spPr>
            <a:xfrm>
              <a:off x="4343400" y="3563083"/>
              <a:ext cx="1560250" cy="325336"/>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語音泡泡: 圓角矩形 18">
              <a:extLst>
                <a:ext uri="{FF2B5EF4-FFF2-40B4-BE49-F238E27FC236}">
                  <a16:creationId xmlns:a16="http://schemas.microsoft.com/office/drawing/2014/main" id="{224EBB06-3A2D-4D16-9DD2-C49602C9EFA4}"/>
                </a:ext>
              </a:extLst>
            </p:cNvPr>
            <p:cNvSpPr/>
            <p:nvPr/>
          </p:nvSpPr>
          <p:spPr>
            <a:xfrm>
              <a:off x="471529" y="4137237"/>
              <a:ext cx="952897" cy="516835"/>
            </a:xfrm>
            <a:prstGeom prst="wedgeRoundRectCallout">
              <a:avLst>
                <a:gd name="adj1" fmla="val -24478"/>
                <a:gd name="adj2" fmla="val -8593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品名</a:t>
              </a:r>
            </a:p>
          </p:txBody>
        </p:sp>
        <p:sp>
          <p:nvSpPr>
            <p:cNvPr id="20" name="語音泡泡: 圓角矩形 19">
              <a:extLst>
                <a:ext uri="{FF2B5EF4-FFF2-40B4-BE49-F238E27FC236}">
                  <a16:creationId xmlns:a16="http://schemas.microsoft.com/office/drawing/2014/main" id="{9A52EB02-2231-4F0C-8D8D-D23FC6A5BB18}"/>
                </a:ext>
              </a:extLst>
            </p:cNvPr>
            <p:cNvSpPr/>
            <p:nvPr/>
          </p:nvSpPr>
          <p:spPr>
            <a:xfrm>
              <a:off x="4505624" y="4137237"/>
              <a:ext cx="1102780" cy="516835"/>
            </a:xfrm>
            <a:prstGeom prst="wedgeRoundRectCallout">
              <a:avLst>
                <a:gd name="adj1" fmla="val 29555"/>
                <a:gd name="adj2" fmla="val -9443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總價</a:t>
              </a:r>
            </a:p>
          </p:txBody>
        </p:sp>
        <p:sp>
          <p:nvSpPr>
            <p:cNvPr id="21" name="語音泡泡: 圓角矩形 20">
              <a:extLst>
                <a:ext uri="{FF2B5EF4-FFF2-40B4-BE49-F238E27FC236}">
                  <a16:creationId xmlns:a16="http://schemas.microsoft.com/office/drawing/2014/main" id="{FD8D732D-6C6B-4CA2-B804-913F9B4E8960}"/>
                </a:ext>
              </a:extLst>
            </p:cNvPr>
            <p:cNvSpPr/>
            <p:nvPr/>
          </p:nvSpPr>
          <p:spPr>
            <a:xfrm>
              <a:off x="7244433" y="2485457"/>
              <a:ext cx="1233742" cy="516835"/>
            </a:xfrm>
            <a:prstGeom prst="wedgeRoundRectCallout">
              <a:avLst>
                <a:gd name="adj1" fmla="val -77656"/>
                <a:gd name="adj2" fmla="val 492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開立日期</a:t>
              </a:r>
            </a:p>
          </p:txBody>
        </p:sp>
        <p:sp>
          <p:nvSpPr>
            <p:cNvPr id="22" name="語音泡泡: 圓角矩形 21">
              <a:extLst>
                <a:ext uri="{FF2B5EF4-FFF2-40B4-BE49-F238E27FC236}">
                  <a16:creationId xmlns:a16="http://schemas.microsoft.com/office/drawing/2014/main" id="{3D0DE3F0-4224-4AF3-BF3A-EF67EEF25943}"/>
                </a:ext>
              </a:extLst>
            </p:cNvPr>
            <p:cNvSpPr/>
            <p:nvPr/>
          </p:nvSpPr>
          <p:spPr>
            <a:xfrm>
              <a:off x="3994453" y="1893829"/>
              <a:ext cx="2536094" cy="644504"/>
            </a:xfrm>
            <a:prstGeom prst="wedgeRoundRectCallout">
              <a:avLst>
                <a:gd name="adj1" fmla="val -94024"/>
                <a:gd name="adj2" fmla="val 54940"/>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機關名稱</a:t>
              </a:r>
              <a:r>
                <a:rPr lang="zh-TW" altLang="en-US" sz="24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或</a:t>
              </a:r>
              <a:r>
                <a:rPr lang="zh-TW" altLang="en-US" sz="2400" b="1" dirty="0">
                  <a:solidFill>
                    <a:schemeClr val="bg1"/>
                  </a:solidFill>
                  <a:latin typeface="標楷體" panose="03000509000000000000" pitchFamily="65" charset="-120"/>
                  <a:ea typeface="標楷體" panose="03000509000000000000" pitchFamily="65" charset="-120"/>
                </a:rPr>
                <a:t>統一編號</a:t>
              </a:r>
            </a:p>
          </p:txBody>
        </p:sp>
      </p:grpSp>
      <p:sp>
        <p:nvSpPr>
          <p:cNvPr id="24" name="語音泡泡: 圓角矩形 23">
            <a:extLst>
              <a:ext uri="{FF2B5EF4-FFF2-40B4-BE49-F238E27FC236}">
                <a16:creationId xmlns:a16="http://schemas.microsoft.com/office/drawing/2014/main" id="{2E722867-F951-4165-AD37-59DDFFE744AD}"/>
              </a:ext>
            </a:extLst>
          </p:cNvPr>
          <p:cNvSpPr/>
          <p:nvPr/>
        </p:nvSpPr>
        <p:spPr>
          <a:xfrm>
            <a:off x="3222117" y="3659595"/>
            <a:ext cx="1993113" cy="1392064"/>
          </a:xfrm>
          <a:prstGeom prst="wedgeRoundRectCallout">
            <a:avLst>
              <a:gd name="adj1" fmla="val 57324"/>
              <a:gd name="adj2" fmla="val 8233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zh-TW" altLang="en-US" sz="2400" b="1" dirty="0">
                <a:solidFill>
                  <a:schemeClr val="bg1"/>
                </a:solidFill>
                <a:latin typeface="標楷體" panose="03000509000000000000" pitchFamily="65" charset="-120"/>
                <a:ea typeface="標楷體" panose="03000509000000000000" pitchFamily="65" charset="-120"/>
              </a:rPr>
              <a:t>若屬免稅則應勾選免稅，則銷售額</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總計</a:t>
            </a:r>
          </a:p>
        </p:txBody>
      </p:sp>
      <p:sp>
        <p:nvSpPr>
          <p:cNvPr id="25" name="矩形 24">
            <a:extLst>
              <a:ext uri="{FF2B5EF4-FFF2-40B4-BE49-F238E27FC236}">
                <a16:creationId xmlns:a16="http://schemas.microsoft.com/office/drawing/2014/main" id="{E731254E-4DB7-44FE-B9E3-B31D48358352}"/>
              </a:ext>
            </a:extLst>
          </p:cNvPr>
          <p:cNvSpPr/>
          <p:nvPr/>
        </p:nvSpPr>
        <p:spPr>
          <a:xfrm>
            <a:off x="2139225" y="5401803"/>
            <a:ext cx="3866958" cy="761478"/>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F414EAAC-2AC6-4DB7-ABB9-3AA64250A667}"/>
              </a:ext>
            </a:extLst>
          </p:cNvPr>
          <p:cNvSpPr/>
          <p:nvPr/>
        </p:nvSpPr>
        <p:spPr>
          <a:xfrm>
            <a:off x="6390885" y="5502114"/>
            <a:ext cx="1856470" cy="408373"/>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401966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一、經費核銷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支出憑證</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普通收據</a:t>
            </a:r>
          </a:p>
        </p:txBody>
      </p:sp>
      <p:grpSp>
        <p:nvGrpSpPr>
          <p:cNvPr id="26" name="群組 25">
            <a:extLst>
              <a:ext uri="{FF2B5EF4-FFF2-40B4-BE49-F238E27FC236}">
                <a16:creationId xmlns:a16="http://schemas.microsoft.com/office/drawing/2014/main" id="{D36312E9-CC6A-4423-AC98-48D69ADEC369}"/>
              </a:ext>
            </a:extLst>
          </p:cNvPr>
          <p:cNvGrpSpPr/>
          <p:nvPr/>
        </p:nvGrpSpPr>
        <p:grpSpPr>
          <a:xfrm>
            <a:off x="241607" y="1897626"/>
            <a:ext cx="8016536" cy="4769889"/>
            <a:chOff x="241607" y="1897626"/>
            <a:chExt cx="8016536" cy="4769889"/>
          </a:xfrm>
        </p:grpSpPr>
        <p:pic>
          <p:nvPicPr>
            <p:cNvPr id="4" name="圖片 3">
              <a:extLst>
                <a:ext uri="{FF2B5EF4-FFF2-40B4-BE49-F238E27FC236}">
                  <a16:creationId xmlns:a16="http://schemas.microsoft.com/office/drawing/2014/main" id="{4FB57662-ECC0-4692-ADC4-9E65EF1C44E9}"/>
                </a:ext>
              </a:extLst>
            </p:cNvPr>
            <p:cNvPicPr>
              <a:picLocks noChangeAspect="1"/>
            </p:cNvPicPr>
            <p:nvPr/>
          </p:nvPicPr>
          <p:blipFill>
            <a:blip r:embed="rId2"/>
            <a:stretch>
              <a:fillRect/>
            </a:stretch>
          </p:blipFill>
          <p:spPr>
            <a:xfrm>
              <a:off x="241607" y="2003968"/>
              <a:ext cx="8016536" cy="4663547"/>
            </a:xfrm>
            <a:prstGeom prst="rect">
              <a:avLst/>
            </a:prstGeom>
          </p:spPr>
        </p:pic>
        <p:sp>
          <p:nvSpPr>
            <p:cNvPr id="6" name="語音泡泡: 圓角矩形 5">
              <a:extLst>
                <a:ext uri="{FF2B5EF4-FFF2-40B4-BE49-F238E27FC236}">
                  <a16:creationId xmlns:a16="http://schemas.microsoft.com/office/drawing/2014/main" id="{7E5FE0B8-F95A-4DE6-8E55-7553FEA90B95}"/>
                </a:ext>
              </a:extLst>
            </p:cNvPr>
            <p:cNvSpPr/>
            <p:nvPr/>
          </p:nvSpPr>
          <p:spPr>
            <a:xfrm>
              <a:off x="3472651" y="5242269"/>
              <a:ext cx="2459114" cy="816456"/>
            </a:xfrm>
            <a:prstGeom prst="wedgeRoundRectCallout">
              <a:avLst>
                <a:gd name="adj1" fmla="val 60943"/>
                <a:gd name="adj2" fmla="val -13585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營業人名稱</a:t>
              </a:r>
              <a:r>
                <a:rPr lang="zh-TW" altLang="en-US" sz="24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及</a:t>
              </a:r>
              <a:r>
                <a:rPr lang="zh-TW" altLang="en-US" sz="2400" b="1" dirty="0">
                  <a:solidFill>
                    <a:schemeClr val="bg1"/>
                  </a:solidFill>
                  <a:latin typeface="標楷體" panose="03000509000000000000" pitchFamily="65" charset="-120"/>
                  <a:ea typeface="標楷體" panose="03000509000000000000" pitchFamily="65" charset="-120"/>
                </a:rPr>
                <a:t>其統一編號</a:t>
              </a:r>
            </a:p>
          </p:txBody>
        </p:sp>
        <p:sp>
          <p:nvSpPr>
            <p:cNvPr id="8" name="矩形 7">
              <a:extLst>
                <a:ext uri="{FF2B5EF4-FFF2-40B4-BE49-F238E27FC236}">
                  <a16:creationId xmlns:a16="http://schemas.microsoft.com/office/drawing/2014/main" id="{E168E28D-83BC-4044-A5DE-15CFB53A0998}"/>
                </a:ext>
              </a:extLst>
            </p:cNvPr>
            <p:cNvSpPr/>
            <p:nvPr/>
          </p:nvSpPr>
          <p:spPr>
            <a:xfrm>
              <a:off x="816746" y="3435659"/>
              <a:ext cx="1819922" cy="301840"/>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726AD7C4-7D88-438A-AAC4-4337C7785D5C}"/>
                </a:ext>
              </a:extLst>
            </p:cNvPr>
            <p:cNvSpPr/>
            <p:nvPr/>
          </p:nvSpPr>
          <p:spPr>
            <a:xfrm>
              <a:off x="4101483" y="3412163"/>
              <a:ext cx="1367162" cy="325336"/>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語音泡泡: 圓角矩形 18">
              <a:extLst>
                <a:ext uri="{FF2B5EF4-FFF2-40B4-BE49-F238E27FC236}">
                  <a16:creationId xmlns:a16="http://schemas.microsoft.com/office/drawing/2014/main" id="{224EBB06-3A2D-4D16-9DD2-C49602C9EFA4}"/>
                </a:ext>
              </a:extLst>
            </p:cNvPr>
            <p:cNvSpPr/>
            <p:nvPr/>
          </p:nvSpPr>
          <p:spPr>
            <a:xfrm>
              <a:off x="1137355" y="4403035"/>
              <a:ext cx="1102780" cy="516835"/>
            </a:xfrm>
            <a:prstGeom prst="wedgeRoundRectCallout">
              <a:avLst>
                <a:gd name="adj1" fmla="val -47019"/>
                <a:gd name="adj2" fmla="val -18106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品名</a:t>
              </a:r>
            </a:p>
          </p:txBody>
        </p:sp>
        <p:sp>
          <p:nvSpPr>
            <p:cNvPr id="20" name="語音泡泡: 圓角矩形 19">
              <a:extLst>
                <a:ext uri="{FF2B5EF4-FFF2-40B4-BE49-F238E27FC236}">
                  <a16:creationId xmlns:a16="http://schemas.microsoft.com/office/drawing/2014/main" id="{9A52EB02-2231-4F0C-8D8D-D23FC6A5BB18}"/>
                </a:ext>
              </a:extLst>
            </p:cNvPr>
            <p:cNvSpPr/>
            <p:nvPr/>
          </p:nvSpPr>
          <p:spPr>
            <a:xfrm>
              <a:off x="4146359" y="4144617"/>
              <a:ext cx="1102780" cy="516835"/>
            </a:xfrm>
            <a:prstGeom prst="wedgeRoundRectCallout">
              <a:avLst>
                <a:gd name="adj1" fmla="val 37605"/>
                <a:gd name="adj2" fmla="val -121917"/>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總價</a:t>
              </a:r>
            </a:p>
          </p:txBody>
        </p:sp>
        <p:sp>
          <p:nvSpPr>
            <p:cNvPr id="21" name="語音泡泡: 圓角矩形 20">
              <a:extLst>
                <a:ext uri="{FF2B5EF4-FFF2-40B4-BE49-F238E27FC236}">
                  <a16:creationId xmlns:a16="http://schemas.microsoft.com/office/drawing/2014/main" id="{FD8D732D-6C6B-4CA2-B804-913F9B4E8960}"/>
                </a:ext>
              </a:extLst>
            </p:cNvPr>
            <p:cNvSpPr/>
            <p:nvPr/>
          </p:nvSpPr>
          <p:spPr>
            <a:xfrm>
              <a:off x="515770" y="1897626"/>
              <a:ext cx="1797732" cy="516835"/>
            </a:xfrm>
            <a:prstGeom prst="wedgeRoundRectCallout">
              <a:avLst>
                <a:gd name="adj1" fmla="val 79414"/>
                <a:gd name="adj2" fmla="val 6968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開立日期</a:t>
              </a:r>
            </a:p>
          </p:txBody>
        </p:sp>
        <p:sp>
          <p:nvSpPr>
            <p:cNvPr id="22" name="語音泡泡: 圓角矩形 21">
              <a:extLst>
                <a:ext uri="{FF2B5EF4-FFF2-40B4-BE49-F238E27FC236}">
                  <a16:creationId xmlns:a16="http://schemas.microsoft.com/office/drawing/2014/main" id="{3D0DE3F0-4224-4AF3-BF3A-EF67EEF25943}"/>
                </a:ext>
              </a:extLst>
            </p:cNvPr>
            <p:cNvSpPr/>
            <p:nvPr/>
          </p:nvSpPr>
          <p:spPr>
            <a:xfrm>
              <a:off x="5595347" y="2774140"/>
              <a:ext cx="2536094" cy="778643"/>
            </a:xfrm>
            <a:prstGeom prst="wedgeRoundRectCallout">
              <a:avLst>
                <a:gd name="adj1" fmla="val -127842"/>
                <a:gd name="adj2" fmla="val -2984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機關名稱</a:t>
              </a:r>
              <a:r>
                <a:rPr lang="zh-TW" altLang="en-US" sz="24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或</a:t>
              </a:r>
              <a:r>
                <a:rPr lang="zh-TW" altLang="en-US" sz="2400" b="1" dirty="0">
                  <a:solidFill>
                    <a:schemeClr val="bg1"/>
                  </a:solidFill>
                  <a:latin typeface="標楷體" panose="03000509000000000000" pitchFamily="65" charset="-120"/>
                  <a:ea typeface="標楷體" panose="03000509000000000000" pitchFamily="65" charset="-120"/>
                </a:rPr>
                <a:t>統一編號</a:t>
              </a:r>
            </a:p>
          </p:txBody>
        </p:sp>
        <p:sp>
          <p:nvSpPr>
            <p:cNvPr id="14" name="矩形 13">
              <a:extLst>
                <a:ext uri="{FF2B5EF4-FFF2-40B4-BE49-F238E27FC236}">
                  <a16:creationId xmlns:a16="http://schemas.microsoft.com/office/drawing/2014/main" id="{4B2E5F51-343D-4959-BEEB-BF5E7D10164F}"/>
                </a:ext>
              </a:extLst>
            </p:cNvPr>
            <p:cNvSpPr/>
            <p:nvPr/>
          </p:nvSpPr>
          <p:spPr>
            <a:xfrm>
              <a:off x="1007618" y="2472300"/>
              <a:ext cx="2465033" cy="301840"/>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C86918D1-B5C8-4F1A-BB19-A84048326EED}"/>
                </a:ext>
              </a:extLst>
            </p:cNvPr>
            <p:cNvSpPr/>
            <p:nvPr/>
          </p:nvSpPr>
          <p:spPr>
            <a:xfrm>
              <a:off x="1007618" y="2801051"/>
              <a:ext cx="2465032" cy="301840"/>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a:extLst>
              <a:ext uri="{FF2B5EF4-FFF2-40B4-BE49-F238E27FC236}">
                <a16:creationId xmlns:a16="http://schemas.microsoft.com/office/drawing/2014/main" id="{1288101D-AC48-4423-85FA-076A4F28993D}"/>
              </a:ext>
            </a:extLst>
          </p:cNvPr>
          <p:cNvGrpSpPr/>
          <p:nvPr/>
        </p:nvGrpSpPr>
        <p:grpSpPr>
          <a:xfrm>
            <a:off x="8423781" y="972998"/>
            <a:ext cx="2856100" cy="5859392"/>
            <a:chOff x="8423781" y="972998"/>
            <a:chExt cx="2856100" cy="5859392"/>
          </a:xfrm>
        </p:grpSpPr>
        <p:pic>
          <p:nvPicPr>
            <p:cNvPr id="10" name="圖片 9">
              <a:extLst>
                <a:ext uri="{FF2B5EF4-FFF2-40B4-BE49-F238E27FC236}">
                  <a16:creationId xmlns:a16="http://schemas.microsoft.com/office/drawing/2014/main" id="{0F582CF3-6B31-4EE5-B928-7321CF11129F}"/>
                </a:ext>
              </a:extLst>
            </p:cNvPr>
            <p:cNvPicPr>
              <a:picLocks noChangeAspect="1"/>
            </p:cNvPicPr>
            <p:nvPr/>
          </p:nvPicPr>
          <p:blipFill rotWithShape="1">
            <a:blip r:embed="rId3"/>
            <a:srcRect r="5562"/>
            <a:stretch/>
          </p:blipFill>
          <p:spPr>
            <a:xfrm>
              <a:off x="8423781" y="972998"/>
              <a:ext cx="2760601" cy="1650222"/>
            </a:xfrm>
            <a:prstGeom prst="rect">
              <a:avLst/>
            </a:prstGeom>
          </p:spPr>
        </p:pic>
        <p:pic>
          <p:nvPicPr>
            <p:cNvPr id="12" name="圖片 11">
              <a:extLst>
                <a:ext uri="{FF2B5EF4-FFF2-40B4-BE49-F238E27FC236}">
                  <a16:creationId xmlns:a16="http://schemas.microsoft.com/office/drawing/2014/main" id="{398E888C-9830-49FF-9597-72C1F417030E}"/>
                </a:ext>
              </a:extLst>
            </p:cNvPr>
            <p:cNvPicPr>
              <a:picLocks noChangeAspect="1"/>
            </p:cNvPicPr>
            <p:nvPr/>
          </p:nvPicPr>
          <p:blipFill>
            <a:blip r:embed="rId4"/>
            <a:stretch>
              <a:fillRect/>
            </a:stretch>
          </p:blipFill>
          <p:spPr>
            <a:xfrm>
              <a:off x="8519280" y="2784659"/>
              <a:ext cx="2760601" cy="2042923"/>
            </a:xfrm>
            <a:prstGeom prst="rect">
              <a:avLst/>
            </a:prstGeom>
          </p:spPr>
        </p:pic>
        <p:pic>
          <p:nvPicPr>
            <p:cNvPr id="16" name="圖片 15">
              <a:extLst>
                <a:ext uri="{FF2B5EF4-FFF2-40B4-BE49-F238E27FC236}">
                  <a16:creationId xmlns:a16="http://schemas.microsoft.com/office/drawing/2014/main" id="{502EE790-20CC-4D81-8CDE-AA2521372248}"/>
                </a:ext>
              </a:extLst>
            </p:cNvPr>
            <p:cNvPicPr>
              <a:picLocks noChangeAspect="1"/>
            </p:cNvPicPr>
            <p:nvPr/>
          </p:nvPicPr>
          <p:blipFill>
            <a:blip r:embed="rId5"/>
            <a:stretch>
              <a:fillRect/>
            </a:stretch>
          </p:blipFill>
          <p:spPr>
            <a:xfrm>
              <a:off x="8519280" y="5002206"/>
              <a:ext cx="2760601" cy="1665309"/>
            </a:xfrm>
            <a:prstGeom prst="rect">
              <a:avLst/>
            </a:prstGeom>
          </p:spPr>
        </p:pic>
        <p:sp>
          <p:nvSpPr>
            <p:cNvPr id="17" name="乘號 16">
              <a:extLst>
                <a:ext uri="{FF2B5EF4-FFF2-40B4-BE49-F238E27FC236}">
                  <a16:creationId xmlns:a16="http://schemas.microsoft.com/office/drawing/2014/main" id="{F16FEB69-A271-4B7D-8987-F5C02DC45966}"/>
                </a:ext>
              </a:extLst>
            </p:cNvPr>
            <p:cNvSpPr/>
            <p:nvPr/>
          </p:nvSpPr>
          <p:spPr>
            <a:xfrm>
              <a:off x="8916484" y="3166399"/>
              <a:ext cx="1802672" cy="1669677"/>
            </a:xfrm>
            <a:prstGeom prst="mathMultiply">
              <a:avLst/>
            </a:prstGeom>
            <a:solidFill>
              <a:schemeClr val="accent4">
                <a:lumMod val="75000"/>
                <a:alpha val="66000"/>
              </a:schemeClr>
            </a:solidFill>
            <a:ln>
              <a:solidFill>
                <a:schemeClr val="accent1">
                  <a:shade val="50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乘號 23">
              <a:extLst>
                <a:ext uri="{FF2B5EF4-FFF2-40B4-BE49-F238E27FC236}">
                  <a16:creationId xmlns:a16="http://schemas.microsoft.com/office/drawing/2014/main" id="{8027D20F-B162-4785-859B-5195DAB5352E}"/>
                </a:ext>
              </a:extLst>
            </p:cNvPr>
            <p:cNvSpPr/>
            <p:nvPr/>
          </p:nvSpPr>
          <p:spPr>
            <a:xfrm>
              <a:off x="8998244" y="5162713"/>
              <a:ext cx="1802672" cy="1669677"/>
            </a:xfrm>
            <a:prstGeom prst="mathMultiply">
              <a:avLst/>
            </a:prstGeom>
            <a:solidFill>
              <a:schemeClr val="accent4">
                <a:lumMod val="75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a:extLst>
                <a:ext uri="{FF2B5EF4-FFF2-40B4-BE49-F238E27FC236}">
                  <a16:creationId xmlns:a16="http://schemas.microsoft.com/office/drawing/2014/main" id="{858E1F09-CCE3-4B18-A119-723DC1B7AF93}"/>
                </a:ext>
              </a:extLst>
            </p:cNvPr>
            <p:cNvSpPr/>
            <p:nvPr/>
          </p:nvSpPr>
          <p:spPr>
            <a:xfrm>
              <a:off x="9064101" y="1393855"/>
              <a:ext cx="1395719" cy="923217"/>
            </a:xfrm>
            <a:prstGeom prst="flowChartConnector">
              <a:avLst/>
            </a:prstGeom>
            <a:noFill/>
            <a:ln w="155575">
              <a:solidFill>
                <a:schemeClr val="accent4">
                  <a:lumMod val="7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8" name="矩形 27">
            <a:extLst>
              <a:ext uri="{FF2B5EF4-FFF2-40B4-BE49-F238E27FC236}">
                <a16:creationId xmlns:a16="http://schemas.microsoft.com/office/drawing/2014/main" id="{635F8CDD-4B6E-4865-8864-A0B1AE073D60}"/>
              </a:ext>
            </a:extLst>
          </p:cNvPr>
          <p:cNvSpPr/>
          <p:nvPr/>
        </p:nvSpPr>
        <p:spPr>
          <a:xfrm>
            <a:off x="4154203" y="2400151"/>
            <a:ext cx="3604880" cy="373989"/>
          </a:xfrm>
          <a:prstGeom prst="rect">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15673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財產物品增加單</a:t>
            </a:r>
          </a:p>
        </p:txBody>
      </p:sp>
      <p:graphicFrame>
        <p:nvGraphicFramePr>
          <p:cNvPr id="4" name="資料庫圖表 3">
            <a:extLst>
              <a:ext uri="{FF2B5EF4-FFF2-40B4-BE49-F238E27FC236}">
                <a16:creationId xmlns:a16="http://schemas.microsoft.com/office/drawing/2014/main" id="{2532DF82-2DD4-4883-8579-23631C554E4D}"/>
              </a:ext>
            </a:extLst>
          </p:cNvPr>
          <p:cNvGraphicFramePr/>
          <p:nvPr>
            <p:extLst>
              <p:ext uri="{D42A27DB-BD31-4B8C-83A1-F6EECF244321}">
                <p14:modId xmlns:p14="http://schemas.microsoft.com/office/powerpoint/2010/main" val="438077447"/>
              </p:ext>
            </p:extLst>
          </p:nvPr>
        </p:nvGraphicFramePr>
        <p:xfrm>
          <a:off x="-1009124" y="2281563"/>
          <a:ext cx="14210248" cy="4128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0412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經費結算表</a:t>
            </a:r>
          </a:p>
        </p:txBody>
      </p:sp>
      <p:pic>
        <p:nvPicPr>
          <p:cNvPr id="4" name="圖片 3">
            <a:extLst>
              <a:ext uri="{FF2B5EF4-FFF2-40B4-BE49-F238E27FC236}">
                <a16:creationId xmlns:a16="http://schemas.microsoft.com/office/drawing/2014/main" id="{5374E1B3-F334-D98B-A3FB-7C3E38C32FFC}"/>
              </a:ext>
            </a:extLst>
          </p:cNvPr>
          <p:cNvPicPr>
            <a:picLocks noChangeAspect="1"/>
          </p:cNvPicPr>
          <p:nvPr/>
        </p:nvPicPr>
        <p:blipFill rotWithShape="1">
          <a:blip r:embed="rId2"/>
          <a:srcRect l="1894" t="29595" r="41547" b="10989"/>
          <a:stretch/>
        </p:blipFill>
        <p:spPr>
          <a:xfrm>
            <a:off x="230818" y="2032000"/>
            <a:ext cx="10321067" cy="4826000"/>
          </a:xfrm>
          <a:prstGeom prst="rect">
            <a:avLst/>
          </a:prstGeom>
        </p:spPr>
      </p:pic>
      <p:sp>
        <p:nvSpPr>
          <p:cNvPr id="8" name="文字方塊 7">
            <a:extLst>
              <a:ext uri="{FF2B5EF4-FFF2-40B4-BE49-F238E27FC236}">
                <a16:creationId xmlns:a16="http://schemas.microsoft.com/office/drawing/2014/main" id="{66344C88-629F-C5C0-59E5-0D9697B9E1CE}"/>
              </a:ext>
            </a:extLst>
          </p:cNvPr>
          <p:cNvSpPr txBox="1"/>
          <p:nvPr/>
        </p:nvSpPr>
        <p:spPr>
          <a:xfrm>
            <a:off x="5965371" y="1834166"/>
            <a:ext cx="1944915" cy="546177"/>
          </a:xfrm>
          <a:prstGeom prst="rect">
            <a:avLst/>
          </a:prstGeom>
          <a:noFill/>
          <a:ln w="60325">
            <a:solidFill>
              <a:srgbClr val="FF0000"/>
            </a:solidFill>
          </a:ln>
        </p:spPr>
        <p:txBody>
          <a:bodyPr wrap="square" rtlCol="0">
            <a:spAutoFit/>
          </a:bodyPr>
          <a:lstStyle/>
          <a:p>
            <a:endParaRPr lang="zh-TW" altLang="en-US" dirty="0"/>
          </a:p>
        </p:txBody>
      </p:sp>
      <p:sp>
        <p:nvSpPr>
          <p:cNvPr id="9" name="文字方塊 8">
            <a:extLst>
              <a:ext uri="{FF2B5EF4-FFF2-40B4-BE49-F238E27FC236}">
                <a16:creationId xmlns:a16="http://schemas.microsoft.com/office/drawing/2014/main" id="{8F7694A8-4443-3774-A1E7-5B45FBDB72DF}"/>
              </a:ext>
            </a:extLst>
          </p:cNvPr>
          <p:cNvSpPr txBox="1"/>
          <p:nvPr/>
        </p:nvSpPr>
        <p:spPr>
          <a:xfrm>
            <a:off x="5965371" y="2380343"/>
            <a:ext cx="1204055" cy="4477657"/>
          </a:xfrm>
          <a:prstGeom prst="rect">
            <a:avLst/>
          </a:prstGeom>
          <a:noFill/>
          <a:ln w="60325">
            <a:solidFill>
              <a:srgbClr val="FF0000"/>
            </a:solidFill>
          </a:ln>
        </p:spPr>
        <p:txBody>
          <a:bodyPr wrap="square" rtlCol="0">
            <a:spAutoFit/>
          </a:bodyPr>
          <a:lstStyle/>
          <a:p>
            <a:endParaRPr lang="zh-TW" altLang="en-US" dirty="0"/>
          </a:p>
        </p:txBody>
      </p:sp>
      <p:sp>
        <p:nvSpPr>
          <p:cNvPr id="13" name="語音泡泡: 圓角矩形 12">
            <a:extLst>
              <a:ext uri="{FF2B5EF4-FFF2-40B4-BE49-F238E27FC236}">
                <a16:creationId xmlns:a16="http://schemas.microsoft.com/office/drawing/2014/main" id="{DC71C361-7C61-5784-3167-E44D181F92F8}"/>
              </a:ext>
            </a:extLst>
          </p:cNvPr>
          <p:cNvSpPr/>
          <p:nvPr/>
        </p:nvSpPr>
        <p:spPr>
          <a:xfrm>
            <a:off x="7910286" y="3048000"/>
            <a:ext cx="2042097" cy="2743199"/>
          </a:xfrm>
          <a:prstGeom prst="wedgeRoundRectCallout">
            <a:avLst>
              <a:gd name="adj1" fmla="val -76234"/>
              <a:gd name="adj2" fmla="val -2334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zh-TW" altLang="en-US" sz="3200" b="1" dirty="0">
                <a:solidFill>
                  <a:srgbClr val="FF0000"/>
                </a:solidFill>
                <a:latin typeface="標楷體" panose="03000509000000000000" pitchFamily="65" charset="-120"/>
                <a:ea typeface="標楷體" panose="03000509000000000000" pitchFamily="65" charset="-120"/>
              </a:rPr>
              <a:t>依概算表項目</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核實填列實支數</a:t>
            </a:r>
          </a:p>
        </p:txBody>
      </p:sp>
    </p:spTree>
    <p:extLst>
      <p:ext uri="{BB962C8B-B14F-4D97-AF65-F5344CB8AC3E}">
        <p14:creationId xmlns:p14="http://schemas.microsoft.com/office/powerpoint/2010/main" val="19134346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77397B6D-7DFD-6729-6CD1-901DD34997A3}"/>
              </a:ext>
            </a:extLst>
          </p:cNvPr>
          <p:cNvGrpSpPr/>
          <p:nvPr/>
        </p:nvGrpSpPr>
        <p:grpSpPr>
          <a:xfrm>
            <a:off x="130627" y="306061"/>
            <a:ext cx="12061373" cy="6502400"/>
            <a:chOff x="130627" y="306061"/>
            <a:chExt cx="12061373" cy="6502400"/>
          </a:xfrm>
        </p:grpSpPr>
        <p:pic>
          <p:nvPicPr>
            <p:cNvPr id="2" name="圖片 1">
              <a:extLst>
                <a:ext uri="{FF2B5EF4-FFF2-40B4-BE49-F238E27FC236}">
                  <a16:creationId xmlns:a16="http://schemas.microsoft.com/office/drawing/2014/main" id="{CE53448C-AD54-74D2-998B-4BE98B9ECA03}"/>
                </a:ext>
              </a:extLst>
            </p:cNvPr>
            <p:cNvPicPr>
              <a:picLocks noChangeAspect="1"/>
            </p:cNvPicPr>
            <p:nvPr/>
          </p:nvPicPr>
          <p:blipFill rotWithShape="1">
            <a:blip r:embed="rId2"/>
            <a:srcRect l="1547" t="28349" r="41310" b="10880"/>
            <a:stretch/>
          </p:blipFill>
          <p:spPr>
            <a:xfrm>
              <a:off x="144512" y="306061"/>
              <a:ext cx="11669486" cy="6502400"/>
            </a:xfrm>
            <a:prstGeom prst="rect">
              <a:avLst/>
            </a:prstGeom>
          </p:spPr>
        </p:pic>
        <p:sp>
          <p:nvSpPr>
            <p:cNvPr id="3" name="文字方塊 2">
              <a:extLst>
                <a:ext uri="{FF2B5EF4-FFF2-40B4-BE49-F238E27FC236}">
                  <a16:creationId xmlns:a16="http://schemas.microsoft.com/office/drawing/2014/main" id="{0FBCF6D5-7248-70EE-29E6-CE755B8DB0B3}"/>
                </a:ext>
              </a:extLst>
            </p:cNvPr>
            <p:cNvSpPr txBox="1"/>
            <p:nvPr/>
          </p:nvSpPr>
          <p:spPr>
            <a:xfrm>
              <a:off x="144512" y="1515803"/>
              <a:ext cx="7823200" cy="831415"/>
            </a:xfrm>
            <a:prstGeom prst="rect">
              <a:avLst/>
            </a:prstGeom>
            <a:noFill/>
            <a:ln w="60325">
              <a:solidFill>
                <a:srgbClr val="FF0000"/>
              </a:solidFill>
            </a:ln>
          </p:spPr>
          <p:txBody>
            <a:bodyPr wrap="square" rtlCol="0">
              <a:spAutoFit/>
            </a:bodyPr>
            <a:lstStyle/>
            <a:p>
              <a:endParaRPr lang="zh-TW" altLang="en-US" dirty="0"/>
            </a:p>
          </p:txBody>
        </p:sp>
        <p:sp>
          <p:nvSpPr>
            <p:cNvPr id="4" name="文字方塊 3">
              <a:extLst>
                <a:ext uri="{FF2B5EF4-FFF2-40B4-BE49-F238E27FC236}">
                  <a16:creationId xmlns:a16="http://schemas.microsoft.com/office/drawing/2014/main" id="{C73A2149-3D06-4873-AC10-B7EFB7FDF19E}"/>
                </a:ext>
              </a:extLst>
            </p:cNvPr>
            <p:cNvSpPr txBox="1"/>
            <p:nvPr/>
          </p:nvSpPr>
          <p:spPr>
            <a:xfrm>
              <a:off x="130627" y="4711148"/>
              <a:ext cx="7823201" cy="1384852"/>
            </a:xfrm>
            <a:prstGeom prst="rect">
              <a:avLst/>
            </a:prstGeom>
            <a:noFill/>
            <a:ln w="101600">
              <a:solidFill>
                <a:srgbClr val="FFFF00"/>
              </a:solidFill>
            </a:ln>
          </p:spPr>
          <p:txBody>
            <a:bodyPr wrap="square" rtlCol="0">
              <a:spAutoFit/>
            </a:bodyPr>
            <a:lstStyle/>
            <a:p>
              <a:endParaRPr lang="zh-TW" altLang="en-US" dirty="0"/>
            </a:p>
          </p:txBody>
        </p:sp>
        <p:sp>
          <p:nvSpPr>
            <p:cNvPr id="5" name="文字方塊 4">
              <a:extLst>
                <a:ext uri="{FF2B5EF4-FFF2-40B4-BE49-F238E27FC236}">
                  <a16:creationId xmlns:a16="http://schemas.microsoft.com/office/drawing/2014/main" id="{979C59AE-06F7-6690-25CE-D305464657EC}"/>
                </a:ext>
              </a:extLst>
            </p:cNvPr>
            <p:cNvSpPr txBox="1"/>
            <p:nvPr/>
          </p:nvSpPr>
          <p:spPr>
            <a:xfrm>
              <a:off x="130628" y="2443451"/>
              <a:ext cx="7823200" cy="2189133"/>
            </a:xfrm>
            <a:prstGeom prst="rect">
              <a:avLst/>
            </a:prstGeom>
            <a:noFill/>
            <a:ln w="63500">
              <a:solidFill>
                <a:srgbClr val="0070C0"/>
              </a:solidFill>
            </a:ln>
          </p:spPr>
          <p:txBody>
            <a:bodyPr wrap="square" rtlCol="0">
              <a:spAutoFit/>
            </a:bodyPr>
            <a:lstStyle/>
            <a:p>
              <a:endParaRPr lang="zh-TW" altLang="en-US" dirty="0"/>
            </a:p>
          </p:txBody>
        </p:sp>
        <p:sp>
          <p:nvSpPr>
            <p:cNvPr id="6" name="右大括弧 5">
              <a:extLst>
                <a:ext uri="{FF2B5EF4-FFF2-40B4-BE49-F238E27FC236}">
                  <a16:creationId xmlns:a16="http://schemas.microsoft.com/office/drawing/2014/main" id="{E8E0F6CD-1E27-1A98-A848-32AE64B4BC46}"/>
                </a:ext>
              </a:extLst>
            </p:cNvPr>
            <p:cNvSpPr/>
            <p:nvPr/>
          </p:nvSpPr>
          <p:spPr>
            <a:xfrm>
              <a:off x="8232440" y="1525583"/>
              <a:ext cx="331305" cy="821635"/>
            </a:xfrm>
            <a:prstGeom prst="rightBrace">
              <a:avLst/>
            </a:prstGeom>
            <a:noFill/>
            <a:ln w="603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 name="右大括弧 6">
              <a:extLst>
                <a:ext uri="{FF2B5EF4-FFF2-40B4-BE49-F238E27FC236}">
                  <a16:creationId xmlns:a16="http://schemas.microsoft.com/office/drawing/2014/main" id="{A0583ECB-C647-589F-958D-67D083D6490D}"/>
                </a:ext>
              </a:extLst>
            </p:cNvPr>
            <p:cNvSpPr/>
            <p:nvPr/>
          </p:nvSpPr>
          <p:spPr>
            <a:xfrm>
              <a:off x="8222500" y="4753273"/>
              <a:ext cx="331305" cy="1384852"/>
            </a:xfrm>
            <a:prstGeom prst="rightBrace">
              <a:avLst/>
            </a:prstGeom>
            <a:noFill/>
            <a:ln w="603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右大括弧 7">
              <a:extLst>
                <a:ext uri="{FF2B5EF4-FFF2-40B4-BE49-F238E27FC236}">
                  <a16:creationId xmlns:a16="http://schemas.microsoft.com/office/drawing/2014/main" id="{888A555A-D9A6-E92B-E89E-6324D56BA219}"/>
                </a:ext>
              </a:extLst>
            </p:cNvPr>
            <p:cNvSpPr/>
            <p:nvPr/>
          </p:nvSpPr>
          <p:spPr>
            <a:xfrm>
              <a:off x="8242851" y="2472162"/>
              <a:ext cx="331305" cy="2110882"/>
            </a:xfrm>
            <a:prstGeom prst="rightBrace">
              <a:avLst/>
            </a:prstGeom>
            <a:noFill/>
            <a:ln w="603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B6CC64E8-7217-0F37-99A8-DE094B399452}"/>
                </a:ext>
              </a:extLst>
            </p:cNvPr>
            <p:cNvSpPr txBox="1"/>
            <p:nvPr/>
          </p:nvSpPr>
          <p:spPr>
            <a:xfrm>
              <a:off x="8736340" y="1884969"/>
              <a:ext cx="1454582" cy="3108543"/>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sz="2800" b="1" dirty="0">
                  <a:solidFill>
                    <a:schemeClr val="bg1"/>
                  </a:solidFill>
                  <a:latin typeface="標楷體" panose="03000509000000000000" pitchFamily="65" charset="-120"/>
                  <a:ea typeface="標楷體" panose="03000509000000000000" pitchFamily="65" charset="-120"/>
                </a:rPr>
                <a:t>同工作計畫之同一級用途別科目項下可互相勻支</a:t>
              </a:r>
            </a:p>
          </p:txBody>
        </p:sp>
        <p:sp>
          <p:nvSpPr>
            <p:cNvPr id="10" name="文字方塊 9">
              <a:extLst>
                <a:ext uri="{FF2B5EF4-FFF2-40B4-BE49-F238E27FC236}">
                  <a16:creationId xmlns:a16="http://schemas.microsoft.com/office/drawing/2014/main" id="{5E3C5435-DBC0-DCE9-399C-D41425FC9681}"/>
                </a:ext>
              </a:extLst>
            </p:cNvPr>
            <p:cNvSpPr txBox="1"/>
            <p:nvPr/>
          </p:nvSpPr>
          <p:spPr>
            <a:xfrm>
              <a:off x="2733731" y="6172356"/>
              <a:ext cx="5220097" cy="636105"/>
            </a:xfrm>
            <a:prstGeom prst="rect">
              <a:avLst/>
            </a:prstGeom>
            <a:noFill/>
            <a:ln w="60325">
              <a:solidFill>
                <a:srgbClr val="7030A0"/>
              </a:solidFill>
            </a:ln>
          </p:spPr>
          <p:txBody>
            <a:bodyPr wrap="square" rtlCol="0">
              <a:spAutoFit/>
            </a:bodyPr>
            <a:lstStyle/>
            <a:p>
              <a:endParaRPr lang="zh-TW" altLang="en-US" dirty="0"/>
            </a:p>
          </p:txBody>
        </p:sp>
        <p:sp>
          <p:nvSpPr>
            <p:cNvPr id="11" name="語音泡泡: 圓角矩形 10">
              <a:extLst>
                <a:ext uri="{FF2B5EF4-FFF2-40B4-BE49-F238E27FC236}">
                  <a16:creationId xmlns:a16="http://schemas.microsoft.com/office/drawing/2014/main" id="{4E167420-ECAD-7C80-8078-EB9F9408B33E}"/>
                </a:ext>
              </a:extLst>
            </p:cNvPr>
            <p:cNvSpPr/>
            <p:nvPr/>
          </p:nvSpPr>
          <p:spPr>
            <a:xfrm>
              <a:off x="10190922" y="3968397"/>
              <a:ext cx="2001078" cy="2583542"/>
            </a:xfrm>
            <a:prstGeom prst="wedgeRoundRectCallout">
              <a:avLst>
                <a:gd name="adj1" fmla="val -157863"/>
                <a:gd name="adj2" fmla="val 46242"/>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原則上實支數</a:t>
              </a:r>
              <a:r>
                <a:rPr lang="en-US" altLang="zh-TW" sz="2400" b="1" dirty="0">
                  <a:solidFill>
                    <a:schemeClr val="bg1"/>
                  </a:solidFill>
                  <a:latin typeface="標楷體" panose="03000509000000000000" pitchFamily="65" charset="-120"/>
                  <a:ea typeface="標楷體" panose="03000509000000000000" pitchFamily="65" charset="-120"/>
                </a:rPr>
                <a:t>&lt;=</a:t>
              </a:r>
              <a:r>
                <a:rPr lang="zh-TW" altLang="en-US" sz="2400" b="1" dirty="0">
                  <a:solidFill>
                    <a:schemeClr val="bg1"/>
                  </a:solidFill>
                  <a:latin typeface="標楷體" panose="03000509000000000000" pitchFamily="65" charset="-120"/>
                  <a:ea typeface="標楷體" panose="03000509000000000000" pitchFamily="65" charset="-120"/>
                </a:rPr>
                <a:t>動支數，</a:t>
              </a:r>
              <a:r>
                <a:rPr lang="zh-TW" altLang="en-US" sz="2400" b="1" dirty="0">
                  <a:solidFill>
                    <a:srgbClr val="FF0000"/>
                  </a:solidFill>
                  <a:latin typeface="標楷體" panose="03000509000000000000" pitchFamily="65" charset="-120"/>
                  <a:ea typeface="標楷體" panose="03000509000000000000" pitchFamily="65" charset="-120"/>
                </a:rPr>
                <a:t>實支數</a:t>
              </a:r>
              <a:r>
                <a:rPr lang="en-US" altLang="zh-TW" sz="2400" b="1" dirty="0">
                  <a:solidFill>
                    <a:srgbClr val="FF0000"/>
                  </a:solidFill>
                  <a:latin typeface="標楷體" panose="03000509000000000000" pitchFamily="65" charset="-120"/>
                  <a:ea typeface="標楷體" panose="03000509000000000000" pitchFamily="65" charset="-120"/>
                </a:rPr>
                <a:t>&gt;</a:t>
              </a:r>
              <a:r>
                <a:rPr lang="zh-TW" altLang="en-US" sz="2400" b="1" dirty="0">
                  <a:solidFill>
                    <a:srgbClr val="FF0000"/>
                  </a:solidFill>
                  <a:latin typeface="標楷體" panose="03000509000000000000" pitchFamily="65" charset="-120"/>
                  <a:ea typeface="標楷體" panose="03000509000000000000" pitchFamily="65" charset="-120"/>
                </a:rPr>
                <a:t>動支數時</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應於核銷簽說明加簽。</a:t>
              </a:r>
            </a:p>
          </p:txBody>
        </p:sp>
      </p:grpSp>
    </p:spTree>
    <p:extLst>
      <p:ext uri="{BB962C8B-B14F-4D97-AF65-F5344CB8AC3E}">
        <p14:creationId xmlns:p14="http://schemas.microsoft.com/office/powerpoint/2010/main" val="19755012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23D70F2F-E292-8A49-08FF-9A51824C2468}"/>
              </a:ext>
            </a:extLst>
          </p:cNvPr>
          <p:cNvGrpSpPr/>
          <p:nvPr/>
        </p:nvGrpSpPr>
        <p:grpSpPr>
          <a:xfrm>
            <a:off x="203200" y="246743"/>
            <a:ext cx="11744582" cy="6502400"/>
            <a:chOff x="203200" y="246743"/>
            <a:chExt cx="11744582" cy="6502400"/>
          </a:xfrm>
        </p:grpSpPr>
        <p:pic>
          <p:nvPicPr>
            <p:cNvPr id="3" name="圖片 2">
              <a:extLst>
                <a:ext uri="{FF2B5EF4-FFF2-40B4-BE49-F238E27FC236}">
                  <a16:creationId xmlns:a16="http://schemas.microsoft.com/office/drawing/2014/main" id="{7687AFBD-49E1-D147-0FE1-5E8AA9E174B4}"/>
                </a:ext>
              </a:extLst>
            </p:cNvPr>
            <p:cNvPicPr>
              <a:picLocks noChangeAspect="1"/>
            </p:cNvPicPr>
            <p:nvPr/>
          </p:nvPicPr>
          <p:blipFill rotWithShape="1">
            <a:blip r:embed="rId2"/>
            <a:srcRect l="1547" t="28349" r="41310" b="10880"/>
            <a:stretch/>
          </p:blipFill>
          <p:spPr>
            <a:xfrm>
              <a:off x="203200" y="246743"/>
              <a:ext cx="11669486" cy="6502400"/>
            </a:xfrm>
            <a:prstGeom prst="rect">
              <a:avLst/>
            </a:prstGeom>
          </p:spPr>
        </p:pic>
        <p:sp>
          <p:nvSpPr>
            <p:cNvPr id="4" name="文字方塊 3">
              <a:extLst>
                <a:ext uri="{FF2B5EF4-FFF2-40B4-BE49-F238E27FC236}">
                  <a16:creationId xmlns:a16="http://schemas.microsoft.com/office/drawing/2014/main" id="{2147D78C-D044-133B-CDA5-6843E9F13BC4}"/>
                </a:ext>
              </a:extLst>
            </p:cNvPr>
            <p:cNvSpPr txBox="1"/>
            <p:nvPr/>
          </p:nvSpPr>
          <p:spPr>
            <a:xfrm>
              <a:off x="278296" y="1453322"/>
              <a:ext cx="7675532" cy="821635"/>
            </a:xfrm>
            <a:prstGeom prst="rect">
              <a:avLst/>
            </a:prstGeom>
            <a:noFill/>
            <a:ln w="60325">
              <a:solidFill>
                <a:srgbClr val="FF0000"/>
              </a:solidFill>
            </a:ln>
          </p:spPr>
          <p:txBody>
            <a:bodyPr wrap="square" rtlCol="0">
              <a:spAutoFit/>
            </a:bodyPr>
            <a:lstStyle/>
            <a:p>
              <a:endParaRPr lang="zh-TW" altLang="en-US" dirty="0"/>
            </a:p>
          </p:txBody>
        </p:sp>
        <p:sp>
          <p:nvSpPr>
            <p:cNvPr id="5" name="文字方塊 4">
              <a:extLst>
                <a:ext uri="{FF2B5EF4-FFF2-40B4-BE49-F238E27FC236}">
                  <a16:creationId xmlns:a16="http://schemas.microsoft.com/office/drawing/2014/main" id="{5189A7B6-05A3-DF46-3A06-B2A2CB991071}"/>
                </a:ext>
              </a:extLst>
            </p:cNvPr>
            <p:cNvSpPr txBox="1"/>
            <p:nvPr/>
          </p:nvSpPr>
          <p:spPr>
            <a:xfrm>
              <a:off x="278295" y="4711148"/>
              <a:ext cx="7675533" cy="1384852"/>
            </a:xfrm>
            <a:prstGeom prst="rect">
              <a:avLst/>
            </a:prstGeom>
            <a:noFill/>
            <a:ln w="101600">
              <a:solidFill>
                <a:srgbClr val="FFFF00"/>
              </a:solidFill>
            </a:ln>
          </p:spPr>
          <p:txBody>
            <a:bodyPr wrap="square" rtlCol="0">
              <a:spAutoFit/>
            </a:bodyPr>
            <a:lstStyle/>
            <a:p>
              <a:endParaRPr lang="zh-TW" altLang="en-US" dirty="0"/>
            </a:p>
          </p:txBody>
        </p:sp>
        <p:sp>
          <p:nvSpPr>
            <p:cNvPr id="6" name="文字方塊 5">
              <a:extLst>
                <a:ext uri="{FF2B5EF4-FFF2-40B4-BE49-F238E27FC236}">
                  <a16:creationId xmlns:a16="http://schemas.microsoft.com/office/drawing/2014/main" id="{D78E17AB-33FB-6575-3E1B-516F64C3EC86}"/>
                </a:ext>
              </a:extLst>
            </p:cNvPr>
            <p:cNvSpPr txBox="1"/>
            <p:nvPr/>
          </p:nvSpPr>
          <p:spPr>
            <a:xfrm>
              <a:off x="278295" y="2403376"/>
              <a:ext cx="7675533" cy="2189133"/>
            </a:xfrm>
            <a:prstGeom prst="rect">
              <a:avLst/>
            </a:prstGeom>
            <a:noFill/>
            <a:ln w="63500">
              <a:solidFill>
                <a:srgbClr val="0070C0"/>
              </a:solidFill>
            </a:ln>
          </p:spPr>
          <p:txBody>
            <a:bodyPr wrap="square" rtlCol="0">
              <a:spAutoFit/>
            </a:bodyPr>
            <a:lstStyle/>
            <a:p>
              <a:endParaRPr lang="zh-TW" altLang="en-US" dirty="0"/>
            </a:p>
          </p:txBody>
        </p:sp>
        <p:sp>
          <p:nvSpPr>
            <p:cNvPr id="7" name="語音泡泡: 矩形 6">
              <a:extLst>
                <a:ext uri="{FF2B5EF4-FFF2-40B4-BE49-F238E27FC236}">
                  <a16:creationId xmlns:a16="http://schemas.microsoft.com/office/drawing/2014/main" id="{4E4EC665-9EF2-540D-BD89-F742D54B3028}"/>
                </a:ext>
              </a:extLst>
            </p:cNvPr>
            <p:cNvSpPr/>
            <p:nvPr/>
          </p:nvSpPr>
          <p:spPr>
            <a:xfrm>
              <a:off x="8487702" y="631687"/>
              <a:ext cx="3460080" cy="821635"/>
            </a:xfrm>
            <a:prstGeom prst="wedgeRectCallout">
              <a:avLst>
                <a:gd name="adj1" fmla="val -77500"/>
                <a:gd name="adj2" fmla="val 55434"/>
              </a:avLst>
            </a:prstGeom>
            <a:gradFill>
              <a:gsLst>
                <a:gs pos="0">
                  <a:schemeClr val="accent4">
                    <a:tint val="60000"/>
                    <a:satMod val="100000"/>
                    <a:lumMod val="91000"/>
                    <a:lumOff val="9000"/>
                  </a:schemeClr>
                </a:gs>
                <a:gs pos="100000">
                  <a:schemeClr val="accent4">
                    <a:tint val="70000"/>
                    <a:satMod val="100000"/>
                    <a:lumMod val="100000"/>
                  </a:schemeClr>
                </a:gs>
              </a:gsLst>
            </a:gradFill>
            <a:ln w="53975"/>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人事費不可流入流出</a:t>
              </a:r>
            </a:p>
          </p:txBody>
        </p:sp>
        <p:sp>
          <p:nvSpPr>
            <p:cNvPr id="8" name="箭號: 弧形左彎 7">
              <a:extLst>
                <a:ext uri="{FF2B5EF4-FFF2-40B4-BE49-F238E27FC236}">
                  <a16:creationId xmlns:a16="http://schemas.microsoft.com/office/drawing/2014/main" id="{01C43D87-1284-7B1C-7FA5-C6BE34558B74}"/>
                </a:ext>
              </a:extLst>
            </p:cNvPr>
            <p:cNvSpPr/>
            <p:nvPr/>
          </p:nvSpPr>
          <p:spPr>
            <a:xfrm>
              <a:off x="8028923" y="2558616"/>
              <a:ext cx="1318905" cy="3856698"/>
            </a:xfrm>
            <a:prstGeom prst="curvedLeftArrow">
              <a:avLst>
                <a:gd name="adj1" fmla="val 25000"/>
                <a:gd name="adj2" fmla="val 50000"/>
                <a:gd name="adj3" fmla="val 48110"/>
              </a:avLst>
            </a:prstGeom>
          </p:spPr>
          <p:style>
            <a:lnRef idx="0">
              <a:schemeClr val="accent6"/>
            </a:lnRef>
            <a:fillRef idx="3">
              <a:schemeClr val="accent6"/>
            </a:fillRef>
            <a:effectRef idx="3">
              <a:schemeClr val="accent6"/>
            </a:effectRef>
            <a:fontRef idx="minor">
              <a:schemeClr val="lt1"/>
            </a:fontRef>
          </p:style>
          <p:txBody>
            <a:bodyPr rtlCol="0" anchor="ctr"/>
            <a:lstStyle/>
            <a:p>
              <a:r>
                <a:rPr lang="zh-TW" altLang="en-US" sz="2800" b="1" dirty="0">
                  <a:solidFill>
                    <a:schemeClr val="bg1"/>
                  </a:solidFill>
                  <a:highlight>
                    <a:srgbClr val="00FFFF"/>
                  </a:highlight>
                  <a:latin typeface="標楷體" panose="03000509000000000000" pitchFamily="65" charset="-120"/>
                  <a:ea typeface="標楷體" panose="03000509000000000000" pitchFamily="65" charset="-120"/>
                </a:rPr>
                <a:t>業務費經常門可流入資本門</a:t>
              </a:r>
            </a:p>
          </p:txBody>
        </p:sp>
        <p:sp>
          <p:nvSpPr>
            <p:cNvPr id="9" name="箭號: 弧形左彎 8">
              <a:extLst>
                <a:ext uri="{FF2B5EF4-FFF2-40B4-BE49-F238E27FC236}">
                  <a16:creationId xmlns:a16="http://schemas.microsoft.com/office/drawing/2014/main" id="{3E360AE8-300D-8838-FF77-2E4C42B35A65}"/>
                </a:ext>
              </a:extLst>
            </p:cNvPr>
            <p:cNvSpPr/>
            <p:nvPr/>
          </p:nvSpPr>
          <p:spPr>
            <a:xfrm flipV="1">
              <a:off x="9121911" y="2224787"/>
              <a:ext cx="1907681" cy="3935578"/>
            </a:xfrm>
            <a:prstGeom prst="curvedLeftArrow">
              <a:avLst>
                <a:gd name="adj1" fmla="val 20368"/>
                <a:gd name="adj2" fmla="val 50000"/>
                <a:gd name="adj3" fmla="val 47922"/>
              </a:avLst>
            </a:prstGeom>
            <a:gradFill>
              <a:gsLst>
                <a:gs pos="73000">
                  <a:srgbClr val="FFFF00"/>
                </a:gs>
                <a:gs pos="100000">
                  <a:schemeClr val="accent2">
                    <a:shade val="100000"/>
                    <a:satMod val="110000"/>
                    <a:lumMod val="100000"/>
                  </a:schemeClr>
                </a:gs>
                <a:gs pos="100000">
                  <a:schemeClr val="accent2">
                    <a:shade val="78000"/>
                    <a:satMod val="120000"/>
                    <a:lumMod val="99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2800" b="1" dirty="0">
                <a:solidFill>
                  <a:schemeClr val="bg1"/>
                </a:solidFill>
                <a:highlight>
                  <a:srgbClr val="FFFF00"/>
                </a:highlight>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ED6F5405-1AD7-130C-3925-4C5DF78BE105}"/>
                </a:ext>
              </a:extLst>
            </p:cNvPr>
            <p:cNvSpPr txBox="1"/>
            <p:nvPr/>
          </p:nvSpPr>
          <p:spPr>
            <a:xfrm>
              <a:off x="9517473" y="3587692"/>
              <a:ext cx="1342473" cy="1815882"/>
            </a:xfrm>
            <a:prstGeom prst="rect">
              <a:avLst/>
            </a:prstGeom>
            <a:solidFill>
              <a:srgbClr val="FFFF00"/>
            </a:solidFill>
            <a:ln w="60325">
              <a:noFill/>
            </a:ln>
          </p:spPr>
          <p:txBody>
            <a:bodyPr wrap="square" rtlCol="0">
              <a:spAutoFit/>
            </a:bodyPr>
            <a:lstStyle/>
            <a:p>
              <a:r>
                <a:rPr lang="zh-TW" altLang="en-US" sz="2800" b="1" dirty="0">
                  <a:solidFill>
                    <a:schemeClr val="bg1"/>
                  </a:solidFill>
                  <a:latin typeface="標楷體" panose="03000509000000000000" pitchFamily="65" charset="-120"/>
                  <a:ea typeface="標楷體" panose="03000509000000000000" pitchFamily="65" charset="-120"/>
                </a:rPr>
                <a:t>資本門不可流入經常門</a:t>
              </a:r>
            </a:p>
          </p:txBody>
        </p:sp>
        <p:sp>
          <p:nvSpPr>
            <p:cNvPr id="11" name="乘號 10">
              <a:extLst>
                <a:ext uri="{FF2B5EF4-FFF2-40B4-BE49-F238E27FC236}">
                  <a16:creationId xmlns:a16="http://schemas.microsoft.com/office/drawing/2014/main" id="{650BE7ED-6FA2-7787-CDA1-A48FF2BF587C}"/>
                </a:ext>
              </a:extLst>
            </p:cNvPr>
            <p:cNvSpPr/>
            <p:nvPr/>
          </p:nvSpPr>
          <p:spPr>
            <a:xfrm>
              <a:off x="9285872" y="3447143"/>
              <a:ext cx="2017486" cy="1851527"/>
            </a:xfrm>
            <a:prstGeom prst="mathMultiply">
              <a:avLst/>
            </a:pr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54488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3376453375"/>
              </p:ext>
            </p:extLst>
          </p:nvPr>
        </p:nvGraphicFramePr>
        <p:xfrm>
          <a:off x="165248" y="2057968"/>
          <a:ext cx="11861501" cy="2199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資料庫圖表 11">
            <a:extLst>
              <a:ext uri="{FF2B5EF4-FFF2-40B4-BE49-F238E27FC236}">
                <a16:creationId xmlns:a16="http://schemas.microsoft.com/office/drawing/2014/main" id="{30E1BC0A-93DB-BD0C-9325-1C2B57FAC712}"/>
              </a:ext>
            </a:extLst>
          </p:cNvPr>
          <p:cNvGraphicFramePr/>
          <p:nvPr>
            <p:extLst>
              <p:ext uri="{D42A27DB-BD31-4B8C-83A1-F6EECF244321}">
                <p14:modId xmlns:p14="http://schemas.microsoft.com/office/powerpoint/2010/main" val="2730844690"/>
              </p:ext>
            </p:extLst>
          </p:nvPr>
        </p:nvGraphicFramePr>
        <p:xfrm>
          <a:off x="165248" y="4391404"/>
          <a:ext cx="11861501" cy="2342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561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支出證明單</a:t>
            </a:r>
          </a:p>
        </p:txBody>
      </p:sp>
      <p:graphicFrame>
        <p:nvGraphicFramePr>
          <p:cNvPr id="5" name="資料庫圖表 4">
            <a:extLst>
              <a:ext uri="{FF2B5EF4-FFF2-40B4-BE49-F238E27FC236}">
                <a16:creationId xmlns:a16="http://schemas.microsoft.com/office/drawing/2014/main" id="{6C1E6B29-FB14-4661-BBC8-B73DB59B2C7C}"/>
              </a:ext>
            </a:extLst>
          </p:cNvPr>
          <p:cNvGraphicFramePr/>
          <p:nvPr>
            <p:extLst>
              <p:ext uri="{D42A27DB-BD31-4B8C-83A1-F6EECF244321}">
                <p14:modId xmlns:p14="http://schemas.microsoft.com/office/powerpoint/2010/main" val="1139962865"/>
              </p:ext>
            </p:extLst>
          </p:nvPr>
        </p:nvGraphicFramePr>
        <p:xfrm>
          <a:off x="102804" y="2053622"/>
          <a:ext cx="6602796" cy="4530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群組 11">
            <a:extLst>
              <a:ext uri="{FF2B5EF4-FFF2-40B4-BE49-F238E27FC236}">
                <a16:creationId xmlns:a16="http://schemas.microsoft.com/office/drawing/2014/main" id="{199027D1-5B8F-48AB-9848-9136CDBBB35D}"/>
              </a:ext>
            </a:extLst>
          </p:cNvPr>
          <p:cNvGrpSpPr/>
          <p:nvPr/>
        </p:nvGrpSpPr>
        <p:grpSpPr>
          <a:xfrm>
            <a:off x="6901169" y="604141"/>
            <a:ext cx="5290831" cy="4178738"/>
            <a:chOff x="7174992" y="1561268"/>
            <a:chExt cx="4773168" cy="3370698"/>
          </a:xfrm>
        </p:grpSpPr>
        <p:pic>
          <p:nvPicPr>
            <p:cNvPr id="7" name="圖片 6">
              <a:extLst>
                <a:ext uri="{FF2B5EF4-FFF2-40B4-BE49-F238E27FC236}">
                  <a16:creationId xmlns:a16="http://schemas.microsoft.com/office/drawing/2014/main" id="{C08A54E0-39B8-45F7-B00B-0F4DE25BBD72}"/>
                </a:ext>
              </a:extLst>
            </p:cNvPr>
            <p:cNvPicPr>
              <a:picLocks noChangeAspect="1"/>
            </p:cNvPicPr>
            <p:nvPr/>
          </p:nvPicPr>
          <p:blipFill>
            <a:blip r:embed="rId7"/>
            <a:stretch>
              <a:fillRect/>
            </a:stretch>
          </p:blipFill>
          <p:spPr>
            <a:xfrm>
              <a:off x="7174992" y="1561268"/>
              <a:ext cx="4773168" cy="3370698"/>
            </a:xfrm>
            <a:prstGeom prst="rect">
              <a:avLst/>
            </a:prstGeom>
          </p:spPr>
        </p:pic>
        <p:sp>
          <p:nvSpPr>
            <p:cNvPr id="9" name="矩形 8">
              <a:extLst>
                <a:ext uri="{FF2B5EF4-FFF2-40B4-BE49-F238E27FC236}">
                  <a16:creationId xmlns:a16="http://schemas.microsoft.com/office/drawing/2014/main" id="{70A3540E-F901-4CBD-AC1E-5948E8A487E6}"/>
                </a:ext>
              </a:extLst>
            </p:cNvPr>
            <p:cNvSpPr/>
            <p:nvPr/>
          </p:nvSpPr>
          <p:spPr>
            <a:xfrm>
              <a:off x="7174992" y="4084983"/>
              <a:ext cx="4602878" cy="846983"/>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語音泡泡: 圓角矩形 10">
            <a:extLst>
              <a:ext uri="{FF2B5EF4-FFF2-40B4-BE49-F238E27FC236}">
                <a16:creationId xmlns:a16="http://schemas.microsoft.com/office/drawing/2014/main" id="{6E122A5A-D61F-4C68-AC95-AF7681CCED6F}"/>
              </a:ext>
            </a:extLst>
          </p:cNvPr>
          <p:cNvSpPr/>
          <p:nvPr/>
        </p:nvSpPr>
        <p:spPr>
          <a:xfrm>
            <a:off x="7275576" y="5418972"/>
            <a:ext cx="4773168" cy="1371600"/>
          </a:xfrm>
          <a:prstGeom prst="wedgeRoundRectCallout">
            <a:avLst>
              <a:gd name="adj1" fmla="val 1687"/>
              <a:gd name="adj2" fmla="val -920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zh-TW" altLang="en-US" sz="2000" dirty="0">
                <a:solidFill>
                  <a:srgbClr val="FF0000"/>
                </a:solidFill>
                <a:highlight>
                  <a:srgbClr val="FFFF00"/>
                </a:highlight>
                <a:latin typeface="標楷體" panose="03000509000000000000" pitchFamily="65" charset="-120"/>
                <a:ea typeface="標楷體" panose="03000509000000000000" pitchFamily="65" charset="-120"/>
              </a:rPr>
              <a:t>特別費</a:t>
            </a:r>
            <a:r>
              <a:rPr lang="zh-TW" altLang="en-US" sz="2000" dirty="0">
                <a:solidFill>
                  <a:schemeClr val="bg1"/>
                </a:solidFill>
                <a:latin typeface="標楷體" panose="03000509000000000000" pitchFamily="65" charset="-120"/>
                <a:ea typeface="標楷體" panose="03000509000000000000" pitchFamily="65" charset="-120"/>
              </a:rPr>
              <a:t>因特殊情形，不能取得支出憑證者，應由經手人開具支出證明單，書明不能取得原因</a:t>
            </a:r>
            <a:r>
              <a:rPr lang="zh-TW" altLang="en-US" sz="2000" dirty="0">
                <a:solidFill>
                  <a:srgbClr val="FF0000"/>
                </a:solidFill>
                <a:latin typeface="標楷體" panose="03000509000000000000" pitchFamily="65" charset="-120"/>
                <a:ea typeface="標楷體" panose="03000509000000000000" pitchFamily="65" charset="-120"/>
              </a:rPr>
              <a:t>應經支用人（即首長、副首長等人員）核（簽）章後，據以請款</a:t>
            </a:r>
            <a:r>
              <a:rPr lang="zh-TW" altLang="en-US" sz="2000" dirty="0">
                <a:solidFill>
                  <a:schemeClr val="accent4">
                    <a:lumMod val="75000"/>
                  </a:schemeClr>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328942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1D8CC85-350E-4ABA-AED1-3E178C6695E7}"/>
              </a:ext>
            </a:extLst>
          </p:cNvPr>
          <p:cNvPicPr>
            <a:picLocks noChangeAspect="1"/>
          </p:cNvPicPr>
          <p:nvPr/>
        </p:nvPicPr>
        <p:blipFill rotWithShape="1">
          <a:blip r:embed="rId2"/>
          <a:srcRect b="16522"/>
          <a:stretch/>
        </p:blipFill>
        <p:spPr>
          <a:xfrm>
            <a:off x="275771" y="119269"/>
            <a:ext cx="10987315" cy="6619461"/>
          </a:xfrm>
          <a:prstGeom prst="rect">
            <a:avLst/>
          </a:prstGeom>
        </p:spPr>
      </p:pic>
      <p:sp>
        <p:nvSpPr>
          <p:cNvPr id="3" name="矩形 2">
            <a:extLst>
              <a:ext uri="{FF2B5EF4-FFF2-40B4-BE49-F238E27FC236}">
                <a16:creationId xmlns:a16="http://schemas.microsoft.com/office/drawing/2014/main" id="{313DA250-8BEB-41EC-AB41-F412B186E8DF}"/>
              </a:ext>
            </a:extLst>
          </p:cNvPr>
          <p:cNvSpPr/>
          <p:nvPr/>
        </p:nvSpPr>
        <p:spPr>
          <a:xfrm>
            <a:off x="3955773" y="2874919"/>
            <a:ext cx="3838398" cy="695595"/>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6F62602A-B030-4D1E-A8B9-CED2708A6086}"/>
              </a:ext>
            </a:extLst>
          </p:cNvPr>
          <p:cNvSpPr/>
          <p:nvPr/>
        </p:nvSpPr>
        <p:spPr>
          <a:xfrm>
            <a:off x="1262269" y="5873762"/>
            <a:ext cx="3230217" cy="73021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流程圖: 接點 4">
            <a:extLst>
              <a:ext uri="{FF2B5EF4-FFF2-40B4-BE49-F238E27FC236}">
                <a16:creationId xmlns:a16="http://schemas.microsoft.com/office/drawing/2014/main" id="{B29A19C0-63F7-4A7E-8964-F4161CBC1FA8}"/>
              </a:ext>
            </a:extLst>
          </p:cNvPr>
          <p:cNvSpPr/>
          <p:nvPr/>
        </p:nvSpPr>
        <p:spPr>
          <a:xfrm>
            <a:off x="3955774" y="3605130"/>
            <a:ext cx="3383159" cy="2408852"/>
          </a:xfrm>
          <a:prstGeom prst="flowChartConnector">
            <a:avLst/>
          </a:prstGeom>
          <a:noFill/>
          <a:ln w="155575">
            <a:solidFill>
              <a:schemeClr val="accent4">
                <a:lumMod val="7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1609190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分批（期）付款表</a:t>
            </a:r>
          </a:p>
        </p:txBody>
      </p:sp>
      <p:pic>
        <p:nvPicPr>
          <p:cNvPr id="4" name="圖片 3">
            <a:extLst>
              <a:ext uri="{FF2B5EF4-FFF2-40B4-BE49-F238E27FC236}">
                <a16:creationId xmlns:a16="http://schemas.microsoft.com/office/drawing/2014/main" id="{68176B58-1675-4795-941B-7887285F6A98}"/>
              </a:ext>
            </a:extLst>
          </p:cNvPr>
          <p:cNvPicPr>
            <a:picLocks noChangeAspect="1"/>
          </p:cNvPicPr>
          <p:nvPr/>
        </p:nvPicPr>
        <p:blipFill>
          <a:blip r:embed="rId2"/>
          <a:stretch>
            <a:fillRect/>
          </a:stretch>
        </p:blipFill>
        <p:spPr>
          <a:xfrm>
            <a:off x="157163" y="1995490"/>
            <a:ext cx="7110885" cy="4401205"/>
          </a:xfrm>
          <a:prstGeom prst="rect">
            <a:avLst/>
          </a:prstGeom>
        </p:spPr>
      </p:pic>
      <p:sp>
        <p:nvSpPr>
          <p:cNvPr id="11" name="語音泡泡: 圓角矩形 10">
            <a:extLst>
              <a:ext uri="{FF2B5EF4-FFF2-40B4-BE49-F238E27FC236}">
                <a16:creationId xmlns:a16="http://schemas.microsoft.com/office/drawing/2014/main" id="{6E122A5A-D61F-4C68-AC95-AF7681CCED6F}"/>
              </a:ext>
            </a:extLst>
          </p:cNvPr>
          <p:cNvSpPr/>
          <p:nvPr/>
        </p:nvSpPr>
        <p:spPr>
          <a:xfrm>
            <a:off x="4936382" y="4852572"/>
            <a:ext cx="1932025" cy="874643"/>
          </a:xfrm>
          <a:prstGeom prst="wedgeRoundRectCallout">
            <a:avLst>
              <a:gd name="adj1" fmla="val -45933"/>
              <a:gd name="adj2" fmla="val -89870"/>
              <a:gd name="adj3" fmla="val 16667"/>
            </a:avLst>
          </a:prstGeom>
          <a:ln/>
        </p:spPr>
        <p:style>
          <a:lnRef idx="3">
            <a:schemeClr val="lt1"/>
          </a:lnRef>
          <a:fillRef idx="1">
            <a:schemeClr val="accent6"/>
          </a:fillRef>
          <a:effectRef idx="1">
            <a:schemeClr val="accent6"/>
          </a:effectRef>
          <a:fontRef idx="minor">
            <a:schemeClr val="lt1"/>
          </a:fontRef>
        </p:style>
        <p:txBody>
          <a:bodyPr rtlCol="0" anchor="ctr"/>
          <a:lstStyle/>
          <a:p>
            <a:r>
              <a:rPr lang="zh-TW" altLang="en-US" sz="2800" b="1" dirty="0">
                <a:solidFill>
                  <a:schemeClr val="bg1"/>
                </a:solidFill>
                <a:latin typeface="標楷體" panose="03000509000000000000" pitchFamily="65" charset="-120"/>
                <a:ea typeface="標楷體" panose="03000509000000000000" pitchFamily="65" charset="-120"/>
              </a:rPr>
              <a:t>註明第幾次付款</a:t>
            </a:r>
            <a:endParaRPr lang="zh-TW" altLang="en-US" sz="2800" b="1" dirty="0">
              <a:solidFill>
                <a:schemeClr val="accent4">
                  <a:lumMod val="75000"/>
                </a:schemeClr>
              </a:solidFill>
              <a:latin typeface="標楷體" panose="03000509000000000000" pitchFamily="65" charset="-120"/>
              <a:ea typeface="標楷體" panose="03000509000000000000" pitchFamily="65" charset="-120"/>
            </a:endParaRPr>
          </a:p>
        </p:txBody>
      </p:sp>
      <p:sp>
        <p:nvSpPr>
          <p:cNvPr id="13" name="語音泡泡: 圓角矩形 12">
            <a:extLst>
              <a:ext uri="{FF2B5EF4-FFF2-40B4-BE49-F238E27FC236}">
                <a16:creationId xmlns:a16="http://schemas.microsoft.com/office/drawing/2014/main" id="{50BAB850-7192-4243-BF48-4230D59A819D}"/>
              </a:ext>
            </a:extLst>
          </p:cNvPr>
          <p:cNvSpPr/>
          <p:nvPr/>
        </p:nvSpPr>
        <p:spPr>
          <a:xfrm>
            <a:off x="4296487" y="5888539"/>
            <a:ext cx="2278484" cy="874643"/>
          </a:xfrm>
          <a:prstGeom prst="wedgeRoundRectCallout">
            <a:avLst>
              <a:gd name="adj1" fmla="val -116754"/>
              <a:gd name="adj2" fmla="val -477"/>
              <a:gd name="adj3" fmla="val 16667"/>
            </a:avLst>
          </a:prstGeom>
          <a:ln/>
        </p:spPr>
        <p:style>
          <a:lnRef idx="3">
            <a:schemeClr val="lt1"/>
          </a:lnRef>
          <a:fillRef idx="1">
            <a:schemeClr val="accent6"/>
          </a:fillRef>
          <a:effectRef idx="1">
            <a:schemeClr val="accent6"/>
          </a:effectRef>
          <a:fontRef idx="minor">
            <a:schemeClr val="lt1"/>
          </a:fontRef>
        </p:style>
        <p:txBody>
          <a:bodyPr rtlCol="0" anchor="ctr"/>
          <a:lstStyle/>
          <a:p>
            <a:r>
              <a:rPr lang="zh-TW" altLang="en-US" sz="2800" b="1" dirty="0">
                <a:solidFill>
                  <a:srgbClr val="FF0000"/>
                </a:solidFill>
                <a:latin typeface="標楷體" panose="03000509000000000000" pitchFamily="65" charset="-120"/>
                <a:ea typeface="標楷體" panose="03000509000000000000" pitchFamily="65" charset="-120"/>
              </a:rPr>
              <a:t>無需再核章</a:t>
            </a:r>
          </a:p>
        </p:txBody>
      </p:sp>
      <p:sp>
        <p:nvSpPr>
          <p:cNvPr id="6" name="矩形 5">
            <a:extLst>
              <a:ext uri="{FF2B5EF4-FFF2-40B4-BE49-F238E27FC236}">
                <a16:creationId xmlns:a16="http://schemas.microsoft.com/office/drawing/2014/main" id="{C90DE009-35F9-428B-AE53-19994168E09E}"/>
              </a:ext>
            </a:extLst>
          </p:cNvPr>
          <p:cNvSpPr/>
          <p:nvPr/>
        </p:nvSpPr>
        <p:spPr>
          <a:xfrm>
            <a:off x="7421216" y="2198411"/>
            <a:ext cx="4613621"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TW" altLang="en-US" sz="2800" b="1" dirty="0">
                <a:solidFill>
                  <a:srgbClr val="000000"/>
                </a:solidFill>
                <a:latin typeface="標楷體" panose="03000509000000000000" pitchFamily="65" charset="-120"/>
                <a:ea typeface="標楷體" panose="03000509000000000000" pitchFamily="65" charset="-120"/>
              </a:rPr>
              <a:t>分批（期）付款之採購案件 </a:t>
            </a:r>
            <a:r>
              <a:rPr lang="zh-TW" altLang="en-US" sz="2800" b="1" dirty="0">
                <a:solidFill>
                  <a:srgbClr val="FF0000"/>
                </a:solidFill>
                <a:latin typeface="標楷體" panose="03000509000000000000" pitchFamily="65" charset="-120"/>
                <a:ea typeface="標楷體" panose="03000509000000000000" pitchFamily="65" charset="-120"/>
              </a:rPr>
              <a:t>（如保全費、影印機租金、每年度已簽准之出席費、講座鐘點費等）</a:t>
            </a:r>
            <a:r>
              <a:rPr lang="zh-TW" altLang="en-US" sz="2800" b="1" dirty="0">
                <a:solidFill>
                  <a:srgbClr val="000000"/>
                </a:solidFill>
                <a:latin typeface="標楷體" panose="03000509000000000000" pitchFamily="65" charset="-120"/>
                <a:ea typeface="標楷體" panose="03000509000000000000" pitchFamily="65" charset="-120"/>
              </a:rPr>
              <a:t>，除應檢附收據或統一發票外，另亦應檢附分批（期）付款表，列明應付總額、已付及未付金額等；其</a:t>
            </a:r>
            <a:r>
              <a:rPr lang="zh-TW" altLang="en-US" sz="2800" b="1" dirty="0">
                <a:solidFill>
                  <a:srgbClr val="FF0000"/>
                </a:solidFill>
                <a:latin typeface="標楷體" panose="03000509000000000000" pitchFamily="65" charset="-120"/>
                <a:ea typeface="標楷體" panose="03000509000000000000" pitchFamily="65" charset="-120"/>
              </a:rPr>
              <a:t>訂有契約者，應於第一次付款時檢送契約副本或抄本。</a:t>
            </a:r>
          </a:p>
        </p:txBody>
      </p:sp>
    </p:spTree>
    <p:extLst>
      <p:ext uri="{BB962C8B-B14F-4D97-AF65-F5344CB8AC3E}">
        <p14:creationId xmlns:p14="http://schemas.microsoft.com/office/powerpoint/2010/main" val="1884718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支出科目分攤表</a:t>
            </a:r>
          </a:p>
        </p:txBody>
      </p:sp>
      <p:grpSp>
        <p:nvGrpSpPr>
          <p:cNvPr id="4" name="群組 3">
            <a:extLst>
              <a:ext uri="{FF2B5EF4-FFF2-40B4-BE49-F238E27FC236}">
                <a16:creationId xmlns:a16="http://schemas.microsoft.com/office/drawing/2014/main" id="{A2BB37B7-CC57-460C-8732-C03ACADEFD4F}"/>
              </a:ext>
            </a:extLst>
          </p:cNvPr>
          <p:cNvGrpSpPr/>
          <p:nvPr/>
        </p:nvGrpSpPr>
        <p:grpSpPr>
          <a:xfrm>
            <a:off x="230819" y="2113819"/>
            <a:ext cx="11248876" cy="4744181"/>
            <a:chOff x="230819" y="2024366"/>
            <a:chExt cx="11248876" cy="4744181"/>
          </a:xfrm>
        </p:grpSpPr>
        <p:pic>
          <p:nvPicPr>
            <p:cNvPr id="5" name="圖片 4">
              <a:extLst>
                <a:ext uri="{FF2B5EF4-FFF2-40B4-BE49-F238E27FC236}">
                  <a16:creationId xmlns:a16="http://schemas.microsoft.com/office/drawing/2014/main" id="{E48A4EDC-F936-4ECA-AE83-654664C26981}"/>
                </a:ext>
              </a:extLst>
            </p:cNvPr>
            <p:cNvPicPr>
              <a:picLocks noChangeAspect="1"/>
            </p:cNvPicPr>
            <p:nvPr/>
          </p:nvPicPr>
          <p:blipFill>
            <a:blip r:embed="rId2"/>
            <a:stretch>
              <a:fillRect/>
            </a:stretch>
          </p:blipFill>
          <p:spPr>
            <a:xfrm>
              <a:off x="230819" y="2024366"/>
              <a:ext cx="11248876" cy="4744181"/>
            </a:xfrm>
            <a:prstGeom prst="rect">
              <a:avLst/>
            </a:prstGeom>
          </p:spPr>
        </p:pic>
        <p:sp>
          <p:nvSpPr>
            <p:cNvPr id="9" name="矩形 8">
              <a:extLst>
                <a:ext uri="{FF2B5EF4-FFF2-40B4-BE49-F238E27FC236}">
                  <a16:creationId xmlns:a16="http://schemas.microsoft.com/office/drawing/2014/main" id="{EF0585AE-1998-4642-9810-F626568922A3}"/>
                </a:ext>
              </a:extLst>
            </p:cNvPr>
            <p:cNvSpPr/>
            <p:nvPr/>
          </p:nvSpPr>
          <p:spPr>
            <a:xfrm>
              <a:off x="668142" y="4810539"/>
              <a:ext cx="6975049" cy="1331243"/>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乘號 6">
              <a:extLst>
                <a:ext uri="{FF2B5EF4-FFF2-40B4-BE49-F238E27FC236}">
                  <a16:creationId xmlns:a16="http://schemas.microsoft.com/office/drawing/2014/main" id="{91762B2F-3C25-4084-A7F9-7A6F2533282C}"/>
                </a:ext>
              </a:extLst>
            </p:cNvPr>
            <p:cNvSpPr/>
            <p:nvPr/>
          </p:nvSpPr>
          <p:spPr>
            <a:xfrm>
              <a:off x="2567609" y="3955774"/>
              <a:ext cx="3528391" cy="2706804"/>
            </a:xfrm>
            <a:prstGeom prst="mathMultiply">
              <a:avLst/>
            </a:prstGeom>
            <a:solidFill>
              <a:schemeClr val="accent4">
                <a:lumMod val="75000"/>
                <a:alpha val="5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a:extLst>
              <a:ext uri="{FF2B5EF4-FFF2-40B4-BE49-F238E27FC236}">
                <a16:creationId xmlns:a16="http://schemas.microsoft.com/office/drawing/2014/main" id="{5E825BEC-86F1-4B56-B1BE-8054E43B8578}"/>
              </a:ext>
            </a:extLst>
          </p:cNvPr>
          <p:cNvSpPr txBox="1"/>
          <p:nvPr/>
        </p:nvSpPr>
        <p:spPr>
          <a:xfrm>
            <a:off x="230819" y="2128680"/>
            <a:ext cx="4900474"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經費來源</a:t>
            </a:r>
            <a:r>
              <a:rPr lang="zh-TW" altLang="en-US" sz="3600" b="1" u="sng" dirty="0">
                <a:solidFill>
                  <a:srgbClr val="FF0000"/>
                </a:solidFill>
                <a:highlight>
                  <a:srgbClr val="FFFF00"/>
                </a:highlight>
                <a:latin typeface="標楷體" panose="03000509000000000000" pitchFamily="65" charset="-120"/>
                <a:ea typeface="標楷體" panose="03000509000000000000" pitchFamily="65" charset="-120"/>
              </a:rPr>
              <a:t>都是</a:t>
            </a:r>
            <a:endParaRPr lang="en-US" altLang="zh-TW" sz="3600" b="1" u="sng" dirty="0">
              <a:solidFill>
                <a:srgbClr val="FF0000"/>
              </a:solidFill>
              <a:highlight>
                <a:srgbClr val="FFFF00"/>
              </a:highlight>
              <a:latin typeface="標楷體" panose="03000509000000000000" pitchFamily="65" charset="-120"/>
              <a:ea typeface="標楷體" panose="03000509000000000000" pitchFamily="65" charset="-120"/>
            </a:endParaRPr>
          </a:p>
          <a:p>
            <a:r>
              <a:rPr lang="en-US" altLang="zh-TW" sz="3600" b="1" u="sng" dirty="0">
                <a:solidFill>
                  <a:srgbClr val="FF0000"/>
                </a:solidFill>
                <a:latin typeface="標楷體" panose="03000509000000000000" pitchFamily="65" charset="-120"/>
                <a:ea typeface="標楷體" panose="03000509000000000000" pitchFamily="65" charset="-120"/>
              </a:rPr>
              <a:t>(1)</a:t>
            </a:r>
            <a:r>
              <a:rPr lang="zh-TW" altLang="en-US" sz="3600" b="1" u="sng" dirty="0">
                <a:solidFill>
                  <a:srgbClr val="FF0000"/>
                </a:solidFill>
                <a:latin typeface="標楷體" panose="03000509000000000000" pitchFamily="65" charset="-120"/>
                <a:ea typeface="標楷體" panose="03000509000000000000" pitchFamily="65" charset="-120"/>
              </a:rPr>
              <a:t>當年度單位預算或</a:t>
            </a:r>
            <a:r>
              <a:rPr lang="en-US" altLang="zh-TW" sz="3600" b="1" u="sng" dirty="0">
                <a:solidFill>
                  <a:srgbClr val="FF0000"/>
                </a:solidFill>
                <a:latin typeface="標楷體" panose="03000509000000000000" pitchFamily="65" charset="-120"/>
                <a:ea typeface="標楷體" panose="03000509000000000000" pitchFamily="65" charset="-120"/>
              </a:rPr>
              <a:t>(2)</a:t>
            </a:r>
            <a:r>
              <a:rPr lang="zh-TW" altLang="en-US" sz="3600" b="1" u="sng" dirty="0">
                <a:solidFill>
                  <a:srgbClr val="FF0000"/>
                </a:solidFill>
                <a:latin typeface="標楷體" panose="03000509000000000000" pitchFamily="65" charset="-120"/>
                <a:ea typeface="標楷體" panose="03000509000000000000" pitchFamily="65" charset="-120"/>
              </a:rPr>
              <a:t>以前年度歲出保留款</a:t>
            </a:r>
          </a:p>
        </p:txBody>
      </p:sp>
      <p:sp>
        <p:nvSpPr>
          <p:cNvPr id="6" name="爆炸: 十四角 5">
            <a:extLst>
              <a:ext uri="{FF2B5EF4-FFF2-40B4-BE49-F238E27FC236}">
                <a16:creationId xmlns:a16="http://schemas.microsoft.com/office/drawing/2014/main" id="{5CC8FE58-06CD-5DDE-3094-CA504B93DCE1}"/>
              </a:ext>
            </a:extLst>
          </p:cNvPr>
          <p:cNvSpPr/>
          <p:nvPr/>
        </p:nvSpPr>
        <p:spPr>
          <a:xfrm>
            <a:off x="7780680" y="3804683"/>
            <a:ext cx="3528391" cy="270680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rgbClr val="FF0000"/>
                </a:solidFill>
                <a:latin typeface="標楷體" panose="03000509000000000000" pitchFamily="65" charset="-120"/>
                <a:ea typeface="標楷體" panose="03000509000000000000" pitchFamily="65" charset="-120"/>
              </a:rPr>
              <a:t>錯誤範例</a:t>
            </a:r>
            <a:r>
              <a:rPr lang="en-US" altLang="zh-TW" sz="3600" b="1" dirty="0">
                <a:solidFill>
                  <a:srgbClr val="FF0000"/>
                </a:solidFill>
                <a:latin typeface="標楷體" panose="03000509000000000000" pitchFamily="65" charset="-120"/>
                <a:ea typeface="標楷體" panose="03000509000000000000" pitchFamily="65" charset="-120"/>
              </a:rPr>
              <a:t>1</a:t>
            </a: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306890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支出科目分攤表</a:t>
            </a:r>
          </a:p>
        </p:txBody>
      </p:sp>
      <p:grpSp>
        <p:nvGrpSpPr>
          <p:cNvPr id="17" name="群組 16">
            <a:extLst>
              <a:ext uri="{FF2B5EF4-FFF2-40B4-BE49-F238E27FC236}">
                <a16:creationId xmlns:a16="http://schemas.microsoft.com/office/drawing/2014/main" id="{A4CDE0B7-C5B7-4750-BB55-229C3C5CE6BC}"/>
              </a:ext>
            </a:extLst>
          </p:cNvPr>
          <p:cNvGrpSpPr/>
          <p:nvPr/>
        </p:nvGrpSpPr>
        <p:grpSpPr>
          <a:xfrm>
            <a:off x="194745" y="3586451"/>
            <a:ext cx="3627782" cy="2677656"/>
            <a:chOff x="194745" y="3848761"/>
            <a:chExt cx="3627782" cy="2191575"/>
          </a:xfrm>
        </p:grpSpPr>
        <p:sp>
          <p:nvSpPr>
            <p:cNvPr id="14" name="文字方塊 13">
              <a:extLst>
                <a:ext uri="{FF2B5EF4-FFF2-40B4-BE49-F238E27FC236}">
                  <a16:creationId xmlns:a16="http://schemas.microsoft.com/office/drawing/2014/main" id="{592E0787-8F83-4832-9616-D82F39AE2E6B}"/>
                </a:ext>
              </a:extLst>
            </p:cNvPr>
            <p:cNvSpPr txBox="1"/>
            <p:nvPr/>
          </p:nvSpPr>
          <p:spPr>
            <a:xfrm>
              <a:off x="194745" y="3848761"/>
              <a:ext cx="3627782" cy="21915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schemeClr val="bg1"/>
                  </a:solidFill>
                  <a:latin typeface="標楷體" panose="03000509000000000000" pitchFamily="65" charset="-120"/>
                  <a:ea typeface="標楷體" panose="03000509000000000000" pitchFamily="65" charset="-120"/>
                </a:rPr>
                <a:t>經費來源都是</a:t>
              </a: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當年度單位預算或</a:t>
              </a: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以前年度歲出保留款</a:t>
              </a:r>
            </a:p>
            <a:p>
              <a:r>
                <a:rPr lang="en-US" altLang="zh-TW" sz="2800" b="1" u="sng" dirty="0">
                  <a:solidFill>
                    <a:srgbClr val="FF0000"/>
                  </a:solidFill>
                  <a:latin typeface="標楷體" panose="03000509000000000000" pitchFamily="65" charset="-120"/>
                  <a:ea typeface="標楷體" panose="03000509000000000000" pitchFamily="65" charset="-120"/>
                </a:rPr>
                <a:t>1</a:t>
              </a:r>
              <a:r>
                <a:rPr lang="zh-TW" altLang="en-US" sz="2800" b="1" u="sng" dirty="0">
                  <a:solidFill>
                    <a:srgbClr val="FF0000"/>
                  </a:solidFill>
                  <a:latin typeface="標楷體" panose="03000509000000000000" pitchFamily="65" charset="-120"/>
                  <a:ea typeface="標楷體" panose="03000509000000000000" pitchFamily="65" charset="-120"/>
                </a:rPr>
                <a:t>張支出憑證</a:t>
              </a:r>
              <a:r>
                <a:rPr lang="en-US" altLang="zh-TW" sz="2800" b="1" u="sng" dirty="0">
                  <a:solidFill>
                    <a:srgbClr val="FF0000"/>
                  </a:solidFill>
                  <a:latin typeface="標楷體" panose="03000509000000000000" pitchFamily="65" charset="-120"/>
                  <a:ea typeface="標楷體" panose="03000509000000000000" pitchFamily="65" charset="-120"/>
                </a:rPr>
                <a:t>+1</a:t>
              </a:r>
              <a:r>
                <a:rPr lang="zh-TW" altLang="en-US" sz="2800" b="1" u="sng" dirty="0">
                  <a:solidFill>
                    <a:srgbClr val="FF0000"/>
                  </a:solidFill>
                  <a:latin typeface="標楷體" panose="03000509000000000000" pitchFamily="65" charset="-120"/>
                  <a:ea typeface="標楷體" panose="03000509000000000000" pitchFamily="65" charset="-120"/>
                </a:rPr>
                <a:t>張支出科目分攤表</a:t>
              </a:r>
              <a:r>
                <a:rPr lang="en-US" altLang="zh-TW" sz="2800" b="1" u="sng" dirty="0">
                  <a:solidFill>
                    <a:srgbClr val="FF0000"/>
                  </a:solidFill>
                  <a:latin typeface="標楷體" panose="03000509000000000000" pitchFamily="65" charset="-120"/>
                  <a:ea typeface="標楷體" panose="03000509000000000000" pitchFamily="65" charset="-120"/>
                </a:rPr>
                <a:t>+1</a:t>
              </a:r>
              <a:r>
                <a:rPr lang="zh-TW" altLang="en-US" sz="2800" b="1" u="sng" dirty="0">
                  <a:solidFill>
                    <a:srgbClr val="FF0000"/>
                  </a:solidFill>
                  <a:latin typeface="標楷體" panose="03000509000000000000" pitchFamily="65" charset="-120"/>
                  <a:ea typeface="標楷體" panose="03000509000000000000" pitchFamily="65" charset="-120"/>
                </a:rPr>
                <a:t>張申請單暨黏貼憑證用紙</a:t>
              </a:r>
            </a:p>
          </p:txBody>
        </p:sp>
        <p:sp>
          <p:nvSpPr>
            <p:cNvPr id="12" name="箭號: 向右 11">
              <a:extLst>
                <a:ext uri="{FF2B5EF4-FFF2-40B4-BE49-F238E27FC236}">
                  <a16:creationId xmlns:a16="http://schemas.microsoft.com/office/drawing/2014/main" id="{B19E35AA-6C6C-4BE8-A1BC-D89220A86904}"/>
                </a:ext>
              </a:extLst>
            </p:cNvPr>
            <p:cNvSpPr/>
            <p:nvPr/>
          </p:nvSpPr>
          <p:spPr>
            <a:xfrm>
              <a:off x="2828783" y="4565632"/>
              <a:ext cx="944217" cy="467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5" name="矩形 14">
            <a:extLst>
              <a:ext uri="{FF2B5EF4-FFF2-40B4-BE49-F238E27FC236}">
                <a16:creationId xmlns:a16="http://schemas.microsoft.com/office/drawing/2014/main" id="{01453056-816F-4E78-8845-2B9C307C12F4}"/>
              </a:ext>
            </a:extLst>
          </p:cNvPr>
          <p:cNvSpPr/>
          <p:nvPr/>
        </p:nvSpPr>
        <p:spPr>
          <a:xfrm>
            <a:off x="194745" y="1971645"/>
            <a:ext cx="3627782" cy="147732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en-US" sz="3000" b="1" dirty="0">
                <a:solidFill>
                  <a:schemeClr val="bg1"/>
                </a:solidFill>
                <a:latin typeface="標楷體" panose="03000509000000000000" pitchFamily="65" charset="-120"/>
                <a:ea typeface="標楷體" panose="03000509000000000000" pitchFamily="65" charset="-120"/>
              </a:rPr>
              <a:t>支出憑證</a:t>
            </a:r>
            <a:r>
              <a:rPr lang="zh-TW" altLang="en-US" sz="3000" b="1" u="sng" dirty="0">
                <a:solidFill>
                  <a:srgbClr val="FF0000"/>
                </a:solidFill>
                <a:latin typeface="標楷體" panose="03000509000000000000" pitchFamily="65" charset="-120"/>
                <a:ea typeface="標楷體" panose="03000509000000000000" pitchFamily="65" charset="-120"/>
              </a:rPr>
              <a:t>不能分割者，應加具支出科目分攤表</a:t>
            </a:r>
          </a:p>
        </p:txBody>
      </p:sp>
      <p:grpSp>
        <p:nvGrpSpPr>
          <p:cNvPr id="18" name="群組 17">
            <a:extLst>
              <a:ext uri="{FF2B5EF4-FFF2-40B4-BE49-F238E27FC236}">
                <a16:creationId xmlns:a16="http://schemas.microsoft.com/office/drawing/2014/main" id="{229F6F32-61E9-403E-8BF6-A2E7EE8027C9}"/>
              </a:ext>
            </a:extLst>
          </p:cNvPr>
          <p:cNvGrpSpPr/>
          <p:nvPr/>
        </p:nvGrpSpPr>
        <p:grpSpPr>
          <a:xfrm>
            <a:off x="4062930" y="1971645"/>
            <a:ext cx="7934325" cy="4600575"/>
            <a:chOff x="3957638" y="2110508"/>
            <a:chExt cx="7934325" cy="4600575"/>
          </a:xfrm>
        </p:grpSpPr>
        <p:pic>
          <p:nvPicPr>
            <p:cNvPr id="10" name="圖片 9">
              <a:extLst>
                <a:ext uri="{FF2B5EF4-FFF2-40B4-BE49-F238E27FC236}">
                  <a16:creationId xmlns:a16="http://schemas.microsoft.com/office/drawing/2014/main" id="{1CC2E967-900D-42DF-A950-F68E61420492}"/>
                </a:ext>
              </a:extLst>
            </p:cNvPr>
            <p:cNvPicPr>
              <a:picLocks noChangeAspect="1"/>
            </p:cNvPicPr>
            <p:nvPr/>
          </p:nvPicPr>
          <p:blipFill>
            <a:blip r:embed="rId2"/>
            <a:stretch>
              <a:fillRect/>
            </a:stretch>
          </p:blipFill>
          <p:spPr>
            <a:xfrm>
              <a:off x="3957638" y="2110508"/>
              <a:ext cx="7934325" cy="4600575"/>
            </a:xfrm>
            <a:prstGeom prst="rect">
              <a:avLst/>
            </a:prstGeom>
          </p:spPr>
        </p:pic>
        <p:sp>
          <p:nvSpPr>
            <p:cNvPr id="9" name="矩形 8">
              <a:extLst>
                <a:ext uri="{FF2B5EF4-FFF2-40B4-BE49-F238E27FC236}">
                  <a16:creationId xmlns:a16="http://schemas.microsoft.com/office/drawing/2014/main" id="{EF0585AE-1998-4642-9810-F626568922A3}"/>
                </a:ext>
              </a:extLst>
            </p:cNvPr>
            <p:cNvSpPr/>
            <p:nvPr/>
          </p:nvSpPr>
          <p:spPr>
            <a:xfrm>
              <a:off x="4124739" y="4078564"/>
              <a:ext cx="6169443" cy="13382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53605B9C-7F38-4E1C-B598-753C3DFDB137}"/>
                </a:ext>
              </a:extLst>
            </p:cNvPr>
            <p:cNvSpPr/>
            <p:nvPr/>
          </p:nvSpPr>
          <p:spPr>
            <a:xfrm>
              <a:off x="5927034" y="3846582"/>
              <a:ext cx="2213114" cy="2258190"/>
            </a:xfrm>
            <a:prstGeom prst="ellipse">
              <a:avLst/>
            </a:prstGeom>
            <a:noFill/>
            <a:ln w="184150">
              <a:solidFill>
                <a:schemeClr val="accent4">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481085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支出科目分攤表</a:t>
            </a:r>
          </a:p>
        </p:txBody>
      </p:sp>
      <p:cxnSp>
        <p:nvCxnSpPr>
          <p:cNvPr id="6" name="直線接點 5">
            <a:extLst>
              <a:ext uri="{FF2B5EF4-FFF2-40B4-BE49-F238E27FC236}">
                <a16:creationId xmlns:a16="http://schemas.microsoft.com/office/drawing/2014/main" id="{72577262-03F9-42BB-B2DC-84E36AC7D33A}"/>
              </a:ext>
            </a:extLst>
          </p:cNvPr>
          <p:cNvCxnSpPr>
            <a:cxnSpLocks/>
            <a:stCxn id="4" idx="1"/>
          </p:cNvCxnSpPr>
          <p:nvPr/>
        </p:nvCxnSpPr>
        <p:spPr>
          <a:xfrm>
            <a:off x="2885049" y="5504608"/>
            <a:ext cx="623183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FBAA0055-8C35-41FA-B5D2-3F77AF4F9F38}"/>
              </a:ext>
            </a:extLst>
          </p:cNvPr>
          <p:cNvGrpSpPr/>
          <p:nvPr/>
        </p:nvGrpSpPr>
        <p:grpSpPr>
          <a:xfrm>
            <a:off x="97012" y="2095215"/>
            <a:ext cx="2441059" cy="4462760"/>
            <a:chOff x="77308" y="2384675"/>
            <a:chExt cx="2441059" cy="4462760"/>
          </a:xfrm>
        </p:grpSpPr>
        <p:sp>
          <p:nvSpPr>
            <p:cNvPr id="14" name="文字方塊 13">
              <a:extLst>
                <a:ext uri="{FF2B5EF4-FFF2-40B4-BE49-F238E27FC236}">
                  <a16:creationId xmlns:a16="http://schemas.microsoft.com/office/drawing/2014/main" id="{592E0787-8F83-4832-9616-D82F39AE2E6B}"/>
                </a:ext>
              </a:extLst>
            </p:cNvPr>
            <p:cNvSpPr txBox="1"/>
            <p:nvPr/>
          </p:nvSpPr>
          <p:spPr>
            <a:xfrm>
              <a:off x="77308" y="2384675"/>
              <a:ext cx="2441059" cy="446276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經費來源都是</a:t>
              </a:r>
              <a:r>
                <a:rPr kumimoji="0" lang="en-US" altLang="zh-TW"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a:t>
              </a:r>
              <a:r>
                <a:rPr kumimoji="0" lang="zh-TW"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當年度單位預算或</a:t>
              </a:r>
              <a:r>
                <a:rPr kumimoji="0" lang="en-US" altLang="zh-TW"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a:t>
              </a:r>
              <a:r>
                <a:rPr kumimoji="0" lang="zh-TW"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以前年度歲出保留款</a:t>
              </a:r>
              <a:r>
                <a:rPr lang="zh-TW" altLang="en-US" sz="3600" b="1" dirty="0">
                  <a:solidFill>
                    <a:schemeClr val="accent4">
                      <a:lumMod val="75000"/>
                    </a:schemeClr>
                  </a:solidFill>
                  <a:latin typeface="標楷體" panose="03000509000000000000" pitchFamily="65" charset="-120"/>
                  <a:ea typeface="標楷體" panose="03000509000000000000" pitchFamily="65" charset="-120"/>
                </a:rPr>
                <a:t>                          </a:t>
              </a:r>
              <a:r>
                <a:rPr lang="en-US" altLang="zh-TW" sz="3400" b="1" dirty="0">
                  <a:solidFill>
                    <a:srgbClr val="FF0000"/>
                  </a:solidFill>
                  <a:latin typeface="標楷體" panose="03000509000000000000" pitchFamily="65" charset="-120"/>
                  <a:ea typeface="標楷體" panose="03000509000000000000" pitchFamily="65" charset="-120"/>
                </a:rPr>
                <a:t>1</a:t>
              </a:r>
              <a:r>
                <a:rPr lang="zh-TW" altLang="en-US" sz="3400" b="1" dirty="0">
                  <a:solidFill>
                    <a:srgbClr val="FF0000"/>
                  </a:solidFill>
                  <a:latin typeface="標楷體" panose="03000509000000000000" pitchFamily="65" charset="-120"/>
                  <a:ea typeface="標楷體" panose="03000509000000000000" pitchFamily="65" charset="-120"/>
                </a:rPr>
                <a:t>張原始憑證</a:t>
              </a:r>
              <a:r>
                <a:rPr lang="en-US" altLang="zh-TW" sz="3400" b="1" dirty="0">
                  <a:solidFill>
                    <a:srgbClr val="FF0000"/>
                  </a:solidFill>
                  <a:latin typeface="標楷體" panose="03000509000000000000" pitchFamily="65" charset="-120"/>
                  <a:ea typeface="標楷體" panose="03000509000000000000" pitchFamily="65" charset="-120"/>
                </a:rPr>
                <a:t>+1</a:t>
              </a:r>
              <a:r>
                <a:rPr lang="zh-TW" altLang="en-US" sz="3400" b="1" dirty="0">
                  <a:solidFill>
                    <a:srgbClr val="FF0000"/>
                  </a:solidFill>
                  <a:latin typeface="標楷體" panose="03000509000000000000" pitchFamily="65" charset="-120"/>
                  <a:ea typeface="標楷體" panose="03000509000000000000" pitchFamily="65" charset="-120"/>
                </a:rPr>
                <a:t>張申請單暨黏貼憑證用紙</a:t>
              </a:r>
            </a:p>
          </p:txBody>
        </p:sp>
        <p:sp>
          <p:nvSpPr>
            <p:cNvPr id="21" name="箭號: 向右 20">
              <a:extLst>
                <a:ext uri="{FF2B5EF4-FFF2-40B4-BE49-F238E27FC236}">
                  <a16:creationId xmlns:a16="http://schemas.microsoft.com/office/drawing/2014/main" id="{7F25BA07-CF4B-462B-96ED-50EDCF87E6A1}"/>
                </a:ext>
              </a:extLst>
            </p:cNvPr>
            <p:cNvSpPr/>
            <p:nvPr/>
          </p:nvSpPr>
          <p:spPr>
            <a:xfrm flipV="1">
              <a:off x="1290882" y="4160181"/>
              <a:ext cx="944217" cy="486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7" name="群組 6">
            <a:extLst>
              <a:ext uri="{FF2B5EF4-FFF2-40B4-BE49-F238E27FC236}">
                <a16:creationId xmlns:a16="http://schemas.microsoft.com/office/drawing/2014/main" id="{6DA73A25-0682-4B59-A4E2-A6851EEF61B3}"/>
              </a:ext>
            </a:extLst>
          </p:cNvPr>
          <p:cNvGrpSpPr/>
          <p:nvPr/>
        </p:nvGrpSpPr>
        <p:grpSpPr>
          <a:xfrm>
            <a:off x="2538072" y="1985283"/>
            <a:ext cx="9794461" cy="4744181"/>
            <a:chOff x="2538072" y="1985283"/>
            <a:chExt cx="9794461" cy="4744181"/>
          </a:xfrm>
        </p:grpSpPr>
        <p:grpSp>
          <p:nvGrpSpPr>
            <p:cNvPr id="22" name="群組 21">
              <a:extLst>
                <a:ext uri="{FF2B5EF4-FFF2-40B4-BE49-F238E27FC236}">
                  <a16:creationId xmlns:a16="http://schemas.microsoft.com/office/drawing/2014/main" id="{5CB88A6C-B839-47C9-9414-1650C8814218}"/>
                </a:ext>
              </a:extLst>
            </p:cNvPr>
            <p:cNvGrpSpPr/>
            <p:nvPr/>
          </p:nvGrpSpPr>
          <p:grpSpPr>
            <a:xfrm>
              <a:off x="2538072" y="1985283"/>
              <a:ext cx="9437905" cy="4744181"/>
              <a:chOff x="2538072" y="1985283"/>
              <a:chExt cx="9437905" cy="4744181"/>
            </a:xfrm>
          </p:grpSpPr>
          <p:pic>
            <p:nvPicPr>
              <p:cNvPr id="13" name="圖片 12">
                <a:extLst>
                  <a:ext uri="{FF2B5EF4-FFF2-40B4-BE49-F238E27FC236}">
                    <a16:creationId xmlns:a16="http://schemas.microsoft.com/office/drawing/2014/main" id="{D603128C-D8A9-41F2-8608-79B164F81F01}"/>
                  </a:ext>
                </a:extLst>
              </p:cNvPr>
              <p:cNvPicPr>
                <a:picLocks noChangeAspect="1"/>
              </p:cNvPicPr>
              <p:nvPr/>
            </p:nvPicPr>
            <p:blipFill>
              <a:blip r:embed="rId2"/>
              <a:stretch>
                <a:fillRect/>
              </a:stretch>
            </p:blipFill>
            <p:spPr>
              <a:xfrm>
                <a:off x="2538072" y="1985283"/>
                <a:ext cx="9437905" cy="4744181"/>
              </a:xfrm>
              <a:prstGeom prst="rect">
                <a:avLst/>
              </a:prstGeom>
            </p:spPr>
          </p:pic>
          <p:sp>
            <p:nvSpPr>
              <p:cNvPr id="4" name="文字方塊 3">
                <a:extLst>
                  <a:ext uri="{FF2B5EF4-FFF2-40B4-BE49-F238E27FC236}">
                    <a16:creationId xmlns:a16="http://schemas.microsoft.com/office/drawing/2014/main" id="{F60C6DFF-C553-4E61-B49B-A66B8E758E77}"/>
                  </a:ext>
                </a:extLst>
              </p:cNvPr>
              <p:cNvSpPr txBox="1"/>
              <p:nvPr/>
            </p:nvSpPr>
            <p:spPr>
              <a:xfrm>
                <a:off x="2885049" y="4904443"/>
                <a:ext cx="6231835"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zh-TW" sz="2400" b="1" dirty="0">
                    <a:solidFill>
                      <a:schemeClr val="bg1"/>
                    </a:solidFill>
                    <a:latin typeface="標楷體" panose="03000509000000000000" pitchFamily="65" charset="-120"/>
                    <a:ea typeface="標楷體" panose="03000509000000000000" pitchFamily="65" charset="-120"/>
                  </a:rPr>
                  <a:t>業務費</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zh-TW" sz="2400" b="1" dirty="0">
                    <a:solidFill>
                      <a:schemeClr val="bg1"/>
                    </a:solidFill>
                    <a:latin typeface="標楷體" panose="03000509000000000000" pitchFamily="65" charset="-120"/>
                    <a:ea typeface="標楷體" panose="03000509000000000000" pitchFamily="65" charset="-120"/>
                  </a:rPr>
                  <a:t>物品費</a:t>
                </a:r>
                <a:r>
                  <a:rPr lang="en-US" altLang="zh-TW" sz="2400" b="1" dirty="0">
                    <a:solidFill>
                      <a:schemeClr val="bg1"/>
                    </a:solidFill>
                    <a:latin typeface="標楷體" panose="03000509000000000000" pitchFamily="65" charset="-120"/>
                    <a:ea typeface="標楷體" panose="03000509000000000000" pitchFamily="65" charset="-120"/>
                  </a:rPr>
                  <a:t>                 1050</a:t>
                </a:r>
              </a:p>
              <a:p>
                <a:endParaRPr lang="en-US" altLang="zh-TW" sz="2400" b="1" dirty="0">
                  <a:solidFill>
                    <a:schemeClr val="bg1"/>
                  </a:solidFill>
                  <a:latin typeface="標楷體" panose="03000509000000000000" pitchFamily="65" charset="-120"/>
                  <a:ea typeface="標楷體" panose="03000509000000000000" pitchFamily="65" charset="-120"/>
                </a:endParaRPr>
              </a:p>
              <a:p>
                <a:r>
                  <a:rPr lang="zh-TW" altLang="zh-TW" sz="24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業務費</a:t>
                </a:r>
                <a:r>
                  <a:rPr lang="en-US" altLang="zh-TW" sz="24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a:t>
                </a:r>
                <a:r>
                  <a:rPr lang="zh-TW" altLang="zh-TW" sz="24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設施及機械設備養護費</a:t>
                </a:r>
                <a:r>
                  <a:rPr lang="en-US" altLang="zh-TW" sz="24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  34500</a:t>
                </a:r>
                <a:endParaRPr lang="zh-TW" altLang="en-US" sz="2400" b="1" dirty="0">
                  <a:solidFill>
                    <a:schemeClr val="bg1"/>
                  </a:solidFill>
                  <a:latin typeface="標楷體" panose="03000509000000000000" pitchFamily="65" charset="-120"/>
                  <a:ea typeface="標楷體" panose="03000509000000000000" pitchFamily="65" charset="-120"/>
                </a:endParaRPr>
              </a:p>
            </p:txBody>
          </p:sp>
        </p:grpSp>
        <p:sp>
          <p:nvSpPr>
            <p:cNvPr id="3" name="等腰三角形 2">
              <a:extLst>
                <a:ext uri="{FF2B5EF4-FFF2-40B4-BE49-F238E27FC236}">
                  <a16:creationId xmlns:a16="http://schemas.microsoft.com/office/drawing/2014/main" id="{84A8FA75-9A77-4353-BBC7-121281951398}"/>
                </a:ext>
              </a:extLst>
            </p:cNvPr>
            <p:cNvSpPr/>
            <p:nvPr/>
          </p:nvSpPr>
          <p:spPr>
            <a:xfrm>
              <a:off x="4641574" y="2082860"/>
              <a:ext cx="3240157" cy="2590656"/>
            </a:xfrm>
            <a:prstGeom prst="triangle">
              <a:avLst/>
            </a:prstGeom>
            <a:noFill/>
            <a:ln w="180975">
              <a:solidFill>
                <a:schemeClr val="accent4">
                  <a:lumMod val="75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B98C7BE9-7E10-42F9-98CE-9C89F1BCCEAC}"/>
                </a:ext>
              </a:extLst>
            </p:cNvPr>
            <p:cNvSpPr/>
            <p:nvPr/>
          </p:nvSpPr>
          <p:spPr>
            <a:xfrm>
              <a:off x="9436963" y="2521193"/>
              <a:ext cx="2032987" cy="648136"/>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爆炸: 十四角 11">
              <a:extLst>
                <a:ext uri="{FF2B5EF4-FFF2-40B4-BE49-F238E27FC236}">
                  <a16:creationId xmlns:a16="http://schemas.microsoft.com/office/drawing/2014/main" id="{B70E96D5-D39B-497D-AEDC-B4B0EF02E8D7}"/>
                </a:ext>
              </a:extLst>
            </p:cNvPr>
            <p:cNvSpPr/>
            <p:nvPr/>
          </p:nvSpPr>
          <p:spPr>
            <a:xfrm>
              <a:off x="8255831" y="3032979"/>
              <a:ext cx="4076702" cy="288370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dirty="0">
                  <a:solidFill>
                    <a:srgbClr val="FF0000"/>
                  </a:solidFill>
                  <a:latin typeface="標楷體" panose="03000509000000000000" pitchFamily="65" charset="-120"/>
                  <a:ea typeface="標楷體" panose="03000509000000000000" pitchFamily="65" charset="-120"/>
                </a:rPr>
                <a:t>簽證號科目及金額需手工填列清楚</a:t>
              </a:r>
            </a:p>
          </p:txBody>
        </p:sp>
      </p:grpSp>
      <p:cxnSp>
        <p:nvCxnSpPr>
          <p:cNvPr id="5" name="直線接點 4">
            <a:extLst>
              <a:ext uri="{FF2B5EF4-FFF2-40B4-BE49-F238E27FC236}">
                <a16:creationId xmlns:a16="http://schemas.microsoft.com/office/drawing/2014/main" id="{F4A569A5-96CB-6C01-5C2E-5F254E083504}"/>
              </a:ext>
            </a:extLst>
          </p:cNvPr>
          <p:cNvCxnSpPr>
            <a:cxnSpLocks/>
          </p:cNvCxnSpPr>
          <p:nvPr/>
        </p:nvCxnSpPr>
        <p:spPr>
          <a:xfrm>
            <a:off x="2885049" y="5504608"/>
            <a:ext cx="623183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2755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支出科目分攤表</a:t>
            </a:r>
          </a:p>
        </p:txBody>
      </p:sp>
      <p:grpSp>
        <p:nvGrpSpPr>
          <p:cNvPr id="4" name="群組 3">
            <a:extLst>
              <a:ext uri="{FF2B5EF4-FFF2-40B4-BE49-F238E27FC236}">
                <a16:creationId xmlns:a16="http://schemas.microsoft.com/office/drawing/2014/main" id="{A2BB37B7-CC57-460C-8732-C03ACADEFD4F}"/>
              </a:ext>
            </a:extLst>
          </p:cNvPr>
          <p:cNvGrpSpPr/>
          <p:nvPr/>
        </p:nvGrpSpPr>
        <p:grpSpPr>
          <a:xfrm>
            <a:off x="230817" y="1985283"/>
            <a:ext cx="4907713" cy="4744181"/>
            <a:chOff x="230819" y="2024366"/>
            <a:chExt cx="11248876" cy="4744181"/>
          </a:xfrm>
        </p:grpSpPr>
        <p:pic>
          <p:nvPicPr>
            <p:cNvPr id="5" name="圖片 4">
              <a:extLst>
                <a:ext uri="{FF2B5EF4-FFF2-40B4-BE49-F238E27FC236}">
                  <a16:creationId xmlns:a16="http://schemas.microsoft.com/office/drawing/2014/main" id="{E48A4EDC-F936-4ECA-AE83-654664C26981}"/>
                </a:ext>
              </a:extLst>
            </p:cNvPr>
            <p:cNvPicPr>
              <a:picLocks noChangeAspect="1"/>
            </p:cNvPicPr>
            <p:nvPr/>
          </p:nvPicPr>
          <p:blipFill>
            <a:blip r:embed="rId2"/>
            <a:stretch>
              <a:fillRect/>
            </a:stretch>
          </p:blipFill>
          <p:spPr>
            <a:xfrm>
              <a:off x="230819" y="2024366"/>
              <a:ext cx="11248876" cy="4744181"/>
            </a:xfrm>
            <a:prstGeom prst="rect">
              <a:avLst/>
            </a:prstGeom>
          </p:spPr>
        </p:pic>
        <p:sp>
          <p:nvSpPr>
            <p:cNvPr id="9" name="矩形 8">
              <a:extLst>
                <a:ext uri="{FF2B5EF4-FFF2-40B4-BE49-F238E27FC236}">
                  <a16:creationId xmlns:a16="http://schemas.microsoft.com/office/drawing/2014/main" id="{EF0585AE-1998-4642-9810-F626568922A3}"/>
                </a:ext>
              </a:extLst>
            </p:cNvPr>
            <p:cNvSpPr/>
            <p:nvPr/>
          </p:nvSpPr>
          <p:spPr>
            <a:xfrm>
              <a:off x="668142" y="4810539"/>
              <a:ext cx="6975049" cy="1331243"/>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乘號 6">
              <a:extLst>
                <a:ext uri="{FF2B5EF4-FFF2-40B4-BE49-F238E27FC236}">
                  <a16:creationId xmlns:a16="http://schemas.microsoft.com/office/drawing/2014/main" id="{91762B2F-3C25-4084-A7F9-7A6F2533282C}"/>
                </a:ext>
              </a:extLst>
            </p:cNvPr>
            <p:cNvSpPr/>
            <p:nvPr/>
          </p:nvSpPr>
          <p:spPr>
            <a:xfrm>
              <a:off x="2567609" y="3955774"/>
              <a:ext cx="3528391" cy="2706804"/>
            </a:xfrm>
            <a:prstGeom prst="mathMultiply">
              <a:avLst/>
            </a:prstGeom>
            <a:solidFill>
              <a:schemeClr val="accent4">
                <a:lumMod val="75000"/>
                <a:alpha val="5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a:extLst>
              <a:ext uri="{FF2B5EF4-FFF2-40B4-BE49-F238E27FC236}">
                <a16:creationId xmlns:a16="http://schemas.microsoft.com/office/drawing/2014/main" id="{5E825BEC-86F1-4B56-B1BE-8054E43B8578}"/>
              </a:ext>
            </a:extLst>
          </p:cNvPr>
          <p:cNvSpPr txBox="1"/>
          <p:nvPr/>
        </p:nvSpPr>
        <p:spPr>
          <a:xfrm>
            <a:off x="230818" y="2128680"/>
            <a:ext cx="4192095" cy="193899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3000" b="1" dirty="0">
                <a:solidFill>
                  <a:srgbClr val="FF0000"/>
                </a:solidFill>
                <a:highlight>
                  <a:srgbClr val="FFFF00"/>
                </a:highlight>
                <a:latin typeface="標楷體" panose="03000509000000000000" pitchFamily="65" charset="-120"/>
                <a:ea typeface="標楷體" panose="03000509000000000000" pitchFamily="65" charset="-120"/>
              </a:rPr>
              <a:t>經費來源不同</a:t>
            </a:r>
            <a:r>
              <a:rPr lang="en-US" altLang="zh-TW" sz="3000" b="1" dirty="0">
                <a:solidFill>
                  <a:srgbClr val="FF0000"/>
                </a:solidFill>
                <a:latin typeface="標楷體" panose="03000509000000000000" pitchFamily="65" charset="-120"/>
                <a:ea typeface="標楷體" panose="03000509000000000000" pitchFamily="65" charset="-120"/>
              </a:rPr>
              <a:t>:</a:t>
            </a:r>
          </a:p>
          <a:p>
            <a:r>
              <a:rPr lang="en-US" altLang="zh-TW" sz="3000" b="1" dirty="0">
                <a:solidFill>
                  <a:srgbClr val="FF0000"/>
                </a:solidFill>
                <a:latin typeface="標楷體" panose="03000509000000000000" pitchFamily="65" charset="-120"/>
                <a:ea typeface="標楷體" panose="03000509000000000000" pitchFamily="65" charset="-120"/>
              </a:rPr>
              <a:t>(1)</a:t>
            </a:r>
            <a:r>
              <a:rPr lang="zh-TW" altLang="en-US" sz="3000" b="1" u="sng" dirty="0">
                <a:solidFill>
                  <a:srgbClr val="FF0000"/>
                </a:solidFill>
                <a:latin typeface="標楷體" panose="03000509000000000000" pitchFamily="65" charset="-120"/>
                <a:ea typeface="標楷體" panose="03000509000000000000" pitchFamily="65" charset="-120"/>
              </a:rPr>
              <a:t>單位預算</a:t>
            </a:r>
            <a:r>
              <a:rPr lang="en-US" altLang="zh-TW" sz="3000" b="1" u="sng" dirty="0">
                <a:solidFill>
                  <a:srgbClr val="FF0000"/>
                </a:solidFill>
                <a:latin typeface="標楷體" panose="03000509000000000000" pitchFamily="65" charset="-120"/>
                <a:ea typeface="標楷體" panose="03000509000000000000" pitchFamily="65" charset="-120"/>
              </a:rPr>
              <a:t>+</a:t>
            </a:r>
            <a:r>
              <a:rPr lang="zh-TW" altLang="en-US" sz="3000" b="1" u="sng" dirty="0">
                <a:solidFill>
                  <a:srgbClr val="FF0000"/>
                </a:solidFill>
                <a:latin typeface="標楷體" panose="03000509000000000000" pitchFamily="65" charset="-120"/>
                <a:ea typeface="標楷體" panose="03000509000000000000" pitchFamily="65" charset="-120"/>
              </a:rPr>
              <a:t>代辦經費</a:t>
            </a:r>
            <a:endParaRPr lang="en-US" altLang="zh-TW" sz="3000" b="1" u="sng" dirty="0">
              <a:solidFill>
                <a:srgbClr val="FF0000"/>
              </a:solidFill>
              <a:latin typeface="標楷體" panose="03000509000000000000" pitchFamily="65" charset="-120"/>
              <a:ea typeface="標楷體" panose="03000509000000000000" pitchFamily="65" charset="-120"/>
            </a:endParaRPr>
          </a:p>
          <a:p>
            <a:r>
              <a:rPr lang="en-US" altLang="zh-TW" sz="3000" b="1" u="sng" dirty="0">
                <a:solidFill>
                  <a:srgbClr val="FF0000"/>
                </a:solidFill>
                <a:latin typeface="標楷體" panose="03000509000000000000" pitchFamily="65" charset="-120"/>
                <a:ea typeface="標楷體" panose="03000509000000000000" pitchFamily="65" charset="-120"/>
              </a:rPr>
              <a:t>(2)</a:t>
            </a:r>
            <a:r>
              <a:rPr lang="zh-TW" altLang="en-US" sz="3000" b="1" u="sng" dirty="0">
                <a:solidFill>
                  <a:srgbClr val="FF0000"/>
                </a:solidFill>
                <a:latin typeface="標楷體" panose="03000509000000000000" pitchFamily="65" charset="-120"/>
                <a:ea typeface="標楷體" panose="03000509000000000000" pitchFamily="65" charset="-120"/>
              </a:rPr>
              <a:t>以前年度歲出保留款</a:t>
            </a:r>
            <a:r>
              <a:rPr lang="en-US" altLang="zh-TW" sz="3000" b="1" u="sng" dirty="0">
                <a:solidFill>
                  <a:srgbClr val="FF0000"/>
                </a:solidFill>
                <a:latin typeface="標楷體" panose="03000509000000000000" pitchFamily="65" charset="-120"/>
                <a:ea typeface="標楷體" panose="03000509000000000000" pitchFamily="65" charset="-120"/>
              </a:rPr>
              <a:t>+</a:t>
            </a:r>
            <a:r>
              <a:rPr lang="zh-TW" altLang="en-US" sz="3000" b="1" u="sng" dirty="0">
                <a:solidFill>
                  <a:srgbClr val="FF0000"/>
                </a:solidFill>
                <a:latin typeface="標楷體" panose="03000509000000000000" pitchFamily="65" charset="-120"/>
                <a:ea typeface="標楷體" panose="03000509000000000000" pitchFamily="65" charset="-120"/>
              </a:rPr>
              <a:t>當年度單位預算</a:t>
            </a:r>
          </a:p>
        </p:txBody>
      </p:sp>
      <p:sp>
        <p:nvSpPr>
          <p:cNvPr id="8" name="箭號: 向右 7">
            <a:extLst>
              <a:ext uri="{FF2B5EF4-FFF2-40B4-BE49-F238E27FC236}">
                <a16:creationId xmlns:a16="http://schemas.microsoft.com/office/drawing/2014/main" id="{5D4921EA-C3B0-4246-A8B7-4E2291FE82C8}"/>
              </a:ext>
            </a:extLst>
          </p:cNvPr>
          <p:cNvSpPr/>
          <p:nvPr/>
        </p:nvSpPr>
        <p:spPr>
          <a:xfrm>
            <a:off x="4567030" y="3955774"/>
            <a:ext cx="1068457" cy="85476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a:extLst>
              <a:ext uri="{FF2B5EF4-FFF2-40B4-BE49-F238E27FC236}">
                <a16:creationId xmlns:a16="http://schemas.microsoft.com/office/drawing/2014/main" id="{49E527AD-0331-4E6E-94ED-E91D3ADEC677}"/>
              </a:ext>
            </a:extLst>
          </p:cNvPr>
          <p:cNvGrpSpPr/>
          <p:nvPr/>
        </p:nvGrpSpPr>
        <p:grpSpPr>
          <a:xfrm>
            <a:off x="5635487" y="1985283"/>
            <a:ext cx="6340490" cy="4744181"/>
            <a:chOff x="2538072" y="1985283"/>
            <a:chExt cx="9437905" cy="4744181"/>
          </a:xfrm>
        </p:grpSpPr>
        <p:pic>
          <p:nvPicPr>
            <p:cNvPr id="11" name="圖片 10">
              <a:extLst>
                <a:ext uri="{FF2B5EF4-FFF2-40B4-BE49-F238E27FC236}">
                  <a16:creationId xmlns:a16="http://schemas.microsoft.com/office/drawing/2014/main" id="{385041AA-83C6-4C77-83C0-FED52813EB61}"/>
                </a:ext>
              </a:extLst>
            </p:cNvPr>
            <p:cNvPicPr>
              <a:picLocks noChangeAspect="1"/>
            </p:cNvPicPr>
            <p:nvPr/>
          </p:nvPicPr>
          <p:blipFill>
            <a:blip r:embed="rId2"/>
            <a:stretch>
              <a:fillRect/>
            </a:stretch>
          </p:blipFill>
          <p:spPr>
            <a:xfrm>
              <a:off x="2538072" y="1985283"/>
              <a:ext cx="9437905" cy="4744181"/>
            </a:xfrm>
            <a:prstGeom prst="rect">
              <a:avLst/>
            </a:prstGeom>
          </p:spPr>
        </p:pic>
        <p:sp>
          <p:nvSpPr>
            <p:cNvPr id="12" name="文字方塊 11">
              <a:extLst>
                <a:ext uri="{FF2B5EF4-FFF2-40B4-BE49-F238E27FC236}">
                  <a16:creationId xmlns:a16="http://schemas.microsoft.com/office/drawing/2014/main" id="{A2BEBF06-DD16-4183-9E4B-57E4DCF9E088}"/>
                </a:ext>
              </a:extLst>
            </p:cNvPr>
            <p:cNvSpPr txBox="1"/>
            <p:nvPr/>
          </p:nvSpPr>
          <p:spPr>
            <a:xfrm>
              <a:off x="3018199" y="4904443"/>
              <a:ext cx="6280973"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zh-TW" sz="2000" b="1" dirty="0">
                  <a:solidFill>
                    <a:schemeClr val="bg1"/>
                  </a:solidFill>
                  <a:latin typeface="標楷體" panose="03000509000000000000" pitchFamily="65" charset="-120"/>
                  <a:ea typeface="標楷體" panose="03000509000000000000" pitchFamily="65" charset="-120"/>
                </a:rPr>
                <a:t>業務費</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zh-TW" sz="2000" b="1" dirty="0">
                  <a:solidFill>
                    <a:schemeClr val="bg1"/>
                  </a:solidFill>
                  <a:latin typeface="標楷體" panose="03000509000000000000" pitchFamily="65" charset="-120"/>
                  <a:ea typeface="標楷體" panose="03000509000000000000" pitchFamily="65" charset="-120"/>
                </a:rPr>
                <a:t>物品費</a:t>
              </a:r>
              <a:r>
                <a:rPr lang="en-US" altLang="zh-TW" sz="2000" b="1" dirty="0">
                  <a:solidFill>
                    <a:schemeClr val="bg1"/>
                  </a:solidFill>
                  <a:latin typeface="標楷體" panose="03000509000000000000" pitchFamily="65" charset="-120"/>
                  <a:ea typeface="標楷體" panose="03000509000000000000" pitchFamily="65" charset="-120"/>
                </a:rPr>
                <a:t>             1,050</a:t>
              </a:r>
            </a:p>
            <a:p>
              <a:endParaRPr lang="en-US" altLang="zh-TW" sz="2000" b="1" dirty="0">
                <a:solidFill>
                  <a:schemeClr val="bg1"/>
                </a:solidFill>
                <a:latin typeface="標楷體" panose="03000509000000000000" pitchFamily="65" charset="-120"/>
                <a:ea typeface="標楷體" panose="03000509000000000000" pitchFamily="65" charset="-120"/>
              </a:endParaRPr>
            </a:p>
            <a:p>
              <a:r>
                <a:rPr lang="zh-TW" altLang="zh-TW" sz="20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業務費</a:t>
              </a:r>
              <a:r>
                <a:rPr lang="en-US" altLang="zh-TW" sz="20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a:t>
              </a:r>
            </a:p>
            <a:p>
              <a:r>
                <a:rPr lang="zh-TW" altLang="zh-TW" sz="20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設施及機械設備養護費</a:t>
              </a:r>
              <a:r>
                <a:rPr lang="en-US" altLang="zh-TW" sz="2000" b="1" dirty="0">
                  <a:solidFill>
                    <a:schemeClr val="bg1"/>
                  </a:solidFill>
                  <a:latin typeface="標楷體" panose="03000509000000000000" pitchFamily="65" charset="-120"/>
                  <a:ea typeface="標楷體" panose="03000509000000000000" pitchFamily="65" charset="-120"/>
                  <a:cs typeface="標楷體" panose="03000509000000000000" pitchFamily="65" charset="-120"/>
                </a:rPr>
                <a:t>     34,500</a:t>
              </a:r>
              <a:endParaRPr lang="zh-TW" altLang="en-US" sz="2000" b="1" dirty="0">
                <a:solidFill>
                  <a:schemeClr val="bg1"/>
                </a:solidFill>
                <a:latin typeface="標楷體" panose="03000509000000000000" pitchFamily="65" charset="-120"/>
                <a:ea typeface="標楷體" panose="03000509000000000000" pitchFamily="65" charset="-120"/>
              </a:endParaRPr>
            </a:p>
          </p:txBody>
        </p:sp>
      </p:grpSp>
      <p:cxnSp>
        <p:nvCxnSpPr>
          <p:cNvPr id="13" name="直線接點 12">
            <a:extLst>
              <a:ext uri="{FF2B5EF4-FFF2-40B4-BE49-F238E27FC236}">
                <a16:creationId xmlns:a16="http://schemas.microsoft.com/office/drawing/2014/main" id="{0266A50F-11FF-4F27-BF68-B13DD12B96C4}"/>
              </a:ext>
            </a:extLst>
          </p:cNvPr>
          <p:cNvCxnSpPr>
            <a:cxnSpLocks/>
            <a:stCxn id="12" idx="1"/>
            <a:endCxn id="12" idx="3"/>
          </p:cNvCxnSpPr>
          <p:nvPr/>
        </p:nvCxnSpPr>
        <p:spPr>
          <a:xfrm>
            <a:off x="5958042" y="5566163"/>
            <a:ext cx="4219628"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乘號 19">
            <a:extLst>
              <a:ext uri="{FF2B5EF4-FFF2-40B4-BE49-F238E27FC236}">
                <a16:creationId xmlns:a16="http://schemas.microsoft.com/office/drawing/2014/main" id="{BC3B3E28-F28C-48E3-855C-D52D0B4910FD}"/>
              </a:ext>
            </a:extLst>
          </p:cNvPr>
          <p:cNvSpPr/>
          <p:nvPr/>
        </p:nvSpPr>
        <p:spPr>
          <a:xfrm>
            <a:off x="7753059" y="3935896"/>
            <a:ext cx="1927654" cy="2706804"/>
          </a:xfrm>
          <a:prstGeom prst="mathMultiply">
            <a:avLst/>
          </a:prstGeom>
          <a:solidFill>
            <a:schemeClr val="accent4">
              <a:lumMod val="75000"/>
              <a:alpha val="5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152356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230819" y="753228"/>
            <a:ext cx="10063363"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支出科目分攤表</a:t>
            </a:r>
          </a:p>
        </p:txBody>
      </p:sp>
      <p:grpSp>
        <p:nvGrpSpPr>
          <p:cNvPr id="4" name="群組 3">
            <a:extLst>
              <a:ext uri="{FF2B5EF4-FFF2-40B4-BE49-F238E27FC236}">
                <a16:creationId xmlns:a16="http://schemas.microsoft.com/office/drawing/2014/main" id="{A2BB37B7-CC57-460C-8732-C03ACADEFD4F}"/>
              </a:ext>
            </a:extLst>
          </p:cNvPr>
          <p:cNvGrpSpPr/>
          <p:nvPr/>
        </p:nvGrpSpPr>
        <p:grpSpPr>
          <a:xfrm>
            <a:off x="230819" y="2024366"/>
            <a:ext cx="4808320" cy="4744181"/>
            <a:chOff x="230819" y="2024366"/>
            <a:chExt cx="11248876" cy="4744181"/>
          </a:xfrm>
        </p:grpSpPr>
        <p:pic>
          <p:nvPicPr>
            <p:cNvPr id="5" name="圖片 4">
              <a:extLst>
                <a:ext uri="{FF2B5EF4-FFF2-40B4-BE49-F238E27FC236}">
                  <a16:creationId xmlns:a16="http://schemas.microsoft.com/office/drawing/2014/main" id="{E48A4EDC-F936-4ECA-AE83-654664C26981}"/>
                </a:ext>
              </a:extLst>
            </p:cNvPr>
            <p:cNvPicPr>
              <a:picLocks noChangeAspect="1"/>
            </p:cNvPicPr>
            <p:nvPr/>
          </p:nvPicPr>
          <p:blipFill>
            <a:blip r:embed="rId2"/>
            <a:stretch>
              <a:fillRect/>
            </a:stretch>
          </p:blipFill>
          <p:spPr>
            <a:xfrm>
              <a:off x="230819" y="2024366"/>
              <a:ext cx="11248876" cy="4744181"/>
            </a:xfrm>
            <a:prstGeom prst="rect">
              <a:avLst/>
            </a:prstGeom>
          </p:spPr>
        </p:pic>
        <p:sp>
          <p:nvSpPr>
            <p:cNvPr id="9" name="矩形 8">
              <a:extLst>
                <a:ext uri="{FF2B5EF4-FFF2-40B4-BE49-F238E27FC236}">
                  <a16:creationId xmlns:a16="http://schemas.microsoft.com/office/drawing/2014/main" id="{EF0585AE-1998-4642-9810-F626568922A3}"/>
                </a:ext>
              </a:extLst>
            </p:cNvPr>
            <p:cNvSpPr/>
            <p:nvPr/>
          </p:nvSpPr>
          <p:spPr>
            <a:xfrm>
              <a:off x="668142" y="4810539"/>
              <a:ext cx="6975049" cy="1331243"/>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乘號 6">
              <a:extLst>
                <a:ext uri="{FF2B5EF4-FFF2-40B4-BE49-F238E27FC236}">
                  <a16:creationId xmlns:a16="http://schemas.microsoft.com/office/drawing/2014/main" id="{91762B2F-3C25-4084-A7F9-7A6F2533282C}"/>
                </a:ext>
              </a:extLst>
            </p:cNvPr>
            <p:cNvSpPr/>
            <p:nvPr/>
          </p:nvSpPr>
          <p:spPr>
            <a:xfrm>
              <a:off x="2567609" y="3955774"/>
              <a:ext cx="3528391" cy="2706804"/>
            </a:xfrm>
            <a:prstGeom prst="mathMultiply">
              <a:avLst/>
            </a:prstGeom>
            <a:solidFill>
              <a:schemeClr val="accent4">
                <a:lumMod val="75000"/>
                <a:alpha val="5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a:extLst>
              <a:ext uri="{FF2B5EF4-FFF2-40B4-BE49-F238E27FC236}">
                <a16:creationId xmlns:a16="http://schemas.microsoft.com/office/drawing/2014/main" id="{5E825BEC-86F1-4B56-B1BE-8054E43B8578}"/>
              </a:ext>
            </a:extLst>
          </p:cNvPr>
          <p:cNvSpPr txBox="1"/>
          <p:nvPr/>
        </p:nvSpPr>
        <p:spPr>
          <a:xfrm>
            <a:off x="230818" y="2006091"/>
            <a:ext cx="4243527" cy="193899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3000" b="1" dirty="0">
                <a:solidFill>
                  <a:srgbClr val="FF0000"/>
                </a:solidFill>
                <a:highlight>
                  <a:srgbClr val="FFFF00"/>
                </a:highlight>
                <a:latin typeface="標楷體" panose="03000509000000000000" pitchFamily="65" charset="-120"/>
                <a:ea typeface="標楷體" panose="03000509000000000000" pitchFamily="65" charset="-120"/>
              </a:rPr>
              <a:t>經費來源不同</a:t>
            </a:r>
            <a:r>
              <a:rPr lang="en-US" altLang="zh-TW" sz="3000" b="1" dirty="0">
                <a:solidFill>
                  <a:srgbClr val="FF0000"/>
                </a:solidFill>
                <a:latin typeface="標楷體" panose="03000509000000000000" pitchFamily="65" charset="-120"/>
                <a:ea typeface="標楷體" panose="03000509000000000000" pitchFamily="65" charset="-120"/>
              </a:rPr>
              <a:t>:</a:t>
            </a:r>
          </a:p>
          <a:p>
            <a:r>
              <a:rPr lang="en-US" altLang="zh-TW" sz="3000" b="1" dirty="0">
                <a:solidFill>
                  <a:srgbClr val="FF0000"/>
                </a:solidFill>
                <a:latin typeface="標楷體" panose="03000509000000000000" pitchFamily="65" charset="-120"/>
                <a:ea typeface="標楷體" panose="03000509000000000000" pitchFamily="65" charset="-120"/>
              </a:rPr>
              <a:t>(1)</a:t>
            </a:r>
            <a:r>
              <a:rPr lang="zh-TW" altLang="en-US" sz="3000" b="1" dirty="0">
                <a:solidFill>
                  <a:srgbClr val="FF0000"/>
                </a:solidFill>
                <a:latin typeface="標楷體" panose="03000509000000000000" pitchFamily="65" charset="-120"/>
                <a:ea typeface="標楷體" panose="03000509000000000000" pitchFamily="65" charset="-120"/>
              </a:rPr>
              <a:t>單位預算</a:t>
            </a: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代辦經費</a:t>
            </a:r>
          </a:p>
          <a:p>
            <a:r>
              <a:rPr lang="en-US" altLang="zh-TW" sz="3000" b="1" dirty="0">
                <a:solidFill>
                  <a:srgbClr val="FF0000"/>
                </a:solidFill>
                <a:latin typeface="標楷體" panose="03000509000000000000" pitchFamily="65" charset="-120"/>
                <a:ea typeface="標楷體" panose="03000509000000000000" pitchFamily="65" charset="-120"/>
              </a:rPr>
              <a:t>(2)</a:t>
            </a:r>
            <a:r>
              <a:rPr lang="zh-TW" altLang="en-US" sz="3000" b="1" dirty="0">
                <a:solidFill>
                  <a:srgbClr val="FF0000"/>
                </a:solidFill>
                <a:latin typeface="標楷體" panose="03000509000000000000" pitchFamily="65" charset="-120"/>
                <a:ea typeface="標楷體" panose="03000509000000000000" pitchFamily="65" charset="-120"/>
              </a:rPr>
              <a:t>以前年度歲出保留款</a:t>
            </a: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當年度單位預算</a:t>
            </a:r>
          </a:p>
        </p:txBody>
      </p:sp>
      <p:sp>
        <p:nvSpPr>
          <p:cNvPr id="8" name="箭號: 向右 7">
            <a:extLst>
              <a:ext uri="{FF2B5EF4-FFF2-40B4-BE49-F238E27FC236}">
                <a16:creationId xmlns:a16="http://schemas.microsoft.com/office/drawing/2014/main" id="{5D4921EA-C3B0-4246-A8B7-4E2291FE82C8}"/>
              </a:ext>
            </a:extLst>
          </p:cNvPr>
          <p:cNvSpPr/>
          <p:nvPr/>
        </p:nvSpPr>
        <p:spPr>
          <a:xfrm>
            <a:off x="4827311" y="3969073"/>
            <a:ext cx="1068457" cy="85476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graphicFrame>
        <p:nvGraphicFramePr>
          <p:cNvPr id="6" name="資料庫圖表 5">
            <a:extLst>
              <a:ext uri="{FF2B5EF4-FFF2-40B4-BE49-F238E27FC236}">
                <a16:creationId xmlns:a16="http://schemas.microsoft.com/office/drawing/2014/main" id="{9AB5A3A4-955D-49B3-88B2-8C93890B0805}"/>
              </a:ext>
            </a:extLst>
          </p:cNvPr>
          <p:cNvGraphicFramePr/>
          <p:nvPr>
            <p:extLst>
              <p:ext uri="{D42A27DB-BD31-4B8C-83A1-F6EECF244321}">
                <p14:modId xmlns:p14="http://schemas.microsoft.com/office/powerpoint/2010/main" val="573063841"/>
              </p:ext>
            </p:extLst>
          </p:nvPr>
        </p:nvGraphicFramePr>
        <p:xfrm>
          <a:off x="5473203" y="2128674"/>
          <a:ext cx="3591949" cy="427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加號 13">
            <a:extLst>
              <a:ext uri="{FF2B5EF4-FFF2-40B4-BE49-F238E27FC236}">
                <a16:creationId xmlns:a16="http://schemas.microsoft.com/office/drawing/2014/main" id="{564240E0-4FD4-4537-9436-B42389C2FDCE}"/>
              </a:ext>
            </a:extLst>
          </p:cNvPr>
          <p:cNvSpPr/>
          <p:nvPr/>
        </p:nvSpPr>
        <p:spPr>
          <a:xfrm>
            <a:off x="8798274" y="3874671"/>
            <a:ext cx="775252" cy="78519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加號 15">
            <a:extLst>
              <a:ext uri="{FF2B5EF4-FFF2-40B4-BE49-F238E27FC236}">
                <a16:creationId xmlns:a16="http://schemas.microsoft.com/office/drawing/2014/main" id="{F596756F-295B-46F2-AAE2-E6DFBC27AFD6}"/>
              </a:ext>
            </a:extLst>
          </p:cNvPr>
          <p:cNvSpPr/>
          <p:nvPr/>
        </p:nvSpPr>
        <p:spPr>
          <a:xfrm>
            <a:off x="8815398" y="5309176"/>
            <a:ext cx="775252" cy="7583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8315E7E-D859-4714-902F-C47A4A966CD4}"/>
              </a:ext>
            </a:extLst>
          </p:cNvPr>
          <p:cNvSpPr txBox="1"/>
          <p:nvPr/>
        </p:nvSpPr>
        <p:spPr>
          <a:xfrm>
            <a:off x="9590650" y="3425544"/>
            <a:ext cx="2183598"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b="1" dirty="0">
                <a:latin typeface="標楷體" panose="03000509000000000000" pitchFamily="65" charset="-120"/>
                <a:ea typeface="標楷體" panose="03000509000000000000" pitchFamily="65" charset="-120"/>
              </a:rPr>
              <a:t>支出憑證及</a:t>
            </a:r>
            <a:r>
              <a:rPr lang="en-US" altLang="zh-TW" sz="2800" b="1" dirty="0">
                <a:latin typeface="標楷體" panose="03000509000000000000" pitchFamily="65" charset="-120"/>
                <a:ea typeface="標楷體" panose="03000509000000000000" pitchFamily="65" charset="-120"/>
              </a:rPr>
              <a:t>1</a:t>
            </a:r>
            <a:r>
              <a:rPr lang="zh-TW" altLang="en-US" sz="2800" b="1" dirty="0">
                <a:latin typeface="標楷體" panose="03000509000000000000" pitchFamily="65" charset="-120"/>
                <a:ea typeface="標楷體" panose="03000509000000000000" pitchFamily="65" charset="-120"/>
              </a:rPr>
              <a:t>張科目分攤表</a:t>
            </a:r>
          </a:p>
        </p:txBody>
      </p:sp>
      <p:sp>
        <p:nvSpPr>
          <p:cNvPr id="18" name="文字方塊 17">
            <a:extLst>
              <a:ext uri="{FF2B5EF4-FFF2-40B4-BE49-F238E27FC236}">
                <a16:creationId xmlns:a16="http://schemas.microsoft.com/office/drawing/2014/main" id="{89753DC0-2E50-49D8-BF64-5FD2DEA7C65A}"/>
              </a:ext>
            </a:extLst>
          </p:cNvPr>
          <p:cNvSpPr txBox="1"/>
          <p:nvPr/>
        </p:nvSpPr>
        <p:spPr>
          <a:xfrm>
            <a:off x="9629562" y="5086015"/>
            <a:ext cx="214468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b="1" dirty="0">
                <a:latin typeface="標楷體" panose="03000509000000000000" pitchFamily="65" charset="-120"/>
                <a:ea typeface="標楷體" panose="03000509000000000000" pitchFamily="65" charset="-120"/>
              </a:rPr>
              <a:t>支出憑證影本及</a:t>
            </a:r>
            <a:r>
              <a:rPr lang="en-US" altLang="zh-TW" sz="2800" b="1" dirty="0">
                <a:latin typeface="標楷體" panose="03000509000000000000" pitchFamily="65" charset="-120"/>
                <a:ea typeface="標楷體" panose="03000509000000000000" pitchFamily="65" charset="-120"/>
              </a:rPr>
              <a:t>1</a:t>
            </a:r>
            <a:r>
              <a:rPr lang="zh-TW" altLang="en-US" sz="2800" b="1" dirty="0">
                <a:latin typeface="標楷體" panose="03000509000000000000" pitchFamily="65" charset="-120"/>
                <a:ea typeface="標楷體" panose="03000509000000000000" pitchFamily="65" charset="-120"/>
              </a:rPr>
              <a:t>張科目分攤表</a:t>
            </a:r>
          </a:p>
        </p:txBody>
      </p:sp>
    </p:spTree>
    <p:extLst>
      <p:ext uri="{BB962C8B-B14F-4D97-AF65-F5344CB8AC3E}">
        <p14:creationId xmlns:p14="http://schemas.microsoft.com/office/powerpoint/2010/main" val="29414836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99976B4-0193-4114-AD74-DF5EC108619C}"/>
              </a:ext>
            </a:extLst>
          </p:cNvPr>
          <p:cNvPicPr>
            <a:picLocks noChangeAspect="1"/>
          </p:cNvPicPr>
          <p:nvPr/>
        </p:nvPicPr>
        <p:blipFill rotWithShape="1">
          <a:blip r:embed="rId2"/>
          <a:srcRect l="38301" t="10873" r="19029" b="15210"/>
          <a:stretch/>
        </p:blipFill>
        <p:spPr>
          <a:xfrm>
            <a:off x="506143" y="1996574"/>
            <a:ext cx="5202315" cy="4732700"/>
          </a:xfrm>
          <a:prstGeom prst="rect">
            <a:avLst/>
          </a:prstGeom>
        </p:spPr>
      </p:pic>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145773" y="609600"/>
            <a:ext cx="10439956" cy="1404730"/>
          </a:xfrm>
        </p:spPr>
        <p:txBody>
          <a:bodyPr>
            <a:normAutofit/>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國內出差旅費報告表</a:t>
            </a:r>
          </a:p>
        </p:txBody>
      </p:sp>
      <p:sp>
        <p:nvSpPr>
          <p:cNvPr id="4" name="爆炸: 八角 3">
            <a:extLst>
              <a:ext uri="{FF2B5EF4-FFF2-40B4-BE49-F238E27FC236}">
                <a16:creationId xmlns:a16="http://schemas.microsoft.com/office/drawing/2014/main" id="{3F8F4B64-5648-4F8B-9B11-E96A97E5A94E}"/>
              </a:ext>
            </a:extLst>
          </p:cNvPr>
          <p:cNvSpPr/>
          <p:nvPr/>
        </p:nvSpPr>
        <p:spPr>
          <a:xfrm>
            <a:off x="2540000" y="3556000"/>
            <a:ext cx="3665492" cy="3572771"/>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請由</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差勤系統產製表單</a:t>
            </a:r>
            <a:r>
              <a:rPr lang="zh-TW" altLang="en-US" sz="3200" b="1" dirty="0">
                <a:solidFill>
                  <a:srgbClr val="FF0000"/>
                </a:solidFill>
                <a:latin typeface="標楷體" panose="03000509000000000000" pitchFamily="65" charset="-120"/>
                <a:ea typeface="標楷體" panose="03000509000000000000" pitchFamily="65" charset="-120"/>
              </a:rPr>
              <a:t>                      </a:t>
            </a:r>
          </a:p>
        </p:txBody>
      </p:sp>
      <p:pic>
        <p:nvPicPr>
          <p:cNvPr id="5" name="圖片 4">
            <a:extLst>
              <a:ext uri="{FF2B5EF4-FFF2-40B4-BE49-F238E27FC236}">
                <a16:creationId xmlns:a16="http://schemas.microsoft.com/office/drawing/2014/main" id="{6B3BA7DB-34F2-41A5-9CD2-2BD5B7C22498}"/>
              </a:ext>
            </a:extLst>
          </p:cNvPr>
          <p:cNvPicPr>
            <a:picLocks noChangeAspect="1"/>
          </p:cNvPicPr>
          <p:nvPr/>
        </p:nvPicPr>
        <p:blipFill rotWithShape="1">
          <a:blip r:embed="rId3"/>
          <a:srcRect l="801" t="24595" r="61990" b="10291"/>
          <a:stretch/>
        </p:blipFill>
        <p:spPr>
          <a:xfrm>
            <a:off x="6360373" y="2014330"/>
            <a:ext cx="4966532" cy="4714944"/>
          </a:xfrm>
          <a:prstGeom prst="rect">
            <a:avLst/>
          </a:prstGeom>
        </p:spPr>
      </p:pic>
      <p:sp>
        <p:nvSpPr>
          <p:cNvPr id="6" name="爆炸: 八角 5">
            <a:extLst>
              <a:ext uri="{FF2B5EF4-FFF2-40B4-BE49-F238E27FC236}">
                <a16:creationId xmlns:a16="http://schemas.microsoft.com/office/drawing/2014/main" id="{7CB1F748-6D55-43DD-BBA0-750BB61FAD8C}"/>
              </a:ext>
            </a:extLst>
          </p:cNvPr>
          <p:cNvSpPr/>
          <p:nvPr/>
        </p:nvSpPr>
        <p:spPr>
          <a:xfrm>
            <a:off x="9216501" y="3661298"/>
            <a:ext cx="2876365" cy="2998435"/>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不可再用手工版表單</a:t>
            </a:r>
          </a:p>
        </p:txBody>
      </p:sp>
      <p:sp>
        <p:nvSpPr>
          <p:cNvPr id="3" name="乘號 2">
            <a:extLst>
              <a:ext uri="{FF2B5EF4-FFF2-40B4-BE49-F238E27FC236}">
                <a16:creationId xmlns:a16="http://schemas.microsoft.com/office/drawing/2014/main" id="{DE7EE2BF-4196-4794-80C1-BC6FF7306746}"/>
              </a:ext>
            </a:extLst>
          </p:cNvPr>
          <p:cNvSpPr/>
          <p:nvPr/>
        </p:nvSpPr>
        <p:spPr>
          <a:xfrm>
            <a:off x="6977848" y="2530136"/>
            <a:ext cx="3409025" cy="3986074"/>
          </a:xfrm>
          <a:prstGeom prst="mathMultiply">
            <a:avLst/>
          </a:prstGeom>
          <a:solidFill>
            <a:srgbClr val="FF0000">
              <a:alpha val="5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063971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13D5D-DCA8-49E6-8D86-6FE79E1CC04F}"/>
              </a:ext>
            </a:extLst>
          </p:cNvPr>
          <p:cNvSpPr>
            <a:spLocks noGrp="1"/>
          </p:cNvSpPr>
          <p:nvPr>
            <p:ph type="title"/>
          </p:nvPr>
        </p:nvSpPr>
        <p:spPr>
          <a:xfrm>
            <a:off x="-145773" y="609600"/>
            <a:ext cx="10439956" cy="1404730"/>
          </a:xfrm>
        </p:spPr>
        <p:txBody>
          <a:bodyPr>
            <a:normAutofit/>
          </a:bodyPr>
          <a:lstStyle/>
          <a:p>
            <a:r>
              <a:rPr lang="zh-TW" altLang="en-US" sz="4400" b="1" dirty="0">
                <a:latin typeface="標楷體" panose="03000509000000000000" pitchFamily="65" charset="-120"/>
                <a:ea typeface="標楷體" panose="03000509000000000000" pitchFamily="65" charset="-120"/>
              </a:rPr>
              <a:t>二、經費核銷</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其他單據</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國內出差旅費報告表</a:t>
            </a:r>
          </a:p>
        </p:txBody>
      </p:sp>
      <p:graphicFrame>
        <p:nvGraphicFramePr>
          <p:cNvPr id="8" name="資料庫圖表 7">
            <a:extLst>
              <a:ext uri="{FF2B5EF4-FFF2-40B4-BE49-F238E27FC236}">
                <a16:creationId xmlns:a16="http://schemas.microsoft.com/office/drawing/2014/main" id="{E6798B5B-9D2F-402E-95A7-0606DFA7655F}"/>
              </a:ext>
            </a:extLst>
          </p:cNvPr>
          <p:cNvGraphicFramePr/>
          <p:nvPr>
            <p:extLst>
              <p:ext uri="{D42A27DB-BD31-4B8C-83A1-F6EECF244321}">
                <p14:modId xmlns:p14="http://schemas.microsoft.com/office/powerpoint/2010/main" val="1421678698"/>
              </p:ext>
            </p:extLst>
          </p:nvPr>
        </p:nvGraphicFramePr>
        <p:xfrm>
          <a:off x="-1006294" y="2100887"/>
          <a:ext cx="12370325" cy="4670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爆炸: 八角 8">
            <a:extLst>
              <a:ext uri="{FF2B5EF4-FFF2-40B4-BE49-F238E27FC236}">
                <a16:creationId xmlns:a16="http://schemas.microsoft.com/office/drawing/2014/main" id="{124E3F20-7B09-4739-9D7F-44B772ED6E04}"/>
              </a:ext>
            </a:extLst>
          </p:cNvPr>
          <p:cNvSpPr/>
          <p:nvPr/>
        </p:nvSpPr>
        <p:spPr>
          <a:xfrm>
            <a:off x="8129016" y="1600200"/>
            <a:ext cx="4555665" cy="5257800"/>
          </a:xfrm>
          <a:prstGeom prst="irregularSeal1">
            <a:avLst/>
          </a:prstGeom>
          <a:solidFill>
            <a:schemeClr val="accent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不再檢附</a:t>
            </a:r>
            <a:r>
              <a:rPr lang="zh-TW" altLang="en-US" sz="2800" b="1" dirty="0">
                <a:solidFill>
                  <a:srgbClr val="FF0000"/>
                </a:solidFill>
                <a:latin typeface="標楷體" panose="03000509000000000000" pitchFamily="65" charset="-120"/>
                <a:ea typeface="標楷體" panose="03000509000000000000" pitchFamily="65" charset="-120"/>
              </a:rPr>
              <a:t>其他公文、講義影本或路程車資表等文件</a:t>
            </a:r>
          </a:p>
        </p:txBody>
      </p:sp>
    </p:spTree>
    <p:extLst>
      <p:ext uri="{BB962C8B-B14F-4D97-AF65-F5344CB8AC3E}">
        <p14:creationId xmlns:p14="http://schemas.microsoft.com/office/powerpoint/2010/main" val="287138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1477639232"/>
              </p:ext>
            </p:extLst>
          </p:nvPr>
        </p:nvGraphicFramePr>
        <p:xfrm>
          <a:off x="165248" y="2057967"/>
          <a:ext cx="11861501" cy="287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資料庫圖表 11">
            <a:extLst>
              <a:ext uri="{FF2B5EF4-FFF2-40B4-BE49-F238E27FC236}">
                <a16:creationId xmlns:a16="http://schemas.microsoft.com/office/drawing/2014/main" id="{30E1BC0A-93DB-BD0C-9325-1C2B57FAC712}"/>
              </a:ext>
            </a:extLst>
          </p:cNvPr>
          <p:cNvGraphicFramePr/>
          <p:nvPr>
            <p:extLst>
              <p:ext uri="{D42A27DB-BD31-4B8C-83A1-F6EECF244321}">
                <p14:modId xmlns:p14="http://schemas.microsoft.com/office/powerpoint/2010/main" val="4048950511"/>
              </p:ext>
            </p:extLst>
          </p:nvPr>
        </p:nvGraphicFramePr>
        <p:xfrm>
          <a:off x="165248" y="5038725"/>
          <a:ext cx="11861501" cy="16954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3694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E81C2480-2880-166E-04C1-D25248F43B49}"/>
              </a:ext>
            </a:extLst>
          </p:cNvPr>
          <p:cNvGrpSpPr/>
          <p:nvPr/>
        </p:nvGrpSpPr>
        <p:grpSpPr>
          <a:xfrm>
            <a:off x="238539" y="119270"/>
            <a:ext cx="11714921" cy="6453808"/>
            <a:chOff x="238539" y="119270"/>
            <a:chExt cx="11714921" cy="6453808"/>
          </a:xfrm>
        </p:grpSpPr>
        <p:pic>
          <p:nvPicPr>
            <p:cNvPr id="2" name="圖片 1">
              <a:extLst>
                <a:ext uri="{FF2B5EF4-FFF2-40B4-BE49-F238E27FC236}">
                  <a16:creationId xmlns:a16="http://schemas.microsoft.com/office/drawing/2014/main" id="{9E058E5B-58DA-885D-6384-58B1F5DE3C36}"/>
                </a:ext>
              </a:extLst>
            </p:cNvPr>
            <p:cNvPicPr>
              <a:picLocks noChangeAspect="1"/>
            </p:cNvPicPr>
            <p:nvPr/>
          </p:nvPicPr>
          <p:blipFill>
            <a:blip r:embed="rId2"/>
            <a:stretch>
              <a:fillRect/>
            </a:stretch>
          </p:blipFill>
          <p:spPr>
            <a:xfrm>
              <a:off x="238539" y="119270"/>
              <a:ext cx="11714921" cy="6453808"/>
            </a:xfrm>
            <a:prstGeom prst="rect">
              <a:avLst/>
            </a:prstGeom>
          </p:spPr>
        </p:pic>
        <p:sp>
          <p:nvSpPr>
            <p:cNvPr id="3" name="矩形 2">
              <a:extLst>
                <a:ext uri="{FF2B5EF4-FFF2-40B4-BE49-F238E27FC236}">
                  <a16:creationId xmlns:a16="http://schemas.microsoft.com/office/drawing/2014/main" id="{A40132A9-C8E0-CA8E-F782-7F73F88AA1B8}"/>
                </a:ext>
              </a:extLst>
            </p:cNvPr>
            <p:cNvSpPr/>
            <p:nvPr/>
          </p:nvSpPr>
          <p:spPr>
            <a:xfrm>
              <a:off x="2782957" y="4558748"/>
              <a:ext cx="2732472" cy="45057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5B10275-1EF2-ABFA-9001-77671DAC4BBE}"/>
                </a:ext>
              </a:extLst>
            </p:cNvPr>
            <p:cNvSpPr/>
            <p:nvPr/>
          </p:nvSpPr>
          <p:spPr>
            <a:xfrm>
              <a:off x="1077529" y="2567451"/>
              <a:ext cx="6600528" cy="15691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語音泡泡: 圓角矩形 5">
              <a:extLst>
                <a:ext uri="{FF2B5EF4-FFF2-40B4-BE49-F238E27FC236}">
                  <a16:creationId xmlns:a16="http://schemas.microsoft.com/office/drawing/2014/main" id="{F93E6555-BC88-E422-83EA-171CC42385BB}"/>
                </a:ext>
              </a:extLst>
            </p:cNvPr>
            <p:cNvSpPr/>
            <p:nvPr/>
          </p:nvSpPr>
          <p:spPr>
            <a:xfrm>
              <a:off x="6328228" y="4802497"/>
              <a:ext cx="2699657" cy="1569118"/>
            </a:xfrm>
            <a:prstGeom prst="wedgeRoundRectCallout">
              <a:avLst>
                <a:gd name="adj1" fmla="val -76794"/>
                <a:gd name="adj2" fmla="val -5022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請公假</a:t>
              </a:r>
              <a:r>
                <a:rPr lang="en-US" altLang="zh-TW" sz="2800" b="1" u="sng" dirty="0">
                  <a:solidFill>
                    <a:srgbClr val="FF0000"/>
                  </a:solidFill>
                  <a:latin typeface="標楷體" panose="03000509000000000000" pitchFamily="65" charset="-120"/>
                  <a:ea typeface="標楷體" panose="03000509000000000000" pitchFamily="65" charset="-120"/>
                </a:rPr>
                <a:t>“</a:t>
              </a:r>
              <a:r>
                <a:rPr lang="zh-TW" altLang="en-US" sz="2800" b="1" u="sng" dirty="0">
                  <a:solidFill>
                    <a:srgbClr val="FF0000"/>
                  </a:solidFill>
                  <a:latin typeface="標楷體" panose="03000509000000000000" pitchFamily="65" charset="-120"/>
                  <a:ea typeface="標楷體" panose="03000509000000000000" pitchFamily="65" charset="-120"/>
                </a:rPr>
                <a:t>具出差性質可請領差旅費</a:t>
              </a:r>
              <a:r>
                <a:rPr lang="en-US" altLang="zh-TW" sz="2800" b="1" u="sng" dirty="0">
                  <a:solidFill>
                    <a:srgbClr val="FF0000"/>
                  </a:solidFill>
                  <a:latin typeface="標楷體" panose="03000509000000000000" pitchFamily="65" charset="-120"/>
                  <a:ea typeface="標楷體" panose="03000509000000000000" pitchFamily="65" charset="-120"/>
                </a:rPr>
                <a:t>”</a:t>
              </a:r>
              <a:r>
                <a:rPr lang="zh-TW" altLang="en-US" sz="2800" b="1" dirty="0">
                  <a:solidFill>
                    <a:schemeClr val="bg1"/>
                  </a:solidFill>
                  <a:latin typeface="標楷體" panose="03000509000000000000" pitchFamily="65" charset="-120"/>
                  <a:ea typeface="標楷體" panose="03000509000000000000" pitchFamily="65" charset="-120"/>
                </a:rPr>
                <a:t>者記得打勾</a:t>
              </a:r>
            </a:p>
          </p:txBody>
        </p:sp>
        <p:sp>
          <p:nvSpPr>
            <p:cNvPr id="7" name="語音泡泡: 圓角矩形 6">
              <a:extLst>
                <a:ext uri="{FF2B5EF4-FFF2-40B4-BE49-F238E27FC236}">
                  <a16:creationId xmlns:a16="http://schemas.microsoft.com/office/drawing/2014/main" id="{C65A85DA-7CCF-E926-6EDE-77DBD41629BF}"/>
                </a:ext>
              </a:extLst>
            </p:cNvPr>
            <p:cNvSpPr/>
            <p:nvPr/>
          </p:nvSpPr>
          <p:spPr>
            <a:xfrm>
              <a:off x="8207513" y="3346174"/>
              <a:ext cx="2699657" cy="1074057"/>
            </a:xfrm>
            <a:prstGeom prst="wedgeRoundRectCallout">
              <a:avLst>
                <a:gd name="adj1" fmla="val -84157"/>
                <a:gd name="adj2" fmla="val -6458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起迄地點及事由請填列清楚</a:t>
              </a:r>
            </a:p>
          </p:txBody>
        </p:sp>
        <p:sp>
          <p:nvSpPr>
            <p:cNvPr id="8" name="矩形 7">
              <a:extLst>
                <a:ext uri="{FF2B5EF4-FFF2-40B4-BE49-F238E27FC236}">
                  <a16:creationId xmlns:a16="http://schemas.microsoft.com/office/drawing/2014/main" id="{4F0661C5-DE43-6B7E-5F3E-42B99C324E88}"/>
                </a:ext>
              </a:extLst>
            </p:cNvPr>
            <p:cNvSpPr/>
            <p:nvPr/>
          </p:nvSpPr>
          <p:spPr>
            <a:xfrm>
              <a:off x="848928" y="1116964"/>
              <a:ext cx="10058241" cy="10283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語音泡泡: 圓角矩形 8">
              <a:extLst>
                <a:ext uri="{FF2B5EF4-FFF2-40B4-BE49-F238E27FC236}">
                  <a16:creationId xmlns:a16="http://schemas.microsoft.com/office/drawing/2014/main" id="{C11CA09E-2E93-2199-B7EF-072C199D32E3}"/>
                </a:ext>
              </a:extLst>
            </p:cNvPr>
            <p:cNvSpPr/>
            <p:nvPr/>
          </p:nvSpPr>
          <p:spPr>
            <a:xfrm>
              <a:off x="8817901" y="1722784"/>
              <a:ext cx="2699657" cy="1381696"/>
            </a:xfrm>
            <a:prstGeom prst="wedgeRoundRectCallout">
              <a:avLst>
                <a:gd name="adj1" fmla="val -90048"/>
                <a:gd name="adj2" fmla="val -4540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chemeClr val="bg1"/>
                  </a:solidFill>
                  <a:latin typeface="標楷體" panose="03000509000000000000" pitchFamily="65" charset="-120"/>
                  <a:ea typeface="標楷體" panose="03000509000000000000" pitchFamily="65" charset="-120"/>
                </a:rPr>
                <a:t>日期時間請</a:t>
              </a:r>
              <a:r>
                <a:rPr lang="zh-TW" altLang="en-US" sz="2800" b="1" dirty="0">
                  <a:solidFill>
                    <a:srgbClr val="FF0000"/>
                  </a:solidFill>
                  <a:latin typeface="標楷體" panose="03000509000000000000" pitchFamily="65" charset="-120"/>
                  <a:ea typeface="標楷體" panose="03000509000000000000" pitchFamily="65" charset="-120"/>
                </a:rPr>
                <a:t>依人事處簽准日期填列</a:t>
              </a:r>
            </a:p>
          </p:txBody>
        </p:sp>
      </p:grpSp>
    </p:spTree>
    <p:extLst>
      <p:ext uri="{BB962C8B-B14F-4D97-AF65-F5344CB8AC3E}">
        <p14:creationId xmlns:p14="http://schemas.microsoft.com/office/powerpoint/2010/main" val="12506081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F42A83D7-B46A-4C61-930B-BF5F9046E566}"/>
              </a:ext>
            </a:extLst>
          </p:cNvPr>
          <p:cNvGrpSpPr/>
          <p:nvPr/>
        </p:nvGrpSpPr>
        <p:grpSpPr>
          <a:xfrm>
            <a:off x="124286" y="231142"/>
            <a:ext cx="11381173" cy="6551720"/>
            <a:chOff x="124286" y="231142"/>
            <a:chExt cx="11381173" cy="6551720"/>
          </a:xfrm>
        </p:grpSpPr>
        <p:pic>
          <p:nvPicPr>
            <p:cNvPr id="3" name="圖片 2">
              <a:extLst>
                <a:ext uri="{FF2B5EF4-FFF2-40B4-BE49-F238E27FC236}">
                  <a16:creationId xmlns:a16="http://schemas.microsoft.com/office/drawing/2014/main" id="{48623898-22DF-421D-B1CA-0FCB99BEB3C7}"/>
                </a:ext>
              </a:extLst>
            </p:cNvPr>
            <p:cNvPicPr>
              <a:picLocks noChangeAspect="1"/>
            </p:cNvPicPr>
            <p:nvPr/>
          </p:nvPicPr>
          <p:blipFill rotWithShape="1">
            <a:blip r:embed="rId2"/>
            <a:srcRect t="12427" r="5631" b="9774"/>
            <a:stretch/>
          </p:blipFill>
          <p:spPr>
            <a:xfrm>
              <a:off x="124286" y="231142"/>
              <a:ext cx="11381173" cy="6551720"/>
            </a:xfrm>
            <a:prstGeom prst="rect">
              <a:avLst/>
            </a:prstGeom>
          </p:spPr>
        </p:pic>
        <p:sp>
          <p:nvSpPr>
            <p:cNvPr id="4" name="矩形 3">
              <a:extLst>
                <a:ext uri="{FF2B5EF4-FFF2-40B4-BE49-F238E27FC236}">
                  <a16:creationId xmlns:a16="http://schemas.microsoft.com/office/drawing/2014/main" id="{39022D09-2392-47CC-AC27-D245F66397DC}"/>
                </a:ext>
              </a:extLst>
            </p:cNvPr>
            <p:cNvSpPr/>
            <p:nvPr/>
          </p:nvSpPr>
          <p:spPr>
            <a:xfrm>
              <a:off x="1202731" y="2823099"/>
              <a:ext cx="6343287" cy="2787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a:extLst>
                <a:ext uri="{FF2B5EF4-FFF2-40B4-BE49-F238E27FC236}">
                  <a16:creationId xmlns:a16="http://schemas.microsoft.com/office/drawing/2014/main" id="{BD758292-707F-4D8F-8EEC-D6AAB31B7CDA}"/>
                </a:ext>
              </a:extLst>
            </p:cNvPr>
            <p:cNvSpPr/>
            <p:nvPr/>
          </p:nvSpPr>
          <p:spPr>
            <a:xfrm>
              <a:off x="204185" y="820283"/>
              <a:ext cx="4136996" cy="10880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E0F25DDD-26C6-4037-851D-D6D056C5EB76}"/>
                </a:ext>
              </a:extLst>
            </p:cNvPr>
            <p:cNvSpPr/>
            <p:nvPr/>
          </p:nvSpPr>
          <p:spPr>
            <a:xfrm>
              <a:off x="3442864" y="300425"/>
              <a:ext cx="560965" cy="45057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03E50AC0-5D5E-450A-9385-A6C3FFB31508}"/>
                </a:ext>
              </a:extLst>
            </p:cNvPr>
            <p:cNvSpPr/>
            <p:nvPr/>
          </p:nvSpPr>
          <p:spPr>
            <a:xfrm>
              <a:off x="1074198" y="6332288"/>
              <a:ext cx="2059619" cy="45057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語音泡泡: 圓角矩形 7">
              <a:extLst>
                <a:ext uri="{FF2B5EF4-FFF2-40B4-BE49-F238E27FC236}">
                  <a16:creationId xmlns:a16="http://schemas.microsoft.com/office/drawing/2014/main" id="{46C6FDBE-4298-4256-AB67-054BE986B483}"/>
                </a:ext>
              </a:extLst>
            </p:cNvPr>
            <p:cNvSpPr/>
            <p:nvPr/>
          </p:nvSpPr>
          <p:spPr>
            <a:xfrm>
              <a:off x="4700726" y="429183"/>
              <a:ext cx="3053917" cy="643631"/>
            </a:xfrm>
            <a:prstGeom prst="wedgeRoundRectCallout">
              <a:avLst>
                <a:gd name="adj1" fmla="val -70584"/>
                <a:gd name="adj2" fmla="val -6175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選擇</a:t>
              </a:r>
              <a:r>
                <a:rPr lang="zh-TW" altLang="en-US" sz="2800" b="1" dirty="0">
                  <a:solidFill>
                    <a:srgbClr val="FF0000"/>
                  </a:solidFill>
                  <a:latin typeface="標楷體" panose="03000509000000000000" pitchFamily="65" charset="-120"/>
                  <a:ea typeface="標楷體" panose="03000509000000000000" pitchFamily="65" charset="-120"/>
                </a:rPr>
                <a:t>費用</a:t>
              </a:r>
              <a:r>
                <a:rPr lang="zh-TW" altLang="en-US" sz="2800" b="1" dirty="0">
                  <a:solidFill>
                    <a:schemeClr val="bg1"/>
                  </a:solidFill>
                  <a:latin typeface="標楷體" panose="03000509000000000000" pitchFamily="65" charset="-120"/>
                  <a:ea typeface="標楷體" panose="03000509000000000000" pitchFamily="65" charset="-120"/>
                </a:rPr>
                <a:t>頁簽</a:t>
              </a:r>
            </a:p>
          </p:txBody>
        </p:sp>
        <p:sp>
          <p:nvSpPr>
            <p:cNvPr id="9" name="語音泡泡: 圓角矩形 8">
              <a:extLst>
                <a:ext uri="{FF2B5EF4-FFF2-40B4-BE49-F238E27FC236}">
                  <a16:creationId xmlns:a16="http://schemas.microsoft.com/office/drawing/2014/main" id="{F0C0A804-D95A-4632-BCE0-2A0E6BA1760D}"/>
                </a:ext>
              </a:extLst>
            </p:cNvPr>
            <p:cNvSpPr/>
            <p:nvPr/>
          </p:nvSpPr>
          <p:spPr>
            <a:xfrm>
              <a:off x="4738456" y="1474015"/>
              <a:ext cx="2931851" cy="1088094"/>
            </a:xfrm>
            <a:prstGeom prst="wedgeRoundRectCallout">
              <a:avLst>
                <a:gd name="adj1" fmla="val -77451"/>
                <a:gd name="adj2" fmla="val -5517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費用申請下拉選</a:t>
              </a:r>
              <a:r>
                <a:rPr lang="zh-TW" altLang="en-US" sz="2800" b="1" dirty="0">
                  <a:solidFill>
                    <a:srgbClr val="FF0000"/>
                  </a:solidFill>
                  <a:latin typeface="標楷體" panose="03000509000000000000" pitchFamily="65" charset="-120"/>
                  <a:ea typeface="標楷體" panose="03000509000000000000" pitchFamily="65" charset="-120"/>
                </a:rPr>
                <a:t>國內差旅費</a:t>
              </a:r>
            </a:p>
          </p:txBody>
        </p:sp>
        <p:sp>
          <p:nvSpPr>
            <p:cNvPr id="10" name="語音泡泡: 圓角矩形 9">
              <a:extLst>
                <a:ext uri="{FF2B5EF4-FFF2-40B4-BE49-F238E27FC236}">
                  <a16:creationId xmlns:a16="http://schemas.microsoft.com/office/drawing/2014/main" id="{3FD64903-2C47-44F4-92F9-D6A19F2FC334}"/>
                </a:ext>
              </a:extLst>
            </p:cNvPr>
            <p:cNvSpPr/>
            <p:nvPr/>
          </p:nvSpPr>
          <p:spPr>
            <a:xfrm>
              <a:off x="8059813" y="3941685"/>
              <a:ext cx="3172276" cy="1828800"/>
            </a:xfrm>
            <a:prstGeom prst="wedgeRoundRectCallout">
              <a:avLst>
                <a:gd name="adj1" fmla="val -77451"/>
                <a:gd name="adj2" fmla="val -5517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勾選本次要請領的差假，</a:t>
              </a:r>
              <a:r>
                <a:rPr lang="zh-TW" altLang="en-US" sz="2800" b="1" dirty="0">
                  <a:solidFill>
                    <a:srgbClr val="FF0000"/>
                  </a:solidFill>
                  <a:latin typeface="標楷體" panose="03000509000000000000" pitchFamily="65" charset="-120"/>
                  <a:ea typeface="標楷體" panose="03000509000000000000" pitchFamily="65" charset="-120"/>
                </a:rPr>
                <a:t>依核銷單據或規定核實填列各項費用</a:t>
              </a:r>
            </a:p>
          </p:txBody>
        </p:sp>
        <p:sp>
          <p:nvSpPr>
            <p:cNvPr id="11" name="語音泡泡: 圓角矩形 10">
              <a:extLst>
                <a:ext uri="{FF2B5EF4-FFF2-40B4-BE49-F238E27FC236}">
                  <a16:creationId xmlns:a16="http://schemas.microsoft.com/office/drawing/2014/main" id="{16B15DE9-792F-4883-A1D2-40A99BC894D0}"/>
                </a:ext>
              </a:extLst>
            </p:cNvPr>
            <p:cNvSpPr/>
            <p:nvPr/>
          </p:nvSpPr>
          <p:spPr>
            <a:xfrm>
              <a:off x="4212262" y="5482445"/>
              <a:ext cx="2931851" cy="1171852"/>
            </a:xfrm>
            <a:prstGeom prst="wedgeRoundRectCallout">
              <a:avLst>
                <a:gd name="adj1" fmla="val -95619"/>
                <a:gd name="adj2" fmla="val 28919"/>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4.</a:t>
              </a:r>
              <a:r>
                <a:rPr lang="zh-TW" altLang="en-US" sz="2800" b="1" dirty="0">
                  <a:solidFill>
                    <a:schemeClr val="bg1"/>
                  </a:solidFill>
                  <a:latin typeface="標楷體" panose="03000509000000000000" pitchFamily="65" charset="-120"/>
                  <a:ea typeface="標楷體" panose="03000509000000000000" pitchFamily="65" charset="-120"/>
                </a:rPr>
                <a:t>列印報告表</a:t>
              </a:r>
            </a:p>
          </p:txBody>
        </p:sp>
      </p:grpSp>
    </p:spTree>
    <p:extLst>
      <p:ext uri="{BB962C8B-B14F-4D97-AF65-F5344CB8AC3E}">
        <p14:creationId xmlns:p14="http://schemas.microsoft.com/office/powerpoint/2010/main" val="24284222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F78AEBF8-02C7-4958-A1B5-176F426FAAEB}"/>
              </a:ext>
            </a:extLst>
          </p:cNvPr>
          <p:cNvGrpSpPr/>
          <p:nvPr/>
        </p:nvGrpSpPr>
        <p:grpSpPr>
          <a:xfrm>
            <a:off x="408373" y="130946"/>
            <a:ext cx="8194089" cy="6596107"/>
            <a:chOff x="408373" y="130946"/>
            <a:chExt cx="8194089" cy="6596107"/>
          </a:xfrm>
        </p:grpSpPr>
        <p:pic>
          <p:nvPicPr>
            <p:cNvPr id="2" name="圖片 1">
              <a:extLst>
                <a:ext uri="{FF2B5EF4-FFF2-40B4-BE49-F238E27FC236}">
                  <a16:creationId xmlns:a16="http://schemas.microsoft.com/office/drawing/2014/main" id="{F3351FB7-00A6-47F3-A385-995521308A3B}"/>
                </a:ext>
              </a:extLst>
            </p:cNvPr>
            <p:cNvPicPr>
              <a:picLocks noChangeAspect="1"/>
            </p:cNvPicPr>
            <p:nvPr/>
          </p:nvPicPr>
          <p:blipFill rotWithShape="1">
            <a:blip r:embed="rId2"/>
            <a:srcRect l="41796" t="8544" r="23908" b="25825"/>
            <a:stretch/>
          </p:blipFill>
          <p:spPr>
            <a:xfrm>
              <a:off x="408373" y="130946"/>
              <a:ext cx="8194089" cy="6596107"/>
            </a:xfrm>
            <a:prstGeom prst="rect">
              <a:avLst/>
            </a:prstGeom>
          </p:spPr>
        </p:pic>
        <p:sp>
          <p:nvSpPr>
            <p:cNvPr id="3" name="矩形 2">
              <a:extLst>
                <a:ext uri="{FF2B5EF4-FFF2-40B4-BE49-F238E27FC236}">
                  <a16:creationId xmlns:a16="http://schemas.microsoft.com/office/drawing/2014/main" id="{54B82149-8031-4AAD-9D9B-D5B54E07703F}"/>
                </a:ext>
              </a:extLst>
            </p:cNvPr>
            <p:cNvSpPr/>
            <p:nvPr/>
          </p:nvSpPr>
          <p:spPr>
            <a:xfrm>
              <a:off x="945278" y="2254928"/>
              <a:ext cx="7319832" cy="431454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a:extLst>
                <a:ext uri="{FF2B5EF4-FFF2-40B4-BE49-F238E27FC236}">
                  <a16:creationId xmlns:a16="http://schemas.microsoft.com/office/drawing/2014/main" id="{CEECE27E-CBC5-47E0-BC37-CF9C425CF0D0}"/>
                </a:ext>
              </a:extLst>
            </p:cNvPr>
            <p:cNvSpPr/>
            <p:nvPr/>
          </p:nvSpPr>
          <p:spPr>
            <a:xfrm>
              <a:off x="5705189" y="1083076"/>
              <a:ext cx="2559921" cy="7723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a:extLst>
                <a:ext uri="{FF2B5EF4-FFF2-40B4-BE49-F238E27FC236}">
                  <a16:creationId xmlns:a16="http://schemas.microsoft.com/office/drawing/2014/main" id="{61E6CC5B-3D33-4C36-906C-DE5B73701A64}"/>
                </a:ext>
              </a:extLst>
            </p:cNvPr>
            <p:cNvSpPr/>
            <p:nvPr/>
          </p:nvSpPr>
          <p:spPr>
            <a:xfrm>
              <a:off x="813592" y="1083076"/>
              <a:ext cx="4770462" cy="77235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15" name="群組 14">
            <a:extLst>
              <a:ext uri="{FF2B5EF4-FFF2-40B4-BE49-F238E27FC236}">
                <a16:creationId xmlns:a16="http://schemas.microsoft.com/office/drawing/2014/main" id="{F37288D1-B8E3-46AD-B3BA-E91B37D0B9C6}"/>
              </a:ext>
            </a:extLst>
          </p:cNvPr>
          <p:cNvGrpSpPr/>
          <p:nvPr/>
        </p:nvGrpSpPr>
        <p:grpSpPr>
          <a:xfrm>
            <a:off x="8723597" y="1402672"/>
            <a:ext cx="3060030" cy="2818245"/>
            <a:chOff x="8723597" y="1402672"/>
            <a:chExt cx="3060030" cy="2818245"/>
          </a:xfrm>
        </p:grpSpPr>
        <p:sp>
          <p:nvSpPr>
            <p:cNvPr id="8" name="文字方塊 7">
              <a:extLst>
                <a:ext uri="{FF2B5EF4-FFF2-40B4-BE49-F238E27FC236}">
                  <a16:creationId xmlns:a16="http://schemas.microsoft.com/office/drawing/2014/main" id="{D5CBB9E1-3D37-4020-A3C2-4212E304ADB9}"/>
                </a:ext>
              </a:extLst>
            </p:cNvPr>
            <p:cNvSpPr txBox="1"/>
            <p:nvPr/>
          </p:nvSpPr>
          <p:spPr>
            <a:xfrm>
              <a:off x="8723597" y="1402672"/>
              <a:ext cx="3060030"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               系統自動產出</a:t>
              </a:r>
            </a:p>
          </p:txBody>
        </p:sp>
        <p:sp>
          <p:nvSpPr>
            <p:cNvPr id="10" name="文字方塊 9">
              <a:extLst>
                <a:ext uri="{FF2B5EF4-FFF2-40B4-BE49-F238E27FC236}">
                  <a16:creationId xmlns:a16="http://schemas.microsoft.com/office/drawing/2014/main" id="{6B7A25B9-B532-4B56-AE42-47C5FA969078}"/>
                </a:ext>
              </a:extLst>
            </p:cNvPr>
            <p:cNvSpPr txBox="1"/>
            <p:nvPr/>
          </p:nvSpPr>
          <p:spPr>
            <a:xfrm>
              <a:off x="8723597" y="2558924"/>
              <a:ext cx="3060030" cy="166199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zh-TW" altLang="en-US" sz="3000" b="1" dirty="0">
                  <a:solidFill>
                    <a:schemeClr val="bg1">
                      <a:lumMod val="95000"/>
                      <a:lumOff val="5000"/>
                    </a:schemeClr>
                  </a:solidFill>
                  <a:latin typeface="標楷體" panose="03000509000000000000" pitchFamily="65" charset="-120"/>
                  <a:ea typeface="標楷體" panose="03000509000000000000" pitchFamily="65" charset="-120"/>
                </a:rPr>
                <a:t>              </a:t>
              </a:r>
              <a:r>
                <a:rPr lang="zh-TW" altLang="en-US" sz="3600" b="1" dirty="0">
                  <a:solidFill>
                    <a:schemeClr val="bg1">
                      <a:lumMod val="95000"/>
                      <a:lumOff val="5000"/>
                    </a:schemeClr>
                  </a:solidFill>
                  <a:latin typeface="標楷體" panose="03000509000000000000" pitchFamily="65" charset="-120"/>
                  <a:ea typeface="標楷體" panose="03000509000000000000" pitchFamily="65" charset="-120"/>
                </a:rPr>
                <a:t>手工填列</a:t>
              </a:r>
              <a:r>
                <a:rPr lang="zh-TW" altLang="en-US" sz="3600" b="1" u="sng" dirty="0">
                  <a:solidFill>
                    <a:srgbClr val="FF0000"/>
                  </a:solidFill>
                  <a:latin typeface="標楷體" panose="03000509000000000000" pitchFamily="65" charset="-120"/>
                  <a:ea typeface="標楷體" panose="03000509000000000000" pitchFamily="65" charset="-120"/>
                </a:rPr>
                <a:t>科目及簽證號</a:t>
              </a:r>
            </a:p>
          </p:txBody>
        </p:sp>
        <p:sp>
          <p:nvSpPr>
            <p:cNvPr id="11" name="矩形 10">
              <a:extLst>
                <a:ext uri="{FF2B5EF4-FFF2-40B4-BE49-F238E27FC236}">
                  <a16:creationId xmlns:a16="http://schemas.microsoft.com/office/drawing/2014/main" id="{7024623D-9BC0-4523-9FE4-8FADD599731D}"/>
                </a:ext>
              </a:extLst>
            </p:cNvPr>
            <p:cNvSpPr/>
            <p:nvPr/>
          </p:nvSpPr>
          <p:spPr>
            <a:xfrm>
              <a:off x="8892270" y="1486101"/>
              <a:ext cx="926431" cy="369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3" name="圖片 12">
              <a:extLst>
                <a:ext uri="{FF2B5EF4-FFF2-40B4-BE49-F238E27FC236}">
                  <a16:creationId xmlns:a16="http://schemas.microsoft.com/office/drawing/2014/main" id="{E35DB69E-0D15-4B31-B3BA-1497EA0F1CD4}"/>
                </a:ext>
              </a:extLst>
            </p:cNvPr>
            <p:cNvPicPr>
              <a:picLocks noChangeAspect="1"/>
            </p:cNvPicPr>
            <p:nvPr/>
          </p:nvPicPr>
          <p:blipFill>
            <a:blip r:embed="rId3"/>
            <a:stretch>
              <a:fillRect/>
            </a:stretch>
          </p:blipFill>
          <p:spPr>
            <a:xfrm>
              <a:off x="8852521" y="2616355"/>
              <a:ext cx="1005927" cy="451143"/>
            </a:xfrm>
            <a:prstGeom prst="rect">
              <a:avLst/>
            </a:prstGeom>
          </p:spPr>
        </p:pic>
      </p:grpSp>
    </p:spTree>
    <p:extLst>
      <p:ext uri="{BB962C8B-B14F-4D97-AF65-F5344CB8AC3E}">
        <p14:creationId xmlns:p14="http://schemas.microsoft.com/office/powerpoint/2010/main" val="13073142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98B399-4922-4386-89D0-DAB8BC9A4385}"/>
              </a:ext>
            </a:extLst>
          </p:cNvPr>
          <p:cNvSpPr>
            <a:spLocks noGrp="1"/>
          </p:cNvSpPr>
          <p:nvPr>
            <p:ph type="title"/>
          </p:nvPr>
        </p:nvSpPr>
        <p:spPr>
          <a:xfrm>
            <a:off x="117567" y="753228"/>
            <a:ext cx="10176615" cy="1080938"/>
          </a:xfrm>
        </p:spPr>
        <p:txBody>
          <a:bodyPr>
            <a:normAutofit fontScale="90000"/>
          </a:bodyPr>
          <a:lstStyle/>
          <a:p>
            <a:r>
              <a:rPr lang="zh-TW" altLang="en-US" sz="4000" b="1" dirty="0">
                <a:latin typeface="DFKai-SB" panose="03000509000000000000" pitchFamily="65" charset="-120"/>
                <a:ea typeface="DFKai-SB" panose="03000509000000000000" pitchFamily="65" charset="-120"/>
                <a:cs typeface="+mn-cs"/>
              </a:rPr>
              <a:t>二、經費核銷</a:t>
            </a:r>
            <a:br>
              <a:rPr lang="en-US" altLang="zh-TW" sz="4000" b="1" dirty="0">
                <a:latin typeface="DFKai-SB" panose="03000509000000000000" pitchFamily="65" charset="-120"/>
                <a:ea typeface="DFKai-SB" panose="03000509000000000000" pitchFamily="65" charset="-120"/>
                <a:cs typeface="+mn-cs"/>
              </a:rPr>
            </a:br>
            <a:r>
              <a:rPr lang="en-US" altLang="zh-TW" sz="4000" b="1" dirty="0">
                <a:latin typeface="DFKai-SB" panose="03000509000000000000" pitchFamily="65" charset="-120"/>
                <a:ea typeface="DFKai-SB" panose="03000509000000000000" pitchFamily="65" charset="-120"/>
                <a:cs typeface="+mn-cs"/>
              </a:rPr>
              <a:t>(</a:t>
            </a:r>
            <a:r>
              <a:rPr lang="zh-TW" altLang="en-US" sz="4000" b="1" dirty="0">
                <a:latin typeface="DFKai-SB" panose="03000509000000000000" pitchFamily="65" charset="-120"/>
                <a:ea typeface="DFKai-SB" panose="03000509000000000000" pitchFamily="65" charset="-120"/>
                <a:cs typeface="+mn-cs"/>
              </a:rPr>
              <a:t>五</a:t>
            </a:r>
            <a:r>
              <a:rPr lang="en-US" altLang="zh-TW" sz="4000" b="1" dirty="0">
                <a:latin typeface="DFKai-SB" panose="03000509000000000000" pitchFamily="65" charset="-120"/>
                <a:ea typeface="DFKai-SB" panose="03000509000000000000" pitchFamily="65" charset="-120"/>
                <a:cs typeface="+mn-cs"/>
              </a:rPr>
              <a:t>)</a:t>
            </a:r>
            <a:r>
              <a:rPr lang="zh-TW" altLang="en-US" sz="4000" b="1" dirty="0">
                <a:latin typeface="DFKai-SB" panose="03000509000000000000" pitchFamily="65" charset="-120"/>
                <a:ea typeface="DFKai-SB" panose="03000509000000000000" pitchFamily="65" charset="-120"/>
                <a:cs typeface="+mn-cs"/>
              </a:rPr>
              <a:t>憑證簡化</a:t>
            </a:r>
            <a:endParaRPr lang="zh-TW" altLang="en-US" sz="4000" b="1" dirty="0">
              <a:latin typeface="DFKai-SB" panose="03000509000000000000" pitchFamily="65" charset="-120"/>
              <a:ea typeface="DFKai-SB" panose="03000509000000000000" pitchFamily="65" charset="-120"/>
            </a:endParaRPr>
          </a:p>
        </p:txBody>
      </p:sp>
      <p:sp>
        <p:nvSpPr>
          <p:cNvPr id="29" name="圓角矩形 17">
            <a:extLst>
              <a:ext uri="{FF2B5EF4-FFF2-40B4-BE49-F238E27FC236}">
                <a16:creationId xmlns:a16="http://schemas.microsoft.com/office/drawing/2014/main" id="{87DC6221-6A62-4032-932C-E5516D74F959}"/>
              </a:ext>
            </a:extLst>
          </p:cNvPr>
          <p:cNvSpPr/>
          <p:nvPr/>
        </p:nvSpPr>
        <p:spPr bwMode="auto">
          <a:xfrm>
            <a:off x="117566" y="2050869"/>
            <a:ext cx="11763345" cy="1452694"/>
          </a:xfrm>
          <a:prstGeom prst="roundRect">
            <a:avLst/>
          </a:prstGeom>
          <a:ln/>
        </p:spPr>
        <p:style>
          <a:lnRef idx="3">
            <a:schemeClr val="lt1"/>
          </a:lnRef>
          <a:fillRef idx="1">
            <a:schemeClr val="accent2"/>
          </a:fillRef>
          <a:effectRef idx="1">
            <a:schemeClr val="accent2"/>
          </a:effectRef>
          <a:fontRef idx="minor">
            <a:schemeClr val="lt1"/>
          </a:fontRef>
        </p:style>
        <p:txBody>
          <a:bodyPr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800" b="1" i="0" u="none" strike="noStrike" kern="0" cap="none" spc="0" normalizeH="0" baseline="0" noProof="0" dirty="0">
                <a:ln>
                  <a:noFill/>
                </a:ln>
                <a:solidFill>
                  <a:schemeClr val="bg1"/>
                </a:solidFill>
                <a:effectLst/>
                <a:uLnTx/>
                <a:uFillTx/>
                <a:latin typeface="微軟正黑體" panose="020B0604030504040204" pitchFamily="34" charset="-120"/>
                <a:ea typeface="微軟正黑體" pitchFamily="34" charset="-120"/>
                <a:cs typeface="+mn-cs"/>
              </a:rPr>
              <a:t> </a:t>
            </a:r>
            <a:r>
              <a:rPr kumimoji="0" lang="zh-TW" altLang="en-US" sz="3000" b="1" i="0" u="none" strike="noStrike" kern="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rPr>
              <a:t>於符合法令下，提供足夠與適切的資料，以證明其支付事實即可</a:t>
            </a:r>
            <a:endParaRPr kumimoji="0" lang="en-US" altLang="zh-TW" sz="3000" b="1" i="0" u="none" strike="noStrike" kern="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800" b="1" i="0" u="none" strike="noStrike" kern="0" cap="none" spc="0" normalizeH="0" baseline="0" noProof="0" dirty="0">
                <a:ln>
                  <a:noFill/>
                </a:ln>
                <a:solidFill>
                  <a:schemeClr val="bg1"/>
                </a:solidFill>
                <a:effectLst/>
                <a:uLnTx/>
                <a:uFillTx/>
                <a:latin typeface="微軟正黑體" panose="020B0604030504040204" pitchFamily="34" charset="-120"/>
                <a:ea typeface="微軟正黑體" pitchFamily="34" charset="-120"/>
                <a:cs typeface="+mn-cs"/>
              </a:rPr>
              <a:t> </a:t>
            </a:r>
            <a:r>
              <a:rPr lang="en-US" altLang="zh-TW" sz="2800" b="1" u="sng" dirty="0">
                <a:solidFill>
                  <a:srgbClr val="FF0000"/>
                </a:solidFill>
                <a:effectLst/>
                <a:latin typeface="DFKai-SB" panose="03000509000000000000" pitchFamily="65" charset="-120"/>
                <a:ea typeface="DFKai-SB" panose="03000509000000000000" pitchFamily="65" charset="-120"/>
              </a:rPr>
              <a:t>(</a:t>
            </a:r>
            <a:r>
              <a:rPr lang="zh-TW" altLang="en-US" sz="2800" b="1" u="sng" dirty="0">
                <a:solidFill>
                  <a:srgbClr val="FF0000"/>
                </a:solidFill>
                <a:effectLst/>
                <a:latin typeface="DFKai-SB" panose="03000509000000000000" pitchFamily="65" charset="-120"/>
                <a:ea typeface="DFKai-SB" panose="03000509000000000000" pitchFamily="65" charset="-120"/>
              </a:rPr>
              <a:t>依規定應製作而於報銷免檢附之文件，由各承辦單位自行妥善保管留供查核</a:t>
            </a:r>
            <a:r>
              <a:rPr lang="en-US" altLang="zh-TW" sz="2800" b="1" u="sng" dirty="0">
                <a:solidFill>
                  <a:srgbClr val="FF0000"/>
                </a:solidFill>
                <a:effectLst/>
                <a:latin typeface="DFKai-SB" panose="03000509000000000000" pitchFamily="65" charset="-120"/>
                <a:ea typeface="DFKai-SB" panose="03000509000000000000" pitchFamily="65" charset="-120"/>
              </a:rPr>
              <a:t>)</a:t>
            </a:r>
            <a:r>
              <a:rPr lang="zh-TW" altLang="en-US" sz="2800" b="1" u="sng" dirty="0">
                <a:solidFill>
                  <a:srgbClr val="FF0000"/>
                </a:solidFill>
                <a:effectLst/>
                <a:latin typeface="DFKai-SB" panose="03000509000000000000" pitchFamily="65" charset="-120"/>
                <a:ea typeface="DFKai-SB" panose="03000509000000000000" pitchFamily="65" charset="-120"/>
              </a:rPr>
              <a:t>。</a:t>
            </a:r>
            <a:endParaRPr kumimoji="0" lang="en-US" altLang="zh-TW" sz="2800" b="1" i="0" u="none" strike="noStrike" kern="0" cap="none" spc="0" normalizeH="0" baseline="0" noProof="0" dirty="0">
              <a:ln>
                <a:noFill/>
              </a:ln>
              <a:solidFill>
                <a:schemeClr val="bg1"/>
              </a:solidFill>
              <a:effectLst/>
              <a:uLnTx/>
              <a:uFillTx/>
              <a:latin typeface="微軟正黑體" panose="020B0604030504040204" pitchFamily="34" charset="-120"/>
              <a:ea typeface="微軟正黑體" pitchFamily="34" charset="-120"/>
              <a:cs typeface="+mn-cs"/>
            </a:endParaRPr>
          </a:p>
        </p:txBody>
      </p:sp>
      <p:sp>
        <p:nvSpPr>
          <p:cNvPr id="53" name="Rectangle 3">
            <a:extLst>
              <a:ext uri="{FF2B5EF4-FFF2-40B4-BE49-F238E27FC236}">
                <a16:creationId xmlns:a16="http://schemas.microsoft.com/office/drawing/2014/main" id="{669C7967-BB5C-4C4E-BBE6-EFB7184C6C76}"/>
              </a:ext>
            </a:extLst>
          </p:cNvPr>
          <p:cNvSpPr txBox="1">
            <a:spLocks noChangeArrowheads="1"/>
          </p:cNvSpPr>
          <p:nvPr/>
        </p:nvSpPr>
        <p:spPr>
          <a:xfrm>
            <a:off x="99261" y="3503563"/>
            <a:ext cx="11781651" cy="3069114"/>
          </a:xfrm>
          <a:prstGeom prst="rect">
            <a:avLst/>
          </a:prstGeom>
          <a:solidFill>
            <a:schemeClr val="accent1">
              <a:lumMod val="40000"/>
              <a:lumOff val="60000"/>
            </a:schemeClr>
          </a:solidFill>
        </p:spPr>
        <p:style>
          <a:lnRef idx="3">
            <a:schemeClr val="lt1"/>
          </a:lnRef>
          <a:fillRef idx="1">
            <a:schemeClr val="accent5"/>
          </a:fillRef>
          <a:effectRef idx="1">
            <a:schemeClr val="accent5"/>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just">
              <a:lnSpc>
                <a:spcPct val="120000"/>
              </a:lnSpc>
              <a:spcBef>
                <a:spcPts val="0"/>
              </a:spcBef>
              <a:buNone/>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一</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印刷核銷</a:t>
            </a:r>
            <a:r>
              <a:rPr lang="zh-TW" altLang="en-US" sz="2600" b="1" dirty="0">
                <a:solidFill>
                  <a:srgbClr val="FF0000"/>
                </a:solidFill>
                <a:effectLst/>
                <a:latin typeface="DFKai-SB" panose="03000509000000000000" pitchFamily="65" charset="-120"/>
                <a:ea typeface="DFKai-SB" panose="03000509000000000000" pitchFamily="65" charset="-120"/>
              </a:rPr>
              <a:t>無需附樣張</a:t>
            </a:r>
            <a:r>
              <a:rPr lang="zh-TW" altLang="en-US" sz="2600" b="1" dirty="0">
                <a:solidFill>
                  <a:schemeClr val="bg1"/>
                </a:solidFill>
                <a:effectLst/>
                <a:latin typeface="DFKai-SB" panose="03000509000000000000" pitchFamily="65" charset="-120"/>
                <a:ea typeface="DFKai-SB" panose="03000509000000000000" pitchFamily="65" charset="-120"/>
              </a:rPr>
              <a:t>；逾時餐點</a:t>
            </a:r>
            <a:r>
              <a:rPr lang="zh-TW" altLang="en-US" sz="2600" b="1" dirty="0">
                <a:solidFill>
                  <a:srgbClr val="FF0000"/>
                </a:solidFill>
                <a:effectLst/>
                <a:latin typeface="DFKai-SB" panose="03000509000000000000" pitchFamily="65" charset="-120"/>
                <a:ea typeface="DFKai-SB" panose="03000509000000000000" pitchFamily="65" charset="-120"/>
              </a:rPr>
              <a:t>核銷無需檢附開會通知單、簽到單、會議紀錄及食用便當者之名冊，惟請購時需註明開會時間並合理預估數量</a:t>
            </a:r>
            <a:r>
              <a:rPr lang="en-US" altLang="zh-TW" sz="2600" b="1" dirty="0">
                <a:solidFill>
                  <a:srgbClr val="FF0000"/>
                </a:solidFill>
                <a:effectLst/>
                <a:latin typeface="DFKai-SB" panose="03000509000000000000" pitchFamily="65" charset="-120"/>
                <a:ea typeface="DFKai-SB" panose="03000509000000000000" pitchFamily="65" charset="-120"/>
              </a:rPr>
              <a:t>(</a:t>
            </a:r>
            <a:r>
              <a:rPr lang="zh-TW" altLang="en-US" sz="2600" b="1" dirty="0">
                <a:solidFill>
                  <a:srgbClr val="FF0000"/>
                </a:solidFill>
                <a:effectLst/>
                <a:latin typeface="DFKai-SB" panose="03000509000000000000" pitchFamily="65" charset="-120"/>
                <a:ea typeface="DFKai-SB" panose="03000509000000000000" pitchFamily="65" charset="-120"/>
              </a:rPr>
              <a:t>檢附名單</a:t>
            </a:r>
            <a:r>
              <a:rPr lang="en-US" altLang="zh-TW" sz="2600" b="1" dirty="0">
                <a:solidFill>
                  <a:srgbClr val="FF0000"/>
                </a:solidFill>
                <a:effectLst/>
                <a:latin typeface="DFKai-SB" panose="03000509000000000000" pitchFamily="65" charset="-120"/>
                <a:ea typeface="DFKai-SB" panose="03000509000000000000" pitchFamily="65" charset="-120"/>
              </a:rPr>
              <a:t>)</a:t>
            </a:r>
            <a:r>
              <a:rPr lang="zh-TW" altLang="en-US" sz="2600" b="1" dirty="0">
                <a:solidFill>
                  <a:srgbClr val="FF0000"/>
                </a:solidFill>
                <a:effectLst/>
                <a:latin typeface="DFKai-SB" panose="03000509000000000000" pitchFamily="65" charset="-120"/>
                <a:ea typeface="DFKai-SB" panose="03000509000000000000" pitchFamily="65" charset="-120"/>
              </a:rPr>
              <a:t>。</a:t>
            </a:r>
            <a:endParaRPr lang="en-US" altLang="zh-TW" sz="2600" b="1" u="sng" dirty="0">
              <a:solidFill>
                <a:srgbClr val="FF0000"/>
              </a:solidFill>
              <a:effectLst/>
              <a:latin typeface="DFKai-SB" panose="03000509000000000000" pitchFamily="65" charset="-120"/>
              <a:ea typeface="DFKai-SB" panose="03000509000000000000" pitchFamily="65" charset="-120"/>
            </a:endParaRPr>
          </a:p>
          <a:p>
            <a:pPr marL="0" indent="0" algn="just">
              <a:lnSpc>
                <a:spcPct val="120000"/>
              </a:lnSpc>
              <a:spcBef>
                <a:spcPts val="0"/>
              </a:spcBef>
              <a:buFont typeface="Arial" panose="020B0604020202020204" pitchFamily="34" charset="0"/>
              <a:buNone/>
            </a:pP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二</a:t>
            </a: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rgbClr val="FF0000"/>
                </a:solidFill>
                <a:effectLst/>
                <a:latin typeface="DFKai-SB" panose="03000509000000000000" pitchFamily="65" charset="-120"/>
                <a:ea typeface="DFKai-SB" panose="03000509000000000000" pitchFamily="65" charset="-120"/>
              </a:rPr>
              <a:t>非屬採購案之支出款項</a:t>
            </a: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如出席費及鐘點費等</a:t>
            </a: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，如係委託金融機構或由政府公款支付機關</a:t>
            </a: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構</a:t>
            </a:r>
            <a:r>
              <a:rPr lang="en-US" altLang="zh-TW" sz="2600" b="1" dirty="0">
                <a:solidFill>
                  <a:schemeClr val="bg1"/>
                </a:solidFill>
                <a:effectLst/>
                <a:latin typeface="DFKai-SB" panose="03000509000000000000" pitchFamily="65" charset="-120"/>
                <a:ea typeface="DFKai-SB" panose="03000509000000000000" pitchFamily="65" charset="-120"/>
              </a:rPr>
              <a:t>)</a:t>
            </a:r>
            <a:r>
              <a:rPr lang="zh-TW" altLang="en-US" sz="2600" b="1" dirty="0">
                <a:solidFill>
                  <a:schemeClr val="bg1"/>
                </a:solidFill>
                <a:effectLst/>
                <a:latin typeface="DFKai-SB" panose="03000509000000000000" pitchFamily="65" charset="-120"/>
                <a:ea typeface="DFKai-SB" panose="03000509000000000000" pitchFamily="65" charset="-120"/>
              </a:rPr>
              <a:t>直接匯款、轉帳或簽發禁止背書轉讓票據者，得檢附</a:t>
            </a:r>
            <a:r>
              <a:rPr lang="zh-TW" altLang="en-US" sz="2600" b="1" u="sng" dirty="0">
                <a:solidFill>
                  <a:srgbClr val="FF0000"/>
                </a:solidFill>
                <a:effectLst/>
                <a:latin typeface="DFKai-SB" panose="03000509000000000000" pitchFamily="65" charset="-120"/>
                <a:ea typeface="DFKai-SB" panose="03000509000000000000" pitchFamily="65" charset="-120"/>
              </a:rPr>
              <a:t>出席費、鐘點費清冊</a:t>
            </a:r>
            <a:r>
              <a:rPr lang="zh-TW" altLang="en-US" sz="2600" b="1" u="sng" dirty="0">
                <a:solidFill>
                  <a:srgbClr val="FF0000"/>
                </a:solidFill>
                <a:effectLst/>
                <a:highlight>
                  <a:srgbClr val="FFFF00"/>
                </a:highlight>
                <a:latin typeface="DFKai-SB" panose="03000509000000000000" pitchFamily="65" charset="-120"/>
                <a:ea typeface="DFKai-SB" panose="03000509000000000000" pitchFamily="65" charset="-120"/>
              </a:rPr>
              <a:t>及</a:t>
            </a:r>
            <a:r>
              <a:rPr lang="zh-TW" altLang="en-US" sz="2600" b="1" u="sng" dirty="0">
                <a:solidFill>
                  <a:srgbClr val="FF0000"/>
                </a:solidFill>
                <a:effectLst/>
                <a:latin typeface="DFKai-SB" panose="03000509000000000000" pitchFamily="65" charset="-120"/>
                <a:ea typeface="DFKai-SB" panose="03000509000000000000" pitchFamily="65" charset="-120"/>
              </a:rPr>
              <a:t>金融機構或政府公款支付機關</a:t>
            </a:r>
            <a:r>
              <a:rPr lang="en-US" altLang="zh-TW" sz="2600" b="1" u="sng" dirty="0">
                <a:solidFill>
                  <a:srgbClr val="FF0000"/>
                </a:solidFill>
                <a:effectLst/>
                <a:latin typeface="DFKai-SB" panose="03000509000000000000" pitchFamily="65" charset="-120"/>
                <a:ea typeface="DFKai-SB" panose="03000509000000000000" pitchFamily="65" charset="-120"/>
              </a:rPr>
              <a:t>(</a:t>
            </a:r>
            <a:r>
              <a:rPr lang="zh-TW" altLang="en-US" sz="2600" b="1" u="sng" dirty="0">
                <a:solidFill>
                  <a:srgbClr val="FF0000"/>
                </a:solidFill>
                <a:effectLst/>
                <a:latin typeface="DFKai-SB" panose="03000509000000000000" pitchFamily="65" charset="-120"/>
                <a:ea typeface="DFKai-SB" panose="03000509000000000000" pitchFamily="65" charset="-120"/>
              </a:rPr>
              <a:t>構</a:t>
            </a:r>
            <a:r>
              <a:rPr lang="en-US" altLang="zh-TW" sz="2600" b="1" u="sng" dirty="0">
                <a:solidFill>
                  <a:srgbClr val="FF0000"/>
                </a:solidFill>
                <a:effectLst/>
                <a:latin typeface="DFKai-SB" panose="03000509000000000000" pitchFamily="65" charset="-120"/>
                <a:ea typeface="DFKai-SB" panose="03000509000000000000" pitchFamily="65" charset="-120"/>
              </a:rPr>
              <a:t>)</a:t>
            </a:r>
            <a:r>
              <a:rPr lang="zh-TW" altLang="en-US" sz="2600" b="1" u="sng" dirty="0">
                <a:solidFill>
                  <a:srgbClr val="FF0000"/>
                </a:solidFill>
                <a:effectLst/>
                <a:latin typeface="DFKai-SB" panose="03000509000000000000" pitchFamily="65" charset="-120"/>
                <a:ea typeface="DFKai-SB" panose="03000509000000000000" pitchFamily="65" charset="-120"/>
              </a:rPr>
              <a:t>之簽收或證明文件</a:t>
            </a:r>
            <a:r>
              <a:rPr lang="zh-TW" altLang="en-US" sz="2600" b="1" dirty="0">
                <a:solidFill>
                  <a:schemeClr val="bg1"/>
                </a:solidFill>
                <a:effectLst/>
                <a:latin typeface="DFKai-SB" panose="03000509000000000000" pitchFamily="65" charset="-120"/>
                <a:ea typeface="DFKai-SB" panose="03000509000000000000" pitchFamily="65" charset="-120"/>
              </a:rPr>
              <a:t>作為支出憑證，免附外聘委員及講師簽收之領據。</a:t>
            </a:r>
            <a:endParaRPr lang="en-US" altLang="zh-TW" sz="2600" b="1" dirty="0">
              <a:solidFill>
                <a:schemeClr val="bg1"/>
              </a:solidFill>
              <a:effectLst/>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990624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BF245C-B027-49F8-9531-08BCBE8ABC5A}"/>
              </a:ext>
            </a:extLst>
          </p:cNvPr>
          <p:cNvSpPr>
            <a:spLocks noGrp="1"/>
          </p:cNvSpPr>
          <p:nvPr>
            <p:ph type="title"/>
          </p:nvPr>
        </p:nvSpPr>
        <p:spPr>
          <a:xfrm>
            <a:off x="91440" y="753228"/>
            <a:ext cx="10526253" cy="1080938"/>
          </a:xfrm>
        </p:spPr>
        <p:txBody>
          <a:bodyPr>
            <a:normAutofit fontScale="90000"/>
          </a:bodyPr>
          <a:lstStyle/>
          <a:p>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j-cs"/>
              </a:rPr>
              <a:t>二、經費核銷</a:t>
            </a:r>
            <a:br>
              <a:rPr kumimoji="0" lang="en-US" altLang="zh-TW"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j-cs"/>
              </a:rPr>
            </a:br>
            <a:r>
              <a:rPr kumimoji="0" lang="en-US" altLang="zh-TW"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j-cs"/>
              </a:rPr>
              <a:t>(</a:t>
            </a:r>
            <a:r>
              <a:rPr lang="zh-TW" altLang="en-US" sz="4000" b="1" dirty="0">
                <a:solidFill>
                  <a:prstClr val="white"/>
                </a:solidFill>
                <a:latin typeface="DFKai-SB" panose="03000509000000000000" pitchFamily="65" charset="-120"/>
                <a:ea typeface="DFKai-SB" panose="03000509000000000000" pitchFamily="65" charset="-120"/>
              </a:rPr>
              <a:t>五</a:t>
            </a:r>
            <a:r>
              <a:rPr kumimoji="0" lang="en-US" altLang="zh-TW"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j-cs"/>
              </a:rPr>
              <a:t>)</a:t>
            </a:r>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j-cs"/>
              </a:rPr>
              <a:t>憑證簡化</a:t>
            </a:r>
            <a:endParaRPr lang="zh-TW" altLang="en-US" dirty="0"/>
          </a:p>
        </p:txBody>
      </p:sp>
      <p:sp>
        <p:nvSpPr>
          <p:cNvPr id="3" name="矩形 2">
            <a:extLst>
              <a:ext uri="{FF2B5EF4-FFF2-40B4-BE49-F238E27FC236}">
                <a16:creationId xmlns:a16="http://schemas.microsoft.com/office/drawing/2014/main" id="{EA3C373D-9C4A-49DA-8F76-751945217387}"/>
              </a:ext>
            </a:extLst>
          </p:cNvPr>
          <p:cNvSpPr/>
          <p:nvPr/>
        </p:nvSpPr>
        <p:spPr>
          <a:xfrm>
            <a:off x="139337" y="2146547"/>
            <a:ext cx="11913326" cy="42757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0000"/>
              </a:lnSpc>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三</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搭乘高鐵：</a:t>
            </a:r>
            <a:endParaRPr lang="en-US" altLang="zh-TW" sz="2600" b="1" dirty="0">
              <a:solidFill>
                <a:schemeClr val="bg1"/>
              </a:solidFill>
              <a:latin typeface="DFKai-SB" panose="03000509000000000000" pitchFamily="65" charset="-120"/>
              <a:ea typeface="DFKai-SB" panose="03000509000000000000" pitchFamily="65" charset="-120"/>
            </a:endParaRPr>
          </a:p>
          <a:p>
            <a:pPr algn="just">
              <a:lnSpc>
                <a:spcPct val="110000"/>
              </a:lnSpc>
              <a:spcBef>
                <a:spcPts val="400"/>
              </a:spcBef>
            </a:pPr>
            <a:r>
              <a:rPr lang="en-US" altLang="zh-TW" sz="2600" b="1" dirty="0">
                <a:solidFill>
                  <a:schemeClr val="bg1"/>
                </a:solidFill>
                <a:latin typeface="DFKai-SB" panose="03000509000000000000" pitchFamily="65" charset="-120"/>
                <a:ea typeface="DFKai-SB" panose="03000509000000000000" pitchFamily="65" charset="-120"/>
              </a:rPr>
              <a:t>1.</a:t>
            </a:r>
            <a:r>
              <a:rPr lang="zh-TW" altLang="en-US" sz="2600" b="1" dirty="0">
                <a:solidFill>
                  <a:schemeClr val="bg1"/>
                </a:solidFill>
                <a:latin typeface="DFKai-SB" panose="03000509000000000000" pitchFamily="65" charset="-120"/>
                <a:ea typeface="DFKai-SB" panose="03000509000000000000" pitchFamily="65" charset="-120"/>
              </a:rPr>
              <a:t>以</a:t>
            </a:r>
            <a:r>
              <a:rPr lang="zh-TW" altLang="en-US" sz="2600" b="1" u="sng" dirty="0">
                <a:solidFill>
                  <a:srgbClr val="FF0000"/>
                </a:solidFill>
                <a:latin typeface="DFKai-SB" panose="03000509000000000000" pitchFamily="65" charset="-120"/>
                <a:ea typeface="DFKai-SB" panose="03000509000000000000" pitchFamily="65" charset="-120"/>
              </a:rPr>
              <a:t>手機票證</a:t>
            </a:r>
            <a:r>
              <a:rPr lang="zh-TW" altLang="en-US" sz="2600" b="1" dirty="0">
                <a:solidFill>
                  <a:schemeClr val="bg1"/>
                </a:solidFill>
                <a:latin typeface="DFKai-SB" panose="03000509000000000000" pitchFamily="65" charset="-120"/>
                <a:ea typeface="DFKai-SB" panose="03000509000000000000" pitchFamily="65" charset="-120"/>
              </a:rPr>
              <a:t>搭乘者，於搭乘日出站時</a:t>
            </a:r>
            <a:r>
              <a:rPr lang="zh-TW" altLang="en-US" sz="2600" b="1" u="sng" dirty="0">
                <a:solidFill>
                  <a:srgbClr val="FF0000"/>
                </a:solidFill>
                <a:latin typeface="DFKai-SB" panose="03000509000000000000" pitchFamily="65" charset="-120"/>
                <a:ea typeface="DFKai-SB" panose="03000509000000000000" pitchFamily="65" charset="-120"/>
              </a:rPr>
              <a:t>臨櫃取得或透由網路下載</a:t>
            </a:r>
            <a:r>
              <a:rPr lang="zh-TW" altLang="en-US" sz="2600" b="1" u="sng" dirty="0">
                <a:solidFill>
                  <a:srgbClr val="FF0000"/>
                </a:solidFill>
                <a:highlight>
                  <a:srgbClr val="FFFF00"/>
                </a:highlight>
                <a:latin typeface="DFKai-SB" panose="03000509000000000000" pitchFamily="65" charset="-120"/>
                <a:ea typeface="DFKai-SB" panose="03000509000000000000" pitchFamily="65" charset="-120"/>
              </a:rPr>
              <a:t>購票證明並簽名</a:t>
            </a:r>
            <a:r>
              <a:rPr lang="zh-TW" altLang="en-US" sz="2600" b="1" dirty="0">
                <a:solidFill>
                  <a:schemeClr val="bg1"/>
                </a:solidFill>
                <a:latin typeface="DFKai-SB" panose="03000509000000000000" pitchFamily="65" charset="-120"/>
                <a:ea typeface="DFKai-SB" panose="03000509000000000000" pitchFamily="65" charset="-120"/>
              </a:rPr>
              <a:t>後均可作為支出憑證。</a:t>
            </a:r>
            <a:endParaRPr lang="en-US" altLang="zh-TW" sz="2600" b="1" dirty="0">
              <a:solidFill>
                <a:schemeClr val="bg1"/>
              </a:solidFill>
              <a:latin typeface="DFKai-SB" panose="03000509000000000000" pitchFamily="65" charset="-120"/>
              <a:ea typeface="DFKai-SB" panose="03000509000000000000" pitchFamily="65" charset="-120"/>
            </a:endParaRPr>
          </a:p>
          <a:p>
            <a:pPr algn="just">
              <a:lnSpc>
                <a:spcPct val="110000"/>
              </a:lnSpc>
              <a:spcBef>
                <a:spcPts val="400"/>
              </a:spcBef>
            </a:pPr>
            <a:r>
              <a:rPr lang="en-US" altLang="zh-TW" sz="2600" b="1" dirty="0">
                <a:solidFill>
                  <a:schemeClr val="bg1"/>
                </a:solidFill>
                <a:latin typeface="DFKai-SB" panose="03000509000000000000" pitchFamily="65" charset="-120"/>
                <a:ea typeface="DFKai-SB" panose="03000509000000000000" pitchFamily="65" charset="-120"/>
              </a:rPr>
              <a:t>2.</a:t>
            </a:r>
            <a:r>
              <a:rPr lang="zh-TW" altLang="en-US" sz="2600" b="1" dirty="0">
                <a:solidFill>
                  <a:schemeClr val="bg1"/>
                </a:solidFill>
                <a:latin typeface="DFKai-SB" panose="03000509000000000000" pitchFamily="65" charset="-120"/>
                <a:ea typeface="DFKai-SB" panose="03000509000000000000" pitchFamily="65" charset="-120"/>
              </a:rPr>
              <a:t>採</a:t>
            </a:r>
            <a:r>
              <a:rPr lang="zh-TW" altLang="en-US" sz="2600" b="1" u="sng" dirty="0">
                <a:solidFill>
                  <a:srgbClr val="FF0000"/>
                </a:solidFill>
                <a:latin typeface="DFKai-SB" panose="03000509000000000000" pitchFamily="65" charset="-120"/>
                <a:ea typeface="DFKai-SB" panose="03000509000000000000" pitchFamily="65" charset="-120"/>
              </a:rPr>
              <a:t>實體票證</a:t>
            </a:r>
            <a:r>
              <a:rPr lang="zh-TW" altLang="en-US" sz="2600" b="1" dirty="0">
                <a:solidFill>
                  <a:schemeClr val="bg1"/>
                </a:solidFill>
                <a:latin typeface="DFKai-SB" panose="03000509000000000000" pitchFamily="65" charset="-120"/>
                <a:ea typeface="DFKai-SB" panose="03000509000000000000" pitchFamily="65" charset="-120"/>
              </a:rPr>
              <a:t>搭乘，因故無法提供高鐵車票票根者，</a:t>
            </a:r>
            <a:r>
              <a:rPr lang="zh-TW" altLang="en-US" sz="2600" b="1" u="sng" dirty="0">
                <a:solidFill>
                  <a:srgbClr val="FF0000"/>
                </a:solidFill>
                <a:latin typeface="DFKai-SB" panose="03000509000000000000" pitchFamily="65" charset="-120"/>
                <a:ea typeface="DFKai-SB" panose="03000509000000000000" pitchFamily="65" charset="-120"/>
              </a:rPr>
              <a:t>得改以受領人親自簽名之收據，或出具支出證明單代替票根辦理。</a:t>
            </a:r>
            <a:endParaRPr lang="en-US" altLang="zh-TW" sz="2600" b="1" u="sng" dirty="0">
              <a:solidFill>
                <a:srgbClr val="FF0000"/>
              </a:solidFill>
              <a:latin typeface="DFKai-SB" panose="03000509000000000000" pitchFamily="65" charset="-120"/>
              <a:ea typeface="DFKai-SB" panose="03000509000000000000" pitchFamily="65" charset="-120"/>
            </a:endParaRPr>
          </a:p>
          <a:p>
            <a:pPr algn="just">
              <a:lnSpc>
                <a:spcPct val="120000"/>
              </a:lnSpc>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四</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數機關分攤款項，如由</a:t>
            </a:r>
            <a:r>
              <a:rPr lang="zh-TW" altLang="en-US" sz="2600" b="1" u="sng" dirty="0">
                <a:solidFill>
                  <a:srgbClr val="FF0000"/>
                </a:solidFill>
                <a:latin typeface="DFKai-SB" panose="03000509000000000000" pitchFamily="65" charset="-120"/>
                <a:ea typeface="DFKai-SB" panose="03000509000000000000" pitchFamily="65" charset="-120"/>
              </a:rPr>
              <a:t>機關分別支付廠商，且憑證可分割</a:t>
            </a:r>
            <a:r>
              <a:rPr lang="zh-TW" altLang="en-US" sz="2600" b="1" dirty="0">
                <a:solidFill>
                  <a:schemeClr val="bg1"/>
                </a:solidFill>
                <a:latin typeface="DFKai-SB" panose="03000509000000000000" pitchFamily="65" charset="-120"/>
                <a:ea typeface="DFKai-SB" panose="03000509000000000000" pitchFamily="65" charset="-120"/>
              </a:rPr>
              <a:t>，無須向主辦機關取得收據及分攤表或載其內容之公文。</a:t>
            </a:r>
            <a:r>
              <a:rPr lang="zh-TW" altLang="en-US" sz="2600" b="1" u="sng" dirty="0">
                <a:solidFill>
                  <a:srgbClr val="FF0000"/>
                </a:solidFill>
                <a:latin typeface="DFKai-SB" panose="03000509000000000000" pitchFamily="65" charset="-120"/>
                <a:ea typeface="DFKai-SB" panose="03000509000000000000" pitchFamily="65" charset="-120"/>
              </a:rPr>
              <a:t>另若需「支出機關分攤表」者，可由主辦機關出具載明其內容</a:t>
            </a:r>
            <a:r>
              <a:rPr lang="zh-TW" altLang="en-US" sz="2600" b="1" u="sng" dirty="0">
                <a:solidFill>
                  <a:srgbClr val="FF0000"/>
                </a:solidFill>
                <a:highlight>
                  <a:srgbClr val="FFFF00"/>
                </a:highlight>
                <a:latin typeface="DFKai-SB" panose="03000509000000000000" pitchFamily="65" charset="-120"/>
                <a:ea typeface="DFKai-SB" panose="03000509000000000000" pitchFamily="65" charset="-120"/>
              </a:rPr>
              <a:t>（按：總金額、分攤機關、分攤基準及金額）之公文代替之</a:t>
            </a:r>
            <a:r>
              <a:rPr lang="zh-TW" altLang="en-US" sz="2600" b="1" u="sng" dirty="0">
                <a:solidFill>
                  <a:schemeClr val="bg1"/>
                </a:solidFill>
                <a:latin typeface="DFKai-SB" panose="03000509000000000000" pitchFamily="65" charset="-120"/>
                <a:ea typeface="DFKai-SB" panose="03000509000000000000" pitchFamily="65" charset="-120"/>
              </a:rPr>
              <a:t>，</a:t>
            </a:r>
            <a:r>
              <a:rPr lang="zh-TW" altLang="en-US" sz="2600" b="1" u="sng" dirty="0">
                <a:solidFill>
                  <a:srgbClr val="FF0000"/>
                </a:solidFill>
                <a:latin typeface="DFKai-SB" panose="03000509000000000000" pitchFamily="65" charset="-120"/>
                <a:ea typeface="DFKai-SB" panose="03000509000000000000" pitchFamily="65" charset="-120"/>
              </a:rPr>
              <a:t>免重複製作。</a:t>
            </a:r>
            <a:endParaRPr lang="en-US" altLang="zh-TW" sz="2600" b="1" u="sng"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639193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6451C6-7706-4685-894D-0A15A0901C64}"/>
              </a:ext>
            </a:extLst>
          </p:cNvPr>
          <p:cNvSpPr>
            <a:spLocks noGrp="1"/>
          </p:cNvSpPr>
          <p:nvPr>
            <p:ph type="title"/>
          </p:nvPr>
        </p:nvSpPr>
        <p:spPr>
          <a:xfrm>
            <a:off x="1" y="753228"/>
            <a:ext cx="10294182" cy="1080938"/>
          </a:xfrm>
        </p:spPr>
        <p:txBody>
          <a:bodyPr>
            <a:normAutofit fontScale="90000"/>
          </a:bodyPr>
          <a:lstStyle/>
          <a:p>
            <a:r>
              <a:rPr lang="zh-TW" altLang="en-US" sz="4000" b="1" dirty="0">
                <a:solidFill>
                  <a:srgbClr val="FFFFFF"/>
                </a:solidFill>
                <a:latin typeface="DFKai-SB" panose="03000509000000000000" pitchFamily="65" charset="-120"/>
                <a:ea typeface="DFKai-SB" panose="03000509000000000000" pitchFamily="65" charset="-120"/>
                <a:cs typeface="+mn-cs"/>
              </a:rPr>
              <a:t>二、經費核銷</a:t>
            </a:r>
            <a:br>
              <a:rPr lang="en-US" altLang="zh-TW" sz="4000" b="1" dirty="0">
                <a:solidFill>
                  <a:srgbClr val="FFFFFF"/>
                </a:solidFill>
                <a:latin typeface="DFKai-SB" panose="03000509000000000000" pitchFamily="65" charset="-120"/>
                <a:ea typeface="DFKai-SB" panose="03000509000000000000" pitchFamily="65" charset="-120"/>
                <a:cs typeface="+mn-cs"/>
              </a:rPr>
            </a:b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六</a:t>
            </a: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簽章簡化</a:t>
            </a:r>
            <a:endParaRPr lang="zh-TW" altLang="en-US" sz="4000" b="1" dirty="0">
              <a:latin typeface="DFKai-SB" panose="03000509000000000000" pitchFamily="65" charset="-120"/>
              <a:ea typeface="DFKai-SB" panose="03000509000000000000" pitchFamily="65" charset="-120"/>
            </a:endParaRPr>
          </a:p>
        </p:txBody>
      </p:sp>
      <p:sp>
        <p:nvSpPr>
          <p:cNvPr id="5" name="圓角矩形 17">
            <a:extLst>
              <a:ext uri="{FF2B5EF4-FFF2-40B4-BE49-F238E27FC236}">
                <a16:creationId xmlns:a16="http://schemas.microsoft.com/office/drawing/2014/main" id="{85641D84-0F33-4640-9048-4CD90FADDC60}"/>
              </a:ext>
            </a:extLst>
          </p:cNvPr>
          <p:cNvSpPr/>
          <p:nvPr/>
        </p:nvSpPr>
        <p:spPr bwMode="auto">
          <a:xfrm>
            <a:off x="25090" y="2079113"/>
            <a:ext cx="11982425" cy="940830"/>
          </a:xfrm>
          <a:prstGeom prst="roundRect">
            <a:avLst/>
          </a:prstGeom>
          <a:ln/>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2600" b="1" i="0" u="none" strike="noStrike" kern="0" cap="none" spc="0" normalizeH="0" baseline="0" noProof="0" dirty="0">
                <a:ln>
                  <a:noFill/>
                </a:ln>
                <a:solidFill>
                  <a:srgbClr val="CC0066"/>
                </a:solidFill>
                <a:effectLst/>
                <a:uLnTx/>
                <a:uFillTx/>
                <a:latin typeface="微軟正黑體" panose="020B0604030504040204" pitchFamily="34" charset="-120"/>
                <a:ea typeface="微軟正黑體" pitchFamily="34" charset="-120"/>
                <a:cs typeface="+mn-cs"/>
              </a:rPr>
              <a:t> </a:t>
            </a:r>
            <a:r>
              <a:rPr lang="zh-TW" altLang="en-US" sz="3000" b="1" kern="0" dirty="0">
                <a:solidFill>
                  <a:schemeClr val="bg1"/>
                </a:solidFill>
                <a:latin typeface="DFKai-SB" panose="03000509000000000000" pitchFamily="65" charset="-120"/>
                <a:ea typeface="DFKai-SB" panose="03000509000000000000" pitchFamily="65" charset="-120"/>
              </a:rPr>
              <a:t>減少重複核章，加速作業流程</a:t>
            </a:r>
            <a:endParaRPr lang="en-US" altLang="zh-TW" sz="3000" b="1" kern="0" dirty="0">
              <a:solidFill>
                <a:schemeClr val="bg1"/>
              </a:solidFill>
              <a:latin typeface="DFKai-SB" panose="03000509000000000000" pitchFamily="65" charset="-120"/>
              <a:ea typeface="DFKai-SB" panose="03000509000000000000" pitchFamily="65" charset="-120"/>
            </a:endParaRPr>
          </a:p>
        </p:txBody>
      </p:sp>
      <p:sp>
        <p:nvSpPr>
          <p:cNvPr id="29" name="矩形 28">
            <a:extLst>
              <a:ext uri="{FF2B5EF4-FFF2-40B4-BE49-F238E27FC236}">
                <a16:creationId xmlns:a16="http://schemas.microsoft.com/office/drawing/2014/main" id="{DE2E8004-AAF2-46D1-A03D-43D6C70C1E0B}"/>
              </a:ext>
            </a:extLst>
          </p:cNvPr>
          <p:cNvSpPr/>
          <p:nvPr/>
        </p:nvSpPr>
        <p:spPr>
          <a:xfrm>
            <a:off x="0" y="3127422"/>
            <a:ext cx="12007516" cy="3086679"/>
          </a:xfrm>
          <a:prstGeom prst="rect">
            <a:avLst/>
          </a:prstGeom>
          <a:solidFill>
            <a:schemeClr val="accent1">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hangingPunct="0">
              <a:lnSpc>
                <a:spcPct val="120000"/>
              </a:lnSpc>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一</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以表單</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或清冊</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為支出憑證者，</a:t>
            </a:r>
            <a:r>
              <a:rPr lang="zh-TW" altLang="en-US" sz="2600" b="1" u="sng" dirty="0">
                <a:solidFill>
                  <a:srgbClr val="FF0000"/>
                </a:solidFill>
                <a:latin typeface="DFKai-SB" panose="03000509000000000000" pitchFamily="65" charset="-120"/>
                <a:ea typeface="DFKai-SB" panose="03000509000000000000" pitchFamily="65" charset="-120"/>
              </a:rPr>
              <a:t>應於最後結記總數，再於彙總頁分別核簽，無需逐頁核簽。</a:t>
            </a:r>
            <a:endParaRPr lang="en-US" altLang="zh-TW" sz="2600" b="1" u="sng" dirty="0">
              <a:solidFill>
                <a:srgbClr val="FF0000"/>
              </a:solidFill>
              <a:latin typeface="DFKai-SB" panose="03000509000000000000" pitchFamily="65" charset="-120"/>
              <a:ea typeface="DFKai-SB" panose="03000509000000000000" pitchFamily="65" charset="-120"/>
            </a:endParaRPr>
          </a:p>
          <a:p>
            <a:pPr indent="-444500" algn="just" defTabSz="914400" hangingPunct="0">
              <a:lnSpc>
                <a:spcPct val="120000"/>
              </a:lnSpc>
              <a:spcBef>
                <a:spcPts val="600"/>
              </a:spcBef>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二</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支出憑證已依規定逐級核簽者，如黏貼於黏貼憑證用紙，該黏貼憑證用紙</a:t>
            </a:r>
            <a:r>
              <a:rPr lang="zh-TW" altLang="en-US" sz="2600" b="1" u="sng" dirty="0">
                <a:solidFill>
                  <a:srgbClr val="FF0000"/>
                </a:solidFill>
                <a:latin typeface="DFKai-SB" panose="03000509000000000000" pitchFamily="65" charset="-120"/>
                <a:ea typeface="DFKai-SB" panose="03000509000000000000" pitchFamily="65" charset="-120"/>
              </a:rPr>
              <a:t>免重複核簽。</a:t>
            </a:r>
            <a:endParaRPr lang="en-US" altLang="zh-TW" sz="2600" b="1" u="sng" dirty="0">
              <a:solidFill>
                <a:srgbClr val="FF0000"/>
              </a:solidFill>
              <a:latin typeface="DFKai-SB" panose="03000509000000000000" pitchFamily="65" charset="-120"/>
              <a:ea typeface="DFKai-SB" panose="03000509000000000000" pitchFamily="65" charset="-120"/>
            </a:endParaRPr>
          </a:p>
          <a:p>
            <a:pPr indent="-444500" algn="just" defTabSz="914400" hangingPunct="0">
              <a:lnSpc>
                <a:spcPct val="120000"/>
              </a:lnSpc>
              <a:spcBef>
                <a:spcPts val="600"/>
              </a:spcBef>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三</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 依業務性質</a:t>
            </a:r>
            <a:r>
              <a:rPr lang="zh-TW" altLang="en-US" sz="2600" b="1" u="sng" dirty="0">
                <a:solidFill>
                  <a:srgbClr val="FF0000"/>
                </a:solidFill>
                <a:latin typeface="DFKai-SB" panose="03000509000000000000" pitchFamily="65" charset="-120"/>
                <a:ea typeface="DFKai-SB" panose="03000509000000000000" pitchFamily="65" charset="-120"/>
              </a:rPr>
              <a:t>授權由各承辦單位逕行辦理採購或繳納後檢據核銷之案件</a:t>
            </a:r>
            <a:r>
              <a:rPr lang="zh-TW" altLang="en-US" sz="2600" b="1" dirty="0">
                <a:solidFill>
                  <a:schemeClr val="bg1"/>
                </a:solidFill>
                <a:latin typeface="DFKai-SB" panose="03000509000000000000" pitchFamily="65" charset="-120"/>
                <a:ea typeface="DFKai-SB" panose="03000509000000000000" pitchFamily="65" charset="-120"/>
              </a:rPr>
              <a:t>，</a:t>
            </a:r>
            <a:r>
              <a:rPr lang="zh-TW" altLang="en-US" sz="2600" b="1" u="sng" dirty="0">
                <a:solidFill>
                  <a:srgbClr val="FF0000"/>
                </a:solidFill>
                <a:latin typeface="DFKai-SB" panose="03000509000000000000" pitchFamily="65" charset="-120"/>
                <a:ea typeface="DFKai-SB" panose="03000509000000000000" pitchFamily="65" charset="-120"/>
              </a:rPr>
              <a:t>辦理核銷時僅須於黏貼憑證用紙核章。</a:t>
            </a:r>
          </a:p>
        </p:txBody>
      </p:sp>
    </p:spTree>
    <p:extLst>
      <p:ext uri="{BB962C8B-B14F-4D97-AF65-F5344CB8AC3E}">
        <p14:creationId xmlns:p14="http://schemas.microsoft.com/office/powerpoint/2010/main" val="37462563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6451C6-7706-4685-894D-0A15A0901C64}"/>
              </a:ext>
            </a:extLst>
          </p:cNvPr>
          <p:cNvSpPr>
            <a:spLocks noGrp="1"/>
          </p:cNvSpPr>
          <p:nvPr>
            <p:ph type="title"/>
          </p:nvPr>
        </p:nvSpPr>
        <p:spPr>
          <a:xfrm>
            <a:off x="1" y="753228"/>
            <a:ext cx="10294182" cy="1080938"/>
          </a:xfrm>
        </p:spPr>
        <p:txBody>
          <a:bodyPr>
            <a:normAutofit fontScale="90000"/>
          </a:bodyPr>
          <a:lstStyle/>
          <a:p>
            <a:r>
              <a:rPr lang="zh-TW" altLang="en-US" sz="4000" b="1" dirty="0">
                <a:solidFill>
                  <a:srgbClr val="FFFFFF"/>
                </a:solidFill>
                <a:latin typeface="DFKai-SB" panose="03000509000000000000" pitchFamily="65" charset="-120"/>
                <a:ea typeface="DFKai-SB" panose="03000509000000000000" pitchFamily="65" charset="-120"/>
                <a:cs typeface="+mn-cs"/>
              </a:rPr>
              <a:t>二、經費核銷</a:t>
            </a:r>
            <a:br>
              <a:rPr lang="en-US" altLang="zh-TW" sz="4000" b="1" dirty="0">
                <a:solidFill>
                  <a:srgbClr val="FFFFFF"/>
                </a:solidFill>
                <a:latin typeface="DFKai-SB" panose="03000509000000000000" pitchFamily="65" charset="-120"/>
                <a:ea typeface="DFKai-SB" panose="03000509000000000000" pitchFamily="65" charset="-120"/>
                <a:cs typeface="+mn-cs"/>
              </a:rPr>
            </a:b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七</a:t>
            </a: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程序簡化</a:t>
            </a:r>
            <a:endParaRPr lang="zh-TW" altLang="en-US" sz="4000" b="1" dirty="0">
              <a:latin typeface="DFKai-SB" panose="03000509000000000000" pitchFamily="65" charset="-120"/>
              <a:ea typeface="DFKai-SB" panose="03000509000000000000" pitchFamily="65" charset="-120"/>
            </a:endParaRPr>
          </a:p>
        </p:txBody>
      </p:sp>
      <p:sp>
        <p:nvSpPr>
          <p:cNvPr id="5" name="圓角矩形 17">
            <a:extLst>
              <a:ext uri="{FF2B5EF4-FFF2-40B4-BE49-F238E27FC236}">
                <a16:creationId xmlns:a16="http://schemas.microsoft.com/office/drawing/2014/main" id="{85641D84-0F33-4640-9048-4CD90FADDC60}"/>
              </a:ext>
            </a:extLst>
          </p:cNvPr>
          <p:cNvSpPr/>
          <p:nvPr/>
        </p:nvSpPr>
        <p:spPr bwMode="auto">
          <a:xfrm>
            <a:off x="25090" y="2079113"/>
            <a:ext cx="11982425" cy="940830"/>
          </a:xfrm>
          <a:prstGeom prst="roundRect">
            <a:avLst/>
          </a:prstGeom>
          <a:ln/>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2600" b="1" i="0" u="none" strike="noStrike" kern="0" cap="none" spc="0" normalizeH="0" baseline="0" noProof="0" dirty="0">
                <a:ln>
                  <a:noFill/>
                </a:ln>
                <a:solidFill>
                  <a:srgbClr val="CC0066"/>
                </a:solidFill>
                <a:effectLst/>
                <a:uLnTx/>
                <a:uFillTx/>
                <a:latin typeface="微軟正黑體" panose="020B0604030504040204" pitchFamily="34" charset="-120"/>
                <a:ea typeface="微軟正黑體" pitchFamily="34" charset="-120"/>
                <a:cs typeface="+mn-cs"/>
              </a:rPr>
              <a:t> </a:t>
            </a:r>
            <a:endParaRPr kumimoji="0" lang="en-US" altLang="zh-TW" sz="2600" b="1" i="0" u="none" strike="noStrike" kern="0" cap="none" spc="0" normalizeH="0" baseline="0" noProof="0" dirty="0">
              <a:ln>
                <a:noFill/>
              </a:ln>
              <a:solidFill>
                <a:srgbClr val="CC0066"/>
              </a:solidFill>
              <a:effectLst/>
              <a:uLnTx/>
              <a:uFillTx/>
              <a:latin typeface="微軟正黑體" panose="020B0604030504040204" pitchFamily="34" charset="-120"/>
              <a:ea typeface="微軟正黑體" pitchFamily="34" charset="-120"/>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000" b="1" kern="0" dirty="0">
                <a:solidFill>
                  <a:schemeClr val="bg1"/>
                </a:solidFill>
                <a:latin typeface="DFKai-SB" panose="03000509000000000000" pitchFamily="65" charset="-120"/>
                <a:ea typeface="DFKai-SB" panose="03000509000000000000" pitchFamily="65" charset="-120"/>
              </a:rPr>
              <a:t>簡化經費動支或核銷程序，加速採購或核銷作業</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3000" b="1" kern="0" dirty="0">
              <a:solidFill>
                <a:schemeClr val="bg1"/>
              </a:solidFill>
              <a:latin typeface="微軟正黑體" panose="020B0604030504040204" pitchFamily="34" charset="-120"/>
              <a:ea typeface="微軟正黑體" pitchFamily="34" charset="-120"/>
            </a:endParaRPr>
          </a:p>
        </p:txBody>
      </p:sp>
      <p:sp>
        <p:nvSpPr>
          <p:cNvPr id="29" name="矩形 28">
            <a:extLst>
              <a:ext uri="{FF2B5EF4-FFF2-40B4-BE49-F238E27FC236}">
                <a16:creationId xmlns:a16="http://schemas.microsoft.com/office/drawing/2014/main" id="{DE2E8004-AAF2-46D1-A03D-43D6C70C1E0B}"/>
              </a:ext>
            </a:extLst>
          </p:cNvPr>
          <p:cNvSpPr/>
          <p:nvPr/>
        </p:nvSpPr>
        <p:spPr>
          <a:xfrm>
            <a:off x="25090" y="3144615"/>
            <a:ext cx="12007516" cy="1492396"/>
          </a:xfrm>
          <a:prstGeom prst="rect">
            <a:avLst/>
          </a:prstGeom>
          <a:solidFill>
            <a:schemeClr val="bg2">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hangingPunct="0">
              <a:lnSpc>
                <a:spcPct val="120000"/>
              </a:lnSpc>
            </a:pP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一</a:t>
            </a:r>
            <a:r>
              <a:rPr lang="en-US" altLang="zh-TW" sz="2600" b="1" dirty="0">
                <a:solidFill>
                  <a:schemeClr val="bg1"/>
                </a:solidFill>
                <a:latin typeface="DFKai-SB" panose="03000509000000000000" pitchFamily="65" charset="-120"/>
                <a:ea typeface="DFKai-SB" panose="03000509000000000000" pitchFamily="65" charset="-120"/>
              </a:rPr>
              <a:t>)</a:t>
            </a:r>
            <a:r>
              <a:rPr lang="zh-TW" altLang="en-US" sz="2600" b="1" dirty="0">
                <a:solidFill>
                  <a:schemeClr val="bg1"/>
                </a:solidFill>
                <a:latin typeface="DFKai-SB" panose="03000509000000000000" pitchFamily="65" charset="-120"/>
                <a:ea typeface="DFKai-SB" panose="03000509000000000000" pitchFamily="65" charset="-120"/>
              </a:rPr>
              <a:t> 符合經費簡化動支之項目，</a:t>
            </a:r>
            <a:r>
              <a:rPr lang="zh-TW" altLang="en-US" sz="2600" b="1" u="sng" dirty="0">
                <a:solidFill>
                  <a:srgbClr val="FF0000"/>
                </a:solidFill>
                <a:latin typeface="DFKai-SB" panose="03000509000000000000" pitchFamily="65" charset="-120"/>
                <a:ea typeface="DFKai-SB" panose="03000509000000000000" pitchFamily="65" charset="-120"/>
              </a:rPr>
              <a:t>由各承辦單位確認預算足以支應</a:t>
            </a:r>
            <a:r>
              <a:rPr lang="zh-TW" altLang="en-US" sz="2600" b="1" dirty="0">
                <a:solidFill>
                  <a:schemeClr val="bg1"/>
                </a:solidFill>
                <a:latin typeface="DFKai-SB" panose="03000509000000000000" pitchFamily="65" charset="-120"/>
                <a:ea typeface="DFKai-SB" panose="03000509000000000000" pitchFamily="65" charset="-120"/>
              </a:rPr>
              <a:t>後逕行辦理採購或繳納後檢據核銷，免先送會計單位審核並為預算之控留。</a:t>
            </a:r>
            <a:r>
              <a:rPr lang="en-US" altLang="zh-TW" sz="2600" b="1" dirty="0">
                <a:solidFill>
                  <a:srgbClr val="FF0000"/>
                </a:solidFill>
                <a:latin typeface="DFKai-SB" panose="03000509000000000000" pitchFamily="65" charset="-120"/>
                <a:ea typeface="DFKai-SB" panose="03000509000000000000" pitchFamily="65" charset="-120"/>
              </a:rPr>
              <a:t>(109</a:t>
            </a:r>
            <a:r>
              <a:rPr lang="zh-TW" altLang="en-US" sz="2600" b="1" dirty="0">
                <a:solidFill>
                  <a:srgbClr val="FF0000"/>
                </a:solidFill>
                <a:latin typeface="DFKai-SB" panose="03000509000000000000" pitchFamily="65" charset="-120"/>
                <a:ea typeface="DFKai-SB" panose="03000509000000000000" pitchFamily="65" charset="-120"/>
              </a:rPr>
              <a:t>年</a:t>
            </a:r>
            <a:r>
              <a:rPr lang="en-US" altLang="zh-TW" sz="2600" b="1" dirty="0">
                <a:solidFill>
                  <a:srgbClr val="FF0000"/>
                </a:solidFill>
                <a:latin typeface="DFKai-SB" panose="03000509000000000000" pitchFamily="65" charset="-120"/>
                <a:ea typeface="DFKai-SB" panose="03000509000000000000" pitchFamily="65" charset="-120"/>
              </a:rPr>
              <a:t>1</a:t>
            </a:r>
            <a:r>
              <a:rPr lang="zh-TW" altLang="en-US" sz="2600" b="1" dirty="0">
                <a:solidFill>
                  <a:srgbClr val="FF0000"/>
                </a:solidFill>
                <a:latin typeface="DFKai-SB" panose="03000509000000000000" pitchFamily="65" charset="-120"/>
                <a:ea typeface="DFKai-SB" panose="03000509000000000000" pitchFamily="65" charset="-120"/>
              </a:rPr>
              <a:t>月</a:t>
            </a:r>
            <a:r>
              <a:rPr lang="en-US" altLang="zh-TW" sz="2600" b="1" dirty="0">
                <a:solidFill>
                  <a:srgbClr val="FF0000"/>
                </a:solidFill>
                <a:latin typeface="DFKai-SB" panose="03000509000000000000" pitchFamily="65" charset="-120"/>
                <a:ea typeface="DFKai-SB" panose="03000509000000000000" pitchFamily="65" charset="-120"/>
              </a:rPr>
              <a:t>13</a:t>
            </a:r>
            <a:r>
              <a:rPr lang="zh-TW" altLang="en-US" sz="2600" b="1" dirty="0">
                <a:solidFill>
                  <a:srgbClr val="FF0000"/>
                </a:solidFill>
                <a:latin typeface="DFKai-SB" panose="03000509000000000000" pitchFamily="65" charset="-120"/>
                <a:ea typeface="DFKai-SB" panose="03000509000000000000" pitchFamily="65" charset="-120"/>
              </a:rPr>
              <a:t>日府主會字第</a:t>
            </a:r>
            <a:r>
              <a:rPr lang="en-US" altLang="zh-TW" sz="2600" b="1" dirty="0">
                <a:solidFill>
                  <a:srgbClr val="FF0000"/>
                </a:solidFill>
                <a:latin typeface="DFKai-SB" panose="03000509000000000000" pitchFamily="65" charset="-120"/>
                <a:ea typeface="DFKai-SB" panose="03000509000000000000" pitchFamily="65" charset="-120"/>
              </a:rPr>
              <a:t>1090002151</a:t>
            </a:r>
            <a:r>
              <a:rPr lang="zh-TW" altLang="en-US" sz="2600" b="1" dirty="0">
                <a:solidFill>
                  <a:srgbClr val="FF0000"/>
                </a:solidFill>
                <a:latin typeface="DFKai-SB" panose="03000509000000000000" pitchFamily="65" charset="-120"/>
                <a:ea typeface="DFKai-SB" panose="03000509000000000000" pitchFamily="65" charset="-120"/>
              </a:rPr>
              <a:t>號函</a:t>
            </a:r>
            <a:r>
              <a:rPr lang="en-US" altLang="zh-TW" sz="2600" b="1" dirty="0">
                <a:solidFill>
                  <a:srgbClr val="FF0000"/>
                </a:solidFill>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17262431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6451C6-7706-4685-894D-0A15A0901C64}"/>
              </a:ext>
            </a:extLst>
          </p:cNvPr>
          <p:cNvSpPr>
            <a:spLocks noGrp="1"/>
          </p:cNvSpPr>
          <p:nvPr>
            <p:ph type="title"/>
          </p:nvPr>
        </p:nvSpPr>
        <p:spPr>
          <a:xfrm>
            <a:off x="1" y="753228"/>
            <a:ext cx="10294182" cy="1080938"/>
          </a:xfrm>
        </p:spPr>
        <p:txBody>
          <a:bodyPr>
            <a:normAutofit fontScale="90000"/>
          </a:bodyPr>
          <a:lstStyle/>
          <a:p>
            <a:r>
              <a:rPr lang="zh-TW" altLang="en-US" sz="4000" b="1" dirty="0">
                <a:solidFill>
                  <a:srgbClr val="FFFFFF"/>
                </a:solidFill>
                <a:latin typeface="DFKai-SB" panose="03000509000000000000" pitchFamily="65" charset="-120"/>
                <a:ea typeface="DFKai-SB" panose="03000509000000000000" pitchFamily="65" charset="-120"/>
                <a:cs typeface="+mn-cs"/>
              </a:rPr>
              <a:t>二、經費核銷</a:t>
            </a:r>
            <a:br>
              <a:rPr lang="en-US" altLang="zh-TW" sz="4000" b="1" dirty="0">
                <a:solidFill>
                  <a:srgbClr val="FFFFFF"/>
                </a:solidFill>
                <a:latin typeface="DFKai-SB" panose="03000509000000000000" pitchFamily="65" charset="-120"/>
                <a:ea typeface="DFKai-SB" panose="03000509000000000000" pitchFamily="65" charset="-120"/>
                <a:cs typeface="+mn-cs"/>
              </a:rPr>
            </a:b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八</a:t>
            </a:r>
            <a:r>
              <a:rPr lang="en-US" altLang="zh-TW" sz="4000" b="1" dirty="0">
                <a:solidFill>
                  <a:srgbClr val="FFFFFF"/>
                </a:solidFill>
                <a:latin typeface="DFKai-SB" panose="03000509000000000000" pitchFamily="65" charset="-120"/>
                <a:ea typeface="DFKai-SB" panose="03000509000000000000" pitchFamily="65" charset="-120"/>
                <a:cs typeface="+mn-cs"/>
              </a:rPr>
              <a:t>)</a:t>
            </a:r>
            <a:r>
              <a:rPr lang="zh-TW" altLang="en-US" sz="4000" b="1" dirty="0">
                <a:solidFill>
                  <a:srgbClr val="FFFFFF"/>
                </a:solidFill>
                <a:latin typeface="DFKai-SB" panose="03000509000000000000" pitchFamily="65" charset="-120"/>
                <a:ea typeface="DFKai-SB" panose="03000509000000000000" pitchFamily="65" charset="-120"/>
                <a:cs typeface="+mn-cs"/>
              </a:rPr>
              <a:t>其他簡化方式</a:t>
            </a:r>
            <a:endParaRPr lang="zh-TW" altLang="en-US" sz="4000" b="1" dirty="0">
              <a:latin typeface="DFKai-SB" panose="03000509000000000000" pitchFamily="65" charset="-120"/>
              <a:ea typeface="DFKai-SB" panose="03000509000000000000" pitchFamily="65" charset="-120"/>
            </a:endParaRPr>
          </a:p>
        </p:txBody>
      </p:sp>
      <p:sp>
        <p:nvSpPr>
          <p:cNvPr id="29" name="矩形 28">
            <a:extLst>
              <a:ext uri="{FF2B5EF4-FFF2-40B4-BE49-F238E27FC236}">
                <a16:creationId xmlns:a16="http://schemas.microsoft.com/office/drawing/2014/main" id="{DE2E8004-AAF2-46D1-A03D-43D6C70C1E0B}"/>
              </a:ext>
            </a:extLst>
          </p:cNvPr>
          <p:cNvSpPr/>
          <p:nvPr/>
        </p:nvSpPr>
        <p:spPr>
          <a:xfrm>
            <a:off x="92242" y="2265273"/>
            <a:ext cx="12007516" cy="3624326"/>
          </a:xfrm>
          <a:prstGeom prst="rect">
            <a:avLst/>
          </a:prstGeom>
          <a:solidFill>
            <a:schemeClr val="accent1">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hangingPunct="0">
              <a:lnSpc>
                <a:spcPct val="120000"/>
              </a:lnSpc>
            </a:pPr>
            <a:r>
              <a:rPr lang="en-US" altLang="zh-TW" sz="2800" b="1" dirty="0">
                <a:solidFill>
                  <a:schemeClr val="tx2">
                    <a:lumMod val="10000"/>
                  </a:schemeClr>
                </a:solidFill>
                <a:latin typeface="DFKai-SB" panose="03000509000000000000" pitchFamily="65" charset="-120"/>
                <a:ea typeface="DFKai-SB" panose="03000509000000000000" pitchFamily="65" charset="-120"/>
              </a:rPr>
              <a:t>(</a:t>
            </a:r>
            <a:r>
              <a:rPr lang="zh-TW" altLang="en-US" sz="2800" b="1" dirty="0">
                <a:solidFill>
                  <a:schemeClr val="tx2">
                    <a:lumMod val="10000"/>
                  </a:schemeClr>
                </a:solidFill>
                <a:latin typeface="DFKai-SB" panose="03000509000000000000" pitchFamily="65" charset="-120"/>
                <a:ea typeface="DFKai-SB" panose="03000509000000000000" pitchFamily="65" charset="-120"/>
              </a:rPr>
              <a:t>一</a:t>
            </a:r>
            <a:r>
              <a:rPr lang="en-US" altLang="zh-TW" sz="2800" b="1" dirty="0">
                <a:solidFill>
                  <a:schemeClr val="tx2">
                    <a:lumMod val="10000"/>
                  </a:schemeClr>
                </a:solidFill>
                <a:latin typeface="DFKai-SB" panose="03000509000000000000" pitchFamily="65" charset="-120"/>
                <a:ea typeface="DFKai-SB" panose="03000509000000000000" pitchFamily="65" charset="-120"/>
              </a:rPr>
              <a:t>)</a:t>
            </a:r>
            <a:r>
              <a:rPr lang="zh-TW" altLang="en-US" sz="2800" b="1" dirty="0">
                <a:solidFill>
                  <a:schemeClr val="tx2">
                    <a:lumMod val="10000"/>
                  </a:schemeClr>
                </a:solidFill>
                <a:latin typeface="DFKai-SB" panose="03000509000000000000" pitchFamily="65" charset="-120"/>
                <a:ea typeface="DFKai-SB" panose="03000509000000000000" pitchFamily="65" charset="-120"/>
              </a:rPr>
              <a:t>統一發票</a:t>
            </a:r>
            <a:r>
              <a:rPr lang="en-US" altLang="zh-TW" sz="2800" b="1" dirty="0">
                <a:solidFill>
                  <a:schemeClr val="tx2">
                    <a:lumMod val="10000"/>
                  </a:schemeClr>
                </a:solidFill>
                <a:latin typeface="DFKai-SB" panose="03000509000000000000" pitchFamily="65" charset="-120"/>
                <a:ea typeface="DFKai-SB" panose="03000509000000000000" pitchFamily="65" charset="-120"/>
              </a:rPr>
              <a:t>(</a:t>
            </a:r>
            <a:r>
              <a:rPr lang="zh-TW" altLang="en-US" sz="2800" b="1" dirty="0">
                <a:solidFill>
                  <a:schemeClr val="tx2">
                    <a:lumMod val="10000"/>
                  </a:schemeClr>
                </a:solidFill>
                <a:latin typeface="DFKai-SB" panose="03000509000000000000" pitchFamily="65" charset="-120"/>
                <a:ea typeface="DFKai-SB" panose="03000509000000000000" pitchFamily="65" charset="-120"/>
              </a:rPr>
              <a:t>含電子發票證明聯</a:t>
            </a:r>
            <a:r>
              <a:rPr lang="en-US" altLang="zh-TW" sz="2800" b="1" dirty="0">
                <a:solidFill>
                  <a:schemeClr val="tx2">
                    <a:lumMod val="10000"/>
                  </a:schemeClr>
                </a:solidFill>
                <a:latin typeface="DFKai-SB" panose="03000509000000000000" pitchFamily="65" charset="-120"/>
                <a:ea typeface="DFKai-SB" panose="03000509000000000000" pitchFamily="65" charset="-120"/>
              </a:rPr>
              <a:t>)</a:t>
            </a:r>
            <a:r>
              <a:rPr lang="zh-TW" altLang="en-US" sz="2800" b="1" dirty="0">
                <a:solidFill>
                  <a:schemeClr val="tx2">
                    <a:lumMod val="10000"/>
                  </a:schemeClr>
                </a:solidFill>
                <a:latin typeface="DFKai-SB" panose="03000509000000000000" pitchFamily="65" charset="-120"/>
                <a:ea typeface="DFKai-SB" panose="03000509000000000000" pitchFamily="65" charset="-120"/>
              </a:rPr>
              <a:t>或依加值型及非加值型營業稅法規定掣發之普通收據要件之注意事項：</a:t>
            </a:r>
          </a:p>
          <a:p>
            <a:pPr lvl="0" algn="just" defTabSz="914400" hangingPunct="0">
              <a:lnSpc>
                <a:spcPct val="120000"/>
              </a:lnSpc>
            </a:pPr>
            <a:r>
              <a:rPr lang="en-US" altLang="zh-TW" sz="2800" b="1" dirty="0">
                <a:solidFill>
                  <a:schemeClr val="tx2">
                    <a:lumMod val="10000"/>
                  </a:schemeClr>
                </a:solidFill>
                <a:latin typeface="DFKai-SB" panose="03000509000000000000" pitchFamily="65" charset="-120"/>
                <a:ea typeface="DFKai-SB" panose="03000509000000000000" pitchFamily="65" charset="-120"/>
              </a:rPr>
              <a:t>1.</a:t>
            </a:r>
            <a:r>
              <a:rPr lang="zh-TW" altLang="en-US" sz="2800" b="1" u="sng" dirty="0">
                <a:solidFill>
                  <a:srgbClr val="FF0000"/>
                </a:solidFill>
                <a:highlight>
                  <a:srgbClr val="FFFF00"/>
                </a:highlight>
                <a:latin typeface="DFKai-SB" panose="03000509000000000000" pitchFamily="65" charset="-120"/>
                <a:ea typeface="DFKai-SB" panose="03000509000000000000" pitchFamily="65" charset="-120"/>
              </a:rPr>
              <a:t>統一發票總價</a:t>
            </a:r>
            <a:r>
              <a:rPr lang="zh-TW" altLang="en-US" sz="2800" b="1" u="sng" dirty="0">
                <a:solidFill>
                  <a:srgbClr val="FF0000"/>
                </a:solidFill>
                <a:latin typeface="DFKai-SB" panose="03000509000000000000" pitchFamily="65" charset="-120"/>
                <a:ea typeface="DFKai-SB" panose="03000509000000000000" pitchFamily="65" charset="-120"/>
              </a:rPr>
              <a:t>書寫錯誤者</a:t>
            </a:r>
            <a:r>
              <a:rPr lang="zh-TW" altLang="en-US" sz="2800" b="1" dirty="0">
                <a:solidFill>
                  <a:schemeClr val="tx2">
                    <a:lumMod val="10000"/>
                  </a:schemeClr>
                </a:solidFill>
                <a:latin typeface="DFKai-SB" panose="03000509000000000000" pitchFamily="65" charset="-120"/>
                <a:ea typeface="DFKai-SB" panose="03000509000000000000" pitchFamily="65" charset="-120"/>
              </a:rPr>
              <a:t>，應依統一發票使用辦法規定</a:t>
            </a:r>
            <a:r>
              <a:rPr lang="zh-TW" altLang="en-US" sz="2800" b="1" u="sng" dirty="0">
                <a:solidFill>
                  <a:srgbClr val="FF0000"/>
                </a:solidFill>
                <a:highlight>
                  <a:srgbClr val="FFFF00"/>
                </a:highlight>
                <a:latin typeface="DFKai-SB" panose="03000509000000000000" pitchFamily="65" charset="-120"/>
                <a:ea typeface="DFKai-SB" panose="03000509000000000000" pitchFamily="65" charset="-120"/>
              </a:rPr>
              <a:t>另行開立</a:t>
            </a:r>
            <a:r>
              <a:rPr lang="zh-TW" altLang="en-US" sz="2800" b="1" dirty="0">
                <a:solidFill>
                  <a:schemeClr val="tx2">
                    <a:lumMod val="10000"/>
                  </a:schemeClr>
                </a:solidFill>
                <a:latin typeface="DFKai-SB" panose="03000509000000000000" pitchFamily="65" charset="-120"/>
                <a:ea typeface="DFKai-SB" panose="03000509000000000000" pitchFamily="65" charset="-120"/>
              </a:rPr>
              <a:t>。</a:t>
            </a:r>
          </a:p>
          <a:p>
            <a:pPr lvl="0" algn="just" defTabSz="914400" hangingPunct="0">
              <a:lnSpc>
                <a:spcPct val="120000"/>
              </a:lnSpc>
            </a:pPr>
            <a:r>
              <a:rPr lang="en-US" altLang="zh-TW" sz="2800" b="1" dirty="0">
                <a:solidFill>
                  <a:schemeClr val="tx2">
                    <a:lumMod val="10000"/>
                  </a:schemeClr>
                </a:solidFill>
                <a:latin typeface="DFKai-SB" panose="03000509000000000000" pitchFamily="65" charset="-120"/>
                <a:ea typeface="DFKai-SB" panose="03000509000000000000" pitchFamily="65" charset="-120"/>
              </a:rPr>
              <a:t>2.</a:t>
            </a:r>
            <a:r>
              <a:rPr lang="zh-TW" altLang="en-US" sz="2800" b="1" u="sng" dirty="0">
                <a:solidFill>
                  <a:srgbClr val="FF0000"/>
                </a:solidFill>
                <a:latin typeface="DFKai-SB" panose="03000509000000000000" pitchFamily="65" charset="-120"/>
                <a:ea typeface="DFKai-SB" panose="03000509000000000000" pitchFamily="65" charset="-120"/>
              </a:rPr>
              <a:t>「品名及總價」</a:t>
            </a:r>
            <a:r>
              <a:rPr lang="zh-TW" altLang="en-US" sz="2800" b="1" dirty="0">
                <a:solidFill>
                  <a:schemeClr val="tx2">
                    <a:lumMod val="10000"/>
                  </a:schemeClr>
                </a:solidFill>
                <a:latin typeface="DFKai-SB" panose="03000509000000000000" pitchFamily="65" charset="-120"/>
                <a:ea typeface="DFKai-SB" panose="03000509000000000000" pitchFamily="65" charset="-120"/>
              </a:rPr>
              <a:t>僅列代號或非本國文者，</a:t>
            </a:r>
            <a:r>
              <a:rPr lang="zh-TW" altLang="en-US" sz="2800" b="1" u="sng" dirty="0">
                <a:solidFill>
                  <a:srgbClr val="FF0000"/>
                </a:solidFill>
                <a:latin typeface="DFKai-SB" panose="03000509000000000000" pitchFamily="65" charset="-120"/>
                <a:ea typeface="DFKai-SB" panose="03000509000000000000" pitchFamily="65" charset="-120"/>
              </a:rPr>
              <a:t>應由經手人加註或擇要譯註品名並簽名證明</a:t>
            </a:r>
            <a:r>
              <a:rPr lang="zh-TW" altLang="en-US" sz="2800" b="1" dirty="0">
                <a:solidFill>
                  <a:schemeClr val="tx2">
                    <a:lumMod val="10000"/>
                  </a:schemeClr>
                </a:solidFill>
                <a:latin typeface="DFKai-SB" panose="03000509000000000000" pitchFamily="65" charset="-120"/>
                <a:ea typeface="DFKai-SB" panose="03000509000000000000" pitchFamily="65" charset="-120"/>
              </a:rPr>
              <a:t>，必要時，應註明廠牌或規格；</a:t>
            </a:r>
            <a:r>
              <a:rPr lang="zh-TW" altLang="en-US" sz="2800" b="1" u="sng" dirty="0">
                <a:solidFill>
                  <a:srgbClr val="FF0000"/>
                </a:solidFill>
                <a:latin typeface="DFKai-SB" panose="03000509000000000000" pitchFamily="65" charset="-120"/>
                <a:ea typeface="DFKai-SB" panose="03000509000000000000" pitchFamily="65" charset="-120"/>
              </a:rPr>
              <a:t>如以清單或文件</a:t>
            </a:r>
            <a:r>
              <a:rPr lang="en-US" altLang="zh-TW" sz="2800" b="1" u="sng" dirty="0">
                <a:solidFill>
                  <a:srgbClr val="FF0000"/>
                </a:solidFill>
                <a:latin typeface="DFKai-SB" panose="03000509000000000000" pitchFamily="65" charset="-120"/>
                <a:ea typeface="DFKai-SB" panose="03000509000000000000" pitchFamily="65" charset="-120"/>
              </a:rPr>
              <a:t>(</a:t>
            </a:r>
            <a:r>
              <a:rPr lang="zh-TW" altLang="en-US" sz="2800" b="1" u="sng" dirty="0">
                <a:solidFill>
                  <a:srgbClr val="FF0000"/>
                </a:solidFill>
                <a:latin typeface="DFKai-SB" panose="03000509000000000000" pitchFamily="65" charset="-120"/>
                <a:ea typeface="DFKai-SB" panose="03000509000000000000" pitchFamily="65" charset="-120"/>
              </a:rPr>
              <a:t>例如請購單、庶務清單或憑證用紙</a:t>
            </a:r>
            <a:r>
              <a:rPr lang="en-US" altLang="zh-TW" sz="2800" b="1" u="sng" dirty="0">
                <a:solidFill>
                  <a:srgbClr val="FF0000"/>
                </a:solidFill>
                <a:latin typeface="DFKai-SB" panose="03000509000000000000" pitchFamily="65" charset="-120"/>
                <a:ea typeface="DFKai-SB" panose="03000509000000000000" pitchFamily="65" charset="-120"/>
              </a:rPr>
              <a:t>)</a:t>
            </a:r>
            <a:r>
              <a:rPr lang="zh-TW" altLang="en-US" sz="2800" b="1" u="sng" dirty="0">
                <a:solidFill>
                  <a:srgbClr val="FF0000"/>
                </a:solidFill>
                <a:latin typeface="DFKai-SB" panose="03000509000000000000" pitchFamily="65" charset="-120"/>
                <a:ea typeface="DFKai-SB" panose="03000509000000000000" pitchFamily="65" charset="-120"/>
              </a:rPr>
              <a:t>佐證者，免逐項記明。</a:t>
            </a:r>
          </a:p>
          <a:p>
            <a:pPr marL="444500" lvl="0" indent="-444500" algn="just" defTabSz="914400" hangingPunct="0">
              <a:lnSpc>
                <a:spcPct val="120000"/>
              </a:lnSpc>
              <a:spcBef>
                <a:spcPts val="600"/>
              </a:spcBef>
            </a:pPr>
            <a:endParaRPr lang="zh-TW" altLang="en-US" sz="21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717873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F4E354-11EB-46EB-9706-D2DDDFFD2DE3}"/>
              </a:ext>
            </a:extLst>
          </p:cNvPr>
          <p:cNvSpPr>
            <a:spLocks noGrp="1"/>
          </p:cNvSpPr>
          <p:nvPr>
            <p:ph type="ctrTitle"/>
          </p:nvPr>
        </p:nvSpPr>
        <p:spPr>
          <a:xfrm>
            <a:off x="-701335" y="2742465"/>
            <a:ext cx="9774313" cy="1373070"/>
          </a:xfrm>
        </p:spPr>
        <p:txBody>
          <a:bodyPr/>
          <a:lstStyle/>
          <a:p>
            <a:pPr algn="ctr"/>
            <a:r>
              <a:rPr lang="zh-TW" altLang="en-US" b="1" dirty="0">
                <a:latin typeface="標楷體" panose="03000509000000000000" pitchFamily="65" charset="-120"/>
                <a:ea typeface="標楷體" panose="03000509000000000000" pitchFamily="65" charset="-120"/>
              </a:rPr>
              <a:t>採購案押標金、履保金</a:t>
            </a:r>
            <a:br>
              <a:rPr lang="en-US" altLang="zh-TW"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及保固金作帳說明</a:t>
            </a:r>
          </a:p>
        </p:txBody>
      </p:sp>
      <p:sp>
        <p:nvSpPr>
          <p:cNvPr id="3" name="副標題 2">
            <a:extLst>
              <a:ext uri="{FF2B5EF4-FFF2-40B4-BE49-F238E27FC236}">
                <a16:creationId xmlns:a16="http://schemas.microsoft.com/office/drawing/2014/main" id="{03A3871E-7C72-4EBE-BDB9-109AA84E17DB}"/>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5409060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34790" y="415515"/>
            <a:ext cx="10178714"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：機關人員辦理工程採購收取押標金</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現金</a:t>
            </a:r>
            <a:r>
              <a:rPr lang="en-US" altLang="zh-TW" sz="3200" b="1" dirty="0">
                <a:solidFill>
                  <a:schemeClr val="bg1"/>
                </a:solidFill>
                <a:latin typeface="標楷體" panose="03000509000000000000" pitchFamily="65" charset="-120"/>
                <a:ea typeface="標楷體" panose="03000509000000000000" pitchFamily="65" charset="-120"/>
              </a:rPr>
              <a:t>)10</a:t>
            </a:r>
            <a:r>
              <a:rPr lang="zh-TW" altLang="en-US" sz="3200" b="1" dirty="0">
                <a:solidFill>
                  <a:schemeClr val="bg1"/>
                </a:solidFill>
                <a:latin typeface="標楷體" panose="03000509000000000000" pitchFamily="65" charset="-120"/>
                <a:ea typeface="標楷體" panose="03000509000000000000" pitchFamily="65" charset="-120"/>
              </a:rPr>
              <a:t>萬元、履保金</a:t>
            </a:r>
            <a:r>
              <a:rPr lang="en-US" altLang="zh-TW" sz="3200" b="1" dirty="0">
                <a:solidFill>
                  <a:schemeClr val="bg1"/>
                </a:solidFill>
                <a:latin typeface="標楷體" panose="03000509000000000000" pitchFamily="65" charset="-120"/>
                <a:ea typeface="標楷體" panose="03000509000000000000" pitchFamily="65" charset="-120"/>
              </a:rPr>
              <a:t>7</a:t>
            </a:r>
            <a:r>
              <a:rPr lang="zh-TW" altLang="en-US" sz="3200" b="1" dirty="0">
                <a:solidFill>
                  <a:schemeClr val="bg1"/>
                </a:solidFill>
                <a:latin typeface="標楷體" panose="03000509000000000000" pitchFamily="65" charset="-120"/>
                <a:ea typeface="標楷體" panose="03000509000000000000" pitchFamily="65" charset="-120"/>
              </a:rPr>
              <a:t>萬元及驗收結算後保固金</a:t>
            </a:r>
            <a:r>
              <a:rPr lang="en-US" altLang="zh-TW" sz="3200" b="1" dirty="0">
                <a:solidFill>
                  <a:schemeClr val="bg1"/>
                </a:solidFill>
                <a:latin typeface="標楷體" panose="03000509000000000000" pitchFamily="65" charset="-120"/>
                <a:ea typeface="標楷體" panose="03000509000000000000" pitchFamily="65" charset="-120"/>
              </a:rPr>
              <a:t>3</a:t>
            </a:r>
            <a:r>
              <a:rPr lang="zh-TW" altLang="en-US" sz="3200" b="1" dirty="0">
                <a:solidFill>
                  <a:schemeClr val="bg1"/>
                </a:solidFill>
                <a:latin typeface="標楷體" panose="03000509000000000000" pitchFamily="65" charset="-120"/>
                <a:ea typeface="標楷體" panose="03000509000000000000" pitchFamily="65" charset="-120"/>
              </a:rPr>
              <a:t>萬元</a:t>
            </a:r>
          </a:p>
        </p:txBody>
      </p:sp>
      <p:graphicFrame>
        <p:nvGraphicFramePr>
          <p:cNvPr id="2" name="資料庫圖表 1">
            <a:extLst>
              <a:ext uri="{FF2B5EF4-FFF2-40B4-BE49-F238E27FC236}">
                <a16:creationId xmlns:a16="http://schemas.microsoft.com/office/drawing/2014/main" id="{7F8D5BA4-8CFE-49C4-9C64-514C4FDF96A7}"/>
              </a:ext>
            </a:extLst>
          </p:cNvPr>
          <p:cNvGraphicFramePr/>
          <p:nvPr>
            <p:extLst>
              <p:ext uri="{D42A27DB-BD31-4B8C-83A1-F6EECF244321}">
                <p14:modId xmlns:p14="http://schemas.microsoft.com/office/powerpoint/2010/main" val="1430635480"/>
              </p:ext>
            </p:extLst>
          </p:nvPr>
        </p:nvGraphicFramePr>
        <p:xfrm>
          <a:off x="293815" y="2650783"/>
          <a:ext cx="11742472" cy="284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07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2599488168"/>
              </p:ext>
            </p:extLst>
          </p:nvPr>
        </p:nvGraphicFramePr>
        <p:xfrm>
          <a:off x="165248" y="2057968"/>
          <a:ext cx="11861501" cy="1526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資料庫圖表 2">
            <a:extLst>
              <a:ext uri="{FF2B5EF4-FFF2-40B4-BE49-F238E27FC236}">
                <a16:creationId xmlns:a16="http://schemas.microsoft.com/office/drawing/2014/main" id="{80D58199-42A5-490A-ADED-4412F457DE89}"/>
              </a:ext>
            </a:extLst>
          </p:cNvPr>
          <p:cNvGraphicFramePr/>
          <p:nvPr>
            <p:extLst>
              <p:ext uri="{D42A27DB-BD31-4B8C-83A1-F6EECF244321}">
                <p14:modId xmlns:p14="http://schemas.microsoft.com/office/powerpoint/2010/main" val="1976867561"/>
              </p:ext>
            </p:extLst>
          </p:nvPr>
        </p:nvGraphicFramePr>
        <p:xfrm>
          <a:off x="165248" y="3677220"/>
          <a:ext cx="11580909" cy="29796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887673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87EF1421-13C0-4DF2-99FB-DFFE470FF701}"/>
              </a:ext>
            </a:extLst>
          </p:cNvPr>
          <p:cNvGraphicFramePr/>
          <p:nvPr>
            <p:extLst>
              <p:ext uri="{D42A27DB-BD31-4B8C-83A1-F6EECF244321}">
                <p14:modId xmlns:p14="http://schemas.microsoft.com/office/powerpoint/2010/main" val="584008331"/>
              </p:ext>
            </p:extLst>
          </p:nvPr>
        </p:nvGraphicFramePr>
        <p:xfrm>
          <a:off x="282036" y="458021"/>
          <a:ext cx="12012670" cy="5941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36033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87EF1421-13C0-4DF2-99FB-DFFE470FF701}"/>
              </a:ext>
            </a:extLst>
          </p:cNvPr>
          <p:cNvGraphicFramePr/>
          <p:nvPr>
            <p:extLst>
              <p:ext uri="{D42A27DB-BD31-4B8C-83A1-F6EECF244321}">
                <p14:modId xmlns:p14="http://schemas.microsoft.com/office/powerpoint/2010/main" val="1867438234"/>
              </p:ext>
            </p:extLst>
          </p:nvPr>
        </p:nvGraphicFramePr>
        <p:xfrm>
          <a:off x="0" y="458021"/>
          <a:ext cx="12122000" cy="5941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15047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806D7C-3894-5197-37D2-C8DC83B5C602}"/>
              </a:ext>
            </a:extLst>
          </p:cNvPr>
          <p:cNvSpPr>
            <a:spLocks noGrp="1"/>
          </p:cNvSpPr>
          <p:nvPr>
            <p:ph type="ctrTitle"/>
          </p:nvPr>
        </p:nvSpPr>
        <p:spPr>
          <a:xfrm>
            <a:off x="0" y="2463961"/>
            <a:ext cx="8905461" cy="1373070"/>
          </a:xfrm>
        </p:spPr>
        <p:txBody>
          <a:bodyPr/>
          <a:lstStyle/>
          <a:p>
            <a:pPr algn="ctr"/>
            <a:r>
              <a:rPr lang="zh-TW" altLang="en-US" b="1" dirty="0">
                <a:latin typeface="標楷體" panose="03000509000000000000" pitchFamily="65" charset="-120"/>
                <a:ea typeface="標楷體" panose="03000509000000000000" pitchFamily="65" charset="-120"/>
              </a:rPr>
              <a:t>經費結報Ｑ＆Ａ</a:t>
            </a:r>
          </a:p>
        </p:txBody>
      </p:sp>
      <p:sp>
        <p:nvSpPr>
          <p:cNvPr id="3" name="副標題 2">
            <a:extLst>
              <a:ext uri="{FF2B5EF4-FFF2-40B4-BE49-F238E27FC236}">
                <a16:creationId xmlns:a16="http://schemas.microsoft.com/office/drawing/2014/main" id="{E51CA5AC-DBD2-CC9C-F651-685D5F977CDF}"/>
              </a:ext>
            </a:extLst>
          </p:cNvPr>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97996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6F62F780-7AD7-F354-9D0D-B1EA0A39FE7B}"/>
              </a:ext>
            </a:extLst>
          </p:cNvPr>
          <p:cNvSpPr txBox="1"/>
          <p:nvPr/>
        </p:nvSpPr>
        <p:spPr>
          <a:xfrm>
            <a:off x="0" y="458070"/>
            <a:ext cx="1022684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 ：機關補助民間團體經費是否要求其出具之收據應由負責人、主辦會計、出納人員簽章，方可辦理結報作業？</a:t>
            </a:r>
          </a:p>
        </p:txBody>
      </p:sp>
      <p:sp>
        <p:nvSpPr>
          <p:cNvPr id="9" name="文字方塊 8">
            <a:extLst>
              <a:ext uri="{FF2B5EF4-FFF2-40B4-BE49-F238E27FC236}">
                <a16:creationId xmlns:a16="http://schemas.microsoft.com/office/drawing/2014/main" id="{CEB74D2E-1C99-D14A-0399-EE2BA4E13B40}"/>
              </a:ext>
            </a:extLst>
          </p:cNvPr>
          <p:cNvSpPr txBox="1"/>
          <p:nvPr/>
        </p:nvSpPr>
        <p:spPr>
          <a:xfrm>
            <a:off x="1" y="2116486"/>
            <a:ext cx="10226842" cy="304698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：依政府支出憑證處理要點第</a:t>
            </a:r>
            <a:r>
              <a:rPr lang="en-US" altLang="zh-TW" sz="3200" b="1" dirty="0">
                <a:solidFill>
                  <a:schemeClr val="bg1"/>
                </a:solidFill>
                <a:latin typeface="標楷體" panose="03000509000000000000" pitchFamily="65" charset="-120"/>
                <a:ea typeface="標楷體" panose="03000509000000000000" pitchFamily="65" charset="-120"/>
              </a:rPr>
              <a:t>4</a:t>
            </a:r>
            <a:r>
              <a:rPr lang="zh-TW" altLang="en-US" sz="3200" b="1" dirty="0">
                <a:solidFill>
                  <a:schemeClr val="bg1"/>
                </a:solidFill>
                <a:latin typeface="標楷體" panose="03000509000000000000" pitchFamily="65" charset="-120"/>
                <a:ea typeface="標楷體" panose="03000509000000000000" pitchFamily="65" charset="-120"/>
              </a:rPr>
              <a:t>點規定略以，各機關支付款項所取得之收據，應由受領人或其代領人簽名，並記明受領事由、實收數額、機關名稱、受領人名稱及開立日期</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並未要求</a:t>
            </a:r>
            <a:r>
              <a:rPr lang="zh-TW" altLang="en-US" sz="3200" b="1" u="sng" dirty="0">
                <a:solidFill>
                  <a:srgbClr val="FF0000"/>
                </a:solidFill>
                <a:latin typeface="標楷體" panose="03000509000000000000" pitchFamily="65" charset="-120"/>
                <a:ea typeface="標楷體" panose="03000509000000000000" pitchFamily="65" charset="-120"/>
              </a:rPr>
              <a:t>收據須由負責人、主辦會計、出納人員簽章，又現行民間團體開立收據亦未必具備之，爰無須要求該等人員簽章</a:t>
            </a:r>
            <a:r>
              <a:rPr lang="zh-TW" altLang="en-US" sz="3200" b="1" dirty="0">
                <a:solidFill>
                  <a:schemeClr val="bg1"/>
                </a:solidFill>
                <a:latin typeface="標楷體" panose="03000509000000000000" pitchFamily="65" charset="-120"/>
                <a:ea typeface="標楷體" panose="03000509000000000000" pitchFamily="65" charset="-120"/>
              </a:rPr>
              <a:t>，惟相關法規另有規範者，從其規定。</a:t>
            </a:r>
          </a:p>
        </p:txBody>
      </p:sp>
    </p:spTree>
    <p:extLst>
      <p:ext uri="{BB962C8B-B14F-4D97-AF65-F5344CB8AC3E}">
        <p14:creationId xmlns:p14="http://schemas.microsoft.com/office/powerpoint/2010/main" val="30099290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4FB1195B-F6C9-8DBC-BDDC-3CD688F5EE45}"/>
              </a:ext>
            </a:extLst>
          </p:cNvPr>
          <p:cNvSpPr txBox="1"/>
          <p:nvPr/>
        </p:nvSpPr>
        <p:spPr>
          <a:xfrm>
            <a:off x="0" y="126775"/>
            <a:ext cx="10443411" cy="156966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 ：機關同仁購買公有財物，</a:t>
            </a:r>
            <a:r>
              <a:rPr lang="zh-TW" altLang="en-US" sz="3200" b="1" dirty="0">
                <a:solidFill>
                  <a:srgbClr val="FF0000"/>
                </a:solidFill>
                <a:latin typeface="標楷體" panose="03000509000000000000" pitchFamily="65" charset="-120"/>
                <a:ea typeface="標楷體" panose="03000509000000000000" pitchFamily="65" charset="-120"/>
              </a:rPr>
              <a:t>以個人會員卡紅利點數或優惠券折抵應給付之價款</a:t>
            </a:r>
            <a:r>
              <a:rPr lang="zh-TW" altLang="en-US" sz="3200" b="1" dirty="0">
                <a:solidFill>
                  <a:schemeClr val="bg1"/>
                </a:solidFill>
                <a:latin typeface="標楷體" panose="03000509000000000000" pitchFamily="65" charset="-120"/>
                <a:ea typeface="標楷體" panose="03000509000000000000" pitchFamily="65" charset="-120"/>
              </a:rPr>
              <a:t>，其取得之統一發票應以折扣前或折扣後金額辦理報支？</a:t>
            </a:r>
          </a:p>
        </p:txBody>
      </p:sp>
      <p:sp>
        <p:nvSpPr>
          <p:cNvPr id="3" name="文字方塊 2">
            <a:extLst>
              <a:ext uri="{FF2B5EF4-FFF2-40B4-BE49-F238E27FC236}">
                <a16:creationId xmlns:a16="http://schemas.microsoft.com/office/drawing/2014/main" id="{415C7ADA-7C33-D2AC-0143-77B15DD2C5E9}"/>
              </a:ext>
            </a:extLst>
          </p:cNvPr>
          <p:cNvSpPr txBox="1"/>
          <p:nvPr/>
        </p:nvSpPr>
        <p:spPr>
          <a:xfrm>
            <a:off x="0" y="1905506"/>
            <a:ext cx="10443411" cy="206210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：機關員工購買公有財物時，如使用會員卡紅利點數或優惠券，</a:t>
            </a:r>
            <a:r>
              <a:rPr lang="zh-TW" altLang="en-US" sz="3200" b="1" u="sng" dirty="0">
                <a:solidFill>
                  <a:srgbClr val="FF0000"/>
                </a:solidFill>
                <a:latin typeface="標楷體" panose="03000509000000000000" pitchFamily="65" charset="-120"/>
                <a:ea typeface="標楷體" panose="03000509000000000000" pitchFamily="65" charset="-120"/>
              </a:rPr>
              <a:t>廠商銷售額係為原售價扣減紅利點數或優惠券後價金，亦為員工實際支付廠商之金額，爰</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應以統一發票所載折扣後金額</a:t>
            </a:r>
            <a:r>
              <a:rPr lang="zh-TW" altLang="en-US" sz="3200" b="1" u="sng" dirty="0">
                <a:solidFill>
                  <a:srgbClr val="FF0000"/>
                </a:solidFill>
                <a:latin typeface="標楷體" panose="03000509000000000000" pitchFamily="65" charset="-120"/>
                <a:ea typeface="標楷體" panose="03000509000000000000" pitchFamily="65" charset="-120"/>
              </a:rPr>
              <a:t>辦理報支事宜。</a:t>
            </a:r>
          </a:p>
        </p:txBody>
      </p:sp>
    </p:spTree>
    <p:extLst>
      <p:ext uri="{BB962C8B-B14F-4D97-AF65-F5344CB8AC3E}">
        <p14:creationId xmlns:p14="http://schemas.microsoft.com/office/powerpoint/2010/main" val="14789000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3D21DF6-153C-6AA4-7F2E-26633B2079E8}"/>
              </a:ext>
            </a:extLst>
          </p:cNvPr>
          <p:cNvSpPr txBox="1"/>
          <p:nvPr/>
        </p:nvSpPr>
        <p:spPr>
          <a:xfrm>
            <a:off x="156411" y="343343"/>
            <a:ext cx="1022684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 ：機關員工依規定報支差旅費所取得普通收據或統一發票，其買受人應為機關名稱，抑或出差人姓名？</a:t>
            </a:r>
          </a:p>
        </p:txBody>
      </p:sp>
      <p:sp>
        <p:nvSpPr>
          <p:cNvPr id="3" name="文字方塊 2">
            <a:extLst>
              <a:ext uri="{FF2B5EF4-FFF2-40B4-BE49-F238E27FC236}">
                <a16:creationId xmlns:a16="http://schemas.microsoft.com/office/drawing/2014/main" id="{10F20FA4-12A5-FCA0-BE8E-2DFE8E820990}"/>
              </a:ext>
            </a:extLst>
          </p:cNvPr>
          <p:cNvSpPr txBox="1"/>
          <p:nvPr/>
        </p:nvSpPr>
        <p:spPr>
          <a:xfrm>
            <a:off x="156412" y="1809253"/>
            <a:ext cx="10226842" cy="206210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：依政府支出憑證處理要點第 </a:t>
            </a:r>
            <a:r>
              <a:rPr lang="en-US" altLang="zh-TW" sz="3200" b="1" dirty="0">
                <a:solidFill>
                  <a:schemeClr val="bg1"/>
                </a:solidFill>
                <a:latin typeface="標楷體" panose="03000509000000000000" pitchFamily="65" charset="-120"/>
                <a:ea typeface="標楷體" panose="03000509000000000000" pitchFamily="65" charset="-120"/>
              </a:rPr>
              <a:t>5 </a:t>
            </a:r>
            <a:r>
              <a:rPr lang="zh-TW" altLang="en-US" sz="3200" b="1" dirty="0">
                <a:solidFill>
                  <a:schemeClr val="bg1"/>
                </a:solidFill>
                <a:latin typeface="標楷體" panose="03000509000000000000" pitchFamily="65" charset="-120"/>
                <a:ea typeface="標楷體" panose="03000509000000000000" pitchFamily="65" charset="-120"/>
              </a:rPr>
              <a:t>點規定，普通收據或統一發票應記明機關名稱或統一編號。</a:t>
            </a:r>
            <a:r>
              <a:rPr lang="zh-TW" altLang="en-US" sz="3200" b="1" u="sng" dirty="0">
                <a:solidFill>
                  <a:srgbClr val="FF0000"/>
                </a:solidFill>
                <a:latin typeface="標楷體" panose="03000509000000000000" pitchFamily="65" charset="-120"/>
                <a:ea typeface="標楷體" panose="03000509000000000000" pitchFamily="65" charset="-120"/>
              </a:rPr>
              <a:t>爰報支差旅費所取得普通收據或統一發票，</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應記明買受機關名稱或統一編號，非出差人姓名。</a:t>
            </a:r>
          </a:p>
        </p:txBody>
      </p:sp>
    </p:spTree>
    <p:extLst>
      <p:ext uri="{BB962C8B-B14F-4D97-AF65-F5344CB8AC3E}">
        <p14:creationId xmlns:p14="http://schemas.microsoft.com/office/powerpoint/2010/main" val="15862545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6CDAE24-7477-98C4-F2D2-BFA31101C143}"/>
              </a:ext>
            </a:extLst>
          </p:cNvPr>
          <p:cNvSpPr txBox="1"/>
          <p:nvPr/>
        </p:nvSpPr>
        <p:spPr>
          <a:xfrm>
            <a:off x="108285" y="446038"/>
            <a:ext cx="1022684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 ：機關支付款項取得電子發票時，應告知營業人登打機關統一編號，倘漏未登打機關統一編號時，如何處理？</a:t>
            </a:r>
          </a:p>
        </p:txBody>
      </p:sp>
      <p:sp>
        <p:nvSpPr>
          <p:cNvPr id="3" name="文字方塊 2">
            <a:extLst>
              <a:ext uri="{FF2B5EF4-FFF2-40B4-BE49-F238E27FC236}">
                <a16:creationId xmlns:a16="http://schemas.microsoft.com/office/drawing/2014/main" id="{86985D9E-A8F4-9B5C-0BA8-665E8D5DD094}"/>
              </a:ext>
            </a:extLst>
          </p:cNvPr>
          <p:cNvSpPr txBox="1"/>
          <p:nvPr/>
        </p:nvSpPr>
        <p:spPr>
          <a:xfrm>
            <a:off x="108286" y="2068359"/>
            <a:ext cx="10226842" cy="255454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：多數</a:t>
            </a:r>
            <a:r>
              <a:rPr lang="zh-TW" altLang="en-US" sz="3200" b="1" u="sng" dirty="0">
                <a:solidFill>
                  <a:srgbClr val="FF0000"/>
                </a:solidFill>
                <a:latin typeface="標楷體" panose="03000509000000000000" pitchFamily="65" charset="-120"/>
                <a:ea typeface="標楷體" panose="03000509000000000000" pitchFamily="65" charset="-120"/>
              </a:rPr>
              <a:t>電子發票</a:t>
            </a:r>
            <a:r>
              <a:rPr lang="zh-TW" altLang="en-US" sz="3200" b="1" dirty="0">
                <a:solidFill>
                  <a:schemeClr val="bg1"/>
                </a:solidFill>
                <a:latin typeface="標楷體" panose="03000509000000000000" pitchFamily="65" charset="-120"/>
                <a:ea typeface="標楷體" panose="03000509000000000000" pitchFamily="65" charset="-120"/>
              </a:rPr>
              <a:t>僅得輸入機關統一編號，無法記載機關名稱，爰機關支付款項取得電子發票時，應告知營業人登打機關統一編號。</a:t>
            </a:r>
            <a:r>
              <a:rPr lang="zh-TW" altLang="en-US" sz="3200" b="1" u="sng" dirty="0">
                <a:solidFill>
                  <a:srgbClr val="FF0000"/>
                </a:solidFill>
                <a:latin typeface="標楷體" panose="03000509000000000000" pitchFamily="65" charset="-120"/>
                <a:ea typeface="標楷體" panose="03000509000000000000" pitchFamily="65" charset="-120"/>
              </a:rPr>
              <a:t>倘漏未登打機關統一編號，依政府支出憑證處理要點第 </a:t>
            </a:r>
            <a:r>
              <a:rPr lang="en-US" altLang="zh-TW" sz="3200" b="1" u="sng" dirty="0">
                <a:solidFill>
                  <a:srgbClr val="FF0000"/>
                </a:solidFill>
                <a:latin typeface="標楷體" panose="03000509000000000000" pitchFamily="65" charset="-120"/>
                <a:ea typeface="標楷體" panose="03000509000000000000" pitchFamily="65" charset="-120"/>
              </a:rPr>
              <a:t>15 </a:t>
            </a:r>
            <a:r>
              <a:rPr lang="zh-TW" altLang="en-US" sz="3200" b="1" u="sng" dirty="0">
                <a:solidFill>
                  <a:srgbClr val="FF0000"/>
                </a:solidFill>
                <a:latin typeface="標楷體" panose="03000509000000000000" pitchFamily="65" charset="-120"/>
                <a:ea typeface="標楷體" panose="03000509000000000000" pitchFamily="65" charset="-120"/>
              </a:rPr>
              <a:t>點規定，</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應通知補正，但不能補正者，應由經手人詳細註明，並簽名證明之。</a:t>
            </a:r>
          </a:p>
        </p:txBody>
      </p:sp>
    </p:spTree>
    <p:extLst>
      <p:ext uri="{BB962C8B-B14F-4D97-AF65-F5344CB8AC3E}">
        <p14:creationId xmlns:p14="http://schemas.microsoft.com/office/powerpoint/2010/main" val="22184513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56994EE-94E2-2E20-BEEF-DB35C6AA3604}"/>
              </a:ext>
            </a:extLst>
          </p:cNvPr>
          <p:cNvSpPr txBox="1"/>
          <p:nvPr/>
        </p:nvSpPr>
        <p:spPr>
          <a:xfrm>
            <a:off x="108285" y="529406"/>
            <a:ext cx="1022684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 ：取得營業人提供之電子發票辦理報支時，為利日後模糊時之查考，是否須再影印或註記發票字軌號碼？</a:t>
            </a:r>
          </a:p>
        </p:txBody>
      </p:sp>
      <p:sp>
        <p:nvSpPr>
          <p:cNvPr id="3" name="文字方塊 2">
            <a:extLst>
              <a:ext uri="{FF2B5EF4-FFF2-40B4-BE49-F238E27FC236}">
                <a16:creationId xmlns:a16="http://schemas.microsoft.com/office/drawing/2014/main" id="{4BF0A2F5-1416-4F57-0D35-0640683B5A3B}"/>
              </a:ext>
            </a:extLst>
          </p:cNvPr>
          <p:cNvSpPr txBox="1"/>
          <p:nvPr/>
        </p:nvSpPr>
        <p:spPr>
          <a:xfrm>
            <a:off x="108286" y="2151727"/>
            <a:ext cx="10226842" cy="35394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：依政府支出憑證處理要點第 </a:t>
            </a:r>
            <a:r>
              <a:rPr lang="en-US" altLang="zh-TW" sz="3200" b="1" dirty="0">
                <a:solidFill>
                  <a:schemeClr val="bg1"/>
                </a:solidFill>
                <a:latin typeface="標楷體" panose="03000509000000000000" pitchFamily="65" charset="-120"/>
                <a:ea typeface="標楷體" panose="03000509000000000000" pitchFamily="65" charset="-120"/>
              </a:rPr>
              <a:t>5 </a:t>
            </a:r>
            <a:r>
              <a:rPr lang="zh-TW" altLang="en-US" sz="3200" b="1" dirty="0">
                <a:solidFill>
                  <a:schemeClr val="bg1"/>
                </a:solidFill>
                <a:latin typeface="標楷體" panose="03000509000000000000" pitchFamily="65" charset="-120"/>
                <a:ea typeface="標楷體" panose="03000509000000000000" pitchFamily="65" charset="-120"/>
              </a:rPr>
              <a:t>點規定略以，電子發票證明聯之取得，</a:t>
            </a:r>
            <a:r>
              <a:rPr lang="zh-TW" altLang="en-US" sz="3200" b="1" u="sng" dirty="0">
                <a:solidFill>
                  <a:srgbClr val="FF0000"/>
                </a:solidFill>
                <a:latin typeface="標楷體" panose="03000509000000000000" pitchFamily="65" charset="-120"/>
                <a:ea typeface="標楷體" panose="03000509000000000000" pitchFamily="65" charset="-120"/>
              </a:rPr>
              <a:t>依電子發票實施作業要點規定由營業人提供或機關自行下載列印，其未列明營業人名稱者，</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免予補正</a:t>
            </a:r>
            <a:r>
              <a:rPr lang="zh-TW" altLang="en-US" sz="3200" b="1" u="sng" dirty="0">
                <a:solidFill>
                  <a:srgbClr val="FF0000"/>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上開要點並未規定須影印電子發票證明聯，或須於該證明聯、申請動支經費文件等註記發票字軌號碼，爰</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辦理經費報支時無須額外影印或註記發票字軌號碼。</a:t>
            </a:r>
          </a:p>
        </p:txBody>
      </p:sp>
    </p:spTree>
    <p:extLst>
      <p:ext uri="{BB962C8B-B14F-4D97-AF65-F5344CB8AC3E}">
        <p14:creationId xmlns:p14="http://schemas.microsoft.com/office/powerpoint/2010/main" val="14521149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08286" y="415515"/>
            <a:ext cx="10178714"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：透過網路下載列印之支出憑證，是否均須由經手人簽名？</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08286" y="2151727"/>
            <a:ext cx="10226842" cy="304698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：依政府支出憑證處理要點第 </a:t>
            </a:r>
            <a:r>
              <a:rPr lang="en-US" altLang="zh-TW" sz="3200" b="1" dirty="0">
                <a:solidFill>
                  <a:schemeClr val="bg1"/>
                </a:solidFill>
                <a:latin typeface="標楷體" panose="03000509000000000000" pitchFamily="65" charset="-120"/>
                <a:ea typeface="標楷體" panose="03000509000000000000" pitchFamily="65" charset="-120"/>
              </a:rPr>
              <a:t>2 </a:t>
            </a:r>
            <a:r>
              <a:rPr lang="zh-TW" altLang="en-US" sz="3200" b="1" dirty="0">
                <a:solidFill>
                  <a:schemeClr val="bg1"/>
                </a:solidFill>
                <a:latin typeface="標楷體" panose="03000509000000000000" pitchFamily="65" charset="-120"/>
                <a:ea typeface="標楷體" panose="03000509000000000000" pitchFamily="65" charset="-120"/>
              </a:rPr>
              <a:t>點規定略以，支出憑證透過網路下載列印者，除本要點另有規定外，應由經手人簽名；又同要點第 </a:t>
            </a:r>
            <a:r>
              <a:rPr lang="en-US" altLang="zh-TW" sz="3200" b="1" dirty="0">
                <a:solidFill>
                  <a:schemeClr val="bg1"/>
                </a:solidFill>
                <a:latin typeface="標楷體" panose="03000509000000000000" pitchFamily="65" charset="-120"/>
                <a:ea typeface="標楷體" panose="03000509000000000000" pitchFamily="65" charset="-120"/>
              </a:rPr>
              <a:t>5 </a:t>
            </a:r>
            <a:r>
              <a:rPr lang="zh-TW" altLang="en-US" sz="3200" b="1" dirty="0">
                <a:solidFill>
                  <a:schemeClr val="bg1"/>
                </a:solidFill>
                <a:latin typeface="標楷體" panose="03000509000000000000" pitchFamily="65" charset="-120"/>
                <a:ea typeface="標楷體" panose="03000509000000000000" pitchFamily="65" charset="-120"/>
              </a:rPr>
              <a:t>點規定略以，機關自行下載列印電子發票證明聯者，免由經手人簽名。爰依上開規定，</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透過網路下載列印之支出憑證，除電子發票證明聯無須簽名外，其餘均須由經手人簽名</a:t>
            </a:r>
            <a:r>
              <a:rPr lang="zh-TW" altLang="en-US" sz="3200" b="1" u="sng" dirty="0">
                <a:solidFill>
                  <a:srgbClr val="FF0000"/>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2303055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08286" y="415515"/>
            <a:ext cx="10178714"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：透過網路向國內或國外廠商交易，是否一定要取得廠商所開立之實體憑證</a:t>
            </a:r>
            <a:r>
              <a:rPr lang="zh-TW" altLang="en-US" sz="3200" dirty="0">
                <a:solidFill>
                  <a:schemeClr val="bg1"/>
                </a:solidFill>
                <a:latin typeface="標楷體" panose="03000509000000000000" pitchFamily="65" charset="-120"/>
                <a:ea typeface="標楷體" panose="03000509000000000000" pitchFamily="65" charset="-120"/>
              </a:rPr>
              <a:t>？</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08286" y="2151727"/>
            <a:ext cx="10226842" cy="304698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：不論採購交易型態為網路或實體通路，均</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應優先取得</a:t>
            </a:r>
            <a:r>
              <a:rPr lang="zh-TW" altLang="en-US" sz="3200" b="1" dirty="0">
                <a:solidFill>
                  <a:schemeClr val="bg1"/>
                </a:solidFill>
                <a:latin typeface="標楷體" panose="03000509000000000000" pitchFamily="65" charset="-120"/>
                <a:ea typeface="標楷體" panose="03000509000000000000" pitchFamily="65" charset="-120"/>
              </a:rPr>
              <a:t>政府支出憑證處理要點所定之</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收據、統一發票、普通收據或國外、大陸地區等出具之支出憑證</a:t>
            </a:r>
            <a:r>
              <a:rPr lang="zh-TW" altLang="en-US" sz="3200" b="1" u="sng" dirty="0">
                <a:solidFill>
                  <a:srgbClr val="FF0000"/>
                </a:solidFill>
                <a:latin typeface="標楷體" panose="03000509000000000000" pitchFamily="65" charset="-120"/>
                <a:ea typeface="標楷體" panose="03000509000000000000" pitchFamily="65" charset="-120"/>
              </a:rPr>
              <a:t>辦理報支</a:t>
            </a:r>
            <a:r>
              <a:rPr lang="zh-TW" altLang="en-US" sz="3200" b="1" dirty="0">
                <a:solidFill>
                  <a:schemeClr val="bg1"/>
                </a:solidFill>
                <a:latin typeface="標楷體" panose="03000509000000000000" pitchFamily="65" charset="-120"/>
                <a:ea typeface="標楷體" panose="03000509000000000000" pitchFamily="65" charset="-120"/>
              </a:rPr>
              <a:t>。至部分交易因性質特殊，致無法取得上開支出憑證時，</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得以網路下載列印獲有記載事項足資證明支付事實之電子憑證並簽名</a:t>
            </a:r>
            <a:r>
              <a:rPr lang="zh-TW" altLang="en-US" sz="3200" b="1" u="sng" dirty="0">
                <a:solidFill>
                  <a:srgbClr val="FF0000"/>
                </a:solidFill>
                <a:latin typeface="標楷體" panose="03000509000000000000" pitchFamily="65" charset="-120"/>
                <a:ea typeface="標楷體" panose="03000509000000000000" pitchFamily="65" charset="-120"/>
              </a:rPr>
              <a:t>後辦理報支。</a:t>
            </a:r>
          </a:p>
        </p:txBody>
      </p:sp>
    </p:spTree>
    <p:extLst>
      <p:ext uri="{BB962C8B-B14F-4D97-AF65-F5344CB8AC3E}">
        <p14:creationId xmlns:p14="http://schemas.microsoft.com/office/powerpoint/2010/main" val="562520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187625" y="719666"/>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一、註銷應收款項、存貨及存出保證金會計事務處理作業規定</a:t>
            </a:r>
          </a:p>
        </p:txBody>
      </p:sp>
      <p:graphicFrame>
        <p:nvGraphicFramePr>
          <p:cNvPr id="7" name="資料庫圖表 6">
            <a:extLst>
              <a:ext uri="{FF2B5EF4-FFF2-40B4-BE49-F238E27FC236}">
                <a16:creationId xmlns:a16="http://schemas.microsoft.com/office/drawing/2014/main" id="{67A81AEE-B635-7925-D3B6-65D1046149BE}"/>
              </a:ext>
            </a:extLst>
          </p:cNvPr>
          <p:cNvGraphicFramePr/>
          <p:nvPr>
            <p:extLst>
              <p:ext uri="{D42A27DB-BD31-4B8C-83A1-F6EECF244321}">
                <p14:modId xmlns:p14="http://schemas.microsoft.com/office/powerpoint/2010/main" val="3306263103"/>
              </p:ext>
            </p:extLst>
          </p:nvPr>
        </p:nvGraphicFramePr>
        <p:xfrm>
          <a:off x="187625" y="2534218"/>
          <a:ext cx="11861501" cy="2628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5602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08286" y="415515"/>
            <a:ext cx="10178714" cy="156966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dirty="0">
                <a:solidFill>
                  <a:schemeClr val="bg1"/>
                </a:solidFill>
                <a:latin typeface="標楷體" panose="03000509000000000000" pitchFamily="65" charset="-120"/>
                <a:ea typeface="標楷體" panose="03000509000000000000" pitchFamily="65" charset="-120"/>
              </a:rPr>
              <a:t>Q</a:t>
            </a:r>
            <a:r>
              <a:rPr lang="zh-TW" altLang="en-US" sz="3200"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機關辦理採購案件經費結報，是否須檢附契約給付條件所定廠商須交付文件（如操作手冊、系統測試紀錄、工程結算書圖等）送會計單位？</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08286" y="2151727"/>
            <a:ext cx="10226842" cy="304698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：契約如將廠商須交付文件（如操作手冊、系統測試紀錄、工程結算書圖等）納入契約價金給付條件，</a:t>
            </a:r>
            <a:r>
              <a:rPr lang="zh-TW" altLang="en-US" sz="3200" b="1" u="sng" dirty="0">
                <a:solidFill>
                  <a:srgbClr val="FF0000"/>
                </a:solidFill>
                <a:latin typeface="標楷體" panose="03000509000000000000" pitchFamily="65" charset="-120"/>
                <a:ea typeface="標楷體" panose="03000509000000000000" pitchFamily="65" charset="-120"/>
              </a:rPr>
              <a:t>審認該等文件係屬業務單位職責，倘業務單位已將上開文件另案簽陳者，其辦理經費結報時，得以該核准簽案影本（視需要加註公文文號）送會計單位辦理結報作業，無須再檢附廠商交付文件。</a:t>
            </a:r>
          </a:p>
        </p:txBody>
      </p:sp>
    </p:spTree>
    <p:extLst>
      <p:ext uri="{BB962C8B-B14F-4D97-AF65-F5344CB8AC3E}">
        <p14:creationId xmlns:p14="http://schemas.microsoft.com/office/powerpoint/2010/main" val="22619226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08286" y="415515"/>
            <a:ext cx="10178714"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：有關</a:t>
            </a:r>
            <a:r>
              <a:rPr lang="zh-TW" altLang="en-US" sz="3200" b="1" u="sng" dirty="0">
                <a:solidFill>
                  <a:srgbClr val="FF0000"/>
                </a:solidFill>
                <a:latin typeface="標楷體" panose="03000509000000000000" pitchFamily="65" charset="-120"/>
                <a:ea typeface="標楷體" panose="03000509000000000000" pitchFamily="65" charset="-120"/>
              </a:rPr>
              <a:t>採購案</a:t>
            </a:r>
            <a:r>
              <a:rPr lang="zh-TW" altLang="en-US" sz="3200" b="1" dirty="0">
                <a:solidFill>
                  <a:schemeClr val="bg1"/>
                </a:solidFill>
                <a:latin typeface="標楷體" panose="03000509000000000000" pitchFamily="65" charset="-120"/>
                <a:ea typeface="標楷體" panose="03000509000000000000" pitchFamily="65" charset="-120"/>
              </a:rPr>
              <a:t>之原始憑證黏存單驗收欄位，一定要簽章嗎？又除驗收人簽章外，驗收單位主管是否須簽章？</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08286" y="2151727"/>
            <a:ext cx="10226842" cy="35394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：各機關會計人員於審核原始憑證時，對於須辦理驗收之事項，應注意業務承辦單位或相關權責單位是否確實完成驗收程序，</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如有驗收證明文件者，應檢附之，此時黏存單上之驗收欄位無須重複核章；無該等文件者，則由驗收人員於黏存單簽章</a:t>
            </a:r>
            <a:r>
              <a:rPr lang="zh-TW" altLang="en-US" sz="3200" b="1" u="sng" dirty="0">
                <a:solidFill>
                  <a:srgbClr val="FF0000"/>
                </a:solidFill>
                <a:latin typeface="標楷體" panose="03000509000000000000" pitchFamily="65" charset="-120"/>
                <a:ea typeface="標楷體" panose="03000509000000000000" pitchFamily="65" charset="-120"/>
              </a:rPr>
              <a:t>，以達證明之目的，並未明定尚須驗收單位主管簽章</a:t>
            </a:r>
            <a:r>
              <a:rPr lang="zh-TW" altLang="en-US" sz="3200" b="1" dirty="0">
                <a:solidFill>
                  <a:schemeClr val="bg1"/>
                </a:solidFill>
                <a:latin typeface="標楷體" panose="03000509000000000000" pitchFamily="65" charset="-120"/>
                <a:ea typeface="標楷體" panose="03000509000000000000" pitchFamily="65" charset="-120"/>
              </a:rPr>
              <a:t>，至機關依其內部管理規定要求單位主管簽章者，則從其所定。</a:t>
            </a:r>
            <a:endParaRPr lang="zh-TW" altLang="en-US" sz="32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77472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34790" y="415515"/>
            <a:ext cx="10178714"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：廠商請求退還保證金，機關是否應依政府支出憑證處理要點取得載明廠商統一編號之收據？ </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34790" y="1918170"/>
            <a:ext cx="10226842" cy="35394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：依出納管理手冊第 </a:t>
            </a:r>
            <a:r>
              <a:rPr lang="en-US" altLang="zh-TW" sz="3200" b="1" dirty="0">
                <a:solidFill>
                  <a:schemeClr val="bg1"/>
                </a:solidFill>
                <a:latin typeface="標楷體" panose="03000509000000000000" pitchFamily="65" charset="-120"/>
                <a:ea typeface="標楷體" panose="03000509000000000000" pitchFamily="65" charset="-120"/>
              </a:rPr>
              <a:t>32 </a:t>
            </a:r>
            <a:r>
              <a:rPr lang="zh-TW" altLang="en-US" sz="3200" b="1" dirty="0">
                <a:solidFill>
                  <a:schemeClr val="bg1"/>
                </a:solidFill>
                <a:latin typeface="標楷體" panose="03000509000000000000" pitchFamily="65" charset="-120"/>
                <a:ea typeface="標楷體" panose="03000509000000000000" pitchFamily="65" charset="-120"/>
              </a:rPr>
              <a:t>點規定，機關收取保證金應開立收據交付廠商，至機關退還保證金，係屬</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保管款返還事項，尚非政府支出</a:t>
            </a:r>
            <a:r>
              <a:rPr lang="zh-TW" altLang="en-US" sz="3200" b="1" u="sng" dirty="0">
                <a:solidFill>
                  <a:srgbClr val="FF0000"/>
                </a:solidFill>
                <a:latin typeface="標楷體" panose="03000509000000000000" pitchFamily="65" charset="-120"/>
                <a:ea typeface="標楷體" panose="03000509000000000000" pitchFamily="65" charset="-120"/>
              </a:rPr>
              <a:t>，爰非屬政府支出憑證處理要點適用範疇，實務上機關係以取得原開立收取保證金收據，作為退還證明；</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倘廠商遺失收據，得由其出具切結書或相關說明文件</a:t>
            </a:r>
            <a:r>
              <a:rPr lang="zh-TW" altLang="en-US" sz="3200" b="1" u="sng" dirty="0">
                <a:solidFill>
                  <a:srgbClr val="FF0000"/>
                </a:solidFill>
                <a:latin typeface="標楷體" panose="03000509000000000000" pitchFamily="65" charset="-120"/>
                <a:ea typeface="標楷體" panose="03000509000000000000" pitchFamily="65" charset="-120"/>
              </a:rPr>
              <a:t>後辦理後續退還事宜。</a:t>
            </a:r>
          </a:p>
          <a:p>
            <a:pPr algn="just"/>
            <a:endParaRPr lang="zh-TW" altLang="en-US" sz="32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414249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34790" y="415515"/>
            <a:ext cx="10178714" cy="156966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：履約分公司開立統一發票請款並要求匯入總公司，是否因統一發票開立與付款對象並未一致，不能將款項直接支付總公司？</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34790" y="2303786"/>
            <a:ext cx="10226842" cy="304698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：依經濟部</a:t>
            </a:r>
            <a:r>
              <a:rPr lang="en-US" altLang="zh-TW" sz="3200" b="1" dirty="0">
                <a:solidFill>
                  <a:schemeClr val="bg1"/>
                </a:solidFill>
                <a:latin typeface="標楷體" panose="03000509000000000000" pitchFamily="65" charset="-120"/>
                <a:ea typeface="標楷體" panose="03000509000000000000" pitchFamily="65" charset="-120"/>
              </a:rPr>
              <a:t>57</a:t>
            </a:r>
            <a:r>
              <a:rPr lang="zh-TW" altLang="en-US" sz="3200" b="1" dirty="0">
                <a:solidFill>
                  <a:schemeClr val="bg1"/>
                </a:solidFill>
                <a:latin typeface="標楷體" panose="03000509000000000000" pitchFamily="65" charset="-120"/>
                <a:ea typeface="標楷體" panose="03000509000000000000" pitchFamily="65" charset="-120"/>
              </a:rPr>
              <a:t>年</a:t>
            </a:r>
            <a:r>
              <a:rPr lang="en-US" altLang="zh-TW" sz="3200" b="1" dirty="0">
                <a:solidFill>
                  <a:schemeClr val="bg1"/>
                </a:solidFill>
                <a:latin typeface="標楷體" panose="03000509000000000000" pitchFamily="65" charset="-120"/>
                <a:ea typeface="標楷體" panose="03000509000000000000" pitchFamily="65" charset="-120"/>
              </a:rPr>
              <a:t>1</a:t>
            </a:r>
            <a:r>
              <a:rPr lang="zh-TW" altLang="en-US" sz="3200" b="1" dirty="0">
                <a:solidFill>
                  <a:schemeClr val="bg1"/>
                </a:solidFill>
                <a:latin typeface="標楷體" panose="03000509000000000000" pitchFamily="65" charset="-120"/>
                <a:ea typeface="標楷體" panose="03000509000000000000" pitchFamily="65" charset="-120"/>
              </a:rPr>
              <a:t>月</a:t>
            </a:r>
            <a:r>
              <a:rPr lang="en-US" altLang="zh-TW" sz="3200" b="1" dirty="0">
                <a:solidFill>
                  <a:schemeClr val="bg1"/>
                </a:solidFill>
                <a:latin typeface="標楷體" panose="03000509000000000000" pitchFamily="65" charset="-120"/>
                <a:ea typeface="標楷體" panose="03000509000000000000" pitchFamily="65" charset="-120"/>
              </a:rPr>
              <a:t>10</a:t>
            </a:r>
            <a:r>
              <a:rPr lang="zh-TW" altLang="en-US" sz="3200" b="1" dirty="0">
                <a:solidFill>
                  <a:schemeClr val="bg1"/>
                </a:solidFill>
                <a:latin typeface="標楷體" panose="03000509000000000000" pitchFamily="65" charset="-120"/>
                <a:ea typeface="標楷體" panose="03000509000000000000" pitchFamily="65" charset="-120"/>
              </a:rPr>
              <a:t>日商</a:t>
            </a:r>
            <a:r>
              <a:rPr lang="en-US" altLang="zh-TW" sz="3200" b="1" dirty="0">
                <a:solidFill>
                  <a:schemeClr val="bg1"/>
                </a:solidFill>
                <a:latin typeface="標楷體" panose="03000509000000000000" pitchFamily="65" charset="-120"/>
                <a:ea typeface="標楷體" panose="03000509000000000000" pitchFamily="65" charset="-120"/>
              </a:rPr>
              <a:t>00945</a:t>
            </a:r>
            <a:r>
              <a:rPr lang="zh-TW" altLang="en-US" sz="3200" b="1" dirty="0">
                <a:solidFill>
                  <a:schemeClr val="bg1"/>
                </a:solidFill>
                <a:latin typeface="標楷體" panose="03000509000000000000" pitchFamily="65" charset="-120"/>
                <a:ea typeface="標楷體" panose="03000509000000000000" pitchFamily="65" charset="-120"/>
              </a:rPr>
              <a:t>號函，分公司為本公司之分支機構，其與本公司在法律上係同一人格，權利義務主體僅有一個。</a:t>
            </a:r>
            <a:r>
              <a:rPr lang="zh-TW" altLang="en-US" sz="3200" b="1" u="sng" dirty="0">
                <a:solidFill>
                  <a:srgbClr val="FF0000"/>
                </a:solidFill>
                <a:latin typeface="標楷體" panose="03000509000000000000" pitchFamily="65" charset="-120"/>
                <a:ea typeface="標楷體" panose="03000509000000000000" pitchFamily="65" charset="-120"/>
              </a:rPr>
              <a:t>爰</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履約分公司開立發票請款時倘要求將價款逕付總公司，機關仍得據以辦理付款事宜</a:t>
            </a:r>
            <a:r>
              <a:rPr lang="zh-TW" altLang="en-US" sz="3200" b="1" u="sng" dirty="0">
                <a:solidFill>
                  <a:srgbClr val="FF0000"/>
                </a:solidFill>
                <a:latin typeface="標楷體" panose="03000509000000000000" pitchFamily="65" charset="-120"/>
                <a:ea typeface="標楷體" panose="03000509000000000000" pitchFamily="65" charset="-120"/>
              </a:rPr>
              <a:t>（必要時得請業務單位敘明相關事由）</a:t>
            </a:r>
            <a:r>
              <a:rPr lang="zh-TW" altLang="en-US" sz="3200" b="1" dirty="0">
                <a:solidFill>
                  <a:schemeClr val="bg1"/>
                </a:solidFill>
                <a:latin typeface="標楷體" panose="03000509000000000000" pitchFamily="65" charset="-120"/>
                <a:ea typeface="標楷體" panose="03000509000000000000" pitchFamily="65" charset="-120"/>
              </a:rPr>
              <a:t>。</a:t>
            </a:r>
          </a:p>
          <a:p>
            <a:pPr algn="just"/>
            <a:endParaRPr lang="zh-TW" altLang="en-US" sz="32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377795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BBE6F35-8087-1EF3-3048-00F04F7D7B34}"/>
              </a:ext>
            </a:extLst>
          </p:cNvPr>
          <p:cNvSpPr txBox="1"/>
          <p:nvPr/>
        </p:nvSpPr>
        <p:spPr>
          <a:xfrm>
            <a:off x="134790" y="415515"/>
            <a:ext cx="10178714" cy="58477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altLang="zh-TW" sz="3200" b="1" dirty="0">
                <a:solidFill>
                  <a:schemeClr val="bg1"/>
                </a:solidFill>
                <a:latin typeface="標楷體" panose="03000509000000000000" pitchFamily="65" charset="-120"/>
                <a:ea typeface="標楷體" panose="03000509000000000000" pitchFamily="65" charset="-120"/>
              </a:rPr>
              <a:t>Q</a:t>
            </a:r>
            <a:r>
              <a:rPr lang="zh-TW" altLang="en-US" sz="3200" b="1" dirty="0">
                <a:solidFill>
                  <a:schemeClr val="bg1"/>
                </a:solidFill>
                <a:latin typeface="標楷體" panose="03000509000000000000" pitchFamily="65" charset="-120"/>
                <a:ea typeface="標楷體" panose="03000509000000000000" pitchFamily="65" charset="-120"/>
              </a:rPr>
              <a:t>：機關人員辦理採購可否以個人信用卡支付？ </a:t>
            </a:r>
          </a:p>
        </p:txBody>
      </p:sp>
      <p:sp>
        <p:nvSpPr>
          <p:cNvPr id="4" name="文字方塊 3">
            <a:extLst>
              <a:ext uri="{FF2B5EF4-FFF2-40B4-BE49-F238E27FC236}">
                <a16:creationId xmlns:a16="http://schemas.microsoft.com/office/drawing/2014/main" id="{7A7CF2B2-56EE-C99D-96EB-A073743A18F6}"/>
              </a:ext>
            </a:extLst>
          </p:cNvPr>
          <p:cNvSpPr txBox="1"/>
          <p:nvPr/>
        </p:nvSpPr>
        <p:spPr>
          <a:xfrm>
            <a:off x="134790" y="1482151"/>
            <a:ext cx="10226842" cy="35394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altLang="zh-TW" sz="3200" b="1" dirty="0">
                <a:solidFill>
                  <a:schemeClr val="bg1"/>
                </a:solidFill>
                <a:latin typeface="標楷體" panose="03000509000000000000" pitchFamily="65" charset="-120"/>
                <a:ea typeface="標楷體" panose="03000509000000000000" pitchFamily="65" charset="-120"/>
              </a:rPr>
              <a:t>A</a:t>
            </a:r>
            <a:r>
              <a:rPr lang="zh-TW" altLang="en-US" sz="3200" b="1" dirty="0">
                <a:solidFill>
                  <a:schemeClr val="bg1"/>
                </a:solidFill>
                <a:latin typeface="標楷體" panose="03000509000000000000" pitchFamily="65" charset="-120"/>
                <a:ea typeface="標楷體" panose="03000509000000000000" pitchFamily="65" charset="-120"/>
              </a:rPr>
              <a:t>：</a:t>
            </a:r>
            <a:endParaRPr lang="en-US" altLang="zh-TW" sz="3200" b="1" dirty="0">
              <a:solidFill>
                <a:schemeClr val="bg1"/>
              </a:solidFill>
              <a:latin typeface="標楷體" panose="03000509000000000000" pitchFamily="65" charset="-120"/>
              <a:ea typeface="標楷體" panose="03000509000000000000" pitchFamily="65" charset="-120"/>
            </a:endParaRPr>
          </a:p>
          <a:p>
            <a:pPr algn="just"/>
            <a:r>
              <a:rPr lang="zh-TW" altLang="en-US" sz="3200" b="1" dirty="0">
                <a:solidFill>
                  <a:schemeClr val="bg1"/>
                </a:solidFill>
                <a:latin typeface="標楷體" panose="03000509000000000000" pitchFamily="65" charset="-120"/>
                <a:ea typeface="標楷體" panose="03000509000000000000" pitchFamily="65" charset="-120"/>
              </a:rPr>
              <a:t>一、機關</a:t>
            </a:r>
            <a:r>
              <a:rPr lang="zh-TW" altLang="en-US" sz="3200" b="1" u="sng" dirty="0">
                <a:solidFill>
                  <a:srgbClr val="FF0000"/>
                </a:solidFill>
                <a:latin typeface="標楷體" panose="03000509000000000000" pitchFamily="65" charset="-120"/>
                <a:ea typeface="標楷體" panose="03000509000000000000" pitchFamily="65" charset="-120"/>
              </a:rPr>
              <a:t>專任採購或經常辦理採購事項之人員</a:t>
            </a:r>
            <a:r>
              <a:rPr lang="zh-TW" altLang="en-US" sz="3200" b="1" dirty="0">
                <a:solidFill>
                  <a:schemeClr val="bg1"/>
                </a:solidFill>
                <a:latin typeface="標楷體" panose="03000509000000000000" pitchFamily="65" charset="-120"/>
                <a:ea typeface="標楷體" panose="03000509000000000000" pitchFamily="65" charset="-120"/>
              </a:rPr>
              <a:t>，所辦採購應由機關直接支付廠商或以政府採購卡支付，</a:t>
            </a:r>
            <a:r>
              <a:rPr lang="zh-TW" altLang="en-US" sz="3200" b="1" u="sng" dirty="0">
                <a:solidFill>
                  <a:srgbClr val="FF0000"/>
                </a:solidFill>
                <a:latin typeface="標楷體" panose="03000509000000000000" pitchFamily="65" charset="-120"/>
                <a:ea typeface="標楷體" panose="03000509000000000000" pitchFamily="65" charset="-120"/>
              </a:rPr>
              <a:t>不得以個人信用卡支付</a:t>
            </a:r>
            <a:r>
              <a:rPr lang="zh-TW" altLang="en-US" sz="3200" b="1" dirty="0">
                <a:solidFill>
                  <a:schemeClr val="bg1"/>
                </a:solidFill>
                <a:latin typeface="標楷體" panose="03000509000000000000" pitchFamily="65" charset="-120"/>
                <a:ea typeface="標楷體" panose="03000509000000000000" pitchFamily="65" charset="-120"/>
              </a:rPr>
              <a:t>；</a:t>
            </a:r>
            <a:endParaRPr lang="en-US" altLang="zh-TW" sz="3200" b="1" dirty="0">
              <a:solidFill>
                <a:schemeClr val="bg1"/>
              </a:solidFill>
              <a:latin typeface="標楷體" panose="03000509000000000000" pitchFamily="65" charset="-120"/>
              <a:ea typeface="標楷體" panose="03000509000000000000" pitchFamily="65" charset="-120"/>
            </a:endParaRPr>
          </a:p>
          <a:p>
            <a:pPr algn="just"/>
            <a:r>
              <a:rPr lang="zh-TW" altLang="en-US" sz="3200" b="1" dirty="0">
                <a:solidFill>
                  <a:schemeClr val="bg1"/>
                </a:solidFill>
                <a:latin typeface="標楷體" panose="03000509000000000000" pitchFamily="65" charset="-120"/>
                <a:ea typeface="標楷體" panose="03000509000000000000" pitchFamily="65" charset="-120"/>
              </a:rPr>
              <a:t>二、</a:t>
            </a:r>
            <a:r>
              <a:rPr lang="zh-TW" altLang="en-US" sz="3200" b="1" u="sng" dirty="0">
                <a:solidFill>
                  <a:srgbClr val="FF0000"/>
                </a:solidFill>
                <a:latin typeface="標楷體" panose="03000509000000000000" pitchFamily="65" charset="-120"/>
                <a:ea typeface="標楷體" panose="03000509000000000000" pitchFamily="65" charset="-120"/>
              </a:rPr>
              <a:t>非專任採購或非經常辦理採購事項之人員，倘因公務需要，得以個人信用卡先行刷卡墊付後</a:t>
            </a:r>
            <a:r>
              <a:rPr lang="zh-TW" altLang="en-US" sz="3200" b="1" dirty="0">
                <a:solidFill>
                  <a:schemeClr val="bg1"/>
                </a:solidFill>
                <a:latin typeface="標楷體" panose="03000509000000000000" pitchFamily="65" charset="-120"/>
                <a:ea typeface="標楷體" panose="03000509000000000000" pitchFamily="65" charset="-120"/>
              </a:rPr>
              <a:t>，再行請款，</a:t>
            </a:r>
          </a:p>
          <a:p>
            <a:pPr algn="just"/>
            <a:r>
              <a:rPr lang="zh-TW" altLang="en-US" sz="3200" b="1" u="sng" dirty="0">
                <a:solidFill>
                  <a:srgbClr val="FF0000"/>
                </a:solidFill>
                <a:latin typeface="標楷體" panose="03000509000000000000" pitchFamily="65" charset="-120"/>
                <a:ea typeface="標楷體" panose="03000509000000000000" pitchFamily="65" charset="-120"/>
              </a:rPr>
              <a:t>無須核算扣減個人信用卡優惠價值。</a:t>
            </a:r>
          </a:p>
        </p:txBody>
      </p:sp>
    </p:spTree>
    <p:extLst>
      <p:ext uri="{BB962C8B-B14F-4D97-AF65-F5344CB8AC3E}">
        <p14:creationId xmlns:p14="http://schemas.microsoft.com/office/powerpoint/2010/main" val="24594145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03A62AD0-DCF5-4BE1-A709-488F42A36B06}"/>
              </a:ext>
            </a:extLst>
          </p:cNvPr>
          <p:cNvSpPr>
            <a:spLocks noGrp="1"/>
          </p:cNvSpPr>
          <p:nvPr>
            <p:ph type="title"/>
          </p:nvPr>
        </p:nvSpPr>
        <p:spPr>
          <a:xfrm>
            <a:off x="643467" y="643467"/>
            <a:ext cx="10905066" cy="2209461"/>
          </a:xfrm>
          <a:effectLst>
            <a:outerShdw blurRad="88900" dist="38100" dir="2700000" algn="tl" rotWithShape="0">
              <a:prstClr val="black">
                <a:alpha val="30000"/>
              </a:prstClr>
            </a:outerShdw>
          </a:effectLst>
        </p:spPr>
        <p:txBody>
          <a:bodyPr vert="horz" lIns="91440" tIns="45720" rIns="91440" bIns="45720" rtlCol="0" anchor="b">
            <a:normAutofit/>
          </a:bodyPr>
          <a:lstStyle/>
          <a:p>
            <a:pPr algn="ctr"/>
            <a:r>
              <a:rPr lang="zh-TW" altLang="en-US" sz="7200" b="1" dirty="0">
                <a:latin typeface="標楷體" panose="03000509000000000000" pitchFamily="65" charset="-120"/>
                <a:ea typeface="標楷體" panose="03000509000000000000" pitchFamily="65" charset="-120"/>
              </a:rPr>
              <a:t>謝謝聆聴</a:t>
            </a:r>
          </a:p>
        </p:txBody>
      </p:sp>
      <p:sp>
        <p:nvSpPr>
          <p:cNvPr id="3" name="文字版面配置區 2">
            <a:extLst>
              <a:ext uri="{FF2B5EF4-FFF2-40B4-BE49-F238E27FC236}">
                <a16:creationId xmlns:a16="http://schemas.microsoft.com/office/drawing/2014/main" id="{DDAEE8AD-4313-4969-931F-A0AC1725919F}"/>
              </a:ext>
            </a:extLst>
          </p:cNvPr>
          <p:cNvSpPr>
            <a:spLocks noGrp="1"/>
          </p:cNvSpPr>
          <p:nvPr>
            <p:ph type="body" sz="half" idx="2"/>
          </p:nvPr>
        </p:nvSpPr>
        <p:spPr>
          <a:xfrm>
            <a:off x="2023933" y="2852928"/>
            <a:ext cx="8144134" cy="1145829"/>
          </a:xfrm>
          <a:effectLst>
            <a:outerShdw blurRad="88900" dist="38100" dir="2700000" algn="tl" rotWithShape="0">
              <a:prstClr val="black">
                <a:alpha val="30000"/>
              </a:prstClr>
            </a:outerShdw>
          </a:effectLst>
        </p:spPr>
        <p:txBody>
          <a:bodyPr vert="horz" lIns="91440" tIns="45720" rIns="91440" bIns="45720" rtlCol="0">
            <a:normAutofit/>
          </a:bodyPr>
          <a:lstStyle/>
          <a:p>
            <a:pPr algn="ctr"/>
            <a:r>
              <a:rPr lang="zh-TW" altLang="en-US" sz="7200" dirty="0">
                <a:effectLst/>
                <a:latin typeface="標楷體" panose="03000509000000000000" pitchFamily="65" charset="-120"/>
                <a:ea typeface="標楷體" panose="03000509000000000000" pitchFamily="65" charset="-120"/>
              </a:rPr>
              <a:t>敬請指教</a:t>
            </a:r>
          </a:p>
        </p:txBody>
      </p:sp>
    </p:spTree>
    <p:extLst>
      <p:ext uri="{BB962C8B-B14F-4D97-AF65-F5344CB8AC3E}">
        <p14:creationId xmlns:p14="http://schemas.microsoft.com/office/powerpoint/2010/main" val="779498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A5A60FE5-E812-4ECA-B269-58B5DCDC3B4A}"/>
              </a:ext>
            </a:extLst>
          </p:cNvPr>
          <p:cNvGrpSpPr/>
          <p:nvPr/>
        </p:nvGrpSpPr>
        <p:grpSpPr>
          <a:xfrm>
            <a:off x="113494" y="113909"/>
            <a:ext cx="10143688" cy="4181575"/>
            <a:chOff x="113494" y="92251"/>
            <a:chExt cx="10382228" cy="4307984"/>
          </a:xfrm>
        </p:grpSpPr>
        <p:pic>
          <p:nvPicPr>
            <p:cNvPr id="3" name="圖片 2">
              <a:extLst>
                <a:ext uri="{FF2B5EF4-FFF2-40B4-BE49-F238E27FC236}">
                  <a16:creationId xmlns:a16="http://schemas.microsoft.com/office/drawing/2014/main" id="{E98AD236-5471-422E-BB7E-77D9C8EC83A1}"/>
                </a:ext>
              </a:extLst>
            </p:cNvPr>
            <p:cNvPicPr>
              <a:picLocks noChangeAspect="1"/>
            </p:cNvPicPr>
            <p:nvPr/>
          </p:nvPicPr>
          <p:blipFill rotWithShape="1">
            <a:blip r:embed="rId2"/>
            <a:srcRect t="5453" r="10740"/>
            <a:stretch/>
          </p:blipFill>
          <p:spPr>
            <a:xfrm>
              <a:off x="113494" y="92251"/>
              <a:ext cx="10382228" cy="4307984"/>
            </a:xfrm>
            <a:prstGeom prst="rect">
              <a:avLst/>
            </a:prstGeom>
            <a:ln w="63500">
              <a:solidFill>
                <a:srgbClr val="00B0F0"/>
              </a:solidFill>
            </a:ln>
          </p:spPr>
        </p:pic>
        <p:sp>
          <p:nvSpPr>
            <p:cNvPr id="6" name="矩形 5">
              <a:extLst>
                <a:ext uri="{FF2B5EF4-FFF2-40B4-BE49-F238E27FC236}">
                  <a16:creationId xmlns:a16="http://schemas.microsoft.com/office/drawing/2014/main" id="{CD70EB74-74B2-4331-89CC-FB6C648A563A}"/>
                </a:ext>
              </a:extLst>
            </p:cNvPr>
            <p:cNvSpPr/>
            <p:nvPr/>
          </p:nvSpPr>
          <p:spPr>
            <a:xfrm>
              <a:off x="4346713" y="437322"/>
              <a:ext cx="3498574" cy="665921"/>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7A08193D-9C8D-4234-B560-08592DD39273}"/>
                </a:ext>
              </a:extLst>
            </p:cNvPr>
            <p:cNvSpPr/>
            <p:nvPr/>
          </p:nvSpPr>
          <p:spPr>
            <a:xfrm>
              <a:off x="1610139" y="3925956"/>
              <a:ext cx="7633251" cy="474279"/>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a:extLst>
              <a:ext uri="{FF2B5EF4-FFF2-40B4-BE49-F238E27FC236}">
                <a16:creationId xmlns:a16="http://schemas.microsoft.com/office/drawing/2014/main" id="{5DA406A4-5D16-4714-9628-1120F81AB781}"/>
              </a:ext>
            </a:extLst>
          </p:cNvPr>
          <p:cNvGrpSpPr/>
          <p:nvPr/>
        </p:nvGrpSpPr>
        <p:grpSpPr>
          <a:xfrm>
            <a:off x="113494" y="4553772"/>
            <a:ext cx="7384586" cy="2146852"/>
            <a:chOff x="113494" y="4453491"/>
            <a:chExt cx="5516217" cy="2146852"/>
          </a:xfrm>
        </p:grpSpPr>
        <p:pic>
          <p:nvPicPr>
            <p:cNvPr id="5" name="圖片 4">
              <a:extLst>
                <a:ext uri="{FF2B5EF4-FFF2-40B4-BE49-F238E27FC236}">
                  <a16:creationId xmlns:a16="http://schemas.microsoft.com/office/drawing/2014/main" id="{09D039B9-1E51-4EA8-96BD-BF8EA89AB894}"/>
                </a:ext>
              </a:extLst>
            </p:cNvPr>
            <p:cNvPicPr>
              <a:picLocks noChangeAspect="1"/>
            </p:cNvPicPr>
            <p:nvPr/>
          </p:nvPicPr>
          <p:blipFill rotWithShape="1">
            <a:blip r:embed="rId3"/>
            <a:srcRect l="23473" t="65258" r="11067" b="3437"/>
            <a:stretch/>
          </p:blipFill>
          <p:spPr>
            <a:xfrm>
              <a:off x="113494" y="4453491"/>
              <a:ext cx="5516217" cy="2146852"/>
            </a:xfrm>
            <a:prstGeom prst="rect">
              <a:avLst/>
            </a:prstGeom>
            <a:ln w="88900">
              <a:solidFill>
                <a:srgbClr val="00B0F0"/>
              </a:solidFill>
            </a:ln>
          </p:spPr>
        </p:pic>
        <p:sp>
          <p:nvSpPr>
            <p:cNvPr id="12" name="矩形 11">
              <a:extLst>
                <a:ext uri="{FF2B5EF4-FFF2-40B4-BE49-F238E27FC236}">
                  <a16:creationId xmlns:a16="http://schemas.microsoft.com/office/drawing/2014/main" id="{C80A7C87-9ED4-4C74-A207-E058E46B4C82}"/>
                </a:ext>
              </a:extLst>
            </p:cNvPr>
            <p:cNvSpPr/>
            <p:nvPr/>
          </p:nvSpPr>
          <p:spPr>
            <a:xfrm>
              <a:off x="946851" y="5112024"/>
              <a:ext cx="4648201" cy="64273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乘號 18">
            <a:extLst>
              <a:ext uri="{FF2B5EF4-FFF2-40B4-BE49-F238E27FC236}">
                <a16:creationId xmlns:a16="http://schemas.microsoft.com/office/drawing/2014/main" id="{0C0BD516-ABE6-412D-A753-0833F5E54CD5}"/>
              </a:ext>
            </a:extLst>
          </p:cNvPr>
          <p:cNvSpPr/>
          <p:nvPr/>
        </p:nvSpPr>
        <p:spPr>
          <a:xfrm>
            <a:off x="5101239" y="3606885"/>
            <a:ext cx="2922104" cy="866484"/>
          </a:xfrm>
          <a:prstGeom prst="mathMultiply">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語音泡泡: 矩形 19">
            <a:extLst>
              <a:ext uri="{FF2B5EF4-FFF2-40B4-BE49-F238E27FC236}">
                <a16:creationId xmlns:a16="http://schemas.microsoft.com/office/drawing/2014/main" id="{ECD82660-948E-47CE-B152-274E00DD90AE}"/>
              </a:ext>
            </a:extLst>
          </p:cNvPr>
          <p:cNvSpPr/>
          <p:nvPr/>
        </p:nvSpPr>
        <p:spPr>
          <a:xfrm>
            <a:off x="5958545" y="1997765"/>
            <a:ext cx="3563142" cy="1267898"/>
          </a:xfrm>
          <a:prstGeom prst="wedgeRectCallout">
            <a:avLst>
              <a:gd name="adj1" fmla="val -41050"/>
              <a:gd name="adj2" fmla="val 8473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標楷體" panose="03000509000000000000" pitchFamily="65" charset="-120"/>
                <a:ea typeface="標楷體" panose="03000509000000000000" pitchFamily="65" charset="-120"/>
              </a:rPr>
              <a:t>注意請按裁罰情形</a:t>
            </a:r>
            <a:endParaRPr lang="en-US" altLang="zh-TW" sz="3200" b="1" dirty="0">
              <a:solidFill>
                <a:srgbClr val="FF0000"/>
              </a:solidFill>
              <a:latin typeface="標楷體" panose="03000509000000000000" pitchFamily="65" charset="-120"/>
              <a:ea typeface="標楷體" panose="03000509000000000000" pitchFamily="65" charset="-120"/>
            </a:endParaRPr>
          </a:p>
          <a:p>
            <a:pPr algn="ctr"/>
            <a:r>
              <a:rPr lang="zh-TW" altLang="en-US" sz="3200" b="1" dirty="0">
                <a:solidFill>
                  <a:srgbClr val="FF0000"/>
                </a:solidFill>
                <a:latin typeface="標楷體" panose="03000509000000000000" pitchFamily="65" charset="-120"/>
                <a:ea typeface="標楷體" panose="03000509000000000000" pitchFamily="65" charset="-120"/>
              </a:rPr>
              <a:t>一筆一筆打</a:t>
            </a:r>
          </a:p>
        </p:txBody>
      </p:sp>
      <p:sp>
        <p:nvSpPr>
          <p:cNvPr id="21" name="語音泡泡: 矩形 20">
            <a:extLst>
              <a:ext uri="{FF2B5EF4-FFF2-40B4-BE49-F238E27FC236}">
                <a16:creationId xmlns:a16="http://schemas.microsoft.com/office/drawing/2014/main" id="{00B77C39-CF43-4509-ABEF-5A24A8AAFCFC}"/>
              </a:ext>
            </a:extLst>
          </p:cNvPr>
          <p:cNvSpPr/>
          <p:nvPr/>
        </p:nvSpPr>
        <p:spPr>
          <a:xfrm>
            <a:off x="7667642" y="4677830"/>
            <a:ext cx="4180456" cy="1898736"/>
          </a:xfrm>
          <a:prstGeom prst="wedgeRectCallout">
            <a:avLst>
              <a:gd name="adj1" fmla="val -134556"/>
              <a:gd name="adj2" fmla="val -108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rgbClr val="FF0000"/>
                </a:solidFill>
                <a:latin typeface="標楷體" panose="03000509000000000000" pitchFamily="65" charset="-120"/>
                <a:ea typeface="標楷體" panose="03000509000000000000" pitchFamily="65" charset="-120"/>
              </a:rPr>
              <a:t>歲入保留</a:t>
            </a:r>
            <a:endParaRPr lang="en-US" altLang="zh-TW" sz="3600" b="1">
              <a:solidFill>
                <a:srgbClr val="FF0000"/>
              </a:solidFill>
              <a:latin typeface="標楷體" panose="03000509000000000000" pitchFamily="65" charset="-120"/>
              <a:ea typeface="標楷體" panose="03000509000000000000" pitchFamily="65" charset="-120"/>
            </a:endParaRPr>
          </a:p>
          <a:p>
            <a:pPr algn="ctr"/>
            <a:r>
              <a:rPr lang="zh-TW" altLang="en-US" sz="3600" b="1">
                <a:solidFill>
                  <a:srgbClr val="FF0000"/>
                </a:solidFill>
                <a:latin typeface="標楷體" panose="03000509000000000000" pitchFamily="65" charset="-120"/>
                <a:ea typeface="標楷體" panose="03000509000000000000" pitchFamily="65" charset="-120"/>
              </a:rPr>
              <a:t>陳宗山</a:t>
            </a:r>
            <a:r>
              <a:rPr lang="en-US" altLang="zh-TW" sz="3600" b="1" dirty="0">
                <a:solidFill>
                  <a:srgbClr val="FF0000"/>
                </a:solidFill>
                <a:latin typeface="標楷體" panose="03000509000000000000" pitchFamily="65" charset="-120"/>
                <a:ea typeface="標楷體" panose="03000509000000000000" pitchFamily="65" charset="-120"/>
              </a:rPr>
              <a:t>25</a:t>
            </a:r>
            <a:r>
              <a:rPr lang="zh-TW" altLang="en-US" sz="3600" b="1" dirty="0">
                <a:solidFill>
                  <a:srgbClr val="FF0000"/>
                </a:solidFill>
                <a:latin typeface="標楷體" panose="03000509000000000000" pitchFamily="65" charset="-120"/>
                <a:ea typeface="標楷體" panose="03000509000000000000" pitchFamily="65" charset="-120"/>
              </a:rPr>
              <a:t>萬</a:t>
            </a:r>
            <a:r>
              <a:rPr lang="en-US" altLang="zh-TW" sz="3600" b="1" dirty="0">
                <a:solidFill>
                  <a:srgbClr val="FF0000"/>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55034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C33AA1-A4B6-44B9-A40F-5D84ACEA6A3D}"/>
              </a:ext>
            </a:extLst>
          </p:cNvPr>
          <p:cNvSpPr>
            <a:spLocks noGrp="1"/>
          </p:cNvSpPr>
          <p:nvPr>
            <p:ph type="title"/>
          </p:nvPr>
        </p:nvSpPr>
        <p:spPr/>
        <p:txBody>
          <a:bodyPr>
            <a:normAutofit fontScale="90000"/>
          </a:bodyPr>
          <a:lstStyle/>
          <a:p>
            <a:pPr algn="ctr"/>
            <a:r>
              <a:rPr lang="zh-TW" altLang="en-US" sz="6000" b="1" dirty="0">
                <a:latin typeface="標楷體" panose="03000509000000000000" pitchFamily="65" charset="-120"/>
                <a:ea typeface="標楷體" panose="03000509000000000000" pitchFamily="65" charset="-120"/>
              </a:rPr>
              <a:t>經費動支核銷規範</a:t>
            </a:r>
            <a:br>
              <a:rPr lang="en-US" altLang="zh-TW" dirty="0"/>
            </a:br>
            <a:endParaRPr lang="zh-TW" altLang="en-US" dirty="0"/>
          </a:p>
        </p:txBody>
      </p:sp>
      <p:sp>
        <p:nvSpPr>
          <p:cNvPr id="3" name="文字版面配置區 2">
            <a:extLst>
              <a:ext uri="{FF2B5EF4-FFF2-40B4-BE49-F238E27FC236}">
                <a16:creationId xmlns:a16="http://schemas.microsoft.com/office/drawing/2014/main" id="{2C37E9E4-EE44-4155-94F2-B87ED3857B73}"/>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0524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CBE683A-28EA-4E65-8A3A-4744E42A095F}"/>
              </a:ext>
            </a:extLst>
          </p:cNvPr>
          <p:cNvPicPr>
            <a:picLocks noChangeAspect="1"/>
          </p:cNvPicPr>
          <p:nvPr/>
        </p:nvPicPr>
        <p:blipFill>
          <a:blip r:embed="rId2"/>
          <a:stretch>
            <a:fillRect/>
          </a:stretch>
        </p:blipFill>
        <p:spPr>
          <a:xfrm>
            <a:off x="151877" y="238539"/>
            <a:ext cx="6328436" cy="4661451"/>
          </a:xfrm>
          <a:prstGeom prst="rect">
            <a:avLst/>
          </a:prstGeom>
          <a:ln w="63500">
            <a:solidFill>
              <a:srgbClr val="00B0F0"/>
            </a:solidFill>
          </a:ln>
        </p:spPr>
      </p:pic>
      <p:sp>
        <p:nvSpPr>
          <p:cNvPr id="6" name="矩形 5">
            <a:extLst>
              <a:ext uri="{FF2B5EF4-FFF2-40B4-BE49-F238E27FC236}">
                <a16:creationId xmlns:a16="http://schemas.microsoft.com/office/drawing/2014/main" id="{EA2820AA-A597-4395-8E04-848D6ED87025}"/>
              </a:ext>
            </a:extLst>
          </p:cNvPr>
          <p:cNvSpPr/>
          <p:nvPr/>
        </p:nvSpPr>
        <p:spPr>
          <a:xfrm>
            <a:off x="375298" y="159025"/>
            <a:ext cx="3570538" cy="460362"/>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26D0D63-D418-40A3-93AF-E1BD01515E60}"/>
              </a:ext>
            </a:extLst>
          </p:cNvPr>
          <p:cNvSpPr/>
          <p:nvPr/>
        </p:nvSpPr>
        <p:spPr>
          <a:xfrm>
            <a:off x="834887" y="3589956"/>
            <a:ext cx="5261113" cy="1001921"/>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20115917-CB66-471D-8D25-09FA08501C2A}"/>
              </a:ext>
            </a:extLst>
          </p:cNvPr>
          <p:cNvPicPr>
            <a:picLocks noChangeAspect="1"/>
          </p:cNvPicPr>
          <p:nvPr/>
        </p:nvPicPr>
        <p:blipFill rotWithShape="1">
          <a:blip r:embed="rId3"/>
          <a:srcRect l="8207" t="17391" r="4471" b="19566"/>
          <a:stretch/>
        </p:blipFill>
        <p:spPr>
          <a:xfrm>
            <a:off x="6703734" y="238538"/>
            <a:ext cx="5112968" cy="4770783"/>
          </a:xfrm>
          <a:prstGeom prst="rect">
            <a:avLst/>
          </a:prstGeom>
          <a:ln w="76200">
            <a:solidFill>
              <a:srgbClr val="00B0F0"/>
            </a:solidFill>
          </a:ln>
        </p:spPr>
      </p:pic>
      <p:sp>
        <p:nvSpPr>
          <p:cNvPr id="10" name="橢圓 9">
            <a:extLst>
              <a:ext uri="{FF2B5EF4-FFF2-40B4-BE49-F238E27FC236}">
                <a16:creationId xmlns:a16="http://schemas.microsoft.com/office/drawing/2014/main" id="{529262F0-1A42-4B41-BDCE-37D6D1CB54E4}"/>
              </a:ext>
            </a:extLst>
          </p:cNvPr>
          <p:cNvSpPr/>
          <p:nvPr/>
        </p:nvSpPr>
        <p:spPr>
          <a:xfrm>
            <a:off x="8479003" y="993913"/>
            <a:ext cx="2385391" cy="1798983"/>
          </a:xfrm>
          <a:prstGeom prst="ellipse">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乘號 10">
            <a:extLst>
              <a:ext uri="{FF2B5EF4-FFF2-40B4-BE49-F238E27FC236}">
                <a16:creationId xmlns:a16="http://schemas.microsoft.com/office/drawing/2014/main" id="{B048FC8D-8754-4EA4-B36B-042B60033F80}"/>
              </a:ext>
            </a:extLst>
          </p:cNvPr>
          <p:cNvSpPr/>
          <p:nvPr/>
        </p:nvSpPr>
        <p:spPr>
          <a:xfrm>
            <a:off x="6065643" y="1967948"/>
            <a:ext cx="2922104" cy="1499919"/>
          </a:xfrm>
          <a:prstGeom prst="mathMultiply">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爆炸: 八角 11">
            <a:extLst>
              <a:ext uri="{FF2B5EF4-FFF2-40B4-BE49-F238E27FC236}">
                <a16:creationId xmlns:a16="http://schemas.microsoft.com/office/drawing/2014/main" id="{44428462-E4E5-4DDE-A76D-DD3BC6F63EE9}"/>
              </a:ext>
            </a:extLst>
          </p:cNvPr>
          <p:cNvSpPr/>
          <p:nvPr/>
        </p:nvSpPr>
        <p:spPr>
          <a:xfrm>
            <a:off x="2733261" y="4244452"/>
            <a:ext cx="9257166" cy="2743200"/>
          </a:xfrm>
          <a:prstGeom prst="irregularSeal1">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標楷體" panose="03000509000000000000" pitchFamily="65" charset="-120"/>
                <a:ea typeface="標楷體" panose="03000509000000000000" pitchFamily="65" charset="-120"/>
              </a:rPr>
              <a:t>移送強制執行案之費用請用</a:t>
            </a:r>
            <a:r>
              <a:rPr lang="zh-TW" altLang="en-US" sz="3200" b="1" dirty="0">
                <a:solidFill>
                  <a:srgbClr val="FF0000"/>
                </a:solidFill>
                <a:highlight>
                  <a:srgbClr val="FFFF00"/>
                </a:highlight>
                <a:latin typeface="標楷體" panose="03000509000000000000" pitchFamily="65" charset="-120"/>
                <a:ea typeface="標楷體" panose="03000509000000000000" pitchFamily="65" charset="-120"/>
              </a:rPr>
              <a:t>購買票品證明單</a:t>
            </a:r>
            <a:r>
              <a:rPr lang="zh-TW" altLang="en-US" sz="3200" b="1" dirty="0">
                <a:solidFill>
                  <a:srgbClr val="FF0000"/>
                </a:solidFill>
                <a:latin typeface="標楷體" panose="03000509000000000000" pitchFamily="65" charset="-120"/>
                <a:ea typeface="標楷體" panose="03000509000000000000" pitchFamily="65" charset="-120"/>
              </a:rPr>
              <a:t>核銷</a:t>
            </a:r>
          </a:p>
        </p:txBody>
      </p:sp>
    </p:spTree>
    <p:extLst>
      <p:ext uri="{BB962C8B-B14F-4D97-AF65-F5344CB8AC3E}">
        <p14:creationId xmlns:p14="http://schemas.microsoft.com/office/powerpoint/2010/main" val="1149242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58E6-085F-C935-270A-39DB6BCAE30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A163B-ECC4-2023-C85F-4A7081261111}"/>
              </a:ext>
            </a:extLst>
          </p:cNvPr>
          <p:cNvSpPr>
            <a:spLocks noGrp="1"/>
          </p:cNvSpPr>
          <p:nvPr>
            <p:ph type="title"/>
          </p:nvPr>
        </p:nvSpPr>
        <p:spPr>
          <a:xfrm>
            <a:off x="244775" y="753228"/>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二、金門縣政府對民間團體及個人補（捐）助經費作業要點</a:t>
            </a:r>
          </a:p>
        </p:txBody>
      </p:sp>
      <p:graphicFrame>
        <p:nvGraphicFramePr>
          <p:cNvPr id="4" name="資料庫圖表 3">
            <a:extLst>
              <a:ext uri="{FF2B5EF4-FFF2-40B4-BE49-F238E27FC236}">
                <a16:creationId xmlns:a16="http://schemas.microsoft.com/office/drawing/2014/main" id="{70E8DB1A-FAB2-230E-184E-1E1C25345AFF}"/>
              </a:ext>
            </a:extLst>
          </p:cNvPr>
          <p:cNvGraphicFramePr/>
          <p:nvPr>
            <p:extLst>
              <p:ext uri="{D42A27DB-BD31-4B8C-83A1-F6EECF244321}">
                <p14:modId xmlns:p14="http://schemas.microsoft.com/office/powerpoint/2010/main" val="2220347125"/>
              </p:ext>
            </p:extLst>
          </p:nvPr>
        </p:nvGraphicFramePr>
        <p:xfrm>
          <a:off x="330500" y="2120546"/>
          <a:ext cx="11401794" cy="4328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群組 9">
            <a:extLst>
              <a:ext uri="{FF2B5EF4-FFF2-40B4-BE49-F238E27FC236}">
                <a16:creationId xmlns:a16="http://schemas.microsoft.com/office/drawing/2014/main" id="{F72A2E9B-B4A9-A4A2-48E2-77ADE9A3B355}"/>
              </a:ext>
            </a:extLst>
          </p:cNvPr>
          <p:cNvGrpSpPr/>
          <p:nvPr/>
        </p:nvGrpSpPr>
        <p:grpSpPr>
          <a:xfrm>
            <a:off x="6000749" y="3752850"/>
            <a:ext cx="5969669" cy="3681916"/>
            <a:chOff x="5562600" y="3571875"/>
            <a:chExt cx="6169694" cy="3681916"/>
          </a:xfrm>
        </p:grpSpPr>
        <p:sp>
          <p:nvSpPr>
            <p:cNvPr id="6" name="爆炸: 八角 5">
              <a:extLst>
                <a:ext uri="{FF2B5EF4-FFF2-40B4-BE49-F238E27FC236}">
                  <a16:creationId xmlns:a16="http://schemas.microsoft.com/office/drawing/2014/main" id="{3E8A3066-DBAE-1461-BC67-31477DC022F1}"/>
                </a:ext>
              </a:extLst>
            </p:cNvPr>
            <p:cNvSpPr/>
            <p:nvPr/>
          </p:nvSpPr>
          <p:spPr>
            <a:xfrm>
              <a:off x="5562600" y="3571875"/>
              <a:ext cx="6169694" cy="3524249"/>
            </a:xfrm>
            <a:prstGeom prst="irregularSeal1">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對國內團體之捐助</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對國內團體辦理媒體政策及業務宣導之捐助</a:t>
              </a:r>
            </a:p>
          </p:txBody>
        </p:sp>
        <p:sp>
          <p:nvSpPr>
            <p:cNvPr id="9" name="乘號 8">
              <a:extLst>
                <a:ext uri="{FF2B5EF4-FFF2-40B4-BE49-F238E27FC236}">
                  <a16:creationId xmlns:a16="http://schemas.microsoft.com/office/drawing/2014/main" id="{D403B9C5-2A0F-AD8B-F787-F7B462DD1214}"/>
                </a:ext>
              </a:extLst>
            </p:cNvPr>
            <p:cNvSpPr/>
            <p:nvPr/>
          </p:nvSpPr>
          <p:spPr>
            <a:xfrm>
              <a:off x="7226196" y="4300728"/>
              <a:ext cx="3086100" cy="2953063"/>
            </a:xfrm>
            <a:prstGeom prst="mathMultiply">
              <a:avLst/>
            </a:prstGeom>
            <a:solidFill>
              <a:srgbClr val="FF0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860010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715F59-B0D0-A4B0-FAF0-52C002579E4B}"/>
              </a:ext>
            </a:extLst>
          </p:cNvPr>
          <p:cNvSpPr>
            <a:spLocks noGrp="1"/>
          </p:cNvSpPr>
          <p:nvPr>
            <p:ph type="title"/>
          </p:nvPr>
        </p:nvSpPr>
        <p:spPr>
          <a:xfrm>
            <a:off x="244775" y="753228"/>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二、金門縣政府對民間團體及個人補（捐）助經費作業要點</a:t>
            </a:r>
          </a:p>
        </p:txBody>
      </p:sp>
      <p:graphicFrame>
        <p:nvGraphicFramePr>
          <p:cNvPr id="4" name="資料庫圖表 3">
            <a:extLst>
              <a:ext uri="{FF2B5EF4-FFF2-40B4-BE49-F238E27FC236}">
                <a16:creationId xmlns:a16="http://schemas.microsoft.com/office/drawing/2014/main" id="{B2B5729E-EA86-A710-CCB8-682BC57AC723}"/>
              </a:ext>
            </a:extLst>
          </p:cNvPr>
          <p:cNvGraphicFramePr/>
          <p:nvPr>
            <p:extLst>
              <p:ext uri="{D42A27DB-BD31-4B8C-83A1-F6EECF244321}">
                <p14:modId xmlns:p14="http://schemas.microsoft.com/office/powerpoint/2010/main" val="3086798789"/>
              </p:ext>
            </p:extLst>
          </p:nvPr>
        </p:nvGraphicFramePr>
        <p:xfrm>
          <a:off x="330500" y="2120546"/>
          <a:ext cx="11401794" cy="4328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群組 9">
            <a:extLst>
              <a:ext uri="{FF2B5EF4-FFF2-40B4-BE49-F238E27FC236}">
                <a16:creationId xmlns:a16="http://schemas.microsoft.com/office/drawing/2014/main" id="{233925B3-A1F9-6731-C17D-77998FF3FC1B}"/>
              </a:ext>
            </a:extLst>
          </p:cNvPr>
          <p:cNvGrpSpPr/>
          <p:nvPr/>
        </p:nvGrpSpPr>
        <p:grpSpPr>
          <a:xfrm>
            <a:off x="6229350" y="3571875"/>
            <a:ext cx="5502944" cy="3524249"/>
            <a:chOff x="5562600" y="3571875"/>
            <a:chExt cx="6169694" cy="3524249"/>
          </a:xfrm>
        </p:grpSpPr>
        <p:sp>
          <p:nvSpPr>
            <p:cNvPr id="6" name="爆炸: 八角 5">
              <a:extLst>
                <a:ext uri="{FF2B5EF4-FFF2-40B4-BE49-F238E27FC236}">
                  <a16:creationId xmlns:a16="http://schemas.microsoft.com/office/drawing/2014/main" id="{E9F86D27-A87C-45E5-5D7E-75FF249BC9D3}"/>
                </a:ext>
              </a:extLst>
            </p:cNvPr>
            <p:cNvSpPr/>
            <p:nvPr/>
          </p:nvSpPr>
          <p:spPr>
            <a:xfrm>
              <a:off x="5562600" y="3571875"/>
              <a:ext cx="6169694" cy="3524249"/>
            </a:xfrm>
            <a:prstGeom prst="irregularSeal1">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獎補助費</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對國內團體之捐助</a:t>
              </a: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對團體捐助</a:t>
              </a:r>
            </a:p>
          </p:txBody>
        </p:sp>
        <p:sp>
          <p:nvSpPr>
            <p:cNvPr id="9" name="乘號 8">
              <a:extLst>
                <a:ext uri="{FF2B5EF4-FFF2-40B4-BE49-F238E27FC236}">
                  <a16:creationId xmlns:a16="http://schemas.microsoft.com/office/drawing/2014/main" id="{95A9D4FE-4194-FDA7-AF39-7B6EAA227BEF}"/>
                </a:ext>
              </a:extLst>
            </p:cNvPr>
            <p:cNvSpPr/>
            <p:nvPr/>
          </p:nvSpPr>
          <p:spPr>
            <a:xfrm>
              <a:off x="6848475" y="3981134"/>
              <a:ext cx="3086100" cy="2705729"/>
            </a:xfrm>
            <a:prstGeom prst="mathMultiply">
              <a:avLst/>
            </a:prstGeom>
            <a:solidFill>
              <a:srgbClr val="FF0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4376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715F59-B0D0-A4B0-FAF0-52C002579E4B}"/>
              </a:ext>
            </a:extLst>
          </p:cNvPr>
          <p:cNvSpPr>
            <a:spLocks noGrp="1"/>
          </p:cNvSpPr>
          <p:nvPr>
            <p:ph type="title"/>
          </p:nvPr>
        </p:nvSpPr>
        <p:spPr>
          <a:xfrm>
            <a:off x="244775" y="753228"/>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二、金門縣政府對民間團體及個人補（捐）助經費作業要點</a:t>
            </a:r>
          </a:p>
        </p:txBody>
      </p:sp>
      <p:graphicFrame>
        <p:nvGraphicFramePr>
          <p:cNvPr id="4" name="資料庫圖表 3">
            <a:extLst>
              <a:ext uri="{FF2B5EF4-FFF2-40B4-BE49-F238E27FC236}">
                <a16:creationId xmlns:a16="http://schemas.microsoft.com/office/drawing/2014/main" id="{B2B5729E-EA86-A710-CCB8-682BC57AC723}"/>
              </a:ext>
            </a:extLst>
          </p:cNvPr>
          <p:cNvGraphicFramePr/>
          <p:nvPr>
            <p:extLst>
              <p:ext uri="{D42A27DB-BD31-4B8C-83A1-F6EECF244321}">
                <p14:modId xmlns:p14="http://schemas.microsoft.com/office/powerpoint/2010/main" val="1634268881"/>
              </p:ext>
            </p:extLst>
          </p:nvPr>
        </p:nvGraphicFramePr>
        <p:xfrm>
          <a:off x="244774" y="1834167"/>
          <a:ext cx="11401794" cy="5093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2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715F59-B0D0-A4B0-FAF0-52C002579E4B}"/>
              </a:ext>
            </a:extLst>
          </p:cNvPr>
          <p:cNvSpPr>
            <a:spLocks noGrp="1"/>
          </p:cNvSpPr>
          <p:nvPr>
            <p:ph type="title"/>
          </p:nvPr>
        </p:nvSpPr>
        <p:spPr>
          <a:xfrm>
            <a:off x="244775" y="753228"/>
            <a:ext cx="10049408" cy="1080938"/>
          </a:xfrm>
        </p:spPr>
        <p:txBody>
          <a:bodyPr>
            <a:noAutofit/>
          </a:bodyPr>
          <a:lstStyle/>
          <a:p>
            <a:r>
              <a:rPr lang="zh-TW" altLang="en-US" sz="4000" b="1" dirty="0">
                <a:latin typeface="標楷體" panose="03000509000000000000" pitchFamily="65" charset="-120"/>
                <a:ea typeface="標楷體" panose="03000509000000000000" pitchFamily="65" charset="-120"/>
              </a:rPr>
              <a:t>二、金門縣政府對民間團體及個人補（捐）助經費作業要點</a:t>
            </a:r>
          </a:p>
        </p:txBody>
      </p:sp>
      <p:sp>
        <p:nvSpPr>
          <p:cNvPr id="5" name="文字方塊 4">
            <a:extLst>
              <a:ext uri="{FF2B5EF4-FFF2-40B4-BE49-F238E27FC236}">
                <a16:creationId xmlns:a16="http://schemas.microsoft.com/office/drawing/2014/main" id="{FA86C021-F9E8-B4BF-B5F8-C2EF748107B3}"/>
              </a:ext>
            </a:extLst>
          </p:cNvPr>
          <p:cNvSpPr txBox="1"/>
          <p:nvPr/>
        </p:nvSpPr>
        <p:spPr>
          <a:xfrm>
            <a:off x="1721354" y="2052638"/>
            <a:ext cx="10049408" cy="4493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本府及各機關</a:t>
            </a:r>
            <a:r>
              <a:rPr lang="zh-TW" altLang="en-US" sz="2600" b="1" u="sng" dirty="0">
                <a:solidFill>
                  <a:srgbClr val="FF0000"/>
                </a:solidFill>
                <a:latin typeface="標楷體" panose="03000509000000000000" pitchFamily="65" charset="-120"/>
                <a:ea typeface="標楷體" panose="03000509000000000000" pitchFamily="65" charset="-120"/>
              </a:rPr>
              <a:t>對民間團體及個人之補（捐）助</a:t>
            </a:r>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，應按補（捐）助事項性質，</a:t>
            </a:r>
            <a:r>
              <a:rPr lang="zh-TW" altLang="en-US" sz="2600" b="1" u="sng" dirty="0">
                <a:solidFill>
                  <a:srgbClr val="FF0000"/>
                </a:solidFill>
                <a:latin typeface="標楷體" panose="03000509000000000000" pitchFamily="65" charset="-120"/>
                <a:ea typeface="標楷體" panose="03000509000000000000" pitchFamily="65" charset="-120"/>
              </a:rPr>
              <a:t>訂定明確、合理及公開之作業規範</a:t>
            </a:r>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，各所屬機關訂定之作業規範應報請主管機關核定。</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前項作業規範，應包括下列事項：</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（一） 補（捐）助對象。</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（二） 補（捐）助條件或標準。</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（三） </a:t>
            </a:r>
            <a:r>
              <a:rPr lang="zh-TW" altLang="en-US" sz="2600" b="1" u="sng" dirty="0">
                <a:solidFill>
                  <a:srgbClr val="FF0000"/>
                </a:solidFill>
                <a:latin typeface="標楷體" panose="03000509000000000000" pitchFamily="65" charset="-120"/>
                <a:ea typeface="標楷體" panose="03000509000000000000" pitchFamily="65" charset="-120"/>
              </a:rPr>
              <a:t>經費之用途或使用範圍。</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（四） 申請程序及應備文件。</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（五） 審查標準及作業程序。</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（六） </a:t>
            </a:r>
            <a:r>
              <a:rPr lang="zh-TW" altLang="en-US" sz="2600" b="1" u="sng" dirty="0">
                <a:solidFill>
                  <a:srgbClr val="FF0000"/>
                </a:solidFill>
                <a:latin typeface="標楷體" panose="03000509000000000000" pitchFamily="65" charset="-120"/>
                <a:ea typeface="標楷體" panose="03000509000000000000" pitchFamily="65" charset="-120"/>
              </a:rPr>
              <a:t>經費請撥、核銷程序及應備文件。</a:t>
            </a:r>
          </a:p>
          <a:p>
            <a:r>
              <a:rPr lang="zh-TW" altLang="en-US" sz="2600" b="1" dirty="0">
                <a:solidFill>
                  <a:schemeClr val="bg1">
                    <a:lumMod val="95000"/>
                    <a:lumOff val="5000"/>
                  </a:schemeClr>
                </a:solidFill>
                <a:latin typeface="標楷體" panose="03000509000000000000" pitchFamily="65" charset="-120"/>
                <a:ea typeface="標楷體" panose="03000509000000000000" pitchFamily="65" charset="-120"/>
              </a:rPr>
              <a:t>（七） 督導及考核。</a:t>
            </a:r>
          </a:p>
        </p:txBody>
      </p:sp>
      <p:sp>
        <p:nvSpPr>
          <p:cNvPr id="6" name="語音泡泡: 圓角矩形 5">
            <a:extLst>
              <a:ext uri="{FF2B5EF4-FFF2-40B4-BE49-F238E27FC236}">
                <a16:creationId xmlns:a16="http://schemas.microsoft.com/office/drawing/2014/main" id="{01E0A597-F779-19F4-338C-4F13A9A54C5F}"/>
              </a:ext>
            </a:extLst>
          </p:cNvPr>
          <p:cNvSpPr/>
          <p:nvPr/>
        </p:nvSpPr>
        <p:spPr>
          <a:xfrm>
            <a:off x="421238" y="2233863"/>
            <a:ext cx="857146" cy="1814354"/>
          </a:xfrm>
          <a:prstGeom prst="wedgeRoundRectCallout">
            <a:avLst>
              <a:gd name="adj1" fmla="val 110190"/>
              <a:gd name="adj2" fmla="val -42599"/>
              <a:gd name="adj3" fmla="val 16667"/>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第</a:t>
            </a:r>
            <a:r>
              <a:rPr lang="en-US" altLang="zh-TW" sz="3200" b="1" dirty="0">
                <a:solidFill>
                  <a:schemeClr val="bg1"/>
                </a:solidFill>
                <a:latin typeface="標楷體" panose="03000509000000000000" pitchFamily="65" charset="-120"/>
                <a:ea typeface="標楷體" panose="03000509000000000000" pitchFamily="65" charset="-120"/>
              </a:rPr>
              <a:t>5</a:t>
            </a:r>
            <a:r>
              <a:rPr lang="zh-TW" altLang="en-US" sz="3200" b="1" dirty="0">
                <a:solidFill>
                  <a:schemeClr val="bg1"/>
                </a:solidFill>
                <a:latin typeface="標楷體" panose="03000509000000000000" pitchFamily="65" charset="-120"/>
                <a:ea typeface="標楷體" panose="03000509000000000000" pitchFamily="65" charset="-120"/>
              </a:rPr>
              <a:t>點</a:t>
            </a:r>
          </a:p>
        </p:txBody>
      </p:sp>
    </p:spTree>
    <p:extLst>
      <p:ext uri="{BB962C8B-B14F-4D97-AF65-F5344CB8AC3E}">
        <p14:creationId xmlns:p14="http://schemas.microsoft.com/office/powerpoint/2010/main" val="3655779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a:extLst>
              <a:ext uri="{FF2B5EF4-FFF2-40B4-BE49-F238E27FC236}">
                <a16:creationId xmlns:a16="http://schemas.microsoft.com/office/drawing/2014/main" id="{E477527B-796B-54DA-2F13-4D6B757158BE}"/>
              </a:ext>
            </a:extLst>
          </p:cNvPr>
          <p:cNvGraphicFramePr/>
          <p:nvPr>
            <p:extLst>
              <p:ext uri="{D42A27DB-BD31-4B8C-83A1-F6EECF244321}">
                <p14:modId xmlns:p14="http://schemas.microsoft.com/office/powerpoint/2010/main" val="668215934"/>
              </p:ext>
            </p:extLst>
          </p:nvPr>
        </p:nvGraphicFramePr>
        <p:xfrm>
          <a:off x="385011" y="240632"/>
          <a:ext cx="11421977" cy="6368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語音泡泡: 圓角矩形 6">
            <a:extLst>
              <a:ext uri="{FF2B5EF4-FFF2-40B4-BE49-F238E27FC236}">
                <a16:creationId xmlns:a16="http://schemas.microsoft.com/office/drawing/2014/main" id="{382DF2B1-3096-7922-2487-7DD3CB93CB97}"/>
              </a:ext>
            </a:extLst>
          </p:cNvPr>
          <p:cNvSpPr/>
          <p:nvPr/>
        </p:nvSpPr>
        <p:spPr>
          <a:xfrm>
            <a:off x="513347" y="481263"/>
            <a:ext cx="2197768" cy="1540042"/>
          </a:xfrm>
          <a:prstGeom prst="wedgeRoundRectCallout">
            <a:avLst>
              <a:gd name="adj1" fmla="val 101065"/>
              <a:gd name="adj2" fmla="val 74780"/>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第</a:t>
            </a:r>
            <a:r>
              <a:rPr lang="en-US" altLang="zh-TW" sz="3200" b="1" dirty="0">
                <a:solidFill>
                  <a:schemeClr val="bg1"/>
                </a:solidFill>
                <a:latin typeface="標楷體" panose="03000509000000000000" pitchFamily="65" charset="-120"/>
                <a:ea typeface="標楷體" panose="03000509000000000000" pitchFamily="65" charset="-120"/>
              </a:rPr>
              <a:t>6</a:t>
            </a:r>
            <a:r>
              <a:rPr lang="zh-TW" altLang="en-US" sz="3200" b="1" dirty="0">
                <a:solidFill>
                  <a:schemeClr val="bg1"/>
                </a:solidFill>
                <a:latin typeface="標楷體" panose="03000509000000000000" pitchFamily="65" charset="-120"/>
                <a:ea typeface="標楷體" panose="03000509000000000000" pitchFamily="65" charset="-120"/>
              </a:rPr>
              <a:t>點第</a:t>
            </a:r>
            <a:r>
              <a:rPr lang="en-US" altLang="zh-TW" sz="3200" b="1" dirty="0">
                <a:solidFill>
                  <a:schemeClr val="bg1"/>
                </a:solidFill>
                <a:latin typeface="標楷體" panose="03000509000000000000" pitchFamily="65" charset="-120"/>
                <a:ea typeface="標楷體" panose="03000509000000000000" pitchFamily="65" charset="-120"/>
              </a:rPr>
              <a:t>1</a:t>
            </a:r>
            <a:r>
              <a:rPr lang="zh-TW" altLang="en-US" sz="3200" b="1" dirty="0">
                <a:solidFill>
                  <a:schemeClr val="bg1"/>
                </a:solidFill>
                <a:latin typeface="標楷體" panose="03000509000000000000" pitchFamily="65" charset="-120"/>
                <a:ea typeface="標楷體" panose="03000509000000000000" pitchFamily="65" charset="-120"/>
              </a:rPr>
              <a:t>項第</a:t>
            </a:r>
            <a:r>
              <a:rPr lang="en-US" altLang="zh-TW" sz="3200" b="1" dirty="0">
                <a:solidFill>
                  <a:schemeClr val="bg1"/>
                </a:solidFill>
                <a:latin typeface="標楷體" panose="03000509000000000000" pitchFamily="65" charset="-120"/>
                <a:ea typeface="標楷體" panose="03000509000000000000" pitchFamily="65" charset="-120"/>
              </a:rPr>
              <a:t>5</a:t>
            </a:r>
            <a:r>
              <a:rPr lang="zh-TW" altLang="en-US" sz="3200" b="1" dirty="0">
                <a:solidFill>
                  <a:schemeClr val="bg1"/>
                </a:solidFill>
                <a:latin typeface="標楷體" panose="03000509000000000000" pitchFamily="65" charset="-120"/>
                <a:ea typeface="標楷體" panose="03000509000000000000" pitchFamily="65" charset="-120"/>
              </a:rPr>
              <a:t>款</a:t>
            </a:r>
          </a:p>
        </p:txBody>
      </p:sp>
      <p:grpSp>
        <p:nvGrpSpPr>
          <p:cNvPr id="11" name="群組 10">
            <a:extLst>
              <a:ext uri="{FF2B5EF4-FFF2-40B4-BE49-F238E27FC236}">
                <a16:creationId xmlns:a16="http://schemas.microsoft.com/office/drawing/2014/main" id="{8A3A0A64-2616-C1DF-156E-8FEA30A60F16}"/>
              </a:ext>
            </a:extLst>
          </p:cNvPr>
          <p:cNvGrpSpPr/>
          <p:nvPr/>
        </p:nvGrpSpPr>
        <p:grpSpPr>
          <a:xfrm>
            <a:off x="256674" y="2791326"/>
            <a:ext cx="8614614" cy="798095"/>
            <a:chOff x="256674" y="2791326"/>
            <a:chExt cx="8614614" cy="798095"/>
          </a:xfrm>
        </p:grpSpPr>
        <p:sp>
          <p:nvSpPr>
            <p:cNvPr id="8" name="橢圓 7">
              <a:extLst>
                <a:ext uri="{FF2B5EF4-FFF2-40B4-BE49-F238E27FC236}">
                  <a16:creationId xmlns:a16="http://schemas.microsoft.com/office/drawing/2014/main" id="{E42A534F-8B3D-8951-C12F-6ECCC54BC3DF}"/>
                </a:ext>
              </a:extLst>
            </p:cNvPr>
            <p:cNvSpPr/>
            <p:nvPr/>
          </p:nvSpPr>
          <p:spPr>
            <a:xfrm>
              <a:off x="256674" y="2791326"/>
              <a:ext cx="802105" cy="7980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200" b="1" dirty="0">
                  <a:latin typeface="標楷體" panose="03000509000000000000" pitchFamily="65" charset="-120"/>
                  <a:ea typeface="標楷體" panose="03000509000000000000" pitchFamily="65" charset="-120"/>
                </a:rPr>
                <a:t>一</a:t>
              </a:r>
            </a:p>
          </p:txBody>
        </p:sp>
        <p:sp>
          <p:nvSpPr>
            <p:cNvPr id="9" name="橢圓 8">
              <a:extLst>
                <a:ext uri="{FF2B5EF4-FFF2-40B4-BE49-F238E27FC236}">
                  <a16:creationId xmlns:a16="http://schemas.microsoft.com/office/drawing/2014/main" id="{D4E39E5F-8392-4FEB-599C-50FEDCC6F81F}"/>
                </a:ext>
              </a:extLst>
            </p:cNvPr>
            <p:cNvSpPr/>
            <p:nvPr/>
          </p:nvSpPr>
          <p:spPr>
            <a:xfrm>
              <a:off x="4227097" y="2791326"/>
              <a:ext cx="802105" cy="7980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200" b="1" dirty="0">
                  <a:latin typeface="標楷體" panose="03000509000000000000" pitchFamily="65" charset="-120"/>
                  <a:ea typeface="標楷體" panose="03000509000000000000" pitchFamily="65" charset="-120"/>
                </a:rPr>
                <a:t>二</a:t>
              </a:r>
            </a:p>
          </p:txBody>
        </p:sp>
        <p:sp>
          <p:nvSpPr>
            <p:cNvPr id="10" name="橢圓 9">
              <a:extLst>
                <a:ext uri="{FF2B5EF4-FFF2-40B4-BE49-F238E27FC236}">
                  <a16:creationId xmlns:a16="http://schemas.microsoft.com/office/drawing/2014/main" id="{9A3D97EE-D47B-D50D-4337-ED66B85F414B}"/>
                </a:ext>
              </a:extLst>
            </p:cNvPr>
            <p:cNvSpPr/>
            <p:nvPr/>
          </p:nvSpPr>
          <p:spPr>
            <a:xfrm>
              <a:off x="8069183" y="2791326"/>
              <a:ext cx="802105" cy="7980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200" b="1" dirty="0">
                  <a:latin typeface="標楷體" panose="03000509000000000000" pitchFamily="65" charset="-120"/>
                  <a:ea typeface="標楷體" panose="03000509000000000000" pitchFamily="65" charset="-120"/>
                </a:rPr>
                <a:t>三</a:t>
              </a:r>
            </a:p>
          </p:txBody>
        </p:sp>
      </p:grpSp>
    </p:spTree>
    <p:extLst>
      <p:ext uri="{BB962C8B-B14F-4D97-AF65-F5344CB8AC3E}">
        <p14:creationId xmlns:p14="http://schemas.microsoft.com/office/powerpoint/2010/main" val="221339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25D36BC4-6F34-ACA6-DC2A-D2A1C3102DFD}"/>
              </a:ext>
            </a:extLst>
          </p:cNvPr>
          <p:cNvGraphicFramePr/>
          <p:nvPr>
            <p:extLst>
              <p:ext uri="{D42A27DB-BD31-4B8C-83A1-F6EECF244321}">
                <p14:modId xmlns:p14="http://schemas.microsoft.com/office/powerpoint/2010/main" val="2119297007"/>
              </p:ext>
            </p:extLst>
          </p:nvPr>
        </p:nvGraphicFramePr>
        <p:xfrm>
          <a:off x="1855304" y="659557"/>
          <a:ext cx="10218821" cy="5538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語音泡泡: 圓角矩形 2">
            <a:extLst>
              <a:ext uri="{FF2B5EF4-FFF2-40B4-BE49-F238E27FC236}">
                <a16:creationId xmlns:a16="http://schemas.microsoft.com/office/drawing/2014/main" id="{46C9DB2C-3CEB-4B5C-A137-EC35E4AFF081}"/>
              </a:ext>
            </a:extLst>
          </p:cNvPr>
          <p:cNvSpPr/>
          <p:nvPr/>
        </p:nvSpPr>
        <p:spPr>
          <a:xfrm>
            <a:off x="0" y="3036681"/>
            <a:ext cx="2035254" cy="1540042"/>
          </a:xfrm>
          <a:prstGeom prst="wedgeRoundRectCallout">
            <a:avLst>
              <a:gd name="adj1" fmla="val 101065"/>
              <a:gd name="adj2" fmla="val 74780"/>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第</a:t>
            </a:r>
            <a:r>
              <a:rPr lang="en-US" altLang="zh-TW" sz="3200" b="1" dirty="0">
                <a:solidFill>
                  <a:schemeClr val="bg1"/>
                </a:solidFill>
                <a:latin typeface="標楷體" panose="03000509000000000000" pitchFamily="65" charset="-120"/>
                <a:ea typeface="標楷體" panose="03000509000000000000" pitchFamily="65" charset="-120"/>
              </a:rPr>
              <a:t>6</a:t>
            </a:r>
            <a:r>
              <a:rPr lang="zh-TW" altLang="en-US" sz="3200" b="1" dirty="0">
                <a:solidFill>
                  <a:schemeClr val="bg1"/>
                </a:solidFill>
                <a:latin typeface="標楷體" panose="03000509000000000000" pitchFamily="65" charset="-120"/>
                <a:ea typeface="標楷體" panose="03000509000000000000" pitchFamily="65" charset="-120"/>
              </a:rPr>
              <a:t>點第</a:t>
            </a:r>
            <a:r>
              <a:rPr lang="en-US" altLang="zh-TW" sz="3200" b="1" dirty="0">
                <a:solidFill>
                  <a:schemeClr val="bg1"/>
                </a:solidFill>
                <a:latin typeface="標楷體" panose="03000509000000000000" pitchFamily="65" charset="-120"/>
                <a:ea typeface="標楷體" panose="03000509000000000000" pitchFamily="65" charset="-120"/>
              </a:rPr>
              <a:t>1</a:t>
            </a:r>
            <a:r>
              <a:rPr lang="zh-TW" altLang="en-US" sz="3200" b="1" dirty="0">
                <a:solidFill>
                  <a:schemeClr val="bg1"/>
                </a:solidFill>
                <a:latin typeface="標楷體" panose="03000509000000000000" pitchFamily="65" charset="-120"/>
                <a:ea typeface="標楷體" panose="03000509000000000000" pitchFamily="65" charset="-120"/>
              </a:rPr>
              <a:t>項第</a:t>
            </a:r>
            <a:r>
              <a:rPr lang="en-US" altLang="zh-TW" sz="3200" b="1" dirty="0">
                <a:solidFill>
                  <a:schemeClr val="bg1"/>
                </a:solidFill>
                <a:latin typeface="標楷體" panose="03000509000000000000" pitchFamily="65" charset="-120"/>
                <a:ea typeface="標楷體" panose="03000509000000000000" pitchFamily="65" charset="-120"/>
              </a:rPr>
              <a:t>3</a:t>
            </a:r>
            <a:r>
              <a:rPr lang="zh-TW" altLang="en-US" sz="3200" b="1" dirty="0">
                <a:solidFill>
                  <a:schemeClr val="bg1"/>
                </a:solidFill>
                <a:latin typeface="標楷體" panose="03000509000000000000" pitchFamily="65" charset="-120"/>
                <a:ea typeface="標楷體" panose="03000509000000000000" pitchFamily="65" charset="-120"/>
              </a:rPr>
              <a:t>款</a:t>
            </a:r>
          </a:p>
        </p:txBody>
      </p:sp>
    </p:spTree>
    <p:extLst>
      <p:ext uri="{BB962C8B-B14F-4D97-AF65-F5344CB8AC3E}">
        <p14:creationId xmlns:p14="http://schemas.microsoft.com/office/powerpoint/2010/main" val="1043769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2DA32213-135D-444C-AE87-DCA985F9CB8D}"/>
              </a:ext>
            </a:extLst>
          </p:cNvPr>
          <p:cNvGrpSpPr/>
          <p:nvPr/>
        </p:nvGrpSpPr>
        <p:grpSpPr>
          <a:xfrm>
            <a:off x="457200" y="327991"/>
            <a:ext cx="10684565" cy="6202017"/>
            <a:chOff x="675861" y="536713"/>
            <a:chExt cx="10118035" cy="5784574"/>
          </a:xfrm>
        </p:grpSpPr>
        <p:pic>
          <p:nvPicPr>
            <p:cNvPr id="2" name="圖片 1">
              <a:extLst>
                <a:ext uri="{FF2B5EF4-FFF2-40B4-BE49-F238E27FC236}">
                  <a16:creationId xmlns:a16="http://schemas.microsoft.com/office/drawing/2014/main" id="{745C89C0-F53F-4B8E-AF01-5D507FBB02C5}"/>
                </a:ext>
              </a:extLst>
            </p:cNvPr>
            <p:cNvPicPr>
              <a:picLocks noChangeAspect="1"/>
            </p:cNvPicPr>
            <p:nvPr/>
          </p:nvPicPr>
          <p:blipFill rotWithShape="1">
            <a:blip r:embed="rId2"/>
            <a:srcRect l="5462" t="10434" r="11549" b="12608"/>
            <a:stretch/>
          </p:blipFill>
          <p:spPr>
            <a:xfrm>
              <a:off x="675861" y="536713"/>
              <a:ext cx="10118035" cy="5784574"/>
            </a:xfrm>
            <a:prstGeom prst="rect">
              <a:avLst/>
            </a:prstGeom>
            <a:ln w="60325">
              <a:solidFill>
                <a:schemeClr val="accent6">
                  <a:lumMod val="50000"/>
                </a:schemeClr>
              </a:solidFill>
            </a:ln>
          </p:spPr>
        </p:pic>
        <p:sp>
          <p:nvSpPr>
            <p:cNvPr id="3" name="矩形 2">
              <a:extLst>
                <a:ext uri="{FF2B5EF4-FFF2-40B4-BE49-F238E27FC236}">
                  <a16:creationId xmlns:a16="http://schemas.microsoft.com/office/drawing/2014/main" id="{0DDC8166-6AD7-4025-BE4D-828A4A76A7E4}"/>
                </a:ext>
              </a:extLst>
            </p:cNvPr>
            <p:cNvSpPr/>
            <p:nvPr/>
          </p:nvSpPr>
          <p:spPr>
            <a:xfrm>
              <a:off x="795130" y="586409"/>
              <a:ext cx="5178287" cy="87464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1B39D58-ECCB-4AEF-9132-5B2DD65A1343}"/>
                </a:ext>
              </a:extLst>
            </p:cNvPr>
            <p:cNvSpPr/>
            <p:nvPr/>
          </p:nvSpPr>
          <p:spPr>
            <a:xfrm>
              <a:off x="795130" y="4532243"/>
              <a:ext cx="5963479" cy="173934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99350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2AC716-298B-5043-A85C-82DAD0650574}"/>
              </a:ext>
            </a:extLst>
          </p:cNvPr>
          <p:cNvSpPr>
            <a:spLocks noGrp="1"/>
          </p:cNvSpPr>
          <p:nvPr>
            <p:ph type="title"/>
          </p:nvPr>
        </p:nvSpPr>
        <p:spPr>
          <a:xfrm>
            <a:off x="0" y="738713"/>
            <a:ext cx="10511694" cy="1080938"/>
          </a:xfrm>
        </p:spPr>
        <p:txBody>
          <a:bodyPr>
            <a:noAutofit/>
          </a:bodyPr>
          <a:lstStyle/>
          <a:p>
            <a:r>
              <a:rPr lang="zh-TW" altLang="en-US" sz="3800" b="1" dirty="0">
                <a:latin typeface="標楷體" panose="03000509000000000000" pitchFamily="65" charset="-120"/>
                <a:ea typeface="標楷體" panose="03000509000000000000" pitchFamily="65" charset="-120"/>
              </a:rPr>
              <a:t>三、社區發展協會及社會團體支用單據買受人欄位採簡稱</a:t>
            </a:r>
            <a:r>
              <a:rPr lang="en-US" altLang="zh-TW" sz="3800" b="1" dirty="0">
                <a:latin typeface="標楷體" panose="03000509000000000000" pitchFamily="65" charset="-120"/>
                <a:ea typeface="標楷體" panose="03000509000000000000" pitchFamily="65" charset="-120"/>
              </a:rPr>
              <a:t>(112</a:t>
            </a:r>
            <a:r>
              <a:rPr lang="zh-TW" altLang="en-US" sz="3800" b="1" dirty="0">
                <a:latin typeface="標楷體" panose="03000509000000000000" pitchFamily="65" charset="-120"/>
                <a:ea typeface="標楷體" panose="03000509000000000000" pitchFamily="65" charset="-120"/>
              </a:rPr>
              <a:t>年</a:t>
            </a:r>
            <a:r>
              <a:rPr lang="en-US" altLang="zh-TW" sz="3800" b="1" dirty="0">
                <a:latin typeface="標楷體" panose="03000509000000000000" pitchFamily="65" charset="-120"/>
                <a:ea typeface="標楷體" panose="03000509000000000000" pitchFamily="65" charset="-120"/>
              </a:rPr>
              <a:t>2</a:t>
            </a:r>
            <a:r>
              <a:rPr lang="zh-TW" altLang="en-US" sz="3800" b="1" dirty="0">
                <a:latin typeface="標楷體" panose="03000509000000000000" pitchFamily="65" charset="-120"/>
                <a:ea typeface="標楷體" panose="03000509000000000000" pitchFamily="65" charset="-120"/>
              </a:rPr>
              <a:t>月</a:t>
            </a:r>
            <a:r>
              <a:rPr lang="en-US" altLang="zh-TW" sz="3800" b="1" dirty="0">
                <a:latin typeface="標楷體" panose="03000509000000000000" pitchFamily="65" charset="-120"/>
                <a:ea typeface="標楷體" panose="03000509000000000000" pitchFamily="65" charset="-120"/>
              </a:rPr>
              <a:t>8</a:t>
            </a:r>
            <a:r>
              <a:rPr lang="zh-TW" altLang="en-US" sz="3800" b="1" dirty="0">
                <a:latin typeface="標楷體" panose="03000509000000000000" pitchFamily="65" charset="-120"/>
                <a:ea typeface="標楷體" panose="03000509000000000000" pitchFamily="65" charset="-120"/>
              </a:rPr>
              <a:t>日府社行字第</a:t>
            </a:r>
            <a:r>
              <a:rPr lang="en-US" altLang="zh-TW" sz="3800" b="1" dirty="0">
                <a:latin typeface="標楷體" panose="03000509000000000000" pitchFamily="65" charset="-120"/>
                <a:ea typeface="標楷體" panose="03000509000000000000" pitchFamily="65" charset="-120"/>
              </a:rPr>
              <a:t>1120008590</a:t>
            </a:r>
            <a:r>
              <a:rPr lang="zh-TW" altLang="en-US" sz="3800" b="1" dirty="0">
                <a:latin typeface="標楷體" panose="03000509000000000000" pitchFamily="65" charset="-120"/>
                <a:ea typeface="標楷體" panose="03000509000000000000" pitchFamily="65" charset="-120"/>
              </a:rPr>
              <a:t>號</a:t>
            </a:r>
            <a:r>
              <a:rPr lang="en-US" altLang="zh-TW" sz="3800" b="1" dirty="0">
                <a:latin typeface="標楷體" panose="03000509000000000000" pitchFamily="65" charset="-120"/>
                <a:ea typeface="標楷體" panose="03000509000000000000" pitchFamily="65" charset="-120"/>
              </a:rPr>
              <a:t>)</a:t>
            </a:r>
            <a:endParaRPr lang="zh-TW" altLang="en-US" sz="3800" b="1" dirty="0">
              <a:latin typeface="標楷體" panose="03000509000000000000" pitchFamily="65" charset="-120"/>
              <a:ea typeface="標楷體" panose="03000509000000000000" pitchFamily="65" charset="-120"/>
            </a:endParaRPr>
          </a:p>
        </p:txBody>
      </p:sp>
      <p:grpSp>
        <p:nvGrpSpPr>
          <p:cNvPr id="9" name="群組 8">
            <a:extLst>
              <a:ext uri="{FF2B5EF4-FFF2-40B4-BE49-F238E27FC236}">
                <a16:creationId xmlns:a16="http://schemas.microsoft.com/office/drawing/2014/main" id="{A7DA4039-48B1-4D6B-9A56-866D09F6808E}"/>
              </a:ext>
            </a:extLst>
          </p:cNvPr>
          <p:cNvGrpSpPr/>
          <p:nvPr/>
        </p:nvGrpSpPr>
        <p:grpSpPr>
          <a:xfrm>
            <a:off x="737699" y="2045647"/>
            <a:ext cx="9539776" cy="4758431"/>
            <a:chOff x="737699" y="2045647"/>
            <a:chExt cx="8951613" cy="4758431"/>
          </a:xfrm>
        </p:grpSpPr>
        <p:pic>
          <p:nvPicPr>
            <p:cNvPr id="5" name="圖片 4">
              <a:extLst>
                <a:ext uri="{FF2B5EF4-FFF2-40B4-BE49-F238E27FC236}">
                  <a16:creationId xmlns:a16="http://schemas.microsoft.com/office/drawing/2014/main" id="{EC87053A-D50C-49CA-A138-02A900C73841}"/>
                </a:ext>
              </a:extLst>
            </p:cNvPr>
            <p:cNvPicPr>
              <a:picLocks noChangeAspect="1"/>
            </p:cNvPicPr>
            <p:nvPr/>
          </p:nvPicPr>
          <p:blipFill>
            <a:blip r:embed="rId2"/>
            <a:stretch>
              <a:fillRect/>
            </a:stretch>
          </p:blipFill>
          <p:spPr>
            <a:xfrm>
              <a:off x="737699" y="2045647"/>
              <a:ext cx="4749552" cy="4758431"/>
            </a:xfrm>
            <a:prstGeom prst="rect">
              <a:avLst/>
            </a:prstGeom>
          </p:spPr>
        </p:pic>
        <p:sp>
          <p:nvSpPr>
            <p:cNvPr id="6" name="語音泡泡: 矩形 5">
              <a:extLst>
                <a:ext uri="{FF2B5EF4-FFF2-40B4-BE49-F238E27FC236}">
                  <a16:creationId xmlns:a16="http://schemas.microsoft.com/office/drawing/2014/main" id="{218ED4E4-7769-4279-9BCC-4E82CEB920E6}"/>
                </a:ext>
              </a:extLst>
            </p:cNvPr>
            <p:cNvSpPr/>
            <p:nvPr/>
          </p:nvSpPr>
          <p:spPr>
            <a:xfrm>
              <a:off x="6486911" y="2336873"/>
              <a:ext cx="3202401" cy="4368727"/>
            </a:xfrm>
            <a:prstGeom prst="wedgeRectCallout">
              <a:avLst>
                <a:gd name="adj1" fmla="val -75096"/>
                <a:gd name="adj2" fmla="val 34335"/>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社區發展協會及社會團體在</a:t>
              </a:r>
              <a:r>
                <a:rPr lang="zh-TW" altLang="en-US" sz="3200" b="1" u="sng" dirty="0">
                  <a:solidFill>
                    <a:srgbClr val="FF0000"/>
                  </a:solidFill>
                  <a:latin typeface="標楷體" panose="03000509000000000000" pitchFamily="65" charset="-120"/>
                  <a:ea typeface="標楷體" panose="03000509000000000000" pitchFamily="65" charset="-120"/>
                </a:rPr>
                <a:t>基於</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簡稱在足以辨識所代表團體，且不致產生疑慮下，可用簡稱</a:t>
              </a:r>
              <a:r>
                <a:rPr lang="zh-TW" altLang="en-US" sz="3200" b="1" dirty="0">
                  <a:solidFill>
                    <a:schemeClr val="bg1"/>
                  </a:solidFill>
                  <a:latin typeface="標楷體" panose="03000509000000000000" pitchFamily="65" charset="-120"/>
                  <a:ea typeface="標楷體" panose="03000509000000000000" pitchFamily="65" charset="-120"/>
                </a:rPr>
                <a:t>填至核銷經費單據之買受人名稱欄。</a:t>
              </a:r>
            </a:p>
          </p:txBody>
        </p:sp>
        <p:sp>
          <p:nvSpPr>
            <p:cNvPr id="7" name="矩形 6">
              <a:extLst>
                <a:ext uri="{FF2B5EF4-FFF2-40B4-BE49-F238E27FC236}">
                  <a16:creationId xmlns:a16="http://schemas.microsoft.com/office/drawing/2014/main" id="{7F77517B-EC1F-4C7E-B9DF-CD08F617E797}"/>
                </a:ext>
              </a:extLst>
            </p:cNvPr>
            <p:cNvSpPr/>
            <p:nvPr/>
          </p:nvSpPr>
          <p:spPr>
            <a:xfrm>
              <a:off x="784301" y="3257614"/>
              <a:ext cx="2180026" cy="342772"/>
            </a:xfrm>
            <a:prstGeom prst="rect">
              <a:avLst/>
            </a:prstGeom>
            <a:no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40E7AF13-4D21-40C0-855D-6CDFB5729933}"/>
                </a:ext>
              </a:extLst>
            </p:cNvPr>
            <p:cNvSpPr/>
            <p:nvPr/>
          </p:nvSpPr>
          <p:spPr>
            <a:xfrm>
              <a:off x="1165204" y="4834298"/>
              <a:ext cx="4379425" cy="1535836"/>
            </a:xfrm>
            <a:prstGeom prst="rect">
              <a:avLst/>
            </a:prstGeom>
            <a:no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939638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CD0E54-8CD6-49BA-B631-AE288D8527B7}"/>
              </a:ext>
            </a:extLst>
          </p:cNvPr>
          <p:cNvSpPr>
            <a:spLocks noGrp="1"/>
          </p:cNvSpPr>
          <p:nvPr>
            <p:ph type="title"/>
          </p:nvPr>
        </p:nvSpPr>
        <p:spPr>
          <a:xfrm>
            <a:off x="97655" y="753228"/>
            <a:ext cx="10196528" cy="1080938"/>
          </a:xfrm>
        </p:spPr>
        <p:txBody>
          <a:bodyPr>
            <a:normAutofit/>
          </a:bodyPr>
          <a:lstStyle/>
          <a:p>
            <a:r>
              <a:rPr lang="zh-TW" altLang="en-US" b="1" dirty="0">
                <a:latin typeface="標楷體" panose="03000509000000000000" pitchFamily="65" charset="-120"/>
                <a:ea typeface="標楷體" panose="03000509000000000000" pitchFamily="65" charset="-120"/>
              </a:rPr>
              <a:t>四、金門縣政府委託各機關、學校或洽請其代辦</a:t>
            </a:r>
            <a:br>
              <a:rPr lang="zh-TW" altLang="en-US"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經費撥付及憑證保管等注意事項</a:t>
            </a:r>
          </a:p>
        </p:txBody>
      </p:sp>
      <p:graphicFrame>
        <p:nvGraphicFramePr>
          <p:cNvPr id="4" name="內容版面配置區 3">
            <a:extLst>
              <a:ext uri="{FF2B5EF4-FFF2-40B4-BE49-F238E27FC236}">
                <a16:creationId xmlns:a16="http://schemas.microsoft.com/office/drawing/2014/main" id="{23954FF5-E3F6-49B4-9E75-F042C7E2D64C}"/>
              </a:ext>
            </a:extLst>
          </p:cNvPr>
          <p:cNvGraphicFramePr>
            <a:graphicFrameLocks noGrp="1"/>
          </p:cNvGraphicFramePr>
          <p:nvPr>
            <p:ph idx="1"/>
            <p:extLst>
              <p:ext uri="{D42A27DB-BD31-4B8C-83A1-F6EECF244321}">
                <p14:modId xmlns:p14="http://schemas.microsoft.com/office/powerpoint/2010/main" val="1886115446"/>
              </p:ext>
            </p:extLst>
          </p:nvPr>
        </p:nvGraphicFramePr>
        <p:xfrm>
          <a:off x="320472" y="2018748"/>
          <a:ext cx="9973710" cy="455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語音泡泡: 矩形 4">
            <a:extLst>
              <a:ext uri="{FF2B5EF4-FFF2-40B4-BE49-F238E27FC236}">
                <a16:creationId xmlns:a16="http://schemas.microsoft.com/office/drawing/2014/main" id="{E2800EAD-A5AB-45FB-9EAC-007891796602}"/>
              </a:ext>
            </a:extLst>
          </p:cNvPr>
          <p:cNvSpPr/>
          <p:nvPr/>
        </p:nvSpPr>
        <p:spPr>
          <a:xfrm>
            <a:off x="6917635" y="5651187"/>
            <a:ext cx="5162070" cy="1008030"/>
          </a:xfrm>
          <a:prstGeom prst="wedgeRectCallout">
            <a:avLst>
              <a:gd name="adj1" fmla="val -63367"/>
              <a:gd name="adj2" fmla="val -55712"/>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zh-TW" altLang="en-US" sz="2600" b="1" dirty="0">
                <a:solidFill>
                  <a:srgbClr val="FF0000"/>
                </a:solidFill>
                <a:latin typeface="標楷體" panose="03000509000000000000" pitchFamily="65" charset="-120"/>
                <a:ea typeface="標楷體" panose="03000509000000000000" pitchFamily="65" charset="-120"/>
              </a:rPr>
              <a:t>委託</a:t>
            </a:r>
            <a:r>
              <a:rPr lang="en-US" altLang="zh-TW" sz="2600" b="1" dirty="0">
                <a:solidFill>
                  <a:srgbClr val="FF0000"/>
                </a:solidFill>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代辦</a:t>
            </a:r>
            <a:r>
              <a:rPr lang="en-US" altLang="zh-TW" sz="2600" b="1" dirty="0">
                <a:solidFill>
                  <a:srgbClr val="FF0000"/>
                </a:solidFill>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案件之原始憑證均</a:t>
            </a:r>
            <a:r>
              <a:rPr lang="zh-TW" altLang="en-US" sz="2600" b="1" dirty="0">
                <a:solidFill>
                  <a:srgbClr val="FF0000"/>
                </a:solidFill>
                <a:highlight>
                  <a:srgbClr val="FFFF00"/>
                </a:highlight>
                <a:latin typeface="標楷體" panose="03000509000000000000" pitchFamily="65" charset="-120"/>
                <a:ea typeface="標楷體" panose="03000509000000000000" pitchFamily="65" charset="-120"/>
              </a:rPr>
              <a:t>留存於執行機關、學校</a:t>
            </a:r>
          </a:p>
        </p:txBody>
      </p:sp>
    </p:spTree>
    <p:extLst>
      <p:ext uri="{BB962C8B-B14F-4D97-AF65-F5344CB8AC3E}">
        <p14:creationId xmlns:p14="http://schemas.microsoft.com/office/powerpoint/2010/main" val="143290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一、</a:t>
            </a:r>
            <a:r>
              <a:rPr lang="en-US" altLang="zh-TW" sz="3300" b="1" dirty="0">
                <a:latin typeface="標楷體" panose="03000509000000000000" pitchFamily="65" charset="-120"/>
                <a:ea typeface="標楷體" panose="03000509000000000000" pitchFamily="65" charset="-120"/>
              </a:rPr>
              <a:t>109</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10</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27</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1090094965</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860794285"/>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281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CD0E54-8CD6-49BA-B631-AE288D8527B7}"/>
              </a:ext>
            </a:extLst>
          </p:cNvPr>
          <p:cNvSpPr>
            <a:spLocks noGrp="1"/>
          </p:cNvSpPr>
          <p:nvPr>
            <p:ph type="title"/>
          </p:nvPr>
        </p:nvSpPr>
        <p:spPr>
          <a:xfrm>
            <a:off x="177553" y="753228"/>
            <a:ext cx="10116629" cy="1080938"/>
          </a:xfrm>
        </p:spPr>
        <p:txBody>
          <a:bodyPr>
            <a:normAutofit/>
          </a:bodyPr>
          <a:lstStyle/>
          <a:p>
            <a:r>
              <a:rPr lang="zh-TW" altLang="en-US" b="1" dirty="0">
                <a:latin typeface="標楷體" panose="03000509000000000000" pitchFamily="65" charset="-120"/>
                <a:ea typeface="標楷體" panose="03000509000000000000" pitchFamily="65" charset="-120"/>
              </a:rPr>
              <a:t>四、金門縣政府委託各機關、學校或洽請其代辦</a:t>
            </a:r>
            <a:br>
              <a:rPr lang="zh-TW" altLang="en-US"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經費撥付及憑證保管等注意事項</a:t>
            </a:r>
          </a:p>
        </p:txBody>
      </p:sp>
      <p:graphicFrame>
        <p:nvGraphicFramePr>
          <p:cNvPr id="4" name="內容版面配置區 3">
            <a:extLst>
              <a:ext uri="{FF2B5EF4-FFF2-40B4-BE49-F238E27FC236}">
                <a16:creationId xmlns:a16="http://schemas.microsoft.com/office/drawing/2014/main" id="{23954FF5-E3F6-49B4-9E75-F042C7E2D64C}"/>
              </a:ext>
            </a:extLst>
          </p:cNvPr>
          <p:cNvGraphicFramePr>
            <a:graphicFrameLocks noGrp="1"/>
          </p:cNvGraphicFramePr>
          <p:nvPr>
            <p:ph idx="1"/>
            <p:extLst>
              <p:ext uri="{D42A27DB-BD31-4B8C-83A1-F6EECF244321}">
                <p14:modId xmlns:p14="http://schemas.microsoft.com/office/powerpoint/2010/main" val="834354596"/>
              </p:ext>
            </p:extLst>
          </p:nvPr>
        </p:nvGraphicFramePr>
        <p:xfrm>
          <a:off x="1692070" y="2012127"/>
          <a:ext cx="10294519" cy="455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語音泡泡: 矩形 2">
            <a:extLst>
              <a:ext uri="{FF2B5EF4-FFF2-40B4-BE49-F238E27FC236}">
                <a16:creationId xmlns:a16="http://schemas.microsoft.com/office/drawing/2014/main" id="{8DF532F0-57BD-4CE6-A0E4-B223D5952D09}"/>
              </a:ext>
            </a:extLst>
          </p:cNvPr>
          <p:cNvSpPr/>
          <p:nvPr/>
        </p:nvSpPr>
        <p:spPr>
          <a:xfrm>
            <a:off x="177553" y="2089138"/>
            <a:ext cx="963227" cy="2527251"/>
          </a:xfrm>
          <a:prstGeom prst="wedgeRectCallout">
            <a:avLst>
              <a:gd name="adj1" fmla="val 100651"/>
              <a:gd name="adj2" fmla="val 2332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800" dirty="0">
                <a:solidFill>
                  <a:srgbClr val="FF0000"/>
                </a:solidFill>
                <a:latin typeface="標楷體" panose="03000509000000000000" pitchFamily="65" charset="-120"/>
                <a:ea typeface="標楷體" panose="03000509000000000000" pitchFamily="65" charset="-120"/>
              </a:rPr>
              <a:t>注意事項第</a:t>
            </a:r>
            <a:r>
              <a:rPr lang="en-US" altLang="zh-TW" sz="2800" dirty="0">
                <a:solidFill>
                  <a:srgbClr val="FF0000"/>
                </a:solidFill>
                <a:latin typeface="標楷體" panose="03000509000000000000" pitchFamily="65" charset="-120"/>
                <a:ea typeface="標楷體" panose="03000509000000000000" pitchFamily="65" charset="-120"/>
              </a:rPr>
              <a:t>21</a:t>
            </a:r>
            <a:r>
              <a:rPr lang="zh-TW" altLang="en-US" sz="2800" dirty="0">
                <a:solidFill>
                  <a:srgbClr val="FF0000"/>
                </a:solidFill>
                <a:latin typeface="標楷體" panose="03000509000000000000" pitchFamily="65" charset="-120"/>
                <a:ea typeface="標楷體" panose="03000509000000000000" pitchFamily="65" charset="-120"/>
              </a:rPr>
              <a:t>點</a:t>
            </a:r>
          </a:p>
        </p:txBody>
      </p:sp>
      <p:sp>
        <p:nvSpPr>
          <p:cNvPr id="5" name="左大括弧 4">
            <a:extLst>
              <a:ext uri="{FF2B5EF4-FFF2-40B4-BE49-F238E27FC236}">
                <a16:creationId xmlns:a16="http://schemas.microsoft.com/office/drawing/2014/main" id="{F69E296A-8FBC-43A8-B13B-FE6006BD274E}"/>
              </a:ext>
            </a:extLst>
          </p:cNvPr>
          <p:cNvSpPr/>
          <p:nvPr/>
        </p:nvSpPr>
        <p:spPr>
          <a:xfrm>
            <a:off x="1692070" y="3429000"/>
            <a:ext cx="337931" cy="1381539"/>
          </a:xfrm>
          <a:prstGeom prst="leftBrace">
            <a:avLst/>
          </a:prstGeom>
          <a:ln w="66675">
            <a:solidFill>
              <a:srgbClr val="00B0F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TW" altLang="en-US" dirty="0"/>
          </a:p>
        </p:txBody>
      </p:sp>
    </p:spTree>
    <p:extLst>
      <p:ext uri="{BB962C8B-B14F-4D97-AF65-F5344CB8AC3E}">
        <p14:creationId xmlns:p14="http://schemas.microsoft.com/office/powerpoint/2010/main" val="2974232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63C1D8-2925-4C9A-BF36-6460B97A9D73}"/>
              </a:ext>
            </a:extLst>
          </p:cNvPr>
          <p:cNvSpPr>
            <a:spLocks noGrp="1"/>
          </p:cNvSpPr>
          <p:nvPr>
            <p:ph type="title"/>
          </p:nvPr>
        </p:nvSpPr>
        <p:spPr>
          <a:xfrm>
            <a:off x="257452" y="699962"/>
            <a:ext cx="9613861" cy="1080938"/>
          </a:xfrm>
        </p:spPr>
        <p:txBody>
          <a:bodyPr>
            <a:normAutofit/>
          </a:bodyPr>
          <a:lstStyle/>
          <a:p>
            <a:r>
              <a:rPr lang="zh-TW" altLang="en-US" b="1" dirty="0">
                <a:latin typeface="標楷體" panose="03000509000000000000" pitchFamily="65" charset="-120"/>
                <a:ea typeface="標楷體" panose="03000509000000000000" pitchFamily="65" charset="-120"/>
              </a:rPr>
              <a:t>五、採購案會計監辦</a:t>
            </a:r>
          </a:p>
        </p:txBody>
      </p:sp>
      <p:graphicFrame>
        <p:nvGraphicFramePr>
          <p:cNvPr id="5" name="資料庫圖表 4">
            <a:extLst>
              <a:ext uri="{FF2B5EF4-FFF2-40B4-BE49-F238E27FC236}">
                <a16:creationId xmlns:a16="http://schemas.microsoft.com/office/drawing/2014/main" id="{397D2096-DD74-47F5-8BD4-0BB0C4984BB6}"/>
              </a:ext>
            </a:extLst>
          </p:cNvPr>
          <p:cNvGraphicFramePr/>
          <p:nvPr>
            <p:extLst>
              <p:ext uri="{D42A27DB-BD31-4B8C-83A1-F6EECF244321}">
                <p14:modId xmlns:p14="http://schemas.microsoft.com/office/powerpoint/2010/main" val="2182357140"/>
              </p:ext>
            </p:extLst>
          </p:nvPr>
        </p:nvGraphicFramePr>
        <p:xfrm>
          <a:off x="0" y="1439333"/>
          <a:ext cx="1039575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群組 10">
            <a:extLst>
              <a:ext uri="{FF2B5EF4-FFF2-40B4-BE49-F238E27FC236}">
                <a16:creationId xmlns:a16="http://schemas.microsoft.com/office/drawing/2014/main" id="{74CFA057-0DE4-4E90-8460-178F48D5B03F}"/>
              </a:ext>
            </a:extLst>
          </p:cNvPr>
          <p:cNvGrpSpPr/>
          <p:nvPr/>
        </p:nvGrpSpPr>
        <p:grpSpPr>
          <a:xfrm>
            <a:off x="376142" y="3500851"/>
            <a:ext cx="10019609" cy="3155812"/>
            <a:chOff x="376142" y="3500851"/>
            <a:chExt cx="10019609" cy="3155812"/>
          </a:xfrm>
        </p:grpSpPr>
        <p:pic>
          <p:nvPicPr>
            <p:cNvPr id="8" name="圖片 7">
              <a:extLst>
                <a:ext uri="{FF2B5EF4-FFF2-40B4-BE49-F238E27FC236}">
                  <a16:creationId xmlns:a16="http://schemas.microsoft.com/office/drawing/2014/main" id="{0DE90F8F-1606-45C3-9D26-1147204D8FED}"/>
                </a:ext>
              </a:extLst>
            </p:cNvPr>
            <p:cNvPicPr>
              <a:picLocks noChangeAspect="1"/>
            </p:cNvPicPr>
            <p:nvPr/>
          </p:nvPicPr>
          <p:blipFill rotWithShape="1">
            <a:blip r:embed="rId7"/>
            <a:srcRect l="971" t="14887" r="33714" b="45113"/>
            <a:stretch/>
          </p:blipFill>
          <p:spPr>
            <a:xfrm>
              <a:off x="376142" y="3500851"/>
              <a:ext cx="10019609" cy="3152499"/>
            </a:xfrm>
            <a:prstGeom prst="rect">
              <a:avLst/>
            </a:prstGeom>
            <a:ln w="82550">
              <a:solidFill>
                <a:srgbClr val="00B0F0"/>
              </a:solidFill>
            </a:ln>
          </p:spPr>
        </p:pic>
        <p:sp>
          <p:nvSpPr>
            <p:cNvPr id="9" name="矩形 8">
              <a:extLst>
                <a:ext uri="{FF2B5EF4-FFF2-40B4-BE49-F238E27FC236}">
                  <a16:creationId xmlns:a16="http://schemas.microsoft.com/office/drawing/2014/main" id="{E1729339-1D74-4889-80F1-9E5F182181B8}"/>
                </a:ext>
              </a:extLst>
            </p:cNvPr>
            <p:cNvSpPr/>
            <p:nvPr/>
          </p:nvSpPr>
          <p:spPr>
            <a:xfrm>
              <a:off x="1699591" y="3965713"/>
              <a:ext cx="2236305" cy="8348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A7473E0-79F6-400F-BCC1-EF705E2B156E}"/>
                </a:ext>
              </a:extLst>
            </p:cNvPr>
            <p:cNvSpPr/>
            <p:nvPr/>
          </p:nvSpPr>
          <p:spPr>
            <a:xfrm>
              <a:off x="1215886" y="6158038"/>
              <a:ext cx="3150705" cy="49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93268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63C1D8-2925-4C9A-BF36-6460B97A9D73}"/>
              </a:ext>
            </a:extLst>
          </p:cNvPr>
          <p:cNvSpPr>
            <a:spLocks noGrp="1"/>
          </p:cNvSpPr>
          <p:nvPr>
            <p:ph type="title"/>
          </p:nvPr>
        </p:nvSpPr>
        <p:spPr>
          <a:xfrm>
            <a:off x="257452" y="699962"/>
            <a:ext cx="9613861" cy="1080938"/>
          </a:xfrm>
        </p:spPr>
        <p:txBody>
          <a:bodyPr>
            <a:normAutofit/>
          </a:bodyPr>
          <a:lstStyle/>
          <a:p>
            <a:r>
              <a:rPr lang="zh-TW" altLang="en-US" b="1" dirty="0">
                <a:latin typeface="標楷體" panose="03000509000000000000" pitchFamily="65" charset="-120"/>
                <a:ea typeface="標楷體" panose="03000509000000000000" pitchFamily="65" charset="-120"/>
              </a:rPr>
              <a:t>五、採購案會計監辦</a:t>
            </a:r>
          </a:p>
        </p:txBody>
      </p:sp>
      <p:grpSp>
        <p:nvGrpSpPr>
          <p:cNvPr id="8" name="群組 7">
            <a:extLst>
              <a:ext uri="{FF2B5EF4-FFF2-40B4-BE49-F238E27FC236}">
                <a16:creationId xmlns:a16="http://schemas.microsoft.com/office/drawing/2014/main" id="{0511507F-9D05-4F17-9C2C-7528EAF99CC4}"/>
              </a:ext>
            </a:extLst>
          </p:cNvPr>
          <p:cNvGrpSpPr/>
          <p:nvPr/>
        </p:nvGrpSpPr>
        <p:grpSpPr>
          <a:xfrm>
            <a:off x="128012" y="1659252"/>
            <a:ext cx="10395751" cy="5418667"/>
            <a:chOff x="-1" y="1589678"/>
            <a:chExt cx="10395751" cy="5418667"/>
          </a:xfrm>
        </p:grpSpPr>
        <p:graphicFrame>
          <p:nvGraphicFramePr>
            <p:cNvPr id="5" name="資料庫圖表 4">
              <a:extLst>
                <a:ext uri="{FF2B5EF4-FFF2-40B4-BE49-F238E27FC236}">
                  <a16:creationId xmlns:a16="http://schemas.microsoft.com/office/drawing/2014/main" id="{397D2096-DD74-47F5-8BD4-0BB0C4984BB6}"/>
                </a:ext>
              </a:extLst>
            </p:cNvPr>
            <p:cNvGraphicFramePr/>
            <p:nvPr>
              <p:extLst>
                <p:ext uri="{D42A27DB-BD31-4B8C-83A1-F6EECF244321}">
                  <p14:modId xmlns:p14="http://schemas.microsoft.com/office/powerpoint/2010/main" val="1751219688"/>
                </p:ext>
              </p:extLst>
            </p:nvPr>
          </p:nvGraphicFramePr>
          <p:xfrm>
            <a:off x="-1" y="1589678"/>
            <a:ext cx="1039575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乘號 6">
              <a:extLst>
                <a:ext uri="{FF2B5EF4-FFF2-40B4-BE49-F238E27FC236}">
                  <a16:creationId xmlns:a16="http://schemas.microsoft.com/office/drawing/2014/main" id="{C4BF5596-E472-488B-A55A-6130334F1E64}"/>
                </a:ext>
              </a:extLst>
            </p:cNvPr>
            <p:cNvSpPr/>
            <p:nvPr/>
          </p:nvSpPr>
          <p:spPr>
            <a:xfrm>
              <a:off x="3104321" y="2981808"/>
              <a:ext cx="2991679" cy="894384"/>
            </a:xfrm>
            <a:prstGeom prst="mathMultiply">
              <a:avLst/>
            </a:prstGeom>
            <a:solidFill>
              <a:srgbClr val="FF0000">
                <a:alpha val="45000"/>
              </a:srgbClr>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乘號 8">
            <a:extLst>
              <a:ext uri="{FF2B5EF4-FFF2-40B4-BE49-F238E27FC236}">
                <a16:creationId xmlns:a16="http://schemas.microsoft.com/office/drawing/2014/main" id="{DEB056CF-CAB4-4629-AD96-83888936D704}"/>
              </a:ext>
            </a:extLst>
          </p:cNvPr>
          <p:cNvSpPr/>
          <p:nvPr/>
        </p:nvSpPr>
        <p:spPr>
          <a:xfrm>
            <a:off x="2782957" y="5796087"/>
            <a:ext cx="4492486" cy="894383"/>
          </a:xfrm>
          <a:prstGeom prst="mathMultiply">
            <a:avLst/>
          </a:prstGeom>
          <a:solidFill>
            <a:srgbClr val="FF0000">
              <a:alpha val="45000"/>
            </a:srgbClr>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75822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63C1D8-2925-4C9A-BF36-6460B97A9D73}"/>
              </a:ext>
            </a:extLst>
          </p:cNvPr>
          <p:cNvSpPr>
            <a:spLocks noGrp="1"/>
          </p:cNvSpPr>
          <p:nvPr>
            <p:ph type="title"/>
          </p:nvPr>
        </p:nvSpPr>
        <p:spPr>
          <a:xfrm>
            <a:off x="257452" y="699962"/>
            <a:ext cx="9613861" cy="1080938"/>
          </a:xfrm>
        </p:spPr>
        <p:txBody>
          <a:bodyPr>
            <a:normAutofit/>
          </a:bodyPr>
          <a:lstStyle/>
          <a:p>
            <a:r>
              <a:rPr lang="zh-TW" altLang="en-US" sz="3500" b="1" dirty="0">
                <a:latin typeface="標楷體" panose="03000509000000000000" pitchFamily="65" charset="-120"/>
                <a:ea typeface="標楷體" panose="03000509000000000000" pitchFamily="65" charset="-120"/>
              </a:rPr>
              <a:t>六、金門縣政府各類公務用酒採購發放領用情形</a:t>
            </a:r>
          </a:p>
        </p:txBody>
      </p:sp>
      <p:sp>
        <p:nvSpPr>
          <p:cNvPr id="10" name="文字方塊 9">
            <a:extLst>
              <a:ext uri="{FF2B5EF4-FFF2-40B4-BE49-F238E27FC236}">
                <a16:creationId xmlns:a16="http://schemas.microsoft.com/office/drawing/2014/main" id="{5D52E256-294C-40D8-BAB1-28ADD018574A}"/>
              </a:ext>
            </a:extLst>
          </p:cNvPr>
          <p:cNvSpPr txBox="1"/>
          <p:nvPr/>
        </p:nvSpPr>
        <p:spPr>
          <a:xfrm>
            <a:off x="0" y="2004785"/>
            <a:ext cx="10446026" cy="1200329"/>
          </a:xfrm>
          <a:prstGeom prst="rect">
            <a:avLst/>
          </a:prstGeom>
          <a:solidFill>
            <a:schemeClr val="accent2">
              <a:lumMod val="20000"/>
              <a:lumOff val="80000"/>
            </a:schemeClr>
          </a:solidFill>
        </p:spPr>
        <p:txBody>
          <a:bodyPr wrap="square">
            <a:spAutoFit/>
          </a:bodyPr>
          <a:lstStyle/>
          <a:p>
            <a:pPr lvl="0" algn="just"/>
            <a:r>
              <a:rPr lang="zh-TW" altLang="en-US" sz="2400" b="1" dirty="0">
                <a:solidFill>
                  <a:srgbClr val="FF0000"/>
                </a:solidFill>
                <a:latin typeface="標楷體" panose="03000509000000000000" pitchFamily="65" charset="-120"/>
                <a:ea typeface="標楷體" panose="03000509000000000000" pitchFamily="65" charset="-120"/>
              </a:rPr>
              <a:t>網址</a:t>
            </a:r>
            <a:endParaRPr lang="en-US" altLang="zh-TW" sz="2400" b="1" dirty="0">
              <a:solidFill>
                <a:srgbClr val="FF0000"/>
              </a:solidFill>
              <a:latin typeface="標楷體" panose="03000509000000000000" pitchFamily="65" charset="-120"/>
              <a:ea typeface="標楷體" panose="03000509000000000000" pitchFamily="65" charset="-120"/>
            </a:endParaRPr>
          </a:p>
          <a:p>
            <a:pPr lvl="0" algn="just"/>
            <a:r>
              <a:rPr lang="en-US" altLang="en-US" sz="2400" b="1" dirty="0">
                <a:solidFill>
                  <a:srgbClr val="FF0000"/>
                </a:solidFill>
                <a:latin typeface="標楷體" panose="03000509000000000000" pitchFamily="65" charset="-120"/>
                <a:ea typeface="標楷體" panose="03000509000000000000" pitchFamily="65" charset="-120"/>
              </a:rPr>
              <a:t>https://docs.google.com/spreadsheets/d/1rvH2-NUzV8MG5HjGug9KP0v0fpB_wHWLy6tHPGyHdMk/edit#gid=668758352</a:t>
            </a:r>
            <a:endParaRPr lang="en-US" altLang="zh-TW" sz="2400" b="1" dirty="0">
              <a:latin typeface="標楷體" panose="03000509000000000000" pitchFamily="65" charset="-120"/>
              <a:ea typeface="標楷體" panose="03000509000000000000" pitchFamily="65" charset="-120"/>
            </a:endParaRPr>
          </a:p>
        </p:txBody>
      </p:sp>
      <p:graphicFrame>
        <p:nvGraphicFramePr>
          <p:cNvPr id="15" name="資料庫圖表 14">
            <a:extLst>
              <a:ext uri="{FF2B5EF4-FFF2-40B4-BE49-F238E27FC236}">
                <a16:creationId xmlns:a16="http://schemas.microsoft.com/office/drawing/2014/main" id="{1B8A6198-C0CB-49A4-A15B-954CC7BA2885}"/>
              </a:ext>
            </a:extLst>
          </p:cNvPr>
          <p:cNvGraphicFramePr/>
          <p:nvPr>
            <p:extLst>
              <p:ext uri="{D42A27DB-BD31-4B8C-83A1-F6EECF244321}">
                <p14:modId xmlns:p14="http://schemas.microsoft.com/office/powerpoint/2010/main" val="3105448002"/>
              </p:ext>
            </p:extLst>
          </p:nvPr>
        </p:nvGraphicFramePr>
        <p:xfrm>
          <a:off x="112920" y="2385021"/>
          <a:ext cx="11964780" cy="4697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241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3A884D2D-9054-4B01-9069-46C8D2CB9F98}"/>
              </a:ext>
            </a:extLst>
          </p:cNvPr>
          <p:cNvGrpSpPr/>
          <p:nvPr/>
        </p:nvGrpSpPr>
        <p:grpSpPr>
          <a:xfrm>
            <a:off x="246888" y="292608"/>
            <a:ext cx="11622024" cy="6483096"/>
            <a:chOff x="246888" y="292608"/>
            <a:chExt cx="11622024" cy="6483096"/>
          </a:xfrm>
        </p:grpSpPr>
        <p:pic>
          <p:nvPicPr>
            <p:cNvPr id="2" name="圖片 1">
              <a:extLst>
                <a:ext uri="{FF2B5EF4-FFF2-40B4-BE49-F238E27FC236}">
                  <a16:creationId xmlns:a16="http://schemas.microsoft.com/office/drawing/2014/main" id="{7ECA9AA0-14EC-4C5F-B3BB-2B1579D705B5}"/>
                </a:ext>
              </a:extLst>
            </p:cNvPr>
            <p:cNvPicPr>
              <a:picLocks noChangeAspect="1"/>
            </p:cNvPicPr>
            <p:nvPr/>
          </p:nvPicPr>
          <p:blipFill>
            <a:blip r:embed="rId2"/>
            <a:stretch>
              <a:fillRect/>
            </a:stretch>
          </p:blipFill>
          <p:spPr>
            <a:xfrm>
              <a:off x="246888" y="292608"/>
              <a:ext cx="11622024" cy="6483096"/>
            </a:xfrm>
            <a:prstGeom prst="rect">
              <a:avLst/>
            </a:prstGeom>
          </p:spPr>
        </p:pic>
        <p:sp>
          <p:nvSpPr>
            <p:cNvPr id="3" name="矩形 2">
              <a:extLst>
                <a:ext uri="{FF2B5EF4-FFF2-40B4-BE49-F238E27FC236}">
                  <a16:creationId xmlns:a16="http://schemas.microsoft.com/office/drawing/2014/main" id="{8AD653CB-708A-4E19-BCE3-8685BFF29CD5}"/>
                </a:ext>
              </a:extLst>
            </p:cNvPr>
            <p:cNvSpPr/>
            <p:nvPr/>
          </p:nvSpPr>
          <p:spPr>
            <a:xfrm>
              <a:off x="323088" y="5945986"/>
              <a:ext cx="1813825" cy="74066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語音泡泡: 圓角矩形 3">
              <a:extLst>
                <a:ext uri="{FF2B5EF4-FFF2-40B4-BE49-F238E27FC236}">
                  <a16:creationId xmlns:a16="http://schemas.microsoft.com/office/drawing/2014/main" id="{02E6FAA2-2A2E-41F6-BED5-B98B4445E5E7}"/>
                </a:ext>
              </a:extLst>
            </p:cNvPr>
            <p:cNvSpPr/>
            <p:nvPr/>
          </p:nvSpPr>
          <p:spPr>
            <a:xfrm>
              <a:off x="869673" y="3556817"/>
              <a:ext cx="2534479" cy="1590261"/>
            </a:xfrm>
            <a:prstGeom prst="wedgeRoundRectCallout">
              <a:avLst>
                <a:gd name="adj1" fmla="val -45931"/>
                <a:gd name="adj2" fmla="val 93125"/>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使用步驟說明及範例</a:t>
              </a:r>
            </a:p>
          </p:txBody>
        </p:sp>
      </p:grpSp>
    </p:spTree>
    <p:extLst>
      <p:ext uri="{BB962C8B-B14F-4D97-AF65-F5344CB8AC3E}">
        <p14:creationId xmlns:p14="http://schemas.microsoft.com/office/powerpoint/2010/main" val="2155618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D3656B5-CA36-44AE-A20C-18D33E606F72}"/>
              </a:ext>
            </a:extLst>
          </p:cNvPr>
          <p:cNvPicPr>
            <a:picLocks noChangeAspect="1"/>
          </p:cNvPicPr>
          <p:nvPr/>
        </p:nvPicPr>
        <p:blipFill rotWithShape="1">
          <a:blip r:embed="rId2"/>
          <a:srcRect l="2445"/>
          <a:stretch/>
        </p:blipFill>
        <p:spPr>
          <a:xfrm>
            <a:off x="149087" y="431788"/>
            <a:ext cx="11893826" cy="5981711"/>
          </a:xfrm>
          <a:prstGeom prst="rect">
            <a:avLst/>
          </a:prstGeom>
          <a:ln w="60325">
            <a:solidFill>
              <a:srgbClr val="00B0F0"/>
            </a:solidFill>
          </a:ln>
        </p:spPr>
      </p:pic>
    </p:spTree>
    <p:extLst>
      <p:ext uri="{BB962C8B-B14F-4D97-AF65-F5344CB8AC3E}">
        <p14:creationId xmlns:p14="http://schemas.microsoft.com/office/powerpoint/2010/main" val="3592036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75E2C6-8A2A-4019-8FFF-422C12655254}"/>
              </a:ext>
            </a:extLst>
          </p:cNvPr>
          <p:cNvSpPr>
            <a:spLocks noGrp="1"/>
          </p:cNvSpPr>
          <p:nvPr>
            <p:ph type="title"/>
          </p:nvPr>
        </p:nvSpPr>
        <p:spPr>
          <a:xfrm>
            <a:off x="142043" y="753228"/>
            <a:ext cx="10152139" cy="1080938"/>
          </a:xfrm>
        </p:spPr>
        <p:txBody>
          <a:bodyPr/>
          <a:lstStyle/>
          <a:p>
            <a:r>
              <a:rPr lang="zh-TW" altLang="en-US" b="1" dirty="0">
                <a:latin typeface="標楷體" panose="03000509000000000000" pitchFamily="65" charset="-120"/>
                <a:ea typeface="標楷體" panose="03000509000000000000" pitchFamily="65" charset="-120"/>
              </a:rPr>
              <a:t>七、會計資訊管理系統「受款人資料建檔」</a:t>
            </a:r>
            <a:endParaRPr lang="zh-TW" altLang="en-US" dirty="0"/>
          </a:p>
        </p:txBody>
      </p:sp>
      <p:graphicFrame>
        <p:nvGraphicFramePr>
          <p:cNvPr id="4" name="資料庫圖表 3">
            <a:extLst>
              <a:ext uri="{FF2B5EF4-FFF2-40B4-BE49-F238E27FC236}">
                <a16:creationId xmlns:a16="http://schemas.microsoft.com/office/drawing/2014/main" id="{26AF1D19-6544-4457-BD78-C0EACDFFE898}"/>
              </a:ext>
            </a:extLst>
          </p:cNvPr>
          <p:cNvGraphicFramePr/>
          <p:nvPr>
            <p:extLst>
              <p:ext uri="{D42A27DB-BD31-4B8C-83A1-F6EECF244321}">
                <p14:modId xmlns:p14="http://schemas.microsoft.com/office/powerpoint/2010/main" val="1139061168"/>
              </p:ext>
            </p:extLst>
          </p:nvPr>
        </p:nvGraphicFramePr>
        <p:xfrm>
          <a:off x="292608" y="3082427"/>
          <a:ext cx="5932371" cy="3894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a:extLst>
              <a:ext uri="{FF2B5EF4-FFF2-40B4-BE49-F238E27FC236}">
                <a16:creationId xmlns:a16="http://schemas.microsoft.com/office/drawing/2014/main" id="{CF36B50F-2481-4D27-8B11-A2BB90F5A428}"/>
              </a:ext>
            </a:extLst>
          </p:cNvPr>
          <p:cNvSpPr txBox="1"/>
          <p:nvPr/>
        </p:nvSpPr>
        <p:spPr>
          <a:xfrm>
            <a:off x="142043" y="2005209"/>
            <a:ext cx="10263829" cy="1077218"/>
          </a:xfrm>
          <a:prstGeom prst="rect">
            <a:avLst/>
          </a:prstGeom>
          <a:solidFill>
            <a:schemeClr val="accent6">
              <a:lumMod val="50000"/>
            </a:schemeClr>
          </a:solidFill>
        </p:spPr>
        <p:txBody>
          <a:bodyPr wrap="square">
            <a:spAutoFit/>
          </a:bodyPr>
          <a:lstStyle/>
          <a:p>
            <a:r>
              <a:rPr lang="zh-TW" altLang="zh-TW" sz="3200" b="1" kern="1200" dirty="0">
                <a:solidFill>
                  <a:srgbClr val="FFFFFF"/>
                </a:solidFill>
                <a:effectLst/>
                <a:ea typeface="標楷體" panose="03000509000000000000" pitchFamily="65" charset="-120"/>
                <a:cs typeface="Times New Roman" panose="02020603050405020304" pitchFamily="18" charset="0"/>
              </a:rPr>
              <a:t>新預算執行系統</a:t>
            </a:r>
            <a:r>
              <a:rPr lang="zh-TW" altLang="en-US" sz="3200" b="1" dirty="0">
                <a:solidFill>
                  <a:srgbClr val="FFFFFF"/>
                </a:solidFill>
                <a:ea typeface="標楷體" panose="03000509000000000000" pitchFamily="65" charset="-120"/>
                <a:cs typeface="Times New Roman" panose="02020603050405020304" pitchFamily="18" charset="0"/>
              </a:rPr>
              <a:t>執行</a:t>
            </a:r>
            <a:r>
              <a:rPr lang="zh-TW" altLang="zh-TW" sz="3200" b="1" kern="1200" dirty="0">
                <a:solidFill>
                  <a:srgbClr val="FFFFFF"/>
                </a:solidFill>
                <a:effectLst/>
                <a:ea typeface="標楷體" panose="03000509000000000000" pitchFamily="65" charset="-120"/>
                <a:cs typeface="Times New Roman" panose="02020603050405020304" pitchFamily="18" charset="0"/>
              </a:rPr>
              <a:t>「簽付」</a:t>
            </a:r>
            <a:r>
              <a:rPr lang="zh-TW" altLang="en-US" sz="3200" b="1" kern="1200" dirty="0">
                <a:solidFill>
                  <a:srgbClr val="FFFFFF"/>
                </a:solidFill>
                <a:effectLst/>
                <a:ea typeface="標楷體" panose="03000509000000000000" pitchFamily="65" charset="-120"/>
                <a:cs typeface="Times New Roman" panose="02020603050405020304" pitchFamily="18" charset="0"/>
              </a:rPr>
              <a:t>功能時，有關受款人資料可以採下列</a:t>
            </a:r>
            <a:r>
              <a:rPr lang="en-US" altLang="zh-TW" sz="3200" b="1" kern="1200" dirty="0">
                <a:solidFill>
                  <a:srgbClr val="FFFFFF"/>
                </a:solidFill>
                <a:effectLst/>
                <a:ea typeface="標楷體" panose="03000509000000000000" pitchFamily="65" charset="-120"/>
                <a:cs typeface="Times New Roman" panose="02020603050405020304" pitchFamily="18" charset="0"/>
              </a:rPr>
              <a:t>3</a:t>
            </a:r>
            <a:r>
              <a:rPr lang="zh-TW" altLang="en-US" sz="3200" b="1" kern="1200" dirty="0">
                <a:solidFill>
                  <a:srgbClr val="FFFFFF"/>
                </a:solidFill>
                <a:effectLst/>
                <a:ea typeface="標楷體" panose="03000509000000000000" pitchFamily="65" charset="-120"/>
                <a:cs typeface="Times New Roman" panose="02020603050405020304" pitchFamily="18" charset="0"/>
              </a:rPr>
              <a:t>種方式</a:t>
            </a:r>
            <a:r>
              <a:rPr lang="en-US" altLang="zh-TW" sz="3200" b="1" kern="1200" dirty="0">
                <a:solidFill>
                  <a:srgbClr val="FFFFFF"/>
                </a:solidFill>
                <a:effectLst/>
                <a:ea typeface="標楷體" panose="03000509000000000000" pitchFamily="65" charset="-120"/>
                <a:cs typeface="Times New Roman" panose="02020603050405020304" pitchFamily="18" charset="0"/>
              </a:rPr>
              <a:t>:</a:t>
            </a:r>
            <a:endParaRPr lang="zh-TW" altLang="en-US" sz="3200" dirty="0"/>
          </a:p>
        </p:txBody>
      </p:sp>
      <p:grpSp>
        <p:nvGrpSpPr>
          <p:cNvPr id="13" name="群組 12">
            <a:extLst>
              <a:ext uri="{FF2B5EF4-FFF2-40B4-BE49-F238E27FC236}">
                <a16:creationId xmlns:a16="http://schemas.microsoft.com/office/drawing/2014/main" id="{D0B033E1-5F36-4FE2-AC8D-C1AC68D8406A}"/>
              </a:ext>
            </a:extLst>
          </p:cNvPr>
          <p:cNvGrpSpPr/>
          <p:nvPr/>
        </p:nvGrpSpPr>
        <p:grpSpPr>
          <a:xfrm>
            <a:off x="6377379" y="3224949"/>
            <a:ext cx="5620741" cy="3557016"/>
            <a:chOff x="6019571" y="3172968"/>
            <a:chExt cx="5620741" cy="3557016"/>
          </a:xfrm>
        </p:grpSpPr>
        <p:pic>
          <p:nvPicPr>
            <p:cNvPr id="5" name="圖片 4">
              <a:extLst>
                <a:ext uri="{FF2B5EF4-FFF2-40B4-BE49-F238E27FC236}">
                  <a16:creationId xmlns:a16="http://schemas.microsoft.com/office/drawing/2014/main" id="{084688F1-0CEE-4072-9316-144AA085AE83}"/>
                </a:ext>
              </a:extLst>
            </p:cNvPr>
            <p:cNvPicPr>
              <a:picLocks noChangeAspect="1"/>
            </p:cNvPicPr>
            <p:nvPr/>
          </p:nvPicPr>
          <p:blipFill rotWithShape="1">
            <a:blip r:embed="rId7"/>
            <a:srcRect l="1214" t="5049" r="10407" b="17984"/>
            <a:stretch/>
          </p:blipFill>
          <p:spPr>
            <a:xfrm>
              <a:off x="6019571" y="3172968"/>
              <a:ext cx="5620741" cy="3557016"/>
            </a:xfrm>
            <a:prstGeom prst="rect">
              <a:avLst/>
            </a:prstGeom>
            <a:ln w="79375">
              <a:solidFill>
                <a:schemeClr val="accent6">
                  <a:lumMod val="75000"/>
                </a:schemeClr>
              </a:solidFill>
            </a:ln>
          </p:spPr>
        </p:pic>
        <p:pic>
          <p:nvPicPr>
            <p:cNvPr id="10" name="圖片 9">
              <a:extLst>
                <a:ext uri="{FF2B5EF4-FFF2-40B4-BE49-F238E27FC236}">
                  <a16:creationId xmlns:a16="http://schemas.microsoft.com/office/drawing/2014/main" id="{1DC6B4A1-F869-459A-B6EA-F4BBC1581025}"/>
                </a:ext>
              </a:extLst>
            </p:cNvPr>
            <p:cNvPicPr>
              <a:picLocks noChangeAspect="1"/>
            </p:cNvPicPr>
            <p:nvPr/>
          </p:nvPicPr>
          <p:blipFill>
            <a:blip r:embed="rId8"/>
            <a:stretch>
              <a:fillRect/>
            </a:stretch>
          </p:blipFill>
          <p:spPr>
            <a:xfrm>
              <a:off x="9924818" y="5857446"/>
              <a:ext cx="576072" cy="463841"/>
            </a:xfrm>
            <a:prstGeom prst="rect">
              <a:avLst/>
            </a:prstGeom>
          </p:spPr>
        </p:pic>
        <p:pic>
          <p:nvPicPr>
            <p:cNvPr id="11" name="圖片 10">
              <a:extLst>
                <a:ext uri="{FF2B5EF4-FFF2-40B4-BE49-F238E27FC236}">
                  <a16:creationId xmlns:a16="http://schemas.microsoft.com/office/drawing/2014/main" id="{84D75C9C-7ACF-4CFA-9D12-90D68848BDCF}"/>
                </a:ext>
              </a:extLst>
            </p:cNvPr>
            <p:cNvPicPr>
              <a:picLocks noChangeAspect="1"/>
            </p:cNvPicPr>
            <p:nvPr/>
          </p:nvPicPr>
          <p:blipFill>
            <a:blip r:embed="rId8"/>
            <a:stretch>
              <a:fillRect/>
            </a:stretch>
          </p:blipFill>
          <p:spPr>
            <a:xfrm>
              <a:off x="6877878" y="6204092"/>
              <a:ext cx="730081" cy="501500"/>
            </a:xfrm>
            <a:prstGeom prst="rect">
              <a:avLst/>
            </a:prstGeom>
          </p:spPr>
        </p:pic>
        <p:pic>
          <p:nvPicPr>
            <p:cNvPr id="12" name="圖片 11">
              <a:extLst>
                <a:ext uri="{FF2B5EF4-FFF2-40B4-BE49-F238E27FC236}">
                  <a16:creationId xmlns:a16="http://schemas.microsoft.com/office/drawing/2014/main" id="{AEB272A8-E6D0-4E05-8823-2B05581E9F11}"/>
                </a:ext>
              </a:extLst>
            </p:cNvPr>
            <p:cNvPicPr>
              <a:picLocks noChangeAspect="1"/>
            </p:cNvPicPr>
            <p:nvPr/>
          </p:nvPicPr>
          <p:blipFill>
            <a:blip r:embed="rId8"/>
            <a:stretch>
              <a:fillRect/>
            </a:stretch>
          </p:blipFill>
          <p:spPr>
            <a:xfrm>
              <a:off x="7607959" y="6179701"/>
              <a:ext cx="576072" cy="525892"/>
            </a:xfrm>
            <a:prstGeom prst="rect">
              <a:avLst/>
            </a:prstGeom>
          </p:spPr>
        </p:pic>
      </p:grpSp>
    </p:spTree>
    <p:extLst>
      <p:ext uri="{BB962C8B-B14F-4D97-AF65-F5344CB8AC3E}">
        <p14:creationId xmlns:p14="http://schemas.microsoft.com/office/powerpoint/2010/main" val="1078479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9B84D7D4-932D-454D-BAAF-5A6903536EB3}"/>
              </a:ext>
            </a:extLst>
          </p:cNvPr>
          <p:cNvSpPr txBox="1"/>
          <p:nvPr/>
        </p:nvSpPr>
        <p:spPr>
          <a:xfrm>
            <a:off x="115408" y="355107"/>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普通會計系統</a:t>
            </a:r>
            <a:r>
              <a:rPr lang="en-US" altLang="zh-TW" sz="3200" b="1" dirty="0">
                <a:latin typeface="標楷體" panose="03000509000000000000" pitchFamily="65" charset="-120"/>
                <a:ea typeface="標楷體" panose="03000509000000000000" pitchFamily="65" charset="-120"/>
              </a:rPr>
              <a:t>(29</a:t>
            </a:r>
            <a:r>
              <a:rPr lang="zh-TW" altLang="en-US" sz="3200" b="1" dirty="0">
                <a:latin typeface="標楷體" panose="03000509000000000000" pitchFamily="65" charset="-120"/>
                <a:ea typeface="標楷體" panose="03000509000000000000" pitchFamily="65" charset="-120"/>
              </a:rPr>
              <a:t>條後</a:t>
            </a:r>
            <a:r>
              <a:rPr lang="en-US" altLang="zh-TW" sz="3200" b="1" dirty="0">
                <a:latin typeface="標楷體" panose="03000509000000000000" pitchFamily="65" charset="-120"/>
                <a:ea typeface="標楷體" panose="03000509000000000000" pitchFamily="65" charset="-120"/>
              </a:rPr>
              <a:t>)</a:t>
            </a: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基本資料設定</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受款人代碼</a:t>
            </a:r>
          </a:p>
        </p:txBody>
      </p:sp>
      <p:grpSp>
        <p:nvGrpSpPr>
          <p:cNvPr id="11" name="群組 10">
            <a:extLst>
              <a:ext uri="{FF2B5EF4-FFF2-40B4-BE49-F238E27FC236}">
                <a16:creationId xmlns:a16="http://schemas.microsoft.com/office/drawing/2014/main" id="{8B9D6076-6551-4A4D-BE91-C17AEB499E69}"/>
              </a:ext>
            </a:extLst>
          </p:cNvPr>
          <p:cNvGrpSpPr/>
          <p:nvPr/>
        </p:nvGrpSpPr>
        <p:grpSpPr>
          <a:xfrm>
            <a:off x="115408" y="1628534"/>
            <a:ext cx="11317455" cy="2294859"/>
            <a:chOff x="115408" y="1628534"/>
            <a:chExt cx="11317455" cy="2294859"/>
          </a:xfrm>
        </p:grpSpPr>
        <p:pic>
          <p:nvPicPr>
            <p:cNvPr id="3" name="圖片 2">
              <a:extLst>
                <a:ext uri="{FF2B5EF4-FFF2-40B4-BE49-F238E27FC236}">
                  <a16:creationId xmlns:a16="http://schemas.microsoft.com/office/drawing/2014/main" id="{F0AF153F-65E6-406F-81ED-264E38887E9D}"/>
                </a:ext>
              </a:extLst>
            </p:cNvPr>
            <p:cNvPicPr>
              <a:picLocks noChangeAspect="1"/>
            </p:cNvPicPr>
            <p:nvPr/>
          </p:nvPicPr>
          <p:blipFill>
            <a:blip r:embed="rId2"/>
            <a:stretch>
              <a:fillRect/>
            </a:stretch>
          </p:blipFill>
          <p:spPr>
            <a:xfrm>
              <a:off x="115408" y="1628534"/>
              <a:ext cx="11317455" cy="2267754"/>
            </a:xfrm>
            <a:prstGeom prst="rect">
              <a:avLst/>
            </a:prstGeom>
            <a:ln w="50800">
              <a:solidFill>
                <a:schemeClr val="accent6">
                  <a:lumMod val="75000"/>
                </a:schemeClr>
              </a:solidFill>
            </a:ln>
          </p:spPr>
        </p:pic>
        <p:sp>
          <p:nvSpPr>
            <p:cNvPr id="7" name="矩形 6">
              <a:extLst>
                <a:ext uri="{FF2B5EF4-FFF2-40B4-BE49-F238E27FC236}">
                  <a16:creationId xmlns:a16="http://schemas.microsoft.com/office/drawing/2014/main" id="{45F6E08C-D83B-45E1-BE33-B620CC5FA5A0}"/>
                </a:ext>
              </a:extLst>
            </p:cNvPr>
            <p:cNvSpPr/>
            <p:nvPr/>
          </p:nvSpPr>
          <p:spPr>
            <a:xfrm>
              <a:off x="759137" y="3638513"/>
              <a:ext cx="1076325" cy="28488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8" name="語音泡泡: 矩形 7">
              <a:extLst>
                <a:ext uri="{FF2B5EF4-FFF2-40B4-BE49-F238E27FC236}">
                  <a16:creationId xmlns:a16="http://schemas.microsoft.com/office/drawing/2014/main" id="{A7878F1A-D3AC-4135-B996-246FF87E5D69}"/>
                </a:ext>
              </a:extLst>
            </p:cNvPr>
            <p:cNvSpPr/>
            <p:nvPr/>
          </p:nvSpPr>
          <p:spPr>
            <a:xfrm>
              <a:off x="3777490" y="2171663"/>
              <a:ext cx="1983230" cy="1466850"/>
            </a:xfrm>
            <a:prstGeom prst="wedgeRectCallout">
              <a:avLst>
                <a:gd name="adj1" fmla="val -120116"/>
                <a:gd name="adj2" fmla="val 40014"/>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1.</a:t>
              </a:r>
              <a:r>
                <a:rPr lang="zh-TW" sz="2400" b="1" kern="1200" dirty="0">
                  <a:solidFill>
                    <a:schemeClr val="bg1"/>
                  </a:solidFill>
                  <a:effectLst/>
                  <a:ea typeface="標楷體" panose="03000509000000000000" pitchFamily="65" charset="-120"/>
                  <a:cs typeface="Times New Roman" panose="02020603050405020304" pitchFamily="18" charset="0"/>
                </a:rPr>
                <a:t> 選</a:t>
              </a:r>
              <a:r>
                <a:rPr lang="zh-TW" sz="2400" b="1" kern="1200" dirty="0">
                  <a:solidFill>
                    <a:srgbClr val="FF0000"/>
                  </a:solidFill>
                  <a:effectLst/>
                  <a:ea typeface="標楷體" panose="03000509000000000000" pitchFamily="65" charset="-120"/>
                  <a:cs typeface="Times New Roman" panose="02020603050405020304" pitchFamily="18" charset="0"/>
                </a:rPr>
                <a:t>「受款人代碼」</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grpSp>
      <p:grpSp>
        <p:nvGrpSpPr>
          <p:cNvPr id="10" name="群組 9">
            <a:extLst>
              <a:ext uri="{FF2B5EF4-FFF2-40B4-BE49-F238E27FC236}">
                <a16:creationId xmlns:a16="http://schemas.microsoft.com/office/drawing/2014/main" id="{20A3D566-F354-48A2-8DD5-6F8C2E27D044}"/>
              </a:ext>
            </a:extLst>
          </p:cNvPr>
          <p:cNvGrpSpPr/>
          <p:nvPr/>
        </p:nvGrpSpPr>
        <p:grpSpPr>
          <a:xfrm>
            <a:off x="115408" y="4163760"/>
            <a:ext cx="11317455" cy="2529647"/>
            <a:chOff x="115408" y="4163760"/>
            <a:chExt cx="11317455" cy="2529647"/>
          </a:xfrm>
        </p:grpSpPr>
        <p:pic>
          <p:nvPicPr>
            <p:cNvPr id="5" name="圖片 4">
              <a:extLst>
                <a:ext uri="{FF2B5EF4-FFF2-40B4-BE49-F238E27FC236}">
                  <a16:creationId xmlns:a16="http://schemas.microsoft.com/office/drawing/2014/main" id="{1C874208-068B-4932-9084-EB2E2AF19CE1}"/>
                </a:ext>
              </a:extLst>
            </p:cNvPr>
            <p:cNvPicPr>
              <a:picLocks noChangeAspect="1"/>
            </p:cNvPicPr>
            <p:nvPr/>
          </p:nvPicPr>
          <p:blipFill>
            <a:blip r:embed="rId3"/>
            <a:stretch>
              <a:fillRect/>
            </a:stretch>
          </p:blipFill>
          <p:spPr>
            <a:xfrm>
              <a:off x="115408" y="4163760"/>
              <a:ext cx="11317455" cy="2529647"/>
            </a:xfrm>
            <a:prstGeom prst="rect">
              <a:avLst/>
            </a:prstGeom>
            <a:ln w="50800">
              <a:solidFill>
                <a:schemeClr val="accent6">
                  <a:lumMod val="75000"/>
                </a:schemeClr>
              </a:solidFill>
            </a:ln>
          </p:spPr>
        </p:pic>
        <p:sp>
          <p:nvSpPr>
            <p:cNvPr id="6" name="語音泡泡: 矩形 5">
              <a:extLst>
                <a:ext uri="{FF2B5EF4-FFF2-40B4-BE49-F238E27FC236}">
                  <a16:creationId xmlns:a16="http://schemas.microsoft.com/office/drawing/2014/main" id="{255E9C47-5B07-4C26-A467-BE72651B98E6}"/>
                </a:ext>
              </a:extLst>
            </p:cNvPr>
            <p:cNvSpPr/>
            <p:nvPr/>
          </p:nvSpPr>
          <p:spPr>
            <a:xfrm>
              <a:off x="6003235" y="4999382"/>
              <a:ext cx="1888435" cy="1059511"/>
            </a:xfrm>
            <a:prstGeom prst="wedgeRectCallout">
              <a:avLst>
                <a:gd name="adj1" fmla="val -121700"/>
                <a:gd name="adj2" fmla="val 7191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altLang="en-US"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點</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「新增」</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ECD717B1-123B-4B6C-80FA-B2036B52A7E8}"/>
                </a:ext>
              </a:extLst>
            </p:cNvPr>
            <p:cNvSpPr/>
            <p:nvPr/>
          </p:nvSpPr>
          <p:spPr>
            <a:xfrm>
              <a:off x="3916017" y="6369948"/>
              <a:ext cx="898041" cy="26588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Tree>
    <p:extLst>
      <p:ext uri="{BB962C8B-B14F-4D97-AF65-F5344CB8AC3E}">
        <p14:creationId xmlns:p14="http://schemas.microsoft.com/office/powerpoint/2010/main" val="2795762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AB8258F-E310-4BE1-9674-1F4EC437F3B0}"/>
              </a:ext>
            </a:extLst>
          </p:cNvPr>
          <p:cNvPicPr>
            <a:picLocks noChangeAspect="1"/>
          </p:cNvPicPr>
          <p:nvPr/>
        </p:nvPicPr>
        <p:blipFill>
          <a:blip r:embed="rId2"/>
          <a:stretch>
            <a:fillRect/>
          </a:stretch>
        </p:blipFill>
        <p:spPr>
          <a:xfrm>
            <a:off x="189277" y="216577"/>
            <a:ext cx="8288801" cy="1597290"/>
          </a:xfrm>
          <a:prstGeom prst="rect">
            <a:avLst/>
          </a:prstGeom>
          <a:ln w="57150">
            <a:solidFill>
              <a:schemeClr val="accent6">
                <a:lumMod val="75000"/>
              </a:schemeClr>
            </a:solidFill>
          </a:ln>
        </p:spPr>
      </p:pic>
      <p:pic>
        <p:nvPicPr>
          <p:cNvPr id="3" name="圖片 2">
            <a:extLst>
              <a:ext uri="{FF2B5EF4-FFF2-40B4-BE49-F238E27FC236}">
                <a16:creationId xmlns:a16="http://schemas.microsoft.com/office/drawing/2014/main" id="{F47878FC-AFA7-4CF8-A5D8-90BD5C3CA928}"/>
              </a:ext>
            </a:extLst>
          </p:cNvPr>
          <p:cNvPicPr>
            <a:picLocks noChangeAspect="1"/>
          </p:cNvPicPr>
          <p:nvPr/>
        </p:nvPicPr>
        <p:blipFill>
          <a:blip r:embed="rId3"/>
          <a:stretch>
            <a:fillRect/>
          </a:stretch>
        </p:blipFill>
        <p:spPr>
          <a:xfrm>
            <a:off x="189277" y="1964409"/>
            <a:ext cx="8288801" cy="1847248"/>
          </a:xfrm>
          <a:prstGeom prst="rect">
            <a:avLst/>
          </a:prstGeom>
          <a:ln w="57150">
            <a:solidFill>
              <a:schemeClr val="accent6">
                <a:lumMod val="75000"/>
              </a:schemeClr>
            </a:solidFill>
          </a:ln>
        </p:spPr>
      </p:pic>
      <p:pic>
        <p:nvPicPr>
          <p:cNvPr id="4" name="圖片 3">
            <a:extLst>
              <a:ext uri="{FF2B5EF4-FFF2-40B4-BE49-F238E27FC236}">
                <a16:creationId xmlns:a16="http://schemas.microsoft.com/office/drawing/2014/main" id="{BF162B6C-FDC2-44D7-B7F8-FAA97502FD94}"/>
              </a:ext>
            </a:extLst>
          </p:cNvPr>
          <p:cNvPicPr/>
          <p:nvPr/>
        </p:nvPicPr>
        <p:blipFill>
          <a:blip r:embed="rId4"/>
          <a:stretch>
            <a:fillRect/>
          </a:stretch>
        </p:blipFill>
        <p:spPr>
          <a:xfrm>
            <a:off x="189277" y="3875891"/>
            <a:ext cx="8288585" cy="1523365"/>
          </a:xfrm>
          <a:prstGeom prst="rect">
            <a:avLst/>
          </a:prstGeom>
          <a:ln w="57150">
            <a:solidFill>
              <a:schemeClr val="accent6">
                <a:lumMod val="75000"/>
              </a:schemeClr>
            </a:solidFill>
          </a:ln>
        </p:spPr>
      </p:pic>
      <p:sp>
        <p:nvSpPr>
          <p:cNvPr id="6" name="語音泡泡: 矩形 5">
            <a:extLst>
              <a:ext uri="{FF2B5EF4-FFF2-40B4-BE49-F238E27FC236}">
                <a16:creationId xmlns:a16="http://schemas.microsoft.com/office/drawing/2014/main" id="{733A9E27-7DA8-41E6-8B39-B3A4ACBA43CB}"/>
              </a:ext>
            </a:extLst>
          </p:cNvPr>
          <p:cNvSpPr/>
          <p:nvPr/>
        </p:nvSpPr>
        <p:spPr>
          <a:xfrm>
            <a:off x="8696739" y="216578"/>
            <a:ext cx="3206593" cy="3013640"/>
          </a:xfrm>
          <a:prstGeom prst="wedgeRectCallout">
            <a:avLst>
              <a:gd name="adj1" fmla="val -86260"/>
              <a:gd name="adj2" fmla="val 17414"/>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3.</a:t>
            </a:r>
            <a:r>
              <a:rPr lang="zh-TW" sz="2400" b="1" kern="1200" dirty="0">
                <a:solidFill>
                  <a:schemeClr val="bg1"/>
                </a:solidFill>
                <a:effectLst/>
                <a:ea typeface="標楷體" panose="03000509000000000000" pitchFamily="65" charset="-120"/>
                <a:cs typeface="Times New Roman" panose="02020603050405020304" pitchFamily="18" charset="0"/>
              </a:rPr>
              <a:t>登打「受款人代碼」、「受款人名稱」、「存款銀行」、</a:t>
            </a:r>
            <a:r>
              <a:rPr lang="zh-TW" altLang="en-US" sz="2400" b="1" kern="1200" dirty="0">
                <a:solidFill>
                  <a:schemeClr val="bg1"/>
                </a:solidFill>
                <a:effectLst/>
                <a:ea typeface="標楷體" panose="03000509000000000000" pitchFamily="65" charset="-120"/>
                <a:cs typeface="Times New Roman" panose="02020603050405020304" pitchFamily="18" charset="0"/>
              </a:rPr>
              <a:t>「存帳戶名」、</a:t>
            </a:r>
            <a:r>
              <a:rPr lang="zh-TW" sz="2400" b="1" kern="1200" dirty="0">
                <a:solidFill>
                  <a:schemeClr val="bg1"/>
                </a:solidFill>
                <a:effectLst/>
                <a:ea typeface="標楷體" panose="03000509000000000000" pitchFamily="65" charset="-120"/>
                <a:cs typeface="Times New Roman" panose="02020603050405020304" pitchFamily="18" charset="0"/>
              </a:rPr>
              <a:t>「存</a:t>
            </a:r>
            <a:r>
              <a:rPr lang="zh-TW" altLang="en-US" sz="2400" b="1" kern="1200" dirty="0">
                <a:solidFill>
                  <a:schemeClr val="bg1"/>
                </a:solidFill>
                <a:effectLst/>
                <a:ea typeface="標楷體" panose="03000509000000000000" pitchFamily="65" charset="-120"/>
                <a:cs typeface="Times New Roman" panose="02020603050405020304" pitchFamily="18" charset="0"/>
              </a:rPr>
              <a:t>帳</a:t>
            </a:r>
            <a:r>
              <a:rPr lang="zh-TW" sz="2400" b="1" kern="1200" dirty="0">
                <a:solidFill>
                  <a:schemeClr val="bg1"/>
                </a:solidFill>
                <a:effectLst/>
                <a:ea typeface="標楷體" panose="03000509000000000000" pitchFamily="65" charset="-120"/>
                <a:cs typeface="Times New Roman" panose="02020603050405020304" pitchFamily="18" charset="0"/>
              </a:rPr>
              <a:t>帳號」等資</a:t>
            </a:r>
            <a:r>
              <a:rPr lang="zh-TW" altLang="en-US" sz="2400" b="1" kern="1200" dirty="0">
                <a:solidFill>
                  <a:schemeClr val="bg1"/>
                </a:solidFill>
                <a:effectLst/>
                <a:ea typeface="標楷體" panose="03000509000000000000" pitchFamily="65" charset="-120"/>
                <a:cs typeface="Times New Roman" panose="02020603050405020304" pitchFamily="18" charset="0"/>
              </a:rPr>
              <a:t>料</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grpSp>
        <p:nvGrpSpPr>
          <p:cNvPr id="9" name="群組 8">
            <a:extLst>
              <a:ext uri="{FF2B5EF4-FFF2-40B4-BE49-F238E27FC236}">
                <a16:creationId xmlns:a16="http://schemas.microsoft.com/office/drawing/2014/main" id="{4108EAF9-96F0-4A83-AC9F-6F92D684AECB}"/>
              </a:ext>
            </a:extLst>
          </p:cNvPr>
          <p:cNvGrpSpPr/>
          <p:nvPr/>
        </p:nvGrpSpPr>
        <p:grpSpPr>
          <a:xfrm>
            <a:off x="189277" y="5463491"/>
            <a:ext cx="8288585" cy="1347334"/>
            <a:chOff x="189277" y="5463491"/>
            <a:chExt cx="8288585" cy="1347334"/>
          </a:xfrm>
        </p:grpSpPr>
        <p:pic>
          <p:nvPicPr>
            <p:cNvPr id="5" name="圖片 4">
              <a:extLst>
                <a:ext uri="{FF2B5EF4-FFF2-40B4-BE49-F238E27FC236}">
                  <a16:creationId xmlns:a16="http://schemas.microsoft.com/office/drawing/2014/main" id="{B9EBF011-621F-4A8E-A8CC-54BF0AAE4082}"/>
                </a:ext>
              </a:extLst>
            </p:cNvPr>
            <p:cNvPicPr>
              <a:picLocks noChangeAspect="1"/>
            </p:cNvPicPr>
            <p:nvPr/>
          </p:nvPicPr>
          <p:blipFill>
            <a:blip r:embed="rId5"/>
            <a:stretch>
              <a:fillRect/>
            </a:stretch>
          </p:blipFill>
          <p:spPr>
            <a:xfrm>
              <a:off x="189277" y="5463491"/>
              <a:ext cx="8288585" cy="1347333"/>
            </a:xfrm>
            <a:prstGeom prst="rect">
              <a:avLst/>
            </a:prstGeom>
            <a:ln w="57150">
              <a:solidFill>
                <a:schemeClr val="accent6">
                  <a:lumMod val="75000"/>
                </a:schemeClr>
              </a:solidFill>
            </a:ln>
          </p:spPr>
        </p:pic>
        <p:sp>
          <p:nvSpPr>
            <p:cNvPr id="7" name="矩形 6">
              <a:extLst>
                <a:ext uri="{FF2B5EF4-FFF2-40B4-BE49-F238E27FC236}">
                  <a16:creationId xmlns:a16="http://schemas.microsoft.com/office/drawing/2014/main" id="{B38956FB-6371-4C06-913E-A600B2BB11FF}"/>
                </a:ext>
              </a:extLst>
            </p:cNvPr>
            <p:cNvSpPr/>
            <p:nvPr/>
          </p:nvSpPr>
          <p:spPr>
            <a:xfrm>
              <a:off x="189277" y="5565913"/>
              <a:ext cx="2056966"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8" name="矩形 7">
              <a:extLst>
                <a:ext uri="{FF2B5EF4-FFF2-40B4-BE49-F238E27FC236}">
                  <a16:creationId xmlns:a16="http://schemas.microsoft.com/office/drawing/2014/main" id="{AC6B9205-1A3B-4C78-BF8A-5CFA421214CF}"/>
                </a:ext>
              </a:extLst>
            </p:cNvPr>
            <p:cNvSpPr/>
            <p:nvPr/>
          </p:nvSpPr>
          <p:spPr>
            <a:xfrm>
              <a:off x="189277" y="5993297"/>
              <a:ext cx="2056966" cy="81752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11" name="想法泡泡: 雲朵 10">
            <a:extLst>
              <a:ext uri="{FF2B5EF4-FFF2-40B4-BE49-F238E27FC236}">
                <a16:creationId xmlns:a16="http://schemas.microsoft.com/office/drawing/2014/main" id="{401BB0F5-C9A5-461F-A7C8-F4E4073ECB51}"/>
              </a:ext>
            </a:extLst>
          </p:cNvPr>
          <p:cNvSpPr/>
          <p:nvPr/>
        </p:nvSpPr>
        <p:spPr>
          <a:xfrm>
            <a:off x="4608576" y="3627784"/>
            <a:ext cx="4535424" cy="3183040"/>
          </a:xfrm>
          <a:prstGeom prst="cloudCallout">
            <a:avLst>
              <a:gd name="adj1" fmla="val -95795"/>
              <a:gd name="adj2" fmla="val 168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800" b="1" dirty="0">
                <a:solidFill>
                  <a:srgbClr val="FF0000"/>
                </a:solidFill>
                <a:latin typeface="標楷體" panose="03000509000000000000" pitchFamily="65" charset="-120"/>
                <a:ea typeface="標楷體" panose="03000509000000000000" pitchFamily="65" charset="-120"/>
              </a:rPr>
              <a:t>請務必確認</a:t>
            </a:r>
            <a:endParaRPr lang="en-US" altLang="zh-TW" sz="2800" b="1" dirty="0">
              <a:solidFill>
                <a:schemeClr val="bg1"/>
              </a:solidFill>
              <a:latin typeface="標楷體" panose="03000509000000000000" pitchFamily="65" charset="-120"/>
              <a:ea typeface="標楷體" panose="03000509000000000000" pitchFamily="65" charset="-120"/>
            </a:endParaRPr>
          </a:p>
          <a:p>
            <a:pPr lvl="0"/>
            <a:r>
              <a:rPr lang="en-US" altLang="zh-TW" sz="2400" b="1" dirty="0">
                <a:solidFill>
                  <a:schemeClr val="bg1"/>
                </a:solidFill>
                <a:latin typeface="標楷體" panose="03000509000000000000" pitchFamily="65" charset="-120"/>
                <a:ea typeface="標楷體" panose="03000509000000000000" pitchFamily="65" charset="-120"/>
              </a:rPr>
              <a:t>1.</a:t>
            </a:r>
            <a:r>
              <a:rPr lang="zh-TW" altLang="en-US" sz="2400" b="1" dirty="0">
                <a:solidFill>
                  <a:schemeClr val="bg1"/>
                </a:solidFill>
                <a:latin typeface="標楷體" panose="03000509000000000000" pitchFamily="65" charset="-120"/>
                <a:ea typeface="標楷體" panose="03000509000000000000" pitchFamily="65" charset="-120"/>
              </a:rPr>
              <a:t>是否收</a:t>
            </a:r>
            <a:r>
              <a:rPr lang="zh-TW" altLang="en-US" sz="2400" b="1" dirty="0">
                <a:solidFill>
                  <a:srgbClr val="FF0000"/>
                </a:solidFill>
                <a:latin typeface="標楷體" panose="03000509000000000000" pitchFamily="65" charset="-120"/>
                <a:ea typeface="標楷體" panose="03000509000000000000" pitchFamily="65" charset="-120"/>
              </a:rPr>
              <a:t>電匯手續費</a:t>
            </a:r>
            <a:endParaRPr lang="en-US" altLang="zh-TW" sz="2400" b="1" dirty="0">
              <a:solidFill>
                <a:srgbClr val="FF0000"/>
              </a:solidFill>
              <a:latin typeface="標楷體" panose="03000509000000000000" pitchFamily="65" charset="-120"/>
              <a:ea typeface="標楷體" panose="03000509000000000000" pitchFamily="65" charset="-120"/>
            </a:endParaRPr>
          </a:p>
          <a:p>
            <a:pPr lvl="0"/>
            <a:r>
              <a:rPr lang="en-US" altLang="zh-TW" sz="2400" b="1" dirty="0">
                <a:solidFill>
                  <a:schemeClr val="bg1"/>
                </a:solidFill>
                <a:latin typeface="標楷體" panose="03000509000000000000" pitchFamily="65" charset="-120"/>
                <a:ea typeface="標楷體" panose="03000509000000000000" pitchFamily="65" charset="-120"/>
              </a:rPr>
              <a:t>2.</a:t>
            </a:r>
            <a:r>
              <a:rPr lang="zh-TW" altLang="en-US" sz="2400" b="1" dirty="0">
                <a:solidFill>
                  <a:schemeClr val="bg1"/>
                </a:solidFill>
                <a:latin typeface="標楷體" panose="03000509000000000000" pitchFamily="65" charset="-120"/>
                <a:ea typeface="標楷體" panose="03000509000000000000" pitchFamily="65" charset="-120"/>
              </a:rPr>
              <a:t>附記事項</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受款人是</a:t>
            </a:r>
            <a:r>
              <a:rPr lang="zh-TW" altLang="en-US" sz="2400" b="1" dirty="0">
                <a:solidFill>
                  <a:srgbClr val="FF0000"/>
                </a:solidFill>
                <a:latin typeface="標楷體" panose="03000509000000000000" pitchFamily="65" charset="-120"/>
                <a:ea typeface="標楷體" panose="03000509000000000000" pitchFamily="65" charset="-120"/>
              </a:rPr>
              <a:t>開立統一發票、普通收據或其他</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例如領款收據</a:t>
            </a:r>
            <a:r>
              <a:rPr lang="en-US" altLang="zh-TW" sz="2400" b="1" dirty="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endParaRPr>
          </a:p>
        </p:txBody>
      </p:sp>
    </p:spTree>
    <p:extLst>
      <p:ext uri="{BB962C8B-B14F-4D97-AF65-F5344CB8AC3E}">
        <p14:creationId xmlns:p14="http://schemas.microsoft.com/office/powerpoint/2010/main" val="314071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5B73396-0090-4410-84F6-CFEF7A80D1AE}"/>
              </a:ext>
            </a:extLst>
          </p:cNvPr>
          <p:cNvGrpSpPr/>
          <p:nvPr/>
        </p:nvGrpSpPr>
        <p:grpSpPr>
          <a:xfrm>
            <a:off x="194436" y="82295"/>
            <a:ext cx="9946260" cy="6767292"/>
            <a:chOff x="194436" y="82295"/>
            <a:chExt cx="9946260" cy="6767292"/>
          </a:xfrm>
        </p:grpSpPr>
        <p:pic>
          <p:nvPicPr>
            <p:cNvPr id="2" name="圖片 1">
              <a:extLst>
                <a:ext uri="{FF2B5EF4-FFF2-40B4-BE49-F238E27FC236}">
                  <a16:creationId xmlns:a16="http://schemas.microsoft.com/office/drawing/2014/main" id="{8FFD4491-5D96-4BED-9AB4-552842B14B4E}"/>
                </a:ext>
              </a:extLst>
            </p:cNvPr>
            <p:cNvPicPr/>
            <p:nvPr/>
          </p:nvPicPr>
          <p:blipFill>
            <a:blip r:embed="rId2"/>
            <a:stretch>
              <a:fillRect/>
            </a:stretch>
          </p:blipFill>
          <p:spPr>
            <a:xfrm>
              <a:off x="194436" y="82295"/>
              <a:ext cx="9946260" cy="2295335"/>
            </a:xfrm>
            <a:prstGeom prst="rect">
              <a:avLst/>
            </a:prstGeom>
            <a:ln w="47625">
              <a:solidFill>
                <a:schemeClr val="accent6">
                  <a:lumMod val="75000"/>
                </a:schemeClr>
              </a:solidFill>
            </a:ln>
          </p:spPr>
        </p:pic>
        <p:pic>
          <p:nvPicPr>
            <p:cNvPr id="3" name="圖片 2">
              <a:extLst>
                <a:ext uri="{FF2B5EF4-FFF2-40B4-BE49-F238E27FC236}">
                  <a16:creationId xmlns:a16="http://schemas.microsoft.com/office/drawing/2014/main" id="{4B1AA85B-9C94-4592-842D-AEDACBCF314B}"/>
                </a:ext>
              </a:extLst>
            </p:cNvPr>
            <p:cNvPicPr/>
            <p:nvPr/>
          </p:nvPicPr>
          <p:blipFill rotWithShape="1">
            <a:blip r:embed="rId3"/>
            <a:srcRect l="1999" r="2022"/>
            <a:stretch/>
          </p:blipFill>
          <p:spPr>
            <a:xfrm>
              <a:off x="194436" y="2511933"/>
              <a:ext cx="9946260" cy="1968438"/>
            </a:xfrm>
            <a:prstGeom prst="rect">
              <a:avLst/>
            </a:prstGeom>
            <a:ln w="47625">
              <a:solidFill>
                <a:schemeClr val="accent6">
                  <a:lumMod val="75000"/>
                </a:schemeClr>
              </a:solidFill>
            </a:ln>
          </p:spPr>
        </p:pic>
        <p:sp>
          <p:nvSpPr>
            <p:cNvPr id="4" name="語音泡泡: 矩形 3">
              <a:extLst>
                <a:ext uri="{FF2B5EF4-FFF2-40B4-BE49-F238E27FC236}">
                  <a16:creationId xmlns:a16="http://schemas.microsoft.com/office/drawing/2014/main" id="{8AE9995E-604E-4B01-B7CC-B4528E0FFB7D}"/>
                </a:ext>
              </a:extLst>
            </p:cNvPr>
            <p:cNvSpPr/>
            <p:nvPr/>
          </p:nvSpPr>
          <p:spPr>
            <a:xfrm>
              <a:off x="6096000" y="216598"/>
              <a:ext cx="2261616" cy="1209675"/>
            </a:xfrm>
            <a:prstGeom prst="wedgeRectCallout">
              <a:avLst>
                <a:gd name="adj1" fmla="val -60191"/>
                <a:gd name="adj2" fmla="val 97738"/>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4.</a:t>
              </a:r>
              <a:r>
                <a:rPr lang="zh-TW" sz="2400" b="1" kern="1200" dirty="0">
                  <a:solidFill>
                    <a:schemeClr val="bg1"/>
                  </a:solidFill>
                  <a:effectLst/>
                  <a:ea typeface="標楷體" panose="03000509000000000000" pitchFamily="65" charset="-120"/>
                  <a:cs typeface="Times New Roman" panose="02020603050405020304" pitchFamily="18" charset="0"/>
                </a:rPr>
                <a:t>資訊登打完，選</a:t>
              </a:r>
              <a:r>
                <a:rPr lang="zh-TW" sz="2400" b="1" kern="1200" dirty="0">
                  <a:solidFill>
                    <a:srgbClr val="FF0000"/>
                  </a:solidFill>
                  <a:effectLst/>
                  <a:ea typeface="標楷體" panose="03000509000000000000" pitchFamily="65" charset="-120"/>
                  <a:cs typeface="Times New Roman" panose="02020603050405020304" pitchFamily="18" charset="0"/>
                </a:rPr>
                <a:t>「確定」</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sp>
          <p:nvSpPr>
            <p:cNvPr id="5" name="語音泡泡: 矩形 4">
              <a:extLst>
                <a:ext uri="{FF2B5EF4-FFF2-40B4-BE49-F238E27FC236}">
                  <a16:creationId xmlns:a16="http://schemas.microsoft.com/office/drawing/2014/main" id="{35EC35D5-4F89-4C0B-B397-06024253552B}"/>
                </a:ext>
              </a:extLst>
            </p:cNvPr>
            <p:cNvSpPr/>
            <p:nvPr/>
          </p:nvSpPr>
          <p:spPr>
            <a:xfrm>
              <a:off x="878205" y="2066733"/>
              <a:ext cx="1947291" cy="1133475"/>
            </a:xfrm>
            <a:prstGeom prst="wedgeRectCallout">
              <a:avLst>
                <a:gd name="adj1" fmla="val 25503"/>
                <a:gd name="adj2" fmla="val 119970"/>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5.</a:t>
              </a:r>
              <a:r>
                <a:rPr lang="zh-TW" sz="2400" b="1" kern="1200" dirty="0">
                  <a:solidFill>
                    <a:srgbClr val="FF0000"/>
                  </a:solidFill>
                  <a:effectLst/>
                  <a:ea typeface="標楷體" panose="03000509000000000000" pitchFamily="65" charset="-120"/>
                  <a:cs typeface="Times New Roman" panose="02020603050405020304" pitchFamily="18" charset="0"/>
                </a:rPr>
                <a:t>「查詢」</a:t>
              </a:r>
              <a:r>
                <a:rPr lang="zh-TW" sz="2400" b="1" kern="1200" dirty="0">
                  <a:solidFill>
                    <a:schemeClr val="bg1"/>
                  </a:solidFill>
                  <a:effectLst/>
                  <a:ea typeface="標楷體" panose="03000509000000000000" pitchFamily="65" charset="-120"/>
                  <a:cs typeface="Times New Roman" panose="02020603050405020304" pitchFamily="18" charset="0"/>
                </a:rPr>
                <a:t>是否建檔成功</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pic>
          <p:nvPicPr>
            <p:cNvPr id="6" name="圖片 5">
              <a:extLst>
                <a:ext uri="{FF2B5EF4-FFF2-40B4-BE49-F238E27FC236}">
                  <a16:creationId xmlns:a16="http://schemas.microsoft.com/office/drawing/2014/main" id="{539F6480-B48D-43EC-BB40-AD3E80702742}"/>
                </a:ext>
              </a:extLst>
            </p:cNvPr>
            <p:cNvPicPr/>
            <p:nvPr/>
          </p:nvPicPr>
          <p:blipFill>
            <a:blip r:embed="rId4"/>
            <a:stretch>
              <a:fillRect/>
            </a:stretch>
          </p:blipFill>
          <p:spPr>
            <a:xfrm>
              <a:off x="194436" y="4628135"/>
              <a:ext cx="9946260" cy="2147570"/>
            </a:xfrm>
            <a:prstGeom prst="rect">
              <a:avLst/>
            </a:prstGeom>
            <a:ln w="47625">
              <a:solidFill>
                <a:schemeClr val="accent6">
                  <a:lumMod val="75000"/>
                </a:schemeClr>
              </a:solidFill>
            </a:ln>
          </p:spPr>
        </p:pic>
        <p:sp>
          <p:nvSpPr>
            <p:cNvPr id="7" name="矩形 6">
              <a:extLst>
                <a:ext uri="{FF2B5EF4-FFF2-40B4-BE49-F238E27FC236}">
                  <a16:creationId xmlns:a16="http://schemas.microsoft.com/office/drawing/2014/main" id="{535B286A-5A78-4136-A9FD-460410BC64E8}"/>
                </a:ext>
              </a:extLst>
            </p:cNvPr>
            <p:cNvSpPr/>
            <p:nvPr/>
          </p:nvSpPr>
          <p:spPr>
            <a:xfrm>
              <a:off x="2146853" y="4126870"/>
              <a:ext cx="678644"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8" name="矩形 7">
              <a:extLst>
                <a:ext uri="{FF2B5EF4-FFF2-40B4-BE49-F238E27FC236}">
                  <a16:creationId xmlns:a16="http://schemas.microsoft.com/office/drawing/2014/main" id="{D06549D9-FAD4-4A38-845F-5DFEA1997EFA}"/>
                </a:ext>
              </a:extLst>
            </p:cNvPr>
            <p:cNvSpPr/>
            <p:nvPr/>
          </p:nvSpPr>
          <p:spPr>
            <a:xfrm>
              <a:off x="5237922" y="1936786"/>
              <a:ext cx="858078"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9" name="矩形 8">
              <a:extLst>
                <a:ext uri="{FF2B5EF4-FFF2-40B4-BE49-F238E27FC236}">
                  <a16:creationId xmlns:a16="http://schemas.microsoft.com/office/drawing/2014/main" id="{6A650E16-A05F-4F72-A815-6B692D7E601D}"/>
                </a:ext>
              </a:extLst>
            </p:cNvPr>
            <p:cNvSpPr/>
            <p:nvPr/>
          </p:nvSpPr>
          <p:spPr>
            <a:xfrm>
              <a:off x="429208" y="6422204"/>
              <a:ext cx="9711487"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11" name="語音泡泡: 矩形 10">
            <a:extLst>
              <a:ext uri="{FF2B5EF4-FFF2-40B4-BE49-F238E27FC236}">
                <a16:creationId xmlns:a16="http://schemas.microsoft.com/office/drawing/2014/main" id="{5FDE7DCF-3785-4C96-A00F-47B8229E331D}"/>
              </a:ext>
            </a:extLst>
          </p:cNvPr>
          <p:cNvSpPr/>
          <p:nvPr/>
        </p:nvSpPr>
        <p:spPr>
          <a:xfrm>
            <a:off x="9144001" y="4245581"/>
            <a:ext cx="2557272" cy="1133475"/>
          </a:xfrm>
          <a:prstGeom prst="wedgeRectCallout">
            <a:avLst>
              <a:gd name="adj1" fmla="val -60899"/>
              <a:gd name="adj2" fmla="val 127231"/>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6</a:t>
            </a:r>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sz="2400" b="1" kern="1200" dirty="0">
                <a:solidFill>
                  <a:srgbClr val="FF0000"/>
                </a:solidFill>
                <a:effectLst/>
                <a:ea typeface="標楷體" panose="03000509000000000000" pitchFamily="65" charset="-120"/>
                <a:cs typeface="Times New Roman" panose="02020603050405020304" pitchFamily="18" charset="0"/>
              </a:rPr>
              <a:t> </a:t>
            </a:r>
            <a:r>
              <a:rPr lang="zh-TW" sz="2400" b="1" kern="1200" dirty="0">
                <a:solidFill>
                  <a:schemeClr val="bg1"/>
                </a:solidFill>
                <a:effectLst/>
                <a:highlight>
                  <a:srgbClr val="FFFF00"/>
                </a:highlight>
                <a:ea typeface="標楷體" panose="03000509000000000000" pitchFamily="65" charset="-120"/>
                <a:cs typeface="Times New Roman" panose="02020603050405020304" pitchFamily="18" charset="0"/>
              </a:rPr>
              <a:t>建檔成功</a:t>
            </a:r>
            <a:r>
              <a:rPr lang="zh-TW" altLang="en-US" sz="2400" b="1" kern="1200" dirty="0">
                <a:solidFill>
                  <a:schemeClr val="bg1"/>
                </a:solidFill>
                <a:effectLst/>
                <a:highlight>
                  <a:srgbClr val="FFFF00"/>
                </a:highlight>
                <a:ea typeface="標楷體" panose="03000509000000000000" pitchFamily="65" charset="-120"/>
                <a:cs typeface="Times New Roman" panose="02020603050405020304" pitchFamily="18" charset="0"/>
              </a:rPr>
              <a:t>畫面</a:t>
            </a:r>
            <a:endParaRPr lang="zh-TW" sz="2400" kern="100" dirty="0">
              <a:solidFill>
                <a:schemeClr val="bg1"/>
              </a:solidFill>
              <a:effectLst/>
              <a:highlight>
                <a:srgbClr val="FFFF00"/>
              </a:highligh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8555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a:t>
            </a:r>
            <a:r>
              <a:rPr lang="en-US" altLang="zh-TW" sz="3300" b="1" dirty="0">
                <a:latin typeface="標楷體" panose="03000509000000000000" pitchFamily="65" charset="-120"/>
                <a:ea typeface="標楷體" panose="03000509000000000000" pitchFamily="65" charset="-120"/>
              </a:rPr>
              <a:t>113</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1</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17</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1130005718</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3837359521"/>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3009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75E2C6-8A2A-4019-8FFF-422C12655254}"/>
              </a:ext>
            </a:extLst>
          </p:cNvPr>
          <p:cNvSpPr>
            <a:spLocks noGrp="1"/>
          </p:cNvSpPr>
          <p:nvPr>
            <p:ph type="title"/>
          </p:nvPr>
        </p:nvSpPr>
        <p:spPr>
          <a:xfrm>
            <a:off x="142043" y="753228"/>
            <a:ext cx="10152139" cy="1080938"/>
          </a:xfrm>
        </p:spPr>
        <p:txBody>
          <a:bodyPr/>
          <a:lstStyle/>
          <a:p>
            <a:r>
              <a:rPr lang="zh-TW" altLang="en-US" b="1" dirty="0">
                <a:latin typeface="標楷體" panose="03000509000000000000" pitchFamily="65" charset="-120"/>
                <a:ea typeface="標楷體" panose="03000509000000000000" pitchFamily="65" charset="-120"/>
              </a:rPr>
              <a:t>八、會計資訊管理系統</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執行「查詢受款人」功能</a:t>
            </a:r>
            <a:endParaRPr lang="zh-TW" altLang="en-US" dirty="0"/>
          </a:p>
        </p:txBody>
      </p:sp>
      <p:sp>
        <p:nvSpPr>
          <p:cNvPr id="6" name="文字方塊 5">
            <a:extLst>
              <a:ext uri="{FF2B5EF4-FFF2-40B4-BE49-F238E27FC236}">
                <a16:creationId xmlns:a16="http://schemas.microsoft.com/office/drawing/2014/main" id="{918CBC2A-885D-4172-9604-5B703EE7B118}"/>
              </a:ext>
            </a:extLst>
          </p:cNvPr>
          <p:cNvSpPr txBox="1"/>
          <p:nvPr/>
        </p:nvSpPr>
        <p:spPr>
          <a:xfrm>
            <a:off x="3011556" y="3244334"/>
            <a:ext cx="6122504" cy="369332"/>
          </a:xfrm>
          <a:prstGeom prst="rect">
            <a:avLst/>
          </a:prstGeom>
          <a:noFill/>
        </p:spPr>
        <p:txBody>
          <a:bodyPr wrap="square">
            <a:spAutoFit/>
          </a:bodyPr>
          <a:lstStyle/>
          <a:p>
            <a:pPr algn="ctr"/>
            <a:r>
              <a:rPr lang="en-US" altLang="zh-TW" sz="1800" b="1" kern="1200" dirty="0">
                <a:solidFill>
                  <a:srgbClr val="FFFFFF"/>
                </a:solidFill>
                <a:effectLst/>
                <a:latin typeface="標楷體" panose="03000509000000000000" pitchFamily="65" charset="-120"/>
                <a:ea typeface="新細明體" panose="02020500000000000000" pitchFamily="18" charset="-120"/>
                <a:cs typeface="Times New Roman" panose="02020603050405020304" pitchFamily="18" charset="0"/>
              </a:rPr>
              <a:t>1.</a:t>
            </a:r>
            <a:r>
              <a:rPr lang="zh-TW" altLang="zh-TW" sz="1800" b="1" kern="1200" dirty="0">
                <a:solidFill>
                  <a:srgbClr val="FFFFFF"/>
                </a:solidFill>
                <a:effectLst/>
                <a:latin typeface="Calibri" panose="020F0502020204030204" pitchFamily="34" charset="0"/>
                <a:ea typeface="標楷體" panose="03000509000000000000" pitchFamily="65" charset="-120"/>
                <a:cs typeface="Times New Roman" panose="02020603050405020304" pitchFamily="18" charset="0"/>
              </a:rPr>
              <a:t>新預算執行系統選「簽付」</a:t>
            </a:r>
            <a:endParaRPr lang="zh-TW" alt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12" name="群組 11">
            <a:extLst>
              <a:ext uri="{FF2B5EF4-FFF2-40B4-BE49-F238E27FC236}">
                <a16:creationId xmlns:a16="http://schemas.microsoft.com/office/drawing/2014/main" id="{78B5BF94-DAD9-48BE-8E64-7D656075CE9B}"/>
              </a:ext>
            </a:extLst>
          </p:cNvPr>
          <p:cNvGrpSpPr/>
          <p:nvPr/>
        </p:nvGrpSpPr>
        <p:grpSpPr>
          <a:xfrm>
            <a:off x="212199" y="2134906"/>
            <a:ext cx="11767603" cy="4492486"/>
            <a:chOff x="-1" y="2089186"/>
            <a:chExt cx="11912869" cy="4492486"/>
          </a:xfrm>
        </p:grpSpPr>
        <p:pic>
          <p:nvPicPr>
            <p:cNvPr id="4" name="圖片 3">
              <a:extLst>
                <a:ext uri="{FF2B5EF4-FFF2-40B4-BE49-F238E27FC236}">
                  <a16:creationId xmlns:a16="http://schemas.microsoft.com/office/drawing/2014/main" id="{12C9772E-F794-4A40-90CB-8AF388D34FC5}"/>
                </a:ext>
              </a:extLst>
            </p:cNvPr>
            <p:cNvPicPr/>
            <p:nvPr/>
          </p:nvPicPr>
          <p:blipFill>
            <a:blip r:embed="rId2"/>
            <a:stretch>
              <a:fillRect/>
            </a:stretch>
          </p:blipFill>
          <p:spPr>
            <a:xfrm>
              <a:off x="-1" y="2089186"/>
              <a:ext cx="11648661" cy="4492486"/>
            </a:xfrm>
            <a:prstGeom prst="rect">
              <a:avLst/>
            </a:prstGeom>
            <a:ln w="73025">
              <a:solidFill>
                <a:schemeClr val="accent6">
                  <a:lumMod val="75000"/>
                </a:schemeClr>
              </a:solidFill>
            </a:ln>
          </p:spPr>
        </p:pic>
        <p:sp>
          <p:nvSpPr>
            <p:cNvPr id="7" name="語音泡泡: 矩形 6">
              <a:extLst>
                <a:ext uri="{FF2B5EF4-FFF2-40B4-BE49-F238E27FC236}">
                  <a16:creationId xmlns:a16="http://schemas.microsoft.com/office/drawing/2014/main" id="{220A5D92-4CE1-42C4-8FFD-5E5330516EDF}"/>
                </a:ext>
              </a:extLst>
            </p:cNvPr>
            <p:cNvSpPr/>
            <p:nvPr/>
          </p:nvSpPr>
          <p:spPr>
            <a:xfrm>
              <a:off x="6940409" y="3141964"/>
              <a:ext cx="4972459" cy="2748962"/>
            </a:xfrm>
            <a:prstGeom prst="wedgeRectCallout">
              <a:avLst>
                <a:gd name="adj1" fmla="val -82887"/>
                <a:gd name="adj2" fmla="val 3008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新預算執行系統</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執行</a:t>
              </a:r>
              <a:r>
                <a:rPr lang="zh-TW"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「簽付」</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功能</a:t>
              </a:r>
              <a:endParaRPr lang="en-US" altLang="zh-TW"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en-US" altLang="zh-TW" sz="2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登打</a:t>
              </a:r>
              <a:r>
                <a:rPr lang="zh-TW" alt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「簽付金額」、「支出用途」</a:t>
              </a:r>
              <a:r>
                <a:rPr lang="zh-TW" altLang="en-US" sz="2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後</a:t>
              </a:r>
              <a:r>
                <a:rPr lang="zh-TW" altLang="en-US" sz="2400" b="1" kern="1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點選</a:t>
              </a:r>
              <a:r>
                <a:rPr lang="zh-TW" altLang="en-US" sz="2400" b="1" kern="100" dirty="0">
                  <a:solidFill>
                    <a:srgbClr val="FF0000"/>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「查詢受款人」</a:t>
              </a:r>
              <a:endParaRPr lang="zh-TW" sz="2400" b="1" kern="100" dirty="0">
                <a:solidFill>
                  <a:srgbClr val="FF0000"/>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8323AD35-DB0E-4B09-9776-75F1F4DC1EA6}"/>
                </a:ext>
              </a:extLst>
            </p:cNvPr>
            <p:cNvSpPr/>
            <p:nvPr/>
          </p:nvSpPr>
          <p:spPr>
            <a:xfrm>
              <a:off x="250134" y="2276264"/>
              <a:ext cx="3486979"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10" name="矩形 9">
              <a:extLst>
                <a:ext uri="{FF2B5EF4-FFF2-40B4-BE49-F238E27FC236}">
                  <a16:creationId xmlns:a16="http://schemas.microsoft.com/office/drawing/2014/main" id="{6F97DDA7-10DD-404C-9751-BDBC5EAAF613}"/>
                </a:ext>
              </a:extLst>
            </p:cNvPr>
            <p:cNvSpPr/>
            <p:nvPr/>
          </p:nvSpPr>
          <p:spPr>
            <a:xfrm>
              <a:off x="3009901" y="5234332"/>
              <a:ext cx="1106556"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1" name="矩形 10">
              <a:extLst>
                <a:ext uri="{FF2B5EF4-FFF2-40B4-BE49-F238E27FC236}">
                  <a16:creationId xmlns:a16="http://schemas.microsoft.com/office/drawing/2014/main" id="{1E40763A-C5DB-4979-BA02-E24A29273FF5}"/>
                </a:ext>
              </a:extLst>
            </p:cNvPr>
            <p:cNvSpPr/>
            <p:nvPr/>
          </p:nvSpPr>
          <p:spPr>
            <a:xfrm>
              <a:off x="142042" y="3399974"/>
              <a:ext cx="6656323"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Tree>
    <p:extLst>
      <p:ext uri="{BB962C8B-B14F-4D97-AF65-F5344CB8AC3E}">
        <p14:creationId xmlns:p14="http://schemas.microsoft.com/office/powerpoint/2010/main" val="1895895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7EEC8D2-D6FB-4908-8479-58477E2C3587}"/>
              </a:ext>
            </a:extLst>
          </p:cNvPr>
          <p:cNvPicPr>
            <a:picLocks noChangeAspect="1"/>
          </p:cNvPicPr>
          <p:nvPr/>
        </p:nvPicPr>
        <p:blipFill>
          <a:blip r:embed="rId2"/>
          <a:stretch>
            <a:fillRect/>
          </a:stretch>
        </p:blipFill>
        <p:spPr>
          <a:xfrm>
            <a:off x="371326" y="405908"/>
            <a:ext cx="10551194" cy="5922576"/>
          </a:xfrm>
          <a:prstGeom prst="rect">
            <a:avLst/>
          </a:prstGeom>
          <a:ln w="38100">
            <a:solidFill>
              <a:schemeClr val="accent6">
                <a:lumMod val="75000"/>
              </a:schemeClr>
            </a:solidFill>
          </a:ln>
        </p:spPr>
      </p:pic>
      <p:sp>
        <p:nvSpPr>
          <p:cNvPr id="9" name="矩形 8">
            <a:extLst>
              <a:ext uri="{FF2B5EF4-FFF2-40B4-BE49-F238E27FC236}">
                <a16:creationId xmlns:a16="http://schemas.microsoft.com/office/drawing/2014/main" id="{8E45DF48-EA7E-4E5B-9284-A57CB00F39A2}"/>
              </a:ext>
            </a:extLst>
          </p:cNvPr>
          <p:cNvSpPr/>
          <p:nvPr/>
        </p:nvSpPr>
        <p:spPr>
          <a:xfrm>
            <a:off x="2354894" y="1163674"/>
            <a:ext cx="5069635" cy="90366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4" name="語音泡泡: 矩形 3">
            <a:extLst>
              <a:ext uri="{FF2B5EF4-FFF2-40B4-BE49-F238E27FC236}">
                <a16:creationId xmlns:a16="http://schemas.microsoft.com/office/drawing/2014/main" id="{9788ADCB-5EDB-41C2-BC38-152FAF80E35A}"/>
              </a:ext>
            </a:extLst>
          </p:cNvPr>
          <p:cNvSpPr/>
          <p:nvPr/>
        </p:nvSpPr>
        <p:spPr>
          <a:xfrm>
            <a:off x="8227213" y="405908"/>
            <a:ext cx="2732678" cy="1797037"/>
          </a:xfrm>
          <a:prstGeom prst="wedgeRectCallout">
            <a:avLst>
              <a:gd name="adj1" fmla="val -101742"/>
              <a:gd name="adj2" fmla="val 12170"/>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altLang="zh-TW"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2.</a:t>
            </a:r>
            <a:r>
              <a:rPr 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查詢受款人</a:t>
            </a:r>
            <a:endParaRPr lang="zh-TW" sz="24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輸入</a:t>
            </a:r>
            <a:r>
              <a:rPr lang="zh-TW"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「受款人代碼」或「受款人名稱」</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CC04B721-FA41-48DB-8ECE-72632CEEF53A}"/>
              </a:ext>
            </a:extLst>
          </p:cNvPr>
          <p:cNvSpPr/>
          <p:nvPr/>
        </p:nvSpPr>
        <p:spPr>
          <a:xfrm>
            <a:off x="5303521" y="2163189"/>
            <a:ext cx="978408" cy="406276"/>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2" name="語音泡泡: 矩形 11">
            <a:extLst>
              <a:ext uri="{FF2B5EF4-FFF2-40B4-BE49-F238E27FC236}">
                <a16:creationId xmlns:a16="http://schemas.microsoft.com/office/drawing/2014/main" id="{DBEC1E7A-1E99-4B31-BE1D-9A33D5D951EF}"/>
              </a:ext>
            </a:extLst>
          </p:cNvPr>
          <p:cNvSpPr/>
          <p:nvPr/>
        </p:nvSpPr>
        <p:spPr>
          <a:xfrm>
            <a:off x="5953539" y="3024188"/>
            <a:ext cx="2236303" cy="1279455"/>
          </a:xfrm>
          <a:prstGeom prst="wedgeRectCallout">
            <a:avLst>
              <a:gd name="adj1" fmla="val -42953"/>
              <a:gd name="adj2" fmla="val -83991"/>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3.</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sz="2400" b="1" kern="1200" dirty="0">
                <a:solidFill>
                  <a:schemeClr val="bg1"/>
                </a:solidFill>
                <a:effectLst/>
                <a:ea typeface="標楷體" panose="03000509000000000000" pitchFamily="65" charset="-120"/>
                <a:cs typeface="Times New Roman" panose="02020603050405020304" pitchFamily="18" charset="0"/>
              </a:rPr>
              <a:t>「查詢」</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92191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9C508025-4209-4611-A3BC-2195D8F6A8CE}"/>
              </a:ext>
            </a:extLst>
          </p:cNvPr>
          <p:cNvGrpSpPr/>
          <p:nvPr/>
        </p:nvGrpSpPr>
        <p:grpSpPr>
          <a:xfrm>
            <a:off x="159025" y="367748"/>
            <a:ext cx="10346635" cy="6261652"/>
            <a:chOff x="159025" y="89451"/>
            <a:chExt cx="10346635" cy="6539949"/>
          </a:xfrm>
        </p:grpSpPr>
        <p:pic>
          <p:nvPicPr>
            <p:cNvPr id="2" name="圖片 1">
              <a:extLst>
                <a:ext uri="{FF2B5EF4-FFF2-40B4-BE49-F238E27FC236}">
                  <a16:creationId xmlns:a16="http://schemas.microsoft.com/office/drawing/2014/main" id="{051A3F84-E6F1-4689-8B17-75D88CC54D6E}"/>
                </a:ext>
              </a:extLst>
            </p:cNvPr>
            <p:cNvPicPr>
              <a:picLocks noChangeAspect="1"/>
            </p:cNvPicPr>
            <p:nvPr/>
          </p:nvPicPr>
          <p:blipFill>
            <a:blip r:embed="rId2"/>
            <a:stretch>
              <a:fillRect/>
            </a:stretch>
          </p:blipFill>
          <p:spPr>
            <a:xfrm>
              <a:off x="159025" y="89451"/>
              <a:ext cx="10346635" cy="6539949"/>
            </a:xfrm>
            <a:prstGeom prst="rect">
              <a:avLst/>
            </a:prstGeom>
            <a:ln w="66675">
              <a:solidFill>
                <a:schemeClr val="accent6">
                  <a:lumMod val="75000"/>
                </a:schemeClr>
              </a:solidFill>
            </a:ln>
          </p:spPr>
        </p:pic>
        <p:sp>
          <p:nvSpPr>
            <p:cNvPr id="4" name="矩形 3">
              <a:extLst>
                <a:ext uri="{FF2B5EF4-FFF2-40B4-BE49-F238E27FC236}">
                  <a16:creationId xmlns:a16="http://schemas.microsoft.com/office/drawing/2014/main" id="{BC66940D-C51B-47F3-A156-8E819B33F706}"/>
                </a:ext>
              </a:extLst>
            </p:cNvPr>
            <p:cNvSpPr/>
            <p:nvPr/>
          </p:nvSpPr>
          <p:spPr>
            <a:xfrm>
              <a:off x="262707" y="2872408"/>
              <a:ext cx="10103806" cy="40750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3" name="語音泡泡: 矩形 2">
            <a:extLst>
              <a:ext uri="{FF2B5EF4-FFF2-40B4-BE49-F238E27FC236}">
                <a16:creationId xmlns:a16="http://schemas.microsoft.com/office/drawing/2014/main" id="{2E07E759-0422-4894-BB89-7F833ACC610E}"/>
              </a:ext>
            </a:extLst>
          </p:cNvPr>
          <p:cNvSpPr/>
          <p:nvPr/>
        </p:nvSpPr>
        <p:spPr>
          <a:xfrm>
            <a:off x="9008992" y="3521144"/>
            <a:ext cx="2510459" cy="1120431"/>
          </a:xfrm>
          <a:prstGeom prst="wedgeRectCallout">
            <a:avLst>
              <a:gd name="adj1" fmla="val -83368"/>
              <a:gd name="adj2" fmla="val -81114"/>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選取要的「受款人」</a:t>
            </a:r>
            <a:r>
              <a:rPr lang="en-US" altLang="zh-TW"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點第</a:t>
            </a:r>
            <a:r>
              <a:rPr lang="en-US" altLang="zh-TW"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筆</a:t>
            </a:r>
            <a:endParaRPr lang="zh-TW" sz="24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1187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06D0D8B8-2AE2-44D5-8D73-37E6E902F741}"/>
              </a:ext>
            </a:extLst>
          </p:cNvPr>
          <p:cNvGrpSpPr/>
          <p:nvPr/>
        </p:nvGrpSpPr>
        <p:grpSpPr>
          <a:xfrm>
            <a:off x="208720" y="278295"/>
            <a:ext cx="10525540" cy="6301409"/>
            <a:chOff x="-1" y="298174"/>
            <a:chExt cx="10525540" cy="6301409"/>
          </a:xfrm>
        </p:grpSpPr>
        <p:pic>
          <p:nvPicPr>
            <p:cNvPr id="2" name="圖片 1">
              <a:extLst>
                <a:ext uri="{FF2B5EF4-FFF2-40B4-BE49-F238E27FC236}">
                  <a16:creationId xmlns:a16="http://schemas.microsoft.com/office/drawing/2014/main" id="{7E1572FA-7EDE-4E85-8C52-84A0DE32B4F0}"/>
                </a:ext>
              </a:extLst>
            </p:cNvPr>
            <p:cNvPicPr>
              <a:picLocks noChangeAspect="1"/>
            </p:cNvPicPr>
            <p:nvPr/>
          </p:nvPicPr>
          <p:blipFill>
            <a:blip r:embed="rId2"/>
            <a:stretch>
              <a:fillRect/>
            </a:stretch>
          </p:blipFill>
          <p:spPr>
            <a:xfrm>
              <a:off x="-1" y="298174"/>
              <a:ext cx="10525540" cy="6301409"/>
            </a:xfrm>
            <a:prstGeom prst="rect">
              <a:avLst/>
            </a:prstGeom>
            <a:ln w="53975">
              <a:solidFill>
                <a:schemeClr val="accent6">
                  <a:lumMod val="75000"/>
                </a:schemeClr>
              </a:solidFill>
            </a:ln>
          </p:spPr>
        </p:pic>
        <p:sp>
          <p:nvSpPr>
            <p:cNvPr id="4" name="矩形 3">
              <a:extLst>
                <a:ext uri="{FF2B5EF4-FFF2-40B4-BE49-F238E27FC236}">
                  <a16:creationId xmlns:a16="http://schemas.microsoft.com/office/drawing/2014/main" id="{ED1D2EC6-6C33-46C7-B045-050CCE94445E}"/>
                </a:ext>
              </a:extLst>
            </p:cNvPr>
            <p:cNvSpPr/>
            <p:nvPr/>
          </p:nvSpPr>
          <p:spPr>
            <a:xfrm>
              <a:off x="1321904" y="1192696"/>
              <a:ext cx="3031435" cy="27581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3" name="語音泡泡: 矩形 2">
            <a:extLst>
              <a:ext uri="{FF2B5EF4-FFF2-40B4-BE49-F238E27FC236}">
                <a16:creationId xmlns:a16="http://schemas.microsoft.com/office/drawing/2014/main" id="{06ED519C-8C9C-4413-A8A4-E20F142640B3}"/>
              </a:ext>
            </a:extLst>
          </p:cNvPr>
          <p:cNvSpPr/>
          <p:nvPr/>
        </p:nvSpPr>
        <p:spPr>
          <a:xfrm>
            <a:off x="7202971" y="782706"/>
            <a:ext cx="3667125" cy="2666172"/>
          </a:xfrm>
          <a:prstGeom prst="wedgeRectCallout">
            <a:avLst>
              <a:gd name="adj1" fmla="val -118724"/>
              <a:gd name="adj2" fmla="val -29985"/>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5.</a:t>
            </a:r>
            <a:r>
              <a:rPr lang="zh-TW" sz="2400" b="1" kern="1200" dirty="0">
                <a:solidFill>
                  <a:schemeClr val="bg1"/>
                </a:solidFill>
                <a:effectLst/>
                <a:ea typeface="標楷體" panose="03000509000000000000" pitchFamily="65" charset="-120"/>
                <a:cs typeface="Times New Roman" panose="02020603050405020304" pitchFamily="18" charset="0"/>
              </a:rPr>
              <a:t>僅須登打</a:t>
            </a:r>
            <a:r>
              <a:rPr lang="zh-TW" sz="2400" b="1" kern="1200" dirty="0">
                <a:solidFill>
                  <a:srgbClr val="FF0000"/>
                </a:solidFill>
                <a:effectLst/>
                <a:ea typeface="標楷體" panose="03000509000000000000" pitchFamily="65" charset="-120"/>
                <a:cs typeface="Times New Roman" panose="02020603050405020304" pitchFamily="18" charset="0"/>
              </a:rPr>
              <a:t>「支付金額」</a:t>
            </a:r>
            <a:endParaRPr lang="zh-TW" sz="2400" b="1" kern="100" dirty="0">
              <a:solidFill>
                <a:srgbClr val="FF0000"/>
              </a:solidFill>
              <a:effectLst/>
              <a:ea typeface="新細明體" panose="02020500000000000000" pitchFamily="18" charset="-120"/>
              <a:cs typeface="Times New Roman" panose="02020603050405020304" pitchFamily="18" charset="0"/>
            </a:endParaRPr>
          </a:p>
          <a:p>
            <a:r>
              <a:rPr lang="zh-TW" sz="2400" b="1" kern="1200" dirty="0">
                <a:solidFill>
                  <a:schemeClr val="bg1"/>
                </a:solidFill>
                <a:effectLst/>
                <a:ea typeface="標楷體" panose="03000509000000000000" pitchFamily="65" charset="-120"/>
                <a:cs typeface="Times New Roman" panose="02020603050405020304" pitchFamily="18" charset="0"/>
              </a:rPr>
              <a:t>並確認載入之「受款人名稱」、「存款銀行」、</a:t>
            </a:r>
            <a:r>
              <a:rPr lang="zh-TW" altLang="en-US" sz="2400" b="1" kern="1200" dirty="0">
                <a:solidFill>
                  <a:schemeClr val="bg1"/>
                </a:solidFill>
                <a:effectLst/>
                <a:ea typeface="標楷體" panose="03000509000000000000" pitchFamily="65" charset="-120"/>
                <a:cs typeface="Times New Roman" panose="02020603050405020304" pitchFamily="18" charset="0"/>
              </a:rPr>
              <a:t>「存帳戶名」、</a:t>
            </a:r>
            <a:r>
              <a:rPr lang="zh-TW" sz="2400" b="1" kern="1200" dirty="0">
                <a:solidFill>
                  <a:schemeClr val="bg1"/>
                </a:solidFill>
                <a:effectLst/>
                <a:ea typeface="標楷體" panose="03000509000000000000" pitchFamily="65" charset="-120"/>
                <a:cs typeface="Times New Roman" panose="02020603050405020304" pitchFamily="18" charset="0"/>
              </a:rPr>
              <a:t>「存</a:t>
            </a:r>
            <a:r>
              <a:rPr lang="zh-TW" altLang="en-US" sz="2400" b="1" kern="1200" dirty="0">
                <a:solidFill>
                  <a:schemeClr val="bg1"/>
                </a:solidFill>
                <a:effectLst/>
                <a:ea typeface="標楷體" panose="03000509000000000000" pitchFamily="65" charset="-120"/>
                <a:cs typeface="Times New Roman" panose="02020603050405020304" pitchFamily="18" charset="0"/>
              </a:rPr>
              <a:t>帳</a:t>
            </a:r>
            <a:r>
              <a:rPr lang="zh-TW" sz="2400" b="1" kern="1200" dirty="0">
                <a:solidFill>
                  <a:schemeClr val="bg1"/>
                </a:solidFill>
                <a:effectLst/>
                <a:ea typeface="標楷體" panose="03000509000000000000" pitchFamily="65" charset="-120"/>
                <a:cs typeface="Times New Roman" panose="02020603050405020304" pitchFamily="18" charset="0"/>
              </a:rPr>
              <a:t>帳號」等資</a:t>
            </a:r>
            <a:r>
              <a:rPr lang="zh-TW" altLang="en-US" sz="2400" b="1" kern="1200" dirty="0">
                <a:solidFill>
                  <a:schemeClr val="bg1"/>
                </a:solidFill>
                <a:effectLst/>
                <a:ea typeface="標楷體" panose="03000509000000000000" pitchFamily="65" charset="-120"/>
                <a:cs typeface="Times New Roman" panose="02020603050405020304" pitchFamily="18" charset="0"/>
              </a:rPr>
              <a:t>料</a:t>
            </a:r>
            <a:r>
              <a:rPr lang="zh-TW" sz="2400" b="1" kern="1200" dirty="0">
                <a:solidFill>
                  <a:schemeClr val="bg1"/>
                </a:solidFill>
                <a:effectLst/>
                <a:ea typeface="標楷體" panose="03000509000000000000" pitchFamily="65" charset="-120"/>
                <a:cs typeface="Times New Roman" panose="02020603050405020304" pitchFamily="18" charset="0"/>
              </a:rPr>
              <a:t>是否有誤</a:t>
            </a:r>
            <a:endParaRPr lang="zh-TW" sz="2400" b="1" kern="100" dirty="0">
              <a:solidFill>
                <a:schemeClr val="bg1"/>
              </a:solidFill>
              <a:effectLst/>
              <a:ea typeface="新細明體" panose="02020500000000000000" pitchFamily="18" charset="-120"/>
              <a:cs typeface="Times New Roman" panose="02020603050405020304" pitchFamily="18" charset="0"/>
            </a:endParaRPr>
          </a:p>
          <a:p>
            <a:pPr algn="ctr"/>
            <a:r>
              <a:rPr lang="en-US" sz="2000" kern="1200" dirty="0">
                <a:solidFill>
                  <a:srgbClr val="FFFFFF"/>
                </a:solidFill>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200" kern="100" dirty="0">
              <a:effectLs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710792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75E2C6-8A2A-4019-8FFF-422C12655254}"/>
              </a:ext>
            </a:extLst>
          </p:cNvPr>
          <p:cNvSpPr>
            <a:spLocks noGrp="1"/>
          </p:cNvSpPr>
          <p:nvPr>
            <p:ph type="title"/>
          </p:nvPr>
        </p:nvSpPr>
        <p:spPr>
          <a:xfrm>
            <a:off x="142043" y="753228"/>
            <a:ext cx="10152139" cy="1080938"/>
          </a:xfrm>
        </p:spPr>
        <p:txBody>
          <a:bodyPr/>
          <a:lstStyle/>
          <a:p>
            <a:r>
              <a:rPr lang="zh-TW" altLang="en-US" b="1" dirty="0">
                <a:latin typeface="標楷體" panose="03000509000000000000" pitchFamily="65" charset="-120"/>
                <a:ea typeface="標楷體" panose="03000509000000000000" pitchFamily="65" charset="-120"/>
              </a:rPr>
              <a:t>九、會計資訊管理系統</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執行「滙出及滙入」功能</a:t>
            </a:r>
            <a:endParaRPr lang="zh-TW" altLang="en-US" dirty="0"/>
          </a:p>
        </p:txBody>
      </p:sp>
      <p:grpSp>
        <p:nvGrpSpPr>
          <p:cNvPr id="5" name="群組 4">
            <a:extLst>
              <a:ext uri="{FF2B5EF4-FFF2-40B4-BE49-F238E27FC236}">
                <a16:creationId xmlns:a16="http://schemas.microsoft.com/office/drawing/2014/main" id="{15D283E8-758A-4C68-B5A5-1D7541B7BBA2}"/>
              </a:ext>
            </a:extLst>
          </p:cNvPr>
          <p:cNvGrpSpPr/>
          <p:nvPr/>
        </p:nvGrpSpPr>
        <p:grpSpPr>
          <a:xfrm>
            <a:off x="345345" y="2114210"/>
            <a:ext cx="10817890" cy="4572618"/>
            <a:chOff x="464217" y="2214794"/>
            <a:chExt cx="10817890" cy="4572618"/>
          </a:xfrm>
        </p:grpSpPr>
        <p:pic>
          <p:nvPicPr>
            <p:cNvPr id="3" name="圖片 2">
              <a:extLst>
                <a:ext uri="{FF2B5EF4-FFF2-40B4-BE49-F238E27FC236}">
                  <a16:creationId xmlns:a16="http://schemas.microsoft.com/office/drawing/2014/main" id="{42A7D6D3-DFE2-4605-A085-18C877CBDFD2}"/>
                </a:ext>
              </a:extLst>
            </p:cNvPr>
            <p:cNvPicPr>
              <a:picLocks noChangeAspect="1"/>
            </p:cNvPicPr>
            <p:nvPr/>
          </p:nvPicPr>
          <p:blipFill>
            <a:blip r:embed="rId2"/>
            <a:stretch>
              <a:fillRect/>
            </a:stretch>
          </p:blipFill>
          <p:spPr>
            <a:xfrm>
              <a:off x="464217" y="2214794"/>
              <a:ext cx="9745533" cy="4572618"/>
            </a:xfrm>
            <a:prstGeom prst="rect">
              <a:avLst/>
            </a:prstGeom>
            <a:ln w="44450">
              <a:solidFill>
                <a:schemeClr val="accent6">
                  <a:lumMod val="75000"/>
                </a:schemeClr>
              </a:solidFill>
            </a:ln>
          </p:spPr>
        </p:pic>
        <p:grpSp>
          <p:nvGrpSpPr>
            <p:cNvPr id="12" name="群組 11">
              <a:extLst>
                <a:ext uri="{FF2B5EF4-FFF2-40B4-BE49-F238E27FC236}">
                  <a16:creationId xmlns:a16="http://schemas.microsoft.com/office/drawing/2014/main" id="{78B5BF94-DAD9-48BE-8E64-7D656075CE9B}"/>
                </a:ext>
              </a:extLst>
            </p:cNvPr>
            <p:cNvGrpSpPr/>
            <p:nvPr/>
          </p:nvGrpSpPr>
          <p:grpSpPr>
            <a:xfrm>
              <a:off x="6728061" y="3802278"/>
              <a:ext cx="4554046" cy="2403078"/>
              <a:chOff x="6596296" y="3756558"/>
              <a:chExt cx="4610264" cy="2403078"/>
            </a:xfrm>
          </p:grpSpPr>
          <p:sp>
            <p:nvSpPr>
              <p:cNvPr id="7" name="語音泡泡: 矩形 6">
                <a:extLst>
                  <a:ext uri="{FF2B5EF4-FFF2-40B4-BE49-F238E27FC236}">
                    <a16:creationId xmlns:a16="http://schemas.microsoft.com/office/drawing/2014/main" id="{220A5D92-4CE1-42C4-8FFD-5E5330516EDF}"/>
                  </a:ext>
                </a:extLst>
              </p:cNvPr>
              <p:cNvSpPr/>
              <p:nvPr/>
            </p:nvSpPr>
            <p:spPr>
              <a:xfrm>
                <a:off x="6596296" y="3756558"/>
                <a:ext cx="4610264" cy="1482954"/>
              </a:xfrm>
              <a:prstGeom prst="wedgeRectCallout">
                <a:avLst>
                  <a:gd name="adj1" fmla="val -33127"/>
                  <a:gd name="adj2" fmla="val 75596"/>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r>
                  <a:rPr lang="en-US" altLang="zh-TW"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EX:</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例行型會議受款人建議採用</a:t>
                </a:r>
                <a:endParaRPr lang="en-US" altLang="zh-TW"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p>
                <a:r>
                  <a:rPr lang="en-US" altLang="zh-TW" sz="2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 點選</a:t>
                </a:r>
                <a:r>
                  <a:rPr lang="zh-TW" alt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「匯出」</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矩形 9">
                <a:extLst>
                  <a:ext uri="{FF2B5EF4-FFF2-40B4-BE49-F238E27FC236}">
                    <a16:creationId xmlns:a16="http://schemas.microsoft.com/office/drawing/2014/main" id="{6F97DDA7-10DD-404C-9751-BDBC5EAAF613}"/>
                  </a:ext>
                </a:extLst>
              </p:cNvPr>
              <p:cNvSpPr/>
              <p:nvPr/>
            </p:nvSpPr>
            <p:spPr>
              <a:xfrm>
                <a:off x="6931490" y="5732253"/>
                <a:ext cx="953459" cy="42738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grpSp>
    </p:spTree>
    <p:extLst>
      <p:ext uri="{BB962C8B-B14F-4D97-AF65-F5344CB8AC3E}">
        <p14:creationId xmlns:p14="http://schemas.microsoft.com/office/powerpoint/2010/main" val="2158050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DED7DC5-221D-493B-86C8-993916EEF241}"/>
              </a:ext>
            </a:extLst>
          </p:cNvPr>
          <p:cNvPicPr>
            <a:picLocks noChangeAspect="1"/>
          </p:cNvPicPr>
          <p:nvPr/>
        </p:nvPicPr>
        <p:blipFill>
          <a:blip r:embed="rId2"/>
          <a:stretch>
            <a:fillRect/>
          </a:stretch>
        </p:blipFill>
        <p:spPr>
          <a:xfrm>
            <a:off x="157472" y="2236304"/>
            <a:ext cx="11183075" cy="2044183"/>
          </a:xfrm>
          <a:prstGeom prst="rect">
            <a:avLst/>
          </a:prstGeom>
          <a:ln w="69850">
            <a:solidFill>
              <a:schemeClr val="accent6">
                <a:lumMod val="75000"/>
              </a:schemeClr>
            </a:solidFill>
          </a:ln>
        </p:spPr>
      </p:pic>
      <p:sp>
        <p:nvSpPr>
          <p:cNvPr id="3" name="語音泡泡: 矩形 2">
            <a:extLst>
              <a:ext uri="{FF2B5EF4-FFF2-40B4-BE49-F238E27FC236}">
                <a16:creationId xmlns:a16="http://schemas.microsoft.com/office/drawing/2014/main" id="{08C83BB1-9F11-4DEE-9DDE-2ED4846821EB}"/>
              </a:ext>
            </a:extLst>
          </p:cNvPr>
          <p:cNvSpPr/>
          <p:nvPr/>
        </p:nvSpPr>
        <p:spPr>
          <a:xfrm>
            <a:off x="1804245" y="407504"/>
            <a:ext cx="4686008" cy="1359447"/>
          </a:xfrm>
          <a:prstGeom prst="wedgeRectCallout">
            <a:avLst>
              <a:gd name="adj1" fmla="val -41725"/>
              <a:gd name="adj2" fmla="val 10019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just"/>
            <a:r>
              <a:rPr lang="en-US" altLang="zh-TW" sz="2400" b="1" dirty="0">
                <a:solidFill>
                  <a:schemeClr val="bg1"/>
                </a:solidFill>
                <a:ea typeface="標楷體" panose="03000509000000000000" pitchFamily="65" charset="-120"/>
                <a:cs typeface="Times New Roman" panose="02020603050405020304" pitchFamily="18" charset="0"/>
              </a:rPr>
              <a:t>2</a:t>
            </a:r>
            <a:r>
              <a:rPr lang="en-US" altLang="zh-TW" sz="2400" b="1" kern="1200" dirty="0">
                <a:solidFill>
                  <a:schemeClr val="bg1"/>
                </a:solidFill>
                <a:effectLst/>
                <a:ea typeface="標楷體" panose="03000509000000000000" pitchFamily="65" charset="-120"/>
                <a:cs typeface="Times New Roman" panose="02020603050405020304" pitchFamily="18" charset="0"/>
              </a:rPr>
              <a:t>.</a:t>
            </a:r>
            <a:r>
              <a:rPr lang="zh-TW" altLang="en-US" sz="2400" b="1" kern="1200" dirty="0">
                <a:solidFill>
                  <a:schemeClr val="bg1"/>
                </a:solidFill>
                <a:effectLst/>
                <a:ea typeface="標楷體" panose="03000509000000000000" pitchFamily="65" charset="-120"/>
                <a:cs typeface="Times New Roman" panose="02020603050405020304" pitchFamily="18" charset="0"/>
              </a:rPr>
              <a:t> 另存「受款人清單檔案」至指定位置如「下載」或「桌面」</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749357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F0740E67-AE72-47BF-AD71-2CA086B38278}"/>
              </a:ext>
            </a:extLst>
          </p:cNvPr>
          <p:cNvGrpSpPr/>
          <p:nvPr/>
        </p:nvGrpSpPr>
        <p:grpSpPr>
          <a:xfrm>
            <a:off x="348304" y="200138"/>
            <a:ext cx="9551070" cy="6457724"/>
            <a:chOff x="348304" y="200138"/>
            <a:chExt cx="9551070" cy="6457724"/>
          </a:xfrm>
        </p:grpSpPr>
        <p:grpSp>
          <p:nvGrpSpPr>
            <p:cNvPr id="6" name="群組 5">
              <a:extLst>
                <a:ext uri="{FF2B5EF4-FFF2-40B4-BE49-F238E27FC236}">
                  <a16:creationId xmlns:a16="http://schemas.microsoft.com/office/drawing/2014/main" id="{35C8F6F2-1506-4BFD-91D9-1617E342DA37}"/>
                </a:ext>
              </a:extLst>
            </p:cNvPr>
            <p:cNvGrpSpPr/>
            <p:nvPr/>
          </p:nvGrpSpPr>
          <p:grpSpPr>
            <a:xfrm>
              <a:off x="348304" y="200138"/>
              <a:ext cx="9551070" cy="6457724"/>
              <a:chOff x="348304" y="200138"/>
              <a:chExt cx="9551070" cy="6457724"/>
            </a:xfrm>
          </p:grpSpPr>
          <p:pic>
            <p:nvPicPr>
              <p:cNvPr id="2" name="圖片 1">
                <a:extLst>
                  <a:ext uri="{FF2B5EF4-FFF2-40B4-BE49-F238E27FC236}">
                    <a16:creationId xmlns:a16="http://schemas.microsoft.com/office/drawing/2014/main" id="{4BF44940-62D6-4245-AD1D-287C2102FEE1}"/>
                  </a:ext>
                </a:extLst>
              </p:cNvPr>
              <p:cNvPicPr>
                <a:picLocks noChangeAspect="1"/>
              </p:cNvPicPr>
              <p:nvPr/>
            </p:nvPicPr>
            <p:blipFill>
              <a:blip r:embed="rId2"/>
              <a:stretch>
                <a:fillRect/>
              </a:stretch>
            </p:blipFill>
            <p:spPr>
              <a:xfrm>
                <a:off x="348304" y="200138"/>
                <a:ext cx="9551070" cy="6457724"/>
              </a:xfrm>
              <a:prstGeom prst="rect">
                <a:avLst/>
              </a:prstGeom>
              <a:ln w="57150">
                <a:solidFill>
                  <a:schemeClr val="accent6">
                    <a:lumMod val="75000"/>
                  </a:schemeClr>
                </a:solidFill>
              </a:ln>
            </p:spPr>
          </p:pic>
          <p:sp>
            <p:nvSpPr>
              <p:cNvPr id="5" name="矩形 4">
                <a:extLst>
                  <a:ext uri="{FF2B5EF4-FFF2-40B4-BE49-F238E27FC236}">
                    <a16:creationId xmlns:a16="http://schemas.microsoft.com/office/drawing/2014/main" id="{F0850D60-EDE6-4581-8BB3-FC32F2B9EF38}"/>
                  </a:ext>
                </a:extLst>
              </p:cNvPr>
              <p:cNvSpPr/>
              <p:nvPr/>
            </p:nvSpPr>
            <p:spPr>
              <a:xfrm>
                <a:off x="6887818" y="3647661"/>
                <a:ext cx="715618"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sp>
          <p:nvSpPr>
            <p:cNvPr id="7" name="矩形 6">
              <a:extLst>
                <a:ext uri="{FF2B5EF4-FFF2-40B4-BE49-F238E27FC236}">
                  <a16:creationId xmlns:a16="http://schemas.microsoft.com/office/drawing/2014/main" id="{78621CF8-925D-4F38-890A-F9C20C001AE2}"/>
                </a:ext>
              </a:extLst>
            </p:cNvPr>
            <p:cNvSpPr/>
            <p:nvPr/>
          </p:nvSpPr>
          <p:spPr>
            <a:xfrm>
              <a:off x="3432314" y="1765351"/>
              <a:ext cx="4171122"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sp>
        <p:nvSpPr>
          <p:cNvPr id="3" name="語音泡泡: 矩形 2">
            <a:extLst>
              <a:ext uri="{FF2B5EF4-FFF2-40B4-BE49-F238E27FC236}">
                <a16:creationId xmlns:a16="http://schemas.microsoft.com/office/drawing/2014/main" id="{A168F60B-6E01-4051-9D0A-CBF30BEE2998}"/>
              </a:ext>
            </a:extLst>
          </p:cNvPr>
          <p:cNvSpPr/>
          <p:nvPr/>
        </p:nvSpPr>
        <p:spPr>
          <a:xfrm>
            <a:off x="8132485" y="2077278"/>
            <a:ext cx="2035245" cy="1351722"/>
          </a:xfrm>
          <a:prstGeom prst="wedgeRectCallout">
            <a:avLst>
              <a:gd name="adj1" fmla="val -67266"/>
              <a:gd name="adj2" fmla="val 7952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3.</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sz="2400" b="1" kern="1200" dirty="0">
                <a:solidFill>
                  <a:srgbClr val="FF0000"/>
                </a:solidFill>
                <a:effectLst/>
                <a:ea typeface="標楷體" panose="03000509000000000000" pitchFamily="65" charset="-120"/>
                <a:cs typeface="Times New Roman" panose="02020603050405020304" pitchFamily="18" charset="0"/>
              </a:rPr>
              <a:t>匯入</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40227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A1C675E6-261B-4419-B2BF-EDCFF9C35BB9}"/>
              </a:ext>
            </a:extLst>
          </p:cNvPr>
          <p:cNvGrpSpPr/>
          <p:nvPr/>
        </p:nvGrpSpPr>
        <p:grpSpPr>
          <a:xfrm>
            <a:off x="159026" y="3707296"/>
            <a:ext cx="10316817" cy="2971800"/>
            <a:chOff x="159026" y="3707296"/>
            <a:chExt cx="8825947" cy="2971800"/>
          </a:xfrm>
        </p:grpSpPr>
        <p:pic>
          <p:nvPicPr>
            <p:cNvPr id="3" name="圖片 2">
              <a:extLst>
                <a:ext uri="{FF2B5EF4-FFF2-40B4-BE49-F238E27FC236}">
                  <a16:creationId xmlns:a16="http://schemas.microsoft.com/office/drawing/2014/main" id="{618F196D-0F1B-4896-9A36-D2C4C025088A}"/>
                </a:ext>
              </a:extLst>
            </p:cNvPr>
            <p:cNvPicPr>
              <a:picLocks noChangeAspect="1"/>
            </p:cNvPicPr>
            <p:nvPr/>
          </p:nvPicPr>
          <p:blipFill>
            <a:blip r:embed="rId2"/>
            <a:stretch>
              <a:fillRect/>
            </a:stretch>
          </p:blipFill>
          <p:spPr>
            <a:xfrm>
              <a:off x="159026" y="3707296"/>
              <a:ext cx="8825947" cy="2971800"/>
            </a:xfrm>
            <a:prstGeom prst="rect">
              <a:avLst/>
            </a:prstGeom>
            <a:ln w="66675">
              <a:solidFill>
                <a:schemeClr val="accent6">
                  <a:lumMod val="75000"/>
                </a:schemeClr>
              </a:solidFill>
            </a:ln>
          </p:spPr>
        </p:pic>
        <p:sp>
          <p:nvSpPr>
            <p:cNvPr id="4" name="矩形 3">
              <a:extLst>
                <a:ext uri="{FF2B5EF4-FFF2-40B4-BE49-F238E27FC236}">
                  <a16:creationId xmlns:a16="http://schemas.microsoft.com/office/drawing/2014/main" id="{51DF37E1-ED41-4D63-BFE8-8EA9376F1E24}"/>
                </a:ext>
              </a:extLst>
            </p:cNvPr>
            <p:cNvSpPr/>
            <p:nvPr/>
          </p:nvSpPr>
          <p:spPr>
            <a:xfrm>
              <a:off x="1113184" y="5821673"/>
              <a:ext cx="1123120"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grpSp>
        <p:nvGrpSpPr>
          <p:cNvPr id="6" name="群組 5">
            <a:extLst>
              <a:ext uri="{FF2B5EF4-FFF2-40B4-BE49-F238E27FC236}">
                <a16:creationId xmlns:a16="http://schemas.microsoft.com/office/drawing/2014/main" id="{1C251DAC-F54B-4103-8358-5CF4E6076074}"/>
              </a:ext>
            </a:extLst>
          </p:cNvPr>
          <p:cNvGrpSpPr/>
          <p:nvPr/>
        </p:nvGrpSpPr>
        <p:grpSpPr>
          <a:xfrm>
            <a:off x="159026" y="298173"/>
            <a:ext cx="10217426" cy="3250097"/>
            <a:chOff x="159026" y="298173"/>
            <a:chExt cx="8825948" cy="3250097"/>
          </a:xfrm>
        </p:grpSpPr>
        <p:pic>
          <p:nvPicPr>
            <p:cNvPr id="2" name="圖片 1">
              <a:extLst>
                <a:ext uri="{FF2B5EF4-FFF2-40B4-BE49-F238E27FC236}">
                  <a16:creationId xmlns:a16="http://schemas.microsoft.com/office/drawing/2014/main" id="{294E6A4A-43AE-4626-9D62-B6C5F0CC72ED}"/>
                </a:ext>
              </a:extLst>
            </p:cNvPr>
            <p:cNvPicPr/>
            <p:nvPr/>
          </p:nvPicPr>
          <p:blipFill rotWithShape="1">
            <a:blip r:embed="rId3"/>
            <a:srcRect t="43408"/>
            <a:stretch/>
          </p:blipFill>
          <p:spPr>
            <a:xfrm>
              <a:off x="159026" y="298173"/>
              <a:ext cx="8825948" cy="3250097"/>
            </a:xfrm>
            <a:prstGeom prst="rect">
              <a:avLst/>
            </a:prstGeom>
            <a:ln w="66675">
              <a:solidFill>
                <a:schemeClr val="accent6">
                  <a:lumMod val="75000"/>
                </a:schemeClr>
              </a:solidFill>
            </a:ln>
          </p:spPr>
        </p:pic>
        <p:sp>
          <p:nvSpPr>
            <p:cNvPr id="5" name="矩形 4">
              <a:extLst>
                <a:ext uri="{FF2B5EF4-FFF2-40B4-BE49-F238E27FC236}">
                  <a16:creationId xmlns:a16="http://schemas.microsoft.com/office/drawing/2014/main" id="{C50293FA-BB52-45A0-8486-CB590F552310}"/>
                </a:ext>
              </a:extLst>
            </p:cNvPr>
            <p:cNvSpPr/>
            <p:nvPr/>
          </p:nvSpPr>
          <p:spPr>
            <a:xfrm>
              <a:off x="4336775" y="2537791"/>
              <a:ext cx="930964"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sp>
        <p:nvSpPr>
          <p:cNvPr id="8" name="語音泡泡: 矩形 7">
            <a:extLst>
              <a:ext uri="{FF2B5EF4-FFF2-40B4-BE49-F238E27FC236}">
                <a16:creationId xmlns:a16="http://schemas.microsoft.com/office/drawing/2014/main" id="{6DE2C644-EF8E-4416-9DBD-E7C398C6722E}"/>
              </a:ext>
            </a:extLst>
          </p:cNvPr>
          <p:cNvSpPr/>
          <p:nvPr/>
        </p:nvSpPr>
        <p:spPr>
          <a:xfrm>
            <a:off x="6942068" y="1226533"/>
            <a:ext cx="2847975" cy="1623184"/>
          </a:xfrm>
          <a:prstGeom prst="wedgeRectCallout">
            <a:avLst>
              <a:gd name="adj1" fmla="val -76385"/>
              <a:gd name="adj2" fmla="val 37864"/>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4.</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sz="2400" b="1" kern="1200" dirty="0">
                <a:solidFill>
                  <a:srgbClr val="FF0000"/>
                </a:solidFill>
                <a:effectLst/>
                <a:ea typeface="標楷體" panose="03000509000000000000" pitchFamily="65" charset="-120"/>
                <a:cs typeface="Times New Roman" panose="02020603050405020304" pitchFamily="18" charset="0"/>
              </a:rPr>
              <a:t>上傳檔案</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sp>
        <p:nvSpPr>
          <p:cNvPr id="9" name="語音泡泡: 矩形 8">
            <a:extLst>
              <a:ext uri="{FF2B5EF4-FFF2-40B4-BE49-F238E27FC236}">
                <a16:creationId xmlns:a16="http://schemas.microsoft.com/office/drawing/2014/main" id="{85D0FFA8-755E-4876-B835-87BE3C93CC3D}"/>
              </a:ext>
            </a:extLst>
          </p:cNvPr>
          <p:cNvSpPr/>
          <p:nvPr/>
        </p:nvSpPr>
        <p:spPr>
          <a:xfrm>
            <a:off x="2992639" y="4144617"/>
            <a:ext cx="2847975" cy="1435740"/>
          </a:xfrm>
          <a:prstGeom prst="wedgeRectCallout">
            <a:avLst>
              <a:gd name="adj1" fmla="val -61728"/>
              <a:gd name="adj2" fmla="val 7996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5.</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sz="2400" b="1" kern="1200" dirty="0">
                <a:solidFill>
                  <a:srgbClr val="FF0000"/>
                </a:solidFill>
                <a:effectLst/>
                <a:ea typeface="標楷體" panose="03000509000000000000" pitchFamily="65" charset="-120"/>
                <a:cs typeface="Times New Roman" panose="02020603050405020304" pitchFamily="18" charset="0"/>
              </a:rPr>
              <a:t>選擇檔案</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322780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EB3D790E-8BE5-4066-92BF-8FC1361D6FAA}"/>
              </a:ext>
            </a:extLst>
          </p:cNvPr>
          <p:cNvPicPr>
            <a:picLocks noChangeAspect="1"/>
          </p:cNvPicPr>
          <p:nvPr/>
        </p:nvPicPr>
        <p:blipFill>
          <a:blip r:embed="rId2"/>
          <a:stretch>
            <a:fillRect/>
          </a:stretch>
        </p:blipFill>
        <p:spPr>
          <a:xfrm>
            <a:off x="5924155" y="318054"/>
            <a:ext cx="5992862" cy="6221894"/>
          </a:xfrm>
          <a:prstGeom prst="rect">
            <a:avLst/>
          </a:prstGeom>
          <a:ln w="60325">
            <a:solidFill>
              <a:schemeClr val="accent6">
                <a:lumMod val="75000"/>
              </a:schemeClr>
            </a:solidFill>
          </a:ln>
        </p:spPr>
      </p:pic>
      <p:grpSp>
        <p:nvGrpSpPr>
          <p:cNvPr id="6" name="群組 5">
            <a:extLst>
              <a:ext uri="{FF2B5EF4-FFF2-40B4-BE49-F238E27FC236}">
                <a16:creationId xmlns:a16="http://schemas.microsoft.com/office/drawing/2014/main" id="{28ED18EE-0C8C-416C-BB4C-8BE64DEB156A}"/>
              </a:ext>
            </a:extLst>
          </p:cNvPr>
          <p:cNvGrpSpPr/>
          <p:nvPr/>
        </p:nvGrpSpPr>
        <p:grpSpPr>
          <a:xfrm>
            <a:off x="129209" y="318053"/>
            <a:ext cx="9909313" cy="6221895"/>
            <a:chOff x="129209" y="206696"/>
            <a:chExt cx="9909313" cy="5567938"/>
          </a:xfrm>
        </p:grpSpPr>
        <p:pic>
          <p:nvPicPr>
            <p:cNvPr id="2" name="圖片 1">
              <a:extLst>
                <a:ext uri="{FF2B5EF4-FFF2-40B4-BE49-F238E27FC236}">
                  <a16:creationId xmlns:a16="http://schemas.microsoft.com/office/drawing/2014/main" id="{2D86A38A-DF5D-44E1-A838-846B887A4D2D}"/>
                </a:ext>
              </a:extLst>
            </p:cNvPr>
            <p:cNvPicPr>
              <a:picLocks noChangeAspect="1"/>
            </p:cNvPicPr>
            <p:nvPr/>
          </p:nvPicPr>
          <p:blipFill>
            <a:blip r:embed="rId3"/>
            <a:stretch>
              <a:fillRect/>
            </a:stretch>
          </p:blipFill>
          <p:spPr>
            <a:xfrm>
              <a:off x="129209" y="206696"/>
              <a:ext cx="5711253" cy="5567938"/>
            </a:xfrm>
            <a:prstGeom prst="rect">
              <a:avLst/>
            </a:prstGeom>
            <a:ln w="41275">
              <a:solidFill>
                <a:schemeClr val="accent6">
                  <a:lumMod val="75000"/>
                </a:schemeClr>
              </a:solidFill>
            </a:ln>
          </p:spPr>
        </p:pic>
        <p:sp>
          <p:nvSpPr>
            <p:cNvPr id="4" name="矩形 3">
              <a:extLst>
                <a:ext uri="{FF2B5EF4-FFF2-40B4-BE49-F238E27FC236}">
                  <a16:creationId xmlns:a16="http://schemas.microsoft.com/office/drawing/2014/main" id="{DC9F397E-28C3-455F-95CF-447CD7DEDFC7}"/>
                </a:ext>
              </a:extLst>
            </p:cNvPr>
            <p:cNvSpPr/>
            <p:nvPr/>
          </p:nvSpPr>
          <p:spPr>
            <a:xfrm>
              <a:off x="1292522" y="3633718"/>
              <a:ext cx="4144182"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5" name="矩形 4">
              <a:extLst>
                <a:ext uri="{FF2B5EF4-FFF2-40B4-BE49-F238E27FC236}">
                  <a16:creationId xmlns:a16="http://schemas.microsoft.com/office/drawing/2014/main" id="{8EBC7C21-AFFE-4F46-B42C-8A5F614EBA2E}"/>
                </a:ext>
              </a:extLst>
            </p:cNvPr>
            <p:cNvSpPr/>
            <p:nvPr/>
          </p:nvSpPr>
          <p:spPr>
            <a:xfrm>
              <a:off x="6449854" y="4976191"/>
              <a:ext cx="3588668" cy="62385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sp>
        <p:nvSpPr>
          <p:cNvPr id="7" name="語音泡泡: 矩形 6">
            <a:extLst>
              <a:ext uri="{FF2B5EF4-FFF2-40B4-BE49-F238E27FC236}">
                <a16:creationId xmlns:a16="http://schemas.microsoft.com/office/drawing/2014/main" id="{65CC23DA-76F3-41DF-A61D-0F34D4FE60E6}"/>
              </a:ext>
            </a:extLst>
          </p:cNvPr>
          <p:cNvSpPr/>
          <p:nvPr/>
        </p:nvSpPr>
        <p:spPr>
          <a:xfrm>
            <a:off x="1716685" y="5540408"/>
            <a:ext cx="3156708" cy="926084"/>
          </a:xfrm>
          <a:prstGeom prst="wedgeRectCallout">
            <a:avLst>
              <a:gd name="adj1" fmla="val -29392"/>
              <a:gd name="adj2" fmla="val -100605"/>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6.</a:t>
            </a:r>
            <a:r>
              <a:rPr lang="zh-TW" sz="2400" b="1" kern="1200" dirty="0">
                <a:solidFill>
                  <a:schemeClr val="bg1"/>
                </a:solidFill>
                <a:effectLst/>
                <a:ea typeface="標楷體" panose="03000509000000000000" pitchFamily="65" charset="-120"/>
                <a:cs typeface="Times New Roman" panose="02020603050405020304" pitchFamily="18" charset="0"/>
              </a:rPr>
              <a:t>點選檔案</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
        <p:nvSpPr>
          <p:cNvPr id="8" name="語音泡泡: 矩形 7">
            <a:extLst>
              <a:ext uri="{FF2B5EF4-FFF2-40B4-BE49-F238E27FC236}">
                <a16:creationId xmlns:a16="http://schemas.microsoft.com/office/drawing/2014/main" id="{A40E83EC-D804-4667-B159-F9A21EB08859}"/>
              </a:ext>
            </a:extLst>
          </p:cNvPr>
          <p:cNvSpPr/>
          <p:nvPr/>
        </p:nvSpPr>
        <p:spPr>
          <a:xfrm>
            <a:off x="7435091" y="4147580"/>
            <a:ext cx="2847975" cy="854909"/>
          </a:xfrm>
          <a:prstGeom prst="wedgeRectCallout">
            <a:avLst>
              <a:gd name="adj1" fmla="val 33826"/>
              <a:gd name="adj2" fmla="val 13458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7.</a:t>
            </a:r>
            <a:r>
              <a:rPr lang="zh-TW" sz="2400" b="1" kern="1200" dirty="0">
                <a:solidFill>
                  <a:schemeClr val="bg1"/>
                </a:solidFill>
                <a:effectLst/>
                <a:ea typeface="標楷體" panose="03000509000000000000" pitchFamily="65" charset="-120"/>
                <a:cs typeface="Times New Roman" panose="02020603050405020304" pitchFamily="18" charset="0"/>
              </a:rPr>
              <a:t>確認檔案</a:t>
            </a:r>
            <a:r>
              <a:rPr lang="zh-TW" altLang="en-US" sz="2400" b="1" kern="1200" dirty="0">
                <a:solidFill>
                  <a:schemeClr val="bg1"/>
                </a:solidFill>
                <a:effectLst/>
                <a:ea typeface="標楷體" panose="03000509000000000000" pitchFamily="65" charset="-120"/>
                <a:cs typeface="Times New Roman" panose="02020603050405020304" pitchFamily="18" charset="0"/>
              </a:rPr>
              <a:t>並</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kern="1200" dirty="0">
                <a:solidFill>
                  <a:srgbClr val="FF0000"/>
                </a:solidFill>
                <a:effectLst/>
                <a:ea typeface="標楷體" panose="03000509000000000000" pitchFamily="65" charset="-120"/>
                <a:cs typeface="Times New Roman" panose="02020603050405020304" pitchFamily="18" charset="0"/>
              </a:rPr>
              <a:t>開啟</a:t>
            </a:r>
            <a:r>
              <a:rPr lang="zh-TW" altLang="en-US" sz="2400" b="1"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solidFill>
                <a:srgbClr val="FF0000"/>
              </a:solidFill>
              <a:effectLst/>
              <a:ea typeface="新細明體" panose="02020500000000000000" pitchFamily="18" charset="-120"/>
              <a:cs typeface="Times New Roman" panose="02020603050405020304" pitchFamily="18" charset="0"/>
            </a:endParaRPr>
          </a:p>
        </p:txBody>
      </p:sp>
      <p:sp>
        <p:nvSpPr>
          <p:cNvPr id="11" name="矩形 10">
            <a:extLst>
              <a:ext uri="{FF2B5EF4-FFF2-40B4-BE49-F238E27FC236}">
                <a16:creationId xmlns:a16="http://schemas.microsoft.com/office/drawing/2014/main" id="{276EC300-69DE-4C9C-9C70-B78E2EE296A5}"/>
              </a:ext>
            </a:extLst>
          </p:cNvPr>
          <p:cNvSpPr/>
          <p:nvPr/>
        </p:nvSpPr>
        <p:spPr>
          <a:xfrm>
            <a:off x="10475315" y="6032010"/>
            <a:ext cx="775781" cy="68104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Tree>
    <p:extLst>
      <p:ext uri="{BB962C8B-B14F-4D97-AF65-F5344CB8AC3E}">
        <p14:creationId xmlns:p14="http://schemas.microsoft.com/office/powerpoint/2010/main" val="1561973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261F503-9D7B-4BBE-9320-C41775417DD6}"/>
              </a:ext>
            </a:extLst>
          </p:cNvPr>
          <p:cNvPicPr/>
          <p:nvPr/>
        </p:nvPicPr>
        <p:blipFill>
          <a:blip r:embed="rId2"/>
          <a:stretch>
            <a:fillRect/>
          </a:stretch>
        </p:blipFill>
        <p:spPr>
          <a:xfrm>
            <a:off x="308139" y="288166"/>
            <a:ext cx="9969729" cy="3270043"/>
          </a:xfrm>
          <a:prstGeom prst="rect">
            <a:avLst/>
          </a:prstGeom>
          <a:ln w="69850">
            <a:solidFill>
              <a:schemeClr val="accent6">
                <a:lumMod val="75000"/>
              </a:schemeClr>
            </a:solidFill>
          </a:ln>
        </p:spPr>
      </p:pic>
      <p:pic>
        <p:nvPicPr>
          <p:cNvPr id="3" name="圖片 2">
            <a:extLst>
              <a:ext uri="{FF2B5EF4-FFF2-40B4-BE49-F238E27FC236}">
                <a16:creationId xmlns:a16="http://schemas.microsoft.com/office/drawing/2014/main" id="{3C838095-2755-4082-9F85-51198FE0B3CE}"/>
              </a:ext>
            </a:extLst>
          </p:cNvPr>
          <p:cNvPicPr>
            <a:picLocks noChangeAspect="1"/>
          </p:cNvPicPr>
          <p:nvPr/>
        </p:nvPicPr>
        <p:blipFill>
          <a:blip r:embed="rId3"/>
          <a:stretch>
            <a:fillRect/>
          </a:stretch>
        </p:blipFill>
        <p:spPr>
          <a:xfrm>
            <a:off x="273768" y="3766930"/>
            <a:ext cx="9889409" cy="2802904"/>
          </a:xfrm>
          <a:prstGeom prst="rect">
            <a:avLst/>
          </a:prstGeom>
          <a:ln w="69850">
            <a:solidFill>
              <a:schemeClr val="accent6">
                <a:lumMod val="75000"/>
              </a:schemeClr>
            </a:solidFill>
          </a:ln>
        </p:spPr>
      </p:pic>
      <p:sp>
        <p:nvSpPr>
          <p:cNvPr id="4" name="語音泡泡: 矩形 3">
            <a:extLst>
              <a:ext uri="{FF2B5EF4-FFF2-40B4-BE49-F238E27FC236}">
                <a16:creationId xmlns:a16="http://schemas.microsoft.com/office/drawing/2014/main" id="{88BB953E-14CC-4732-8271-0AA5B46F7AEB}"/>
              </a:ext>
            </a:extLst>
          </p:cNvPr>
          <p:cNvSpPr/>
          <p:nvPr/>
        </p:nvSpPr>
        <p:spPr>
          <a:xfrm>
            <a:off x="6105939" y="2503695"/>
            <a:ext cx="3268525" cy="704850"/>
          </a:xfrm>
          <a:prstGeom prst="wedgeRectCallout">
            <a:avLst>
              <a:gd name="adj1" fmla="val -80360"/>
              <a:gd name="adj2" fmla="val -39392"/>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8.</a:t>
            </a:r>
            <a:r>
              <a:rPr lang="zh-TW" sz="2400" b="1" kern="1200" dirty="0">
                <a:solidFill>
                  <a:schemeClr val="bg1"/>
                </a:solidFill>
                <a:effectLst/>
                <a:ea typeface="標楷體" panose="03000509000000000000" pitchFamily="65" charset="-120"/>
                <a:cs typeface="Times New Roman" panose="02020603050405020304" pitchFamily="18" charset="0"/>
              </a:rPr>
              <a:t>上傳檔案</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
        <p:nvSpPr>
          <p:cNvPr id="5" name="語音泡泡: 矩形 4">
            <a:extLst>
              <a:ext uri="{FF2B5EF4-FFF2-40B4-BE49-F238E27FC236}">
                <a16:creationId xmlns:a16="http://schemas.microsoft.com/office/drawing/2014/main" id="{63BBAE2C-7EFC-4DD0-BE03-09D4EB771BB3}"/>
              </a:ext>
            </a:extLst>
          </p:cNvPr>
          <p:cNvSpPr/>
          <p:nvPr/>
        </p:nvSpPr>
        <p:spPr>
          <a:xfrm>
            <a:off x="4978572" y="4463532"/>
            <a:ext cx="2761629" cy="704850"/>
          </a:xfrm>
          <a:prstGeom prst="wedgeRectCallout">
            <a:avLst>
              <a:gd name="adj1" fmla="val 49549"/>
              <a:gd name="adj2" fmla="val 87518"/>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r>
              <a:rPr lang="en-US" altLang="zh-TW" sz="2400" b="1" dirty="0">
                <a:solidFill>
                  <a:schemeClr val="bg1"/>
                </a:solidFill>
                <a:latin typeface="標楷體" panose="03000509000000000000" pitchFamily="65" charset="-120"/>
                <a:ea typeface="新細明體" panose="02020500000000000000" pitchFamily="18" charset="-120"/>
                <a:cs typeface="Times New Roman" panose="02020603050405020304" pitchFamily="18" charset="0"/>
              </a:rPr>
              <a:t>9.</a:t>
            </a:r>
            <a:r>
              <a:rPr lang="zh-TW" sz="2400" b="1" kern="1200" dirty="0">
                <a:solidFill>
                  <a:schemeClr val="bg1"/>
                </a:solidFill>
                <a:effectLst/>
                <a:ea typeface="標楷體" panose="03000509000000000000" pitchFamily="65" charset="-120"/>
                <a:cs typeface="Times New Roman" panose="02020603050405020304" pitchFamily="18" charset="0"/>
              </a:rPr>
              <a:t>確定</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
        <p:nvSpPr>
          <p:cNvPr id="6" name="矩形 5">
            <a:extLst>
              <a:ext uri="{FF2B5EF4-FFF2-40B4-BE49-F238E27FC236}">
                <a16:creationId xmlns:a16="http://schemas.microsoft.com/office/drawing/2014/main" id="{38D7CA42-E385-43FA-A29D-A62ABF621000}"/>
              </a:ext>
            </a:extLst>
          </p:cNvPr>
          <p:cNvSpPr/>
          <p:nvPr/>
        </p:nvSpPr>
        <p:spPr>
          <a:xfrm>
            <a:off x="3328967" y="2181174"/>
            <a:ext cx="2137555" cy="69712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7" name="矩形 6">
            <a:extLst>
              <a:ext uri="{FF2B5EF4-FFF2-40B4-BE49-F238E27FC236}">
                <a16:creationId xmlns:a16="http://schemas.microsoft.com/office/drawing/2014/main" id="{EEEE9958-1B29-4DC6-B880-5B2F02AABA10}"/>
              </a:ext>
            </a:extLst>
          </p:cNvPr>
          <p:cNvSpPr/>
          <p:nvPr/>
        </p:nvSpPr>
        <p:spPr>
          <a:xfrm>
            <a:off x="7740201" y="5076613"/>
            <a:ext cx="1634263" cy="69712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Tree>
    <p:extLst>
      <p:ext uri="{BB962C8B-B14F-4D97-AF65-F5344CB8AC3E}">
        <p14:creationId xmlns:p14="http://schemas.microsoft.com/office/powerpoint/2010/main" val="199490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三、</a:t>
            </a:r>
            <a:r>
              <a:rPr lang="en-US" altLang="zh-TW" sz="3300" b="1" dirty="0">
                <a:latin typeface="標楷體" panose="03000509000000000000" pitchFamily="65" charset="-120"/>
                <a:ea typeface="標楷體" panose="03000509000000000000" pitchFamily="65" charset="-120"/>
              </a:rPr>
              <a:t>113</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1</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2</a:t>
            </a:r>
            <a:r>
              <a:rPr lang="zh-TW" altLang="en-US" sz="3300" b="1" dirty="0">
                <a:latin typeface="標楷體" panose="03000509000000000000" pitchFamily="65" charset="-120"/>
                <a:ea typeface="標楷體" panose="03000509000000000000" pitchFamily="65" charset="-120"/>
              </a:rPr>
              <a:t>日府主審字第</a:t>
            </a:r>
            <a:r>
              <a:rPr lang="en-US" altLang="zh-TW" sz="3300" b="1" dirty="0">
                <a:latin typeface="標楷體" panose="03000509000000000000" pitchFamily="65" charset="-120"/>
                <a:ea typeface="標楷體" panose="03000509000000000000" pitchFamily="65" charset="-120"/>
              </a:rPr>
              <a:t>1120115016</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3765471920"/>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933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9E9F71D5-1A21-43DB-98B9-9186BD309526}"/>
              </a:ext>
            </a:extLst>
          </p:cNvPr>
          <p:cNvGrpSpPr/>
          <p:nvPr/>
        </p:nvGrpSpPr>
        <p:grpSpPr>
          <a:xfrm>
            <a:off x="533170" y="207200"/>
            <a:ext cx="9378926" cy="6038152"/>
            <a:chOff x="533170" y="207200"/>
            <a:chExt cx="9378926" cy="6038152"/>
          </a:xfrm>
        </p:grpSpPr>
        <p:pic>
          <p:nvPicPr>
            <p:cNvPr id="2" name="圖片 1">
              <a:extLst>
                <a:ext uri="{FF2B5EF4-FFF2-40B4-BE49-F238E27FC236}">
                  <a16:creationId xmlns:a16="http://schemas.microsoft.com/office/drawing/2014/main" id="{79CF04C1-5942-45A5-BDC5-BA22D5151390}"/>
                </a:ext>
              </a:extLst>
            </p:cNvPr>
            <p:cNvPicPr>
              <a:picLocks noChangeAspect="1"/>
            </p:cNvPicPr>
            <p:nvPr/>
          </p:nvPicPr>
          <p:blipFill>
            <a:blip r:embed="rId2"/>
            <a:stretch>
              <a:fillRect/>
            </a:stretch>
          </p:blipFill>
          <p:spPr>
            <a:xfrm>
              <a:off x="533171" y="207200"/>
              <a:ext cx="9378925" cy="2664016"/>
            </a:xfrm>
            <a:prstGeom prst="rect">
              <a:avLst/>
            </a:prstGeom>
            <a:ln w="53975">
              <a:solidFill>
                <a:schemeClr val="accent6">
                  <a:lumMod val="75000"/>
                  <a:alpha val="97000"/>
                </a:schemeClr>
              </a:solidFill>
            </a:ln>
          </p:spPr>
        </p:pic>
        <p:pic>
          <p:nvPicPr>
            <p:cNvPr id="3" name="圖片 2">
              <a:extLst>
                <a:ext uri="{FF2B5EF4-FFF2-40B4-BE49-F238E27FC236}">
                  <a16:creationId xmlns:a16="http://schemas.microsoft.com/office/drawing/2014/main" id="{35F5DF26-76DC-4241-835D-7415DE74CF0C}"/>
                </a:ext>
              </a:extLst>
            </p:cNvPr>
            <p:cNvPicPr>
              <a:picLocks noChangeAspect="1"/>
            </p:cNvPicPr>
            <p:nvPr/>
          </p:nvPicPr>
          <p:blipFill>
            <a:blip r:embed="rId3"/>
            <a:stretch>
              <a:fillRect/>
            </a:stretch>
          </p:blipFill>
          <p:spPr>
            <a:xfrm>
              <a:off x="533170" y="3303961"/>
              <a:ext cx="9378925" cy="2941391"/>
            </a:xfrm>
            <a:prstGeom prst="rect">
              <a:avLst/>
            </a:prstGeom>
            <a:ln w="53975">
              <a:solidFill>
                <a:schemeClr val="accent6">
                  <a:lumMod val="75000"/>
                  <a:alpha val="97000"/>
                </a:schemeClr>
              </a:solidFill>
            </a:ln>
          </p:spPr>
        </p:pic>
        <p:sp>
          <p:nvSpPr>
            <p:cNvPr id="6" name="矩形 5">
              <a:extLst>
                <a:ext uri="{FF2B5EF4-FFF2-40B4-BE49-F238E27FC236}">
                  <a16:creationId xmlns:a16="http://schemas.microsoft.com/office/drawing/2014/main" id="{126F8925-4646-44D5-979B-51F7070F176C}"/>
                </a:ext>
              </a:extLst>
            </p:cNvPr>
            <p:cNvSpPr/>
            <p:nvPr/>
          </p:nvSpPr>
          <p:spPr>
            <a:xfrm>
              <a:off x="4892039" y="1298447"/>
              <a:ext cx="649225" cy="457201"/>
            </a:xfrm>
            <a:prstGeom prst="rect">
              <a:avLst/>
            </a:prstGeom>
            <a:noFill/>
            <a:ln w="53975">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7" name="矩形 6">
              <a:extLst>
                <a:ext uri="{FF2B5EF4-FFF2-40B4-BE49-F238E27FC236}">
                  <a16:creationId xmlns:a16="http://schemas.microsoft.com/office/drawing/2014/main" id="{6823FC8A-AB70-4B9B-B0B2-A3C17FC8F23D}"/>
                </a:ext>
              </a:extLst>
            </p:cNvPr>
            <p:cNvSpPr/>
            <p:nvPr/>
          </p:nvSpPr>
          <p:spPr>
            <a:xfrm>
              <a:off x="6210105" y="4774656"/>
              <a:ext cx="1634263" cy="697125"/>
            </a:xfrm>
            <a:prstGeom prst="rect">
              <a:avLst/>
            </a:prstGeom>
            <a:noFill/>
            <a:ln w="53975">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grpSp>
      <p:sp>
        <p:nvSpPr>
          <p:cNvPr id="5" name="語音泡泡: 矩形 4">
            <a:extLst>
              <a:ext uri="{FF2B5EF4-FFF2-40B4-BE49-F238E27FC236}">
                <a16:creationId xmlns:a16="http://schemas.microsoft.com/office/drawing/2014/main" id="{5C914881-4896-4AA6-843E-18801A04DBB8}"/>
              </a:ext>
            </a:extLst>
          </p:cNvPr>
          <p:cNvSpPr/>
          <p:nvPr/>
        </p:nvSpPr>
        <p:spPr>
          <a:xfrm>
            <a:off x="6638485" y="3035286"/>
            <a:ext cx="3895725" cy="1095375"/>
          </a:xfrm>
          <a:prstGeom prst="wedgeRectCallout">
            <a:avLst>
              <a:gd name="adj1" fmla="val -20431"/>
              <a:gd name="adj2" fmla="val 9954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11.</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確定要匯入資料嗎</a:t>
            </a:r>
            <a:r>
              <a:rPr lang="en-US" altLang="zh-TW"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a:t>
            </a:r>
          </a:p>
          <a:p>
            <a:pPr algn="ct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sz="2400" b="1" kern="1200" dirty="0">
                <a:solidFill>
                  <a:schemeClr val="bg1"/>
                </a:solidFill>
                <a:effectLst/>
                <a:ea typeface="標楷體" panose="03000509000000000000" pitchFamily="65" charset="-120"/>
                <a:cs typeface="Times New Roman" panose="02020603050405020304" pitchFamily="18" charset="0"/>
              </a:rPr>
              <a:t>「確定」</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sp>
        <p:nvSpPr>
          <p:cNvPr id="4" name="語音泡泡: 矩形 3">
            <a:extLst>
              <a:ext uri="{FF2B5EF4-FFF2-40B4-BE49-F238E27FC236}">
                <a16:creationId xmlns:a16="http://schemas.microsoft.com/office/drawing/2014/main" id="{34E2A3BC-1EB6-4FA4-A7C0-5FF9218FE79E}"/>
              </a:ext>
            </a:extLst>
          </p:cNvPr>
          <p:cNvSpPr/>
          <p:nvPr/>
        </p:nvSpPr>
        <p:spPr>
          <a:xfrm>
            <a:off x="7771066" y="834358"/>
            <a:ext cx="3800475" cy="704850"/>
          </a:xfrm>
          <a:prstGeom prst="wedgeRectCallout">
            <a:avLst>
              <a:gd name="adj1" fmla="val -92228"/>
              <a:gd name="adj2" fmla="val 3912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10.</a:t>
            </a:r>
            <a:r>
              <a:rPr lang="zh-TW" altLang="en-US"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點「</a:t>
            </a:r>
            <a:r>
              <a:rPr lang="zh-TW"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開始匯入</a:t>
            </a:r>
            <a:r>
              <a:rPr lang="zh-TW" altLang="en-US" sz="2400" b="1" kern="12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89177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81902388-FA4B-49FE-A70E-90DF80F86411}"/>
              </a:ext>
            </a:extLst>
          </p:cNvPr>
          <p:cNvGrpSpPr/>
          <p:nvPr/>
        </p:nvGrpSpPr>
        <p:grpSpPr>
          <a:xfrm>
            <a:off x="392349" y="293958"/>
            <a:ext cx="11799651" cy="2369729"/>
            <a:chOff x="392349" y="293958"/>
            <a:chExt cx="11799651" cy="2081493"/>
          </a:xfrm>
        </p:grpSpPr>
        <p:pic>
          <p:nvPicPr>
            <p:cNvPr id="2" name="圖片 1">
              <a:extLst>
                <a:ext uri="{FF2B5EF4-FFF2-40B4-BE49-F238E27FC236}">
                  <a16:creationId xmlns:a16="http://schemas.microsoft.com/office/drawing/2014/main" id="{F8345A45-C097-4072-AC10-421D38D1E030}"/>
                </a:ext>
              </a:extLst>
            </p:cNvPr>
            <p:cNvPicPr>
              <a:picLocks noChangeAspect="1"/>
            </p:cNvPicPr>
            <p:nvPr/>
          </p:nvPicPr>
          <p:blipFill>
            <a:blip r:embed="rId2"/>
            <a:stretch>
              <a:fillRect/>
            </a:stretch>
          </p:blipFill>
          <p:spPr>
            <a:xfrm>
              <a:off x="392349" y="403214"/>
              <a:ext cx="7628530" cy="1972237"/>
            </a:xfrm>
            <a:prstGeom prst="rect">
              <a:avLst/>
            </a:prstGeom>
            <a:ln w="41275">
              <a:solidFill>
                <a:schemeClr val="accent6">
                  <a:lumMod val="75000"/>
                </a:schemeClr>
              </a:solidFill>
            </a:ln>
          </p:spPr>
        </p:pic>
        <p:sp>
          <p:nvSpPr>
            <p:cNvPr id="4" name="語音泡泡: 矩形 3">
              <a:extLst>
                <a:ext uri="{FF2B5EF4-FFF2-40B4-BE49-F238E27FC236}">
                  <a16:creationId xmlns:a16="http://schemas.microsoft.com/office/drawing/2014/main" id="{7D69C980-B13D-4E36-8B71-791EBF150B05}"/>
                </a:ext>
              </a:extLst>
            </p:cNvPr>
            <p:cNvSpPr/>
            <p:nvPr/>
          </p:nvSpPr>
          <p:spPr>
            <a:xfrm>
              <a:off x="8296275" y="293958"/>
              <a:ext cx="3895725" cy="1095375"/>
            </a:xfrm>
            <a:prstGeom prst="wedgeRectCallout">
              <a:avLst>
                <a:gd name="adj1" fmla="val -43392"/>
                <a:gd name="adj2" fmla="val 7232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12.</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匯入成功</a:t>
              </a:r>
              <a:r>
                <a:rPr lang="en-US" altLang="zh-TW"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筆，失敗</a:t>
              </a:r>
              <a:r>
                <a:rPr lang="en-US" altLang="zh-TW"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0</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筆！</a:t>
              </a:r>
              <a:r>
                <a:rPr lang="zh-TW" altLang="en-US" sz="24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點</a:t>
              </a:r>
              <a:r>
                <a:rPr lang="zh-TW" sz="2400" b="1" kern="1200" dirty="0">
                  <a:solidFill>
                    <a:schemeClr val="bg1"/>
                  </a:solidFill>
                  <a:effectLst/>
                  <a:ea typeface="標楷體" panose="03000509000000000000" pitchFamily="65" charset="-120"/>
                  <a:cs typeface="Times New Roman" panose="02020603050405020304" pitchFamily="18" charset="0"/>
                </a:rPr>
                <a:t>「確定」</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grpSp>
      <p:grpSp>
        <p:nvGrpSpPr>
          <p:cNvPr id="8" name="群組 7">
            <a:extLst>
              <a:ext uri="{FF2B5EF4-FFF2-40B4-BE49-F238E27FC236}">
                <a16:creationId xmlns:a16="http://schemas.microsoft.com/office/drawing/2014/main" id="{33CE3D03-CAAF-466F-AA7F-B1F884C8CA8A}"/>
              </a:ext>
            </a:extLst>
          </p:cNvPr>
          <p:cNvGrpSpPr/>
          <p:nvPr/>
        </p:nvGrpSpPr>
        <p:grpSpPr>
          <a:xfrm>
            <a:off x="392349" y="2781004"/>
            <a:ext cx="11653877" cy="1950021"/>
            <a:chOff x="392349" y="2781004"/>
            <a:chExt cx="11653877" cy="1950021"/>
          </a:xfrm>
        </p:grpSpPr>
        <p:pic>
          <p:nvPicPr>
            <p:cNvPr id="3" name="圖片 2">
              <a:extLst>
                <a:ext uri="{FF2B5EF4-FFF2-40B4-BE49-F238E27FC236}">
                  <a16:creationId xmlns:a16="http://schemas.microsoft.com/office/drawing/2014/main" id="{85AF5C76-B51E-416B-81FF-3D4B94F4067E}"/>
                </a:ext>
              </a:extLst>
            </p:cNvPr>
            <p:cNvPicPr>
              <a:picLocks noChangeAspect="1"/>
            </p:cNvPicPr>
            <p:nvPr/>
          </p:nvPicPr>
          <p:blipFill>
            <a:blip r:embed="rId3"/>
            <a:stretch>
              <a:fillRect/>
            </a:stretch>
          </p:blipFill>
          <p:spPr>
            <a:xfrm>
              <a:off x="392349" y="3021733"/>
              <a:ext cx="7628530" cy="1709292"/>
            </a:xfrm>
            <a:prstGeom prst="rect">
              <a:avLst/>
            </a:prstGeom>
            <a:ln w="41275">
              <a:solidFill>
                <a:schemeClr val="accent6">
                  <a:lumMod val="75000"/>
                </a:schemeClr>
              </a:solidFill>
            </a:ln>
          </p:spPr>
        </p:pic>
        <p:sp>
          <p:nvSpPr>
            <p:cNvPr id="5" name="語音泡泡: 矩形 4">
              <a:extLst>
                <a:ext uri="{FF2B5EF4-FFF2-40B4-BE49-F238E27FC236}">
                  <a16:creationId xmlns:a16="http://schemas.microsoft.com/office/drawing/2014/main" id="{8B2655EB-E662-47F5-856B-0D18A33E50F6}"/>
                </a:ext>
              </a:extLst>
            </p:cNvPr>
            <p:cNvSpPr/>
            <p:nvPr/>
          </p:nvSpPr>
          <p:spPr>
            <a:xfrm>
              <a:off x="8150501" y="2781004"/>
              <a:ext cx="3895725" cy="1095375"/>
            </a:xfrm>
            <a:prstGeom prst="wedgeRectCallout">
              <a:avLst>
                <a:gd name="adj1" fmla="val -50280"/>
                <a:gd name="adj2" fmla="val 8139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kern="1200" dirty="0">
                  <a:solidFill>
                    <a:schemeClr val="bg1"/>
                  </a:solidFill>
                  <a:effectLst/>
                  <a:latin typeface="標楷體" panose="03000509000000000000" pitchFamily="65" charset="-120"/>
                  <a:ea typeface="新細明體" panose="02020500000000000000" pitchFamily="18" charset="-120"/>
                  <a:cs typeface="Times New Roman" panose="02020603050405020304" pitchFamily="18" charset="0"/>
                </a:rPr>
                <a:t>13.</a:t>
              </a:r>
              <a:r>
                <a:rPr lang="zh-TW" altLang="en-US" sz="2400" b="1" kern="1200" dirty="0">
                  <a:solidFill>
                    <a:schemeClr val="bg1"/>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成功的畫面</a:t>
              </a:r>
              <a:endParaRPr lang="zh-TW" sz="2400" kern="100" dirty="0">
                <a:solidFill>
                  <a:schemeClr val="bg1"/>
                </a:solidFill>
                <a:effectLst/>
                <a:ea typeface="新細明體" panose="02020500000000000000" pitchFamily="18" charset="-120"/>
                <a:cs typeface="Times New Roman" panose="02020603050405020304" pitchFamily="18" charset="0"/>
              </a:endParaRPr>
            </a:p>
          </p:txBody>
        </p:sp>
      </p:grpSp>
      <p:sp>
        <p:nvSpPr>
          <p:cNvPr id="6" name="矩形 5">
            <a:extLst>
              <a:ext uri="{FF2B5EF4-FFF2-40B4-BE49-F238E27FC236}">
                <a16:creationId xmlns:a16="http://schemas.microsoft.com/office/drawing/2014/main" id="{CCD989C2-B098-4436-A3BD-C88143C08CE0}"/>
              </a:ext>
            </a:extLst>
          </p:cNvPr>
          <p:cNvSpPr/>
          <p:nvPr/>
        </p:nvSpPr>
        <p:spPr>
          <a:xfrm>
            <a:off x="6307103" y="1727449"/>
            <a:ext cx="1634263" cy="697125"/>
          </a:xfrm>
          <a:prstGeom prst="rect">
            <a:avLst/>
          </a:prstGeom>
          <a:noFill/>
          <a:ln w="53975">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Tree>
    <p:extLst>
      <p:ext uri="{BB962C8B-B14F-4D97-AF65-F5344CB8AC3E}">
        <p14:creationId xmlns:p14="http://schemas.microsoft.com/office/powerpoint/2010/main" val="3213743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75E2C6-8A2A-4019-8FFF-422C12655254}"/>
              </a:ext>
            </a:extLst>
          </p:cNvPr>
          <p:cNvSpPr>
            <a:spLocks noGrp="1"/>
          </p:cNvSpPr>
          <p:nvPr>
            <p:ph type="title"/>
          </p:nvPr>
        </p:nvSpPr>
        <p:spPr>
          <a:xfrm>
            <a:off x="142043" y="753228"/>
            <a:ext cx="10152139" cy="1080938"/>
          </a:xfrm>
        </p:spPr>
        <p:txBody>
          <a:bodyPr/>
          <a:lstStyle/>
          <a:p>
            <a:r>
              <a:rPr lang="zh-TW" altLang="en-US" b="1" dirty="0">
                <a:latin typeface="標楷體" panose="03000509000000000000" pitchFamily="65" charset="-120"/>
                <a:ea typeface="標楷體" panose="03000509000000000000" pitchFamily="65" charset="-120"/>
              </a:rPr>
              <a:t>十、其他行政程序簡化</a:t>
            </a:r>
            <a:endParaRPr lang="zh-TW" altLang="en-US" dirty="0"/>
          </a:p>
        </p:txBody>
      </p:sp>
      <p:graphicFrame>
        <p:nvGraphicFramePr>
          <p:cNvPr id="4" name="內容版面配置區 3">
            <a:extLst>
              <a:ext uri="{FF2B5EF4-FFF2-40B4-BE49-F238E27FC236}">
                <a16:creationId xmlns:a16="http://schemas.microsoft.com/office/drawing/2014/main" id="{515550BC-32AF-464E-9776-282B9E5F33CF}"/>
              </a:ext>
            </a:extLst>
          </p:cNvPr>
          <p:cNvGraphicFramePr>
            <a:graphicFrameLocks noGrp="1"/>
          </p:cNvGraphicFramePr>
          <p:nvPr>
            <p:ph idx="1"/>
            <p:extLst>
              <p:ext uri="{D42A27DB-BD31-4B8C-83A1-F6EECF244321}">
                <p14:modId xmlns:p14="http://schemas.microsoft.com/office/powerpoint/2010/main" val="1840352207"/>
              </p:ext>
            </p:extLst>
          </p:nvPr>
        </p:nvGraphicFramePr>
        <p:xfrm>
          <a:off x="0" y="2464903"/>
          <a:ext cx="11756994"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a16="http://schemas.microsoft.com/office/drawing/2014/main" id="{4D025886-4E03-4EC5-B095-094C8E9E1BE4}"/>
              </a:ext>
            </a:extLst>
          </p:cNvPr>
          <p:cNvSpPr/>
          <p:nvPr/>
        </p:nvSpPr>
        <p:spPr>
          <a:xfrm>
            <a:off x="1991806" y="2141738"/>
            <a:ext cx="6647974" cy="646331"/>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zh-TW" altLang="en-US" sz="3600" b="1" dirty="0">
                <a:solidFill>
                  <a:schemeClr val="bg1"/>
                </a:solidFill>
                <a:latin typeface="標楷體" panose="03000509000000000000" pitchFamily="65" charset="-120"/>
                <a:ea typeface="標楷體" panose="03000509000000000000" pitchFamily="65" charset="-120"/>
                <a:cs typeface="+mj-cs"/>
              </a:rPr>
              <a:t>委託或補助</a:t>
            </a:r>
            <a:r>
              <a:rPr lang="zh-TW" altLang="en-US" sz="3600" b="1" dirty="0">
                <a:solidFill>
                  <a:srgbClr val="FF0000"/>
                </a:solidFill>
                <a:highlight>
                  <a:srgbClr val="FFFF00"/>
                </a:highlight>
                <a:latin typeface="標楷體" panose="03000509000000000000" pitchFamily="65" charset="-120"/>
                <a:ea typeface="標楷體" panose="03000509000000000000" pitchFamily="65" charset="-120"/>
                <a:cs typeface="+mj-cs"/>
              </a:rPr>
              <a:t>所屬機關一次性</a:t>
            </a:r>
            <a:r>
              <a:rPr lang="zh-TW" altLang="en-US" sz="3600" b="1" dirty="0">
                <a:solidFill>
                  <a:schemeClr val="bg1"/>
                </a:solidFill>
                <a:highlight>
                  <a:srgbClr val="FFFF00"/>
                </a:highlight>
                <a:latin typeface="標楷體" panose="03000509000000000000" pitchFamily="65" charset="-120"/>
                <a:ea typeface="標楷體" panose="03000509000000000000" pitchFamily="65" charset="-120"/>
                <a:cs typeface="+mj-cs"/>
              </a:rPr>
              <a:t>撥款</a:t>
            </a:r>
            <a:endParaRPr lang="zh-TW" altLang="en-US" dirty="0">
              <a:solidFill>
                <a:schemeClr val="bg1"/>
              </a:solidFill>
              <a:highlight>
                <a:srgbClr val="FFFF00"/>
              </a:highlight>
            </a:endParaRPr>
          </a:p>
        </p:txBody>
      </p:sp>
      <p:sp>
        <p:nvSpPr>
          <p:cNvPr id="6" name="乘號 5">
            <a:extLst>
              <a:ext uri="{FF2B5EF4-FFF2-40B4-BE49-F238E27FC236}">
                <a16:creationId xmlns:a16="http://schemas.microsoft.com/office/drawing/2014/main" id="{FBBBFC08-259B-455F-9A42-E505FA40D7B6}"/>
              </a:ext>
            </a:extLst>
          </p:cNvPr>
          <p:cNvSpPr/>
          <p:nvPr/>
        </p:nvSpPr>
        <p:spPr>
          <a:xfrm>
            <a:off x="4569299" y="2788069"/>
            <a:ext cx="2355572" cy="2281427"/>
          </a:xfrm>
          <a:prstGeom prst="mathMultiply">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圖說文字: 向上箭號 6">
            <a:extLst>
              <a:ext uri="{FF2B5EF4-FFF2-40B4-BE49-F238E27FC236}">
                <a16:creationId xmlns:a16="http://schemas.microsoft.com/office/drawing/2014/main" id="{3FFC83FE-730D-4294-A404-D1FFF1CDB604}"/>
              </a:ext>
            </a:extLst>
          </p:cNvPr>
          <p:cNvSpPr/>
          <p:nvPr/>
        </p:nvSpPr>
        <p:spPr>
          <a:xfrm>
            <a:off x="4859656" y="4452730"/>
            <a:ext cx="3220778" cy="2176669"/>
          </a:xfrm>
          <a:prstGeom prst="up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CBA</a:t>
            </a:r>
            <a:r>
              <a:rPr lang="zh-TW" altLang="en-US" sz="2800" b="1" dirty="0">
                <a:solidFill>
                  <a:schemeClr val="bg1"/>
                </a:solidFill>
                <a:latin typeface="標楷體" panose="03000509000000000000" pitchFamily="65" charset="-120"/>
                <a:ea typeface="標楷體" panose="03000509000000000000" pitchFamily="65" charset="-120"/>
              </a:rPr>
              <a:t>產製黏貼憑證用紙並檢附核准動支簽影本，辦理撥款</a:t>
            </a:r>
          </a:p>
        </p:txBody>
      </p:sp>
    </p:spTree>
    <p:extLst>
      <p:ext uri="{BB962C8B-B14F-4D97-AF65-F5344CB8AC3E}">
        <p14:creationId xmlns:p14="http://schemas.microsoft.com/office/powerpoint/2010/main" val="3011195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7027F8-3D14-254B-10F2-34FFF54B5A7D}"/>
              </a:ext>
            </a:extLst>
          </p:cNvPr>
          <p:cNvSpPr>
            <a:spLocks noGrp="1"/>
          </p:cNvSpPr>
          <p:nvPr>
            <p:ph type="title"/>
          </p:nvPr>
        </p:nvSpPr>
        <p:spPr>
          <a:xfrm>
            <a:off x="680322" y="2855496"/>
            <a:ext cx="9613860" cy="1491916"/>
          </a:xfrm>
        </p:spPr>
        <p:txBody>
          <a:bodyPr>
            <a:normAutofit fontScale="90000"/>
          </a:bodyPr>
          <a:lstStyle/>
          <a:p>
            <a:pPr algn="ctr"/>
            <a:r>
              <a:rPr lang="zh-TW" altLang="en-US" sz="6700" b="1" dirty="0">
                <a:latin typeface="標楷體" panose="03000509000000000000" pitchFamily="65" charset="-120"/>
                <a:ea typeface="標楷體" panose="03000509000000000000" pitchFamily="65" charset="-120"/>
              </a:rPr>
              <a:t>預算型態</a:t>
            </a:r>
            <a:br>
              <a:rPr lang="zh-TW" altLang="en-US" b="1" dirty="0">
                <a:latin typeface="標楷體" panose="03000509000000000000" pitchFamily="65" charset="-120"/>
                <a:ea typeface="標楷體" panose="03000509000000000000" pitchFamily="65" charset="-120"/>
              </a:rPr>
            </a:br>
            <a:endParaRPr lang="zh-TW" altLang="en-US" dirty="0"/>
          </a:p>
        </p:txBody>
      </p:sp>
      <p:sp>
        <p:nvSpPr>
          <p:cNvPr id="3" name="文字版面配置區 2">
            <a:extLst>
              <a:ext uri="{FF2B5EF4-FFF2-40B4-BE49-F238E27FC236}">
                <a16:creationId xmlns:a16="http://schemas.microsoft.com/office/drawing/2014/main" id="{85D6E1B5-0064-F338-80F9-44736144D818}"/>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41378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66813D-1560-6FC5-CF58-CA9D344F6DC2}"/>
              </a:ext>
            </a:extLst>
          </p:cNvPr>
          <p:cNvSpPr>
            <a:spLocks noGrp="1"/>
          </p:cNvSpPr>
          <p:nvPr>
            <p:ph type="title"/>
          </p:nvPr>
        </p:nvSpPr>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br>
              <a:rPr kumimoji="0" lang="en-US" altLang="zh-TW" sz="44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47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預算法</a:t>
            </a:r>
            <a:r>
              <a:rPr kumimoji="0" lang="en-US" altLang="zh-TW" sz="47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§2</a:t>
            </a:r>
            <a:br>
              <a:rPr kumimoji="0" lang="zh-TW" altLang="en-US" sz="4000" b="1" i="0" u="none" strike="noStrike" kern="1200" cap="none" spc="0" normalizeH="0" baseline="0" noProof="0" dirty="0">
                <a:ln>
                  <a:noFill/>
                </a:ln>
                <a:solidFill>
                  <a:prstClr val="white"/>
                </a:solidFill>
                <a:effectLst/>
                <a:uLnTx/>
                <a:uFillTx/>
                <a:latin typeface="Trebuchet MS" panose="020B0603020202020204"/>
                <a:ea typeface="新細明體" panose="02020500000000000000" pitchFamily="18" charset="-120"/>
                <a:cs typeface="+mn-cs"/>
              </a:rPr>
            </a:br>
            <a:endParaRPr lang="zh-TW" altLang="en-US" dirty="0"/>
          </a:p>
        </p:txBody>
      </p:sp>
      <p:graphicFrame>
        <p:nvGraphicFramePr>
          <p:cNvPr id="3" name="資料庫圖表 2">
            <a:extLst>
              <a:ext uri="{FF2B5EF4-FFF2-40B4-BE49-F238E27FC236}">
                <a16:creationId xmlns:a16="http://schemas.microsoft.com/office/drawing/2014/main" id="{4EE96E13-6B18-EECF-23DB-C67903355002}"/>
              </a:ext>
            </a:extLst>
          </p:cNvPr>
          <p:cNvGraphicFramePr/>
          <p:nvPr>
            <p:extLst>
              <p:ext uri="{D42A27DB-BD31-4B8C-83A1-F6EECF244321}">
                <p14:modId xmlns:p14="http://schemas.microsoft.com/office/powerpoint/2010/main" val="2331461435"/>
              </p:ext>
            </p:extLst>
          </p:nvPr>
        </p:nvGraphicFramePr>
        <p:xfrm>
          <a:off x="109289" y="597877"/>
          <a:ext cx="11848932" cy="6260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756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ECB048-07D1-8938-9995-7597B65381B5}"/>
              </a:ext>
            </a:extLst>
          </p:cNvPr>
          <p:cNvSpPr>
            <a:spLocks noGrp="1"/>
          </p:cNvSpPr>
          <p:nvPr>
            <p:ph type="title"/>
          </p:nvPr>
        </p:nvSpPr>
        <p:spPr>
          <a:xfrm>
            <a:off x="680322" y="2863321"/>
            <a:ext cx="9613860" cy="1368850"/>
          </a:xfrm>
        </p:spPr>
        <p:txBody>
          <a:bodyPr>
            <a:normAutofit fontScale="90000"/>
          </a:bodyPr>
          <a:lstStyle/>
          <a:p>
            <a:pPr algn="ctr"/>
            <a:r>
              <a:rPr lang="zh-TW" altLang="en-US" sz="6700" b="1" dirty="0">
                <a:latin typeface="標楷體" panose="03000509000000000000" pitchFamily="65" charset="-120"/>
                <a:ea typeface="標楷體" panose="03000509000000000000" pitchFamily="65" charset="-120"/>
              </a:rPr>
              <a:t>預算</a:t>
            </a:r>
            <a:r>
              <a:rPr lang="zh-TW" altLang="en-US" sz="6000" b="1" dirty="0">
                <a:latin typeface="標楷體" panose="03000509000000000000" pitchFamily="65" charset="-120"/>
                <a:ea typeface="標楷體" panose="03000509000000000000" pitchFamily="65" charset="-120"/>
              </a:rPr>
              <a:t>執行</a:t>
            </a:r>
            <a:r>
              <a:rPr lang="en-US" altLang="zh-TW" sz="6000" b="1" dirty="0">
                <a:latin typeface="標楷體" panose="03000509000000000000" pitchFamily="65" charset="-120"/>
                <a:ea typeface="標楷體" panose="03000509000000000000" pitchFamily="65" charset="-120"/>
              </a:rPr>
              <a:t>-</a:t>
            </a:r>
            <a:r>
              <a:rPr lang="zh-TW" altLang="en-US" sz="6000" b="1" dirty="0">
                <a:latin typeface="標楷體" panose="03000509000000000000" pitchFamily="65" charset="-120"/>
                <a:ea typeface="標楷體" panose="03000509000000000000" pitchFamily="65" charset="-120"/>
              </a:rPr>
              <a:t>單位預算</a:t>
            </a:r>
            <a:br>
              <a:rPr lang="zh-TW" altLang="en-US" b="1" dirty="0">
                <a:latin typeface="標楷體" panose="03000509000000000000" pitchFamily="65" charset="-120"/>
                <a:ea typeface="標楷體" panose="03000509000000000000" pitchFamily="65" charset="-120"/>
              </a:rPr>
            </a:br>
            <a:endParaRPr lang="zh-TW" altLang="en-US" dirty="0"/>
          </a:p>
        </p:txBody>
      </p:sp>
      <p:sp>
        <p:nvSpPr>
          <p:cNvPr id="3" name="文字版面配置區 2">
            <a:extLst>
              <a:ext uri="{FF2B5EF4-FFF2-40B4-BE49-F238E27FC236}">
                <a16:creationId xmlns:a16="http://schemas.microsoft.com/office/drawing/2014/main" id="{102F6150-7290-25C4-4996-7A057E86C27C}"/>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488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0CFB44-06DF-4B14-9DF1-D47BC2AC16E6}"/>
              </a:ext>
            </a:extLst>
          </p:cNvPr>
          <p:cNvSpPr>
            <a:spLocks noGrp="1"/>
          </p:cNvSpPr>
          <p:nvPr>
            <p:ph type="title"/>
          </p:nvPr>
        </p:nvSpPr>
        <p:spPr>
          <a:xfrm>
            <a:off x="188843" y="753228"/>
            <a:ext cx="10105339" cy="1080938"/>
          </a:xfrm>
        </p:spPr>
        <p:txBody>
          <a:bodyPr>
            <a:normAutofit/>
          </a:bodyPr>
          <a:lstStyle/>
          <a:p>
            <a:r>
              <a:rPr lang="zh-TW" altLang="en-US" sz="4400" b="1" dirty="0">
                <a:latin typeface="標楷體" panose="03000509000000000000" pitchFamily="65" charset="-120"/>
                <a:ea typeface="標楷體" panose="03000509000000000000" pitchFamily="65" charset="-120"/>
              </a:rPr>
              <a:t>一、基本原則</a:t>
            </a:r>
            <a:endParaRPr lang="zh-TW" altLang="en-US" sz="4400" dirty="0">
              <a:latin typeface="標楷體" panose="03000509000000000000" pitchFamily="65" charset="-120"/>
              <a:ea typeface="標楷體" panose="03000509000000000000" pitchFamily="65" charset="-120"/>
            </a:endParaRPr>
          </a:p>
        </p:txBody>
      </p:sp>
      <p:graphicFrame>
        <p:nvGraphicFramePr>
          <p:cNvPr id="3" name="資料庫圖表 2">
            <a:extLst>
              <a:ext uri="{FF2B5EF4-FFF2-40B4-BE49-F238E27FC236}">
                <a16:creationId xmlns:a16="http://schemas.microsoft.com/office/drawing/2014/main" id="{F2F3E22B-506C-4CFA-A282-10A14F66900B}"/>
              </a:ext>
            </a:extLst>
          </p:cNvPr>
          <p:cNvGraphicFramePr/>
          <p:nvPr>
            <p:extLst>
              <p:ext uri="{D42A27DB-BD31-4B8C-83A1-F6EECF244321}">
                <p14:modId xmlns:p14="http://schemas.microsoft.com/office/powerpoint/2010/main" val="4267445870"/>
              </p:ext>
            </p:extLst>
          </p:nvPr>
        </p:nvGraphicFramePr>
        <p:xfrm>
          <a:off x="188842" y="2057401"/>
          <a:ext cx="10848125" cy="4482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8711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04F4E0-6691-F3C3-47E4-5E091195080C}"/>
              </a:ext>
            </a:extLst>
          </p:cNvPr>
          <p:cNvSpPr>
            <a:spLocks noGrp="1"/>
          </p:cNvSpPr>
          <p:nvPr>
            <p:ph type="title"/>
          </p:nvPr>
        </p:nvSpPr>
        <p:spPr>
          <a:xfrm>
            <a:off x="176463" y="753228"/>
            <a:ext cx="10117719" cy="1080938"/>
          </a:xfrm>
        </p:spPr>
        <p:txBody>
          <a:bodyPr>
            <a:normAutofit/>
          </a:bodyPr>
          <a:lstStyle/>
          <a:p>
            <a:r>
              <a:rPr lang="zh-TW" altLang="en-US" sz="4000" b="1" dirty="0">
                <a:latin typeface="標楷體" panose="03000509000000000000" pitchFamily="65" charset="-120"/>
                <a:ea typeface="標楷體" panose="03000509000000000000" pitchFamily="65" charset="-120"/>
              </a:rPr>
              <a:t>一、</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一</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預算</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民意機關審議意見</a:t>
            </a:r>
            <a:endParaRPr lang="zh-TW" altLang="en-US" sz="4000" dirty="0"/>
          </a:p>
        </p:txBody>
      </p:sp>
      <p:graphicFrame>
        <p:nvGraphicFramePr>
          <p:cNvPr id="3" name="資料庫圖表 2">
            <a:extLst>
              <a:ext uri="{FF2B5EF4-FFF2-40B4-BE49-F238E27FC236}">
                <a16:creationId xmlns:a16="http://schemas.microsoft.com/office/drawing/2014/main" id="{D17D7EDD-F72B-40EA-4054-98D316094583}"/>
              </a:ext>
            </a:extLst>
          </p:cNvPr>
          <p:cNvGraphicFramePr/>
          <p:nvPr>
            <p:extLst>
              <p:ext uri="{D42A27DB-BD31-4B8C-83A1-F6EECF244321}">
                <p14:modId xmlns:p14="http://schemas.microsoft.com/office/powerpoint/2010/main" val="587605277"/>
              </p:ext>
            </p:extLst>
          </p:nvPr>
        </p:nvGraphicFramePr>
        <p:xfrm>
          <a:off x="375686" y="2104007"/>
          <a:ext cx="10117719" cy="4473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8716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CC9F5A-2022-AD6F-EE54-C2EE35BCE108}"/>
              </a:ext>
            </a:extLst>
          </p:cNvPr>
          <p:cNvSpPr>
            <a:spLocks noGrp="1"/>
          </p:cNvSpPr>
          <p:nvPr>
            <p:ph type="title"/>
          </p:nvPr>
        </p:nvSpPr>
        <p:spPr>
          <a:xfrm>
            <a:off x="140677" y="753228"/>
            <a:ext cx="10153505" cy="1080938"/>
          </a:xfrm>
        </p:spPr>
        <p:txBody>
          <a:bodyPr>
            <a:normAutofit/>
          </a:bodyPr>
          <a:lstStyle/>
          <a:p>
            <a:r>
              <a:rPr lang="zh-TW" altLang="en-US" sz="4000" b="1" dirty="0">
                <a:latin typeface="標楷體" panose="03000509000000000000" pitchFamily="65" charset="-120"/>
                <a:ea typeface="標楷體" panose="03000509000000000000" pitchFamily="65" charset="-120"/>
              </a:rPr>
              <a:t>一、</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民意機關審議意見之效力</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法律規定</a:t>
            </a:r>
            <a:endParaRPr lang="zh-TW" altLang="en-US" sz="4000" b="1" dirty="0"/>
          </a:p>
        </p:txBody>
      </p:sp>
      <p:graphicFrame>
        <p:nvGraphicFramePr>
          <p:cNvPr id="4" name="內容版面配置區 3">
            <a:extLst>
              <a:ext uri="{FF2B5EF4-FFF2-40B4-BE49-F238E27FC236}">
                <a16:creationId xmlns:a16="http://schemas.microsoft.com/office/drawing/2014/main" id="{BBE39213-3CE6-D797-AE86-276649824300}"/>
              </a:ext>
            </a:extLst>
          </p:cNvPr>
          <p:cNvGraphicFramePr>
            <a:graphicFrameLocks noGrp="1"/>
          </p:cNvGraphicFramePr>
          <p:nvPr>
            <p:ph idx="1"/>
            <p:extLst>
              <p:ext uri="{D42A27DB-BD31-4B8C-83A1-F6EECF244321}">
                <p14:modId xmlns:p14="http://schemas.microsoft.com/office/powerpoint/2010/main" val="2966751238"/>
              </p:ext>
            </p:extLst>
          </p:nvPr>
        </p:nvGraphicFramePr>
        <p:xfrm>
          <a:off x="140677" y="2060713"/>
          <a:ext cx="11267129" cy="4712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89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440B43C-F859-450F-A781-73C466FFD6AA}"/>
              </a:ext>
            </a:extLst>
          </p:cNvPr>
          <p:cNvPicPr>
            <a:picLocks noChangeAspect="1"/>
          </p:cNvPicPr>
          <p:nvPr/>
        </p:nvPicPr>
        <p:blipFill>
          <a:blip r:embed="rId2"/>
          <a:stretch>
            <a:fillRect/>
          </a:stretch>
        </p:blipFill>
        <p:spPr>
          <a:xfrm>
            <a:off x="2269367" y="0"/>
            <a:ext cx="7653266" cy="6858000"/>
          </a:xfrm>
          <a:prstGeom prst="rect">
            <a:avLst/>
          </a:prstGeom>
        </p:spPr>
      </p:pic>
    </p:spTree>
    <p:extLst>
      <p:ext uri="{BB962C8B-B14F-4D97-AF65-F5344CB8AC3E}">
        <p14:creationId xmlns:p14="http://schemas.microsoft.com/office/powerpoint/2010/main" val="242118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四、</a:t>
            </a:r>
            <a:r>
              <a:rPr lang="en-US" altLang="zh-TW" sz="3300" b="1" dirty="0">
                <a:latin typeface="標楷體" panose="03000509000000000000" pitchFamily="65" charset="-120"/>
                <a:ea typeface="標楷體" panose="03000509000000000000" pitchFamily="65" charset="-120"/>
              </a:rPr>
              <a:t>112</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6</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13</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1120049185</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789302094"/>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3516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4068153525"/>
              </p:ext>
            </p:extLst>
          </p:nvPr>
        </p:nvGraphicFramePr>
        <p:xfrm>
          <a:off x="336888" y="2064649"/>
          <a:ext cx="10752026"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390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2951890911"/>
              </p:ext>
            </p:extLst>
          </p:nvPr>
        </p:nvGraphicFramePr>
        <p:xfrm>
          <a:off x="216495" y="2050135"/>
          <a:ext cx="11815848"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262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1700648207"/>
              </p:ext>
            </p:extLst>
          </p:nvPr>
        </p:nvGraphicFramePr>
        <p:xfrm>
          <a:off x="216495" y="2038144"/>
          <a:ext cx="11378034"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2698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746544073"/>
              </p:ext>
            </p:extLst>
          </p:nvPr>
        </p:nvGraphicFramePr>
        <p:xfrm>
          <a:off x="336888" y="2064649"/>
          <a:ext cx="11637398"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217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資料庫圖表 2">
            <a:extLst>
              <a:ext uri="{FF2B5EF4-FFF2-40B4-BE49-F238E27FC236}">
                <a16:creationId xmlns:a16="http://schemas.microsoft.com/office/drawing/2014/main" id="{667E05F4-E453-4F47-8649-2F84CBAAE806}"/>
              </a:ext>
            </a:extLst>
          </p:cNvPr>
          <p:cNvGraphicFramePr/>
          <p:nvPr>
            <p:extLst>
              <p:ext uri="{D42A27DB-BD31-4B8C-83A1-F6EECF244321}">
                <p14:modId xmlns:p14="http://schemas.microsoft.com/office/powerpoint/2010/main" val="3001048577"/>
              </p:ext>
            </p:extLst>
          </p:nvPr>
        </p:nvGraphicFramePr>
        <p:xfrm>
          <a:off x="336888" y="2064649"/>
          <a:ext cx="11434198" cy="465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581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987048" cy="1080938"/>
          </a:xfrm>
        </p:spPr>
        <p:txBody>
          <a:bodyPr>
            <a:normAutofit/>
          </a:bodyPr>
          <a:lstStyle/>
          <a:p>
            <a:r>
              <a:rPr lang="zh-TW" altLang="en-US" sz="4000" b="1" dirty="0">
                <a:latin typeface="標楷體" panose="03000509000000000000" pitchFamily="65" charset="-120"/>
                <a:ea typeface="標楷體" panose="03000509000000000000" pitchFamily="65" charset="-120"/>
              </a:rPr>
              <a:t>二、預算案未能依限完成審議</a:t>
            </a:r>
          </a:p>
        </p:txBody>
      </p:sp>
      <p:graphicFrame>
        <p:nvGraphicFramePr>
          <p:cNvPr id="3" name="表格 3">
            <a:extLst>
              <a:ext uri="{FF2B5EF4-FFF2-40B4-BE49-F238E27FC236}">
                <a16:creationId xmlns:a16="http://schemas.microsoft.com/office/drawing/2014/main" id="{881D4212-B73E-47B8-9C52-9297FD0C6DFE}"/>
              </a:ext>
            </a:extLst>
          </p:cNvPr>
          <p:cNvGraphicFramePr>
            <a:graphicFrameLocks noGrp="1"/>
          </p:cNvGraphicFramePr>
          <p:nvPr>
            <p:extLst>
              <p:ext uri="{D42A27DB-BD31-4B8C-83A1-F6EECF244321}">
                <p14:modId xmlns:p14="http://schemas.microsoft.com/office/powerpoint/2010/main" val="2405902908"/>
              </p:ext>
            </p:extLst>
          </p:nvPr>
        </p:nvGraphicFramePr>
        <p:xfrm>
          <a:off x="292100" y="3118359"/>
          <a:ext cx="11294868" cy="3639820"/>
        </p:xfrm>
        <a:graphic>
          <a:graphicData uri="http://schemas.openxmlformats.org/drawingml/2006/table">
            <a:tbl>
              <a:tblPr firstRow="1" bandRow="1">
                <a:tableStyleId>{10A1B5D5-9B99-4C35-A422-299274C87663}</a:tableStyleId>
              </a:tblPr>
              <a:tblGrid>
                <a:gridCol w="5462738">
                  <a:extLst>
                    <a:ext uri="{9D8B030D-6E8A-4147-A177-3AD203B41FA5}">
                      <a16:colId xmlns:a16="http://schemas.microsoft.com/office/drawing/2014/main" val="1502674088"/>
                    </a:ext>
                  </a:extLst>
                </a:gridCol>
                <a:gridCol w="5832130">
                  <a:extLst>
                    <a:ext uri="{9D8B030D-6E8A-4147-A177-3AD203B41FA5}">
                      <a16:colId xmlns:a16="http://schemas.microsoft.com/office/drawing/2014/main" val="4117677307"/>
                    </a:ext>
                  </a:extLst>
                </a:gridCol>
              </a:tblGrid>
              <a:tr h="591820">
                <a:tc>
                  <a:txBody>
                    <a:bodyPr/>
                    <a:lstStyle/>
                    <a:p>
                      <a:pPr algn="ctr"/>
                      <a:r>
                        <a:rPr lang="zh-TW" altLang="en-US" sz="2800" b="1" dirty="0">
                          <a:solidFill>
                            <a:schemeClr val="bg1"/>
                          </a:solidFill>
                          <a:latin typeface="DFKai-SB" panose="03000509000000000000" pitchFamily="65" charset="-120"/>
                          <a:ea typeface="DFKai-SB" panose="03000509000000000000" pitchFamily="65" charset="-120"/>
                        </a:rPr>
                        <a:t>認定為新增計畫</a:t>
                      </a:r>
                    </a:p>
                  </a:txBody>
                  <a:tcPr/>
                </a:tc>
                <a:tc>
                  <a:txBody>
                    <a:bodyPr/>
                    <a:lstStyle/>
                    <a:p>
                      <a:pPr algn="ctr"/>
                      <a:r>
                        <a:rPr lang="zh-TW" altLang="en-US" sz="2800" b="1" dirty="0">
                          <a:solidFill>
                            <a:schemeClr val="bg1"/>
                          </a:solidFill>
                          <a:latin typeface="DFKai-SB" panose="03000509000000000000" pitchFamily="65" charset="-120"/>
                          <a:ea typeface="DFKai-SB" panose="03000509000000000000" pitchFamily="65" charset="-120"/>
                        </a:rPr>
                        <a:t>不認定為新增計畫</a:t>
                      </a:r>
                    </a:p>
                  </a:txBody>
                  <a:tcPr>
                    <a:solidFill>
                      <a:schemeClr val="accent1"/>
                    </a:solidFill>
                  </a:tcPr>
                </a:tc>
                <a:extLst>
                  <a:ext uri="{0D108BD9-81ED-4DB2-BD59-A6C34878D82A}">
                    <a16:rowId xmlns:a16="http://schemas.microsoft.com/office/drawing/2014/main" val="593797165"/>
                  </a:ext>
                </a:extLst>
              </a:tr>
              <a:tr h="175623">
                <a:tc>
                  <a:txBody>
                    <a:bodyPr/>
                    <a:lstStyle/>
                    <a:p>
                      <a:r>
                        <a:rPr lang="zh-TW" altLang="en-US" sz="2600" b="1" u="sng" dirty="0">
                          <a:solidFill>
                            <a:srgbClr val="FF0000"/>
                          </a:solidFill>
                          <a:highlight>
                            <a:srgbClr val="FFFF00"/>
                          </a:highlight>
                          <a:latin typeface="DFKai-SB" panose="03000509000000000000" pitchFamily="65" charset="-120"/>
                          <a:ea typeface="DFKai-SB" panose="03000509000000000000" pitchFamily="65" charset="-120"/>
                        </a:rPr>
                        <a:t>業務計畫或工作計畫科目</a:t>
                      </a:r>
                      <a:r>
                        <a:rPr lang="zh-TW" altLang="en-US" sz="2600" b="1" u="sng" dirty="0">
                          <a:solidFill>
                            <a:srgbClr val="FF0000"/>
                          </a:solidFill>
                          <a:latin typeface="DFKai-SB" panose="03000509000000000000" pitchFamily="65" charset="-120"/>
                          <a:ea typeface="DFKai-SB" panose="03000509000000000000" pitchFamily="65" charset="-120"/>
                        </a:rPr>
                        <a:t>當年度始增設者。</a:t>
                      </a:r>
                    </a:p>
                  </a:txBody>
                  <a:tcPr>
                    <a:solidFill>
                      <a:schemeClr val="accent6">
                        <a:lumMod val="40000"/>
                        <a:lumOff val="60000"/>
                      </a:schemeClr>
                    </a:solidFill>
                  </a:tcPr>
                </a:tc>
                <a:tc>
                  <a:txBody>
                    <a:bodyPr/>
                    <a:lstStyle/>
                    <a:p>
                      <a:r>
                        <a:rPr lang="zh-TW" altLang="en-US" sz="2600" b="1" dirty="0">
                          <a:latin typeface="DFKai-SB" panose="03000509000000000000" pitchFamily="65" charset="-120"/>
                          <a:ea typeface="DFKai-SB" panose="03000509000000000000" pitchFamily="65" charset="-120"/>
                        </a:rPr>
                        <a:t>科目名稱當年度有變更，但</a:t>
                      </a:r>
                      <a:r>
                        <a:rPr lang="zh-TW" altLang="en-US" sz="2600" b="1" dirty="0">
                          <a:solidFill>
                            <a:srgbClr val="FF0000"/>
                          </a:solidFill>
                          <a:latin typeface="DFKai-SB" panose="03000509000000000000" pitchFamily="65" charset="-120"/>
                          <a:ea typeface="DFKai-SB" panose="03000509000000000000" pitchFamily="65" charset="-120"/>
                        </a:rPr>
                        <a:t>實質計畫內容未變動</a:t>
                      </a:r>
                    </a:p>
                  </a:txBody>
                  <a:tcPr>
                    <a:solidFill>
                      <a:schemeClr val="accent1">
                        <a:lumMod val="40000"/>
                        <a:lumOff val="60000"/>
                      </a:schemeClr>
                    </a:solidFill>
                  </a:tcPr>
                </a:tc>
                <a:extLst>
                  <a:ext uri="{0D108BD9-81ED-4DB2-BD59-A6C34878D82A}">
                    <a16:rowId xmlns:a16="http://schemas.microsoft.com/office/drawing/2014/main" val="1801027557"/>
                  </a:ext>
                </a:extLst>
              </a:tr>
              <a:tr h="578757">
                <a:tc>
                  <a:txBody>
                    <a:bodyPr/>
                    <a:lstStyle/>
                    <a:p>
                      <a:r>
                        <a:rPr lang="zh-TW" altLang="en-US" sz="2600" b="1" dirty="0">
                          <a:solidFill>
                            <a:schemeClr val="bg1"/>
                          </a:solidFill>
                          <a:latin typeface="DFKai-SB" panose="03000509000000000000" pitchFamily="65" charset="-120"/>
                          <a:ea typeface="DFKai-SB" panose="03000509000000000000" pitchFamily="65" charset="-120"/>
                        </a:rPr>
                        <a:t>重要</a:t>
                      </a:r>
                      <a:r>
                        <a:rPr lang="zh-TW" altLang="en-US" sz="2600" b="1" dirty="0">
                          <a:solidFill>
                            <a:srgbClr val="FF0000"/>
                          </a:solidFill>
                          <a:highlight>
                            <a:srgbClr val="FFFF00"/>
                          </a:highlight>
                          <a:latin typeface="DFKai-SB" panose="03000509000000000000" pitchFamily="65" charset="-120"/>
                          <a:ea typeface="DFKai-SB" panose="03000509000000000000" pitchFamily="65" charset="-120"/>
                        </a:rPr>
                        <a:t>新增政事</a:t>
                      </a:r>
                      <a:r>
                        <a:rPr lang="zh-TW" altLang="en-US" sz="2600" b="1" dirty="0">
                          <a:solidFill>
                            <a:schemeClr val="bg1"/>
                          </a:solidFill>
                          <a:latin typeface="DFKai-SB" panose="03000509000000000000" pitchFamily="65" charset="-120"/>
                          <a:ea typeface="DFKai-SB" panose="03000509000000000000" pitchFamily="65" charset="-120"/>
                        </a:rPr>
                        <a:t>，</a:t>
                      </a:r>
                      <a:r>
                        <a:rPr lang="zh-TW" altLang="en-US" sz="2600" b="1" u="sng" dirty="0">
                          <a:solidFill>
                            <a:srgbClr val="FF0000"/>
                          </a:solidFill>
                          <a:latin typeface="DFKai-SB" panose="03000509000000000000" pitchFamily="65" charset="-120"/>
                          <a:ea typeface="DFKai-SB" panose="03000509000000000000" pitchFamily="65" charset="-120"/>
                        </a:rPr>
                        <a:t>於原工作計畫項下增列一分支計畫，或於原分支計畫內增列經費</a:t>
                      </a:r>
                      <a:r>
                        <a:rPr lang="zh-TW" altLang="en-US" sz="2600" b="1" dirty="0">
                          <a:solidFill>
                            <a:schemeClr val="bg1"/>
                          </a:solidFill>
                          <a:latin typeface="DFKai-SB" panose="03000509000000000000" pitchFamily="65" charset="-120"/>
                          <a:ea typeface="DFKai-SB" panose="03000509000000000000" pitchFamily="65" charset="-120"/>
                        </a:rPr>
                        <a:t>辦理。</a:t>
                      </a:r>
                    </a:p>
                  </a:txBody>
                  <a:tcPr>
                    <a:solidFill>
                      <a:schemeClr val="accent6">
                        <a:lumMod val="40000"/>
                        <a:lumOff val="60000"/>
                      </a:schemeClr>
                    </a:solidFill>
                  </a:tcPr>
                </a:tc>
                <a:tc>
                  <a:txBody>
                    <a:bodyPr/>
                    <a:lstStyle/>
                    <a:p>
                      <a:r>
                        <a:rPr lang="zh-TW" altLang="en-US" sz="2600" b="1" dirty="0">
                          <a:latin typeface="DFKai-SB" panose="03000509000000000000" pitchFamily="65" charset="-120"/>
                          <a:ea typeface="DFKai-SB" panose="03000509000000000000" pitchFamily="65" charset="-120"/>
                        </a:rPr>
                        <a:t>原為單位預算機關當年度改為單位預算之分預算機關，但</a:t>
                      </a:r>
                      <a:r>
                        <a:rPr lang="zh-TW" altLang="en-US" sz="2600" b="1" dirty="0">
                          <a:solidFill>
                            <a:srgbClr val="FF0000"/>
                          </a:solidFill>
                          <a:latin typeface="DFKai-SB" panose="03000509000000000000" pitchFamily="65" charset="-120"/>
                          <a:ea typeface="DFKai-SB" panose="03000509000000000000" pitchFamily="65" charset="-120"/>
                        </a:rPr>
                        <a:t>實質計畫內容未變動</a:t>
                      </a:r>
                    </a:p>
                  </a:txBody>
                  <a:tcPr>
                    <a:solidFill>
                      <a:schemeClr val="accent1">
                        <a:lumMod val="40000"/>
                        <a:lumOff val="60000"/>
                      </a:schemeClr>
                    </a:solidFill>
                  </a:tcPr>
                </a:tc>
                <a:extLst>
                  <a:ext uri="{0D108BD9-81ED-4DB2-BD59-A6C34878D82A}">
                    <a16:rowId xmlns:a16="http://schemas.microsoft.com/office/drawing/2014/main" val="3616507197"/>
                  </a:ext>
                </a:extLst>
              </a:tr>
              <a:tr h="578757">
                <a:tc>
                  <a:txBody>
                    <a:bodyPr/>
                    <a:lstStyle/>
                    <a:p>
                      <a:endParaRPr lang="en-US" sz="2600" b="1" dirty="0">
                        <a:latin typeface="DFKai-SB" panose="03000509000000000000" pitchFamily="65" charset="-120"/>
                        <a:ea typeface="DFKai-SB" panose="03000509000000000000" pitchFamily="65" charset="-120"/>
                      </a:endParaRPr>
                    </a:p>
                  </a:txBody>
                  <a:tcPr>
                    <a:solidFill>
                      <a:schemeClr val="accent6">
                        <a:lumMod val="40000"/>
                        <a:lumOff val="60000"/>
                      </a:schemeClr>
                    </a:solidFill>
                  </a:tcPr>
                </a:tc>
                <a:tc>
                  <a:txBody>
                    <a:bodyPr/>
                    <a:lstStyle/>
                    <a:p>
                      <a:r>
                        <a:rPr lang="zh-TW" altLang="en-US" sz="2600" b="1" dirty="0">
                          <a:latin typeface="DFKai-SB" panose="03000509000000000000" pitchFamily="65" charset="-120"/>
                          <a:ea typeface="DFKai-SB" panose="03000509000000000000" pitchFamily="65" charset="-120"/>
                        </a:rPr>
                        <a:t>機關</a:t>
                      </a:r>
                      <a:r>
                        <a:rPr lang="zh-TW" altLang="en-US" sz="2600" b="1" dirty="0">
                          <a:solidFill>
                            <a:srgbClr val="FF0000"/>
                          </a:solidFill>
                          <a:latin typeface="DFKai-SB" panose="03000509000000000000" pitchFamily="65" charset="-120"/>
                          <a:ea typeface="DFKai-SB" panose="03000509000000000000" pitchFamily="65" charset="-120"/>
                        </a:rPr>
                        <a:t>整併</a:t>
                      </a:r>
                      <a:r>
                        <a:rPr lang="zh-TW" altLang="en-US" sz="2600" b="1" dirty="0">
                          <a:latin typeface="DFKai-SB" panose="03000509000000000000" pitchFamily="65" charset="-120"/>
                          <a:ea typeface="DFKai-SB" panose="03000509000000000000" pitchFamily="65" charset="-120"/>
                        </a:rPr>
                        <a:t>及業務</a:t>
                      </a:r>
                      <a:r>
                        <a:rPr lang="zh-TW" altLang="en-US" sz="2600" b="1" dirty="0">
                          <a:solidFill>
                            <a:srgbClr val="FF0000"/>
                          </a:solidFill>
                          <a:latin typeface="DFKai-SB" panose="03000509000000000000" pitchFamily="65" charset="-120"/>
                          <a:ea typeface="DFKai-SB" panose="03000509000000000000" pitchFamily="65" charset="-120"/>
                        </a:rPr>
                        <a:t>調整移撥</a:t>
                      </a:r>
                      <a:r>
                        <a:rPr lang="zh-TW" altLang="en-US" sz="2600" b="1" dirty="0">
                          <a:latin typeface="DFKai-SB" panose="03000509000000000000" pitchFamily="65" charset="-120"/>
                          <a:ea typeface="DFKai-SB" panose="03000509000000000000" pitchFamily="65" charset="-120"/>
                        </a:rPr>
                        <a:t>，但</a:t>
                      </a:r>
                      <a:r>
                        <a:rPr lang="zh-TW" altLang="en-US" sz="2600" b="1" dirty="0">
                          <a:solidFill>
                            <a:srgbClr val="FF0000"/>
                          </a:solidFill>
                          <a:latin typeface="DFKai-SB" panose="03000509000000000000" pitchFamily="65" charset="-120"/>
                          <a:ea typeface="DFKai-SB" panose="03000509000000000000" pitchFamily="65" charset="-120"/>
                        </a:rPr>
                        <a:t>實質計畫內容未變動</a:t>
                      </a:r>
                    </a:p>
                  </a:txBody>
                  <a:tcPr>
                    <a:solidFill>
                      <a:schemeClr val="accent1">
                        <a:lumMod val="40000"/>
                        <a:lumOff val="60000"/>
                      </a:schemeClr>
                    </a:solidFill>
                  </a:tcPr>
                </a:tc>
                <a:extLst>
                  <a:ext uri="{0D108BD9-81ED-4DB2-BD59-A6C34878D82A}">
                    <a16:rowId xmlns:a16="http://schemas.microsoft.com/office/drawing/2014/main" val="105981275"/>
                  </a:ext>
                </a:extLst>
              </a:tr>
            </a:tbl>
          </a:graphicData>
        </a:graphic>
      </p:graphicFrame>
      <p:grpSp>
        <p:nvGrpSpPr>
          <p:cNvPr id="5" name="群組 4">
            <a:extLst>
              <a:ext uri="{FF2B5EF4-FFF2-40B4-BE49-F238E27FC236}">
                <a16:creationId xmlns:a16="http://schemas.microsoft.com/office/drawing/2014/main" id="{65AB6BE5-8775-4C13-907A-09D849671579}"/>
              </a:ext>
            </a:extLst>
          </p:cNvPr>
          <p:cNvGrpSpPr/>
          <p:nvPr/>
        </p:nvGrpSpPr>
        <p:grpSpPr>
          <a:xfrm>
            <a:off x="216495" y="2013938"/>
            <a:ext cx="11622514" cy="1035683"/>
            <a:chOff x="241471" y="108263"/>
            <a:chExt cx="10393452" cy="1080938"/>
          </a:xfrm>
        </p:grpSpPr>
        <p:sp>
          <p:nvSpPr>
            <p:cNvPr id="7" name="矩形: 圓角 6">
              <a:extLst>
                <a:ext uri="{FF2B5EF4-FFF2-40B4-BE49-F238E27FC236}">
                  <a16:creationId xmlns:a16="http://schemas.microsoft.com/office/drawing/2014/main" id="{CA314462-23C8-43B2-84FD-E0B9D1CA9098}"/>
                </a:ext>
              </a:extLst>
            </p:cNvPr>
            <p:cNvSpPr/>
            <p:nvPr/>
          </p:nvSpPr>
          <p:spPr>
            <a:xfrm>
              <a:off x="241471" y="108263"/>
              <a:ext cx="10105932" cy="1080938"/>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zh-TW" altLang="en-US"/>
            </a:p>
          </p:txBody>
        </p:sp>
        <p:sp>
          <p:nvSpPr>
            <p:cNvPr id="8" name="矩形: 圓角 4">
              <a:extLst>
                <a:ext uri="{FF2B5EF4-FFF2-40B4-BE49-F238E27FC236}">
                  <a16:creationId xmlns:a16="http://schemas.microsoft.com/office/drawing/2014/main" id="{22C991E4-3C85-424B-8BAA-0016EFBF1775}"/>
                </a:ext>
              </a:extLst>
            </p:cNvPr>
            <p:cNvSpPr txBox="1"/>
            <p:nvPr/>
          </p:nvSpPr>
          <p:spPr>
            <a:xfrm>
              <a:off x="651053" y="206681"/>
              <a:ext cx="9983870" cy="884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2530" tIns="0" rIns="302530" bIns="0" numCol="1" spcCol="1270" anchor="ctr" anchorCtr="0">
              <a:noAutofit/>
            </a:bodyPr>
            <a:lstStyle/>
            <a:p>
              <a:pPr marL="0" lvl="0" indent="0" algn="l" defTabSz="13335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中央政府總預算案未能依限完成時之執行補充規定</a:t>
              </a:r>
            </a:p>
          </p:txBody>
        </p:sp>
      </p:grpSp>
    </p:spTree>
    <p:extLst>
      <p:ext uri="{BB962C8B-B14F-4D97-AF65-F5344CB8AC3E}">
        <p14:creationId xmlns:p14="http://schemas.microsoft.com/office/powerpoint/2010/main" val="2416166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6D08C2B0-EB4D-698A-B90B-160786560B5E}"/>
              </a:ext>
            </a:extLst>
          </p:cNvPr>
          <p:cNvGraphicFramePr>
            <a:graphicFrameLocks noGrp="1"/>
          </p:cNvGraphicFramePr>
          <p:nvPr>
            <p:extLst>
              <p:ext uri="{D42A27DB-BD31-4B8C-83A1-F6EECF244321}">
                <p14:modId xmlns:p14="http://schemas.microsoft.com/office/powerpoint/2010/main" val="1859337735"/>
              </p:ext>
            </p:extLst>
          </p:nvPr>
        </p:nvGraphicFramePr>
        <p:xfrm>
          <a:off x="207164" y="1312096"/>
          <a:ext cx="11712120" cy="5433292"/>
        </p:xfrm>
        <a:graphic>
          <a:graphicData uri="http://schemas.openxmlformats.org/drawingml/2006/table">
            <a:tbl>
              <a:tblPr firstRow="1" bandRow="1">
                <a:tableStyleId>{7DF18680-E054-41AD-8BC1-D1AEF772440D}</a:tableStyleId>
              </a:tblPr>
              <a:tblGrid>
                <a:gridCol w="1258825">
                  <a:extLst>
                    <a:ext uri="{9D8B030D-6E8A-4147-A177-3AD203B41FA5}">
                      <a16:colId xmlns:a16="http://schemas.microsoft.com/office/drawing/2014/main" val="3263936061"/>
                    </a:ext>
                  </a:extLst>
                </a:gridCol>
                <a:gridCol w="2370515">
                  <a:extLst>
                    <a:ext uri="{9D8B030D-6E8A-4147-A177-3AD203B41FA5}">
                      <a16:colId xmlns:a16="http://schemas.microsoft.com/office/drawing/2014/main" val="967043392"/>
                    </a:ext>
                  </a:extLst>
                </a:gridCol>
                <a:gridCol w="8082780">
                  <a:extLst>
                    <a:ext uri="{9D8B030D-6E8A-4147-A177-3AD203B41FA5}">
                      <a16:colId xmlns:a16="http://schemas.microsoft.com/office/drawing/2014/main" val="544020626"/>
                    </a:ext>
                  </a:extLst>
                </a:gridCol>
              </a:tblGrid>
              <a:tr h="914878">
                <a:tc>
                  <a:txBody>
                    <a:bodyPr/>
                    <a:lstStyle/>
                    <a:p>
                      <a:pPr algn="ctr"/>
                      <a:r>
                        <a:rPr lang="zh-TW" altLang="zh-TW" sz="2800" b="1" kern="0" dirty="0">
                          <a:solidFill>
                            <a:schemeClr val="bg1"/>
                          </a:solidFill>
                          <a:effectLst/>
                          <a:latin typeface="標楷體" panose="03000509000000000000" pitchFamily="65" charset="-120"/>
                          <a:ea typeface="標楷體" panose="03000509000000000000" pitchFamily="65" charset="-120"/>
                        </a:rPr>
                        <a:t>類</a:t>
                      </a:r>
                      <a:r>
                        <a:rPr lang="zh-HK" altLang="zh-TW" sz="2800" b="1" kern="0" dirty="0">
                          <a:solidFill>
                            <a:schemeClr val="bg1"/>
                          </a:solidFill>
                          <a:effectLst/>
                          <a:latin typeface="標楷體" panose="03000509000000000000" pitchFamily="65" charset="-120"/>
                          <a:ea typeface="標楷體" panose="03000509000000000000" pitchFamily="65" charset="-120"/>
                        </a:rPr>
                        <a:t>型</a:t>
                      </a:r>
                      <a:endParaRPr lang="zh-TW" altLang="en-US" sz="2800" b="1" dirty="0">
                        <a:solidFill>
                          <a:schemeClr val="bg1"/>
                        </a:solidFill>
                        <a:latin typeface="標楷體" panose="03000509000000000000" pitchFamily="65" charset="-120"/>
                        <a:ea typeface="標楷體" panose="03000509000000000000" pitchFamily="65" charset="-120"/>
                      </a:endParaRPr>
                    </a:p>
                  </a:txBody>
                  <a:tcPr>
                    <a:solidFill>
                      <a:schemeClr val="accent6">
                        <a:lumMod val="90000"/>
                      </a:schemeClr>
                    </a:solidFill>
                  </a:tcPr>
                </a:tc>
                <a:tc>
                  <a:txBody>
                    <a:bodyPr/>
                    <a:lstStyle/>
                    <a:p>
                      <a:pPr algn="ctr"/>
                      <a:r>
                        <a:rPr lang="zh-TW" altLang="zh-TW" sz="2800" b="1" kern="1200" dirty="0">
                          <a:solidFill>
                            <a:schemeClr val="bg1"/>
                          </a:solidFill>
                          <a:effectLst/>
                          <a:latin typeface="標楷體" panose="03000509000000000000" pitchFamily="65" charset="-120"/>
                          <a:ea typeface="標楷體" panose="03000509000000000000" pitchFamily="65" charset="-120"/>
                        </a:rPr>
                        <a:t>一般簽案</a:t>
                      </a:r>
                      <a:endParaRPr lang="zh-TW" altLang="en-US" sz="2800" b="1" dirty="0">
                        <a:solidFill>
                          <a:schemeClr val="bg1"/>
                        </a:solidFill>
                        <a:latin typeface="標楷體" panose="03000509000000000000" pitchFamily="65" charset="-120"/>
                        <a:ea typeface="標楷體" panose="03000509000000000000" pitchFamily="65" charset="-120"/>
                      </a:endParaRPr>
                    </a:p>
                  </a:txBody>
                  <a:tcPr/>
                </a:tc>
                <a:tc>
                  <a:txBody>
                    <a:bodyPr/>
                    <a:lstStyle/>
                    <a:p>
                      <a:r>
                        <a:rPr lang="zh-TW" altLang="zh-TW" sz="2800" b="1" kern="1200" dirty="0">
                          <a:solidFill>
                            <a:schemeClr val="bg1"/>
                          </a:solidFill>
                          <a:effectLst/>
                          <a:latin typeface="標楷體" panose="03000509000000000000" pitchFamily="65" charset="-120"/>
                          <a:ea typeface="標楷體" panose="03000509000000000000" pitchFamily="65" charset="-120"/>
                        </a:rPr>
                        <a:t>依政府採購法辦理之採購</a:t>
                      </a:r>
                      <a:r>
                        <a:rPr lang="zh-HK" altLang="zh-TW" sz="2800" b="1" kern="1200" dirty="0">
                          <a:solidFill>
                            <a:schemeClr val="bg1"/>
                          </a:solidFill>
                          <a:effectLst/>
                          <a:latin typeface="標楷體" panose="03000509000000000000" pitchFamily="65" charset="-120"/>
                          <a:ea typeface="標楷體" panose="03000509000000000000" pitchFamily="65" charset="-120"/>
                        </a:rPr>
                        <a:t>簽案</a:t>
                      </a:r>
                      <a:r>
                        <a:rPr lang="en-US" altLang="zh-TW" sz="2800" b="1" kern="1200" dirty="0">
                          <a:solidFill>
                            <a:schemeClr val="bg1"/>
                          </a:solidFill>
                          <a:effectLst/>
                          <a:latin typeface="標楷體" panose="03000509000000000000" pitchFamily="65" charset="-120"/>
                          <a:ea typeface="標楷體" panose="03000509000000000000" pitchFamily="65" charset="-120"/>
                        </a:rPr>
                        <a:t>(</a:t>
                      </a:r>
                      <a:r>
                        <a:rPr lang="zh-HK" altLang="zh-TW" sz="2800" b="1" kern="1200" dirty="0">
                          <a:solidFill>
                            <a:schemeClr val="bg1"/>
                          </a:solidFill>
                          <a:effectLst/>
                          <a:latin typeface="標楷體" panose="03000509000000000000" pitchFamily="65" charset="-120"/>
                          <a:ea typeface="標楷體" panose="03000509000000000000" pitchFamily="65" charset="-120"/>
                        </a:rPr>
                        <a:t>延續性或例行性、跨年度</a:t>
                      </a:r>
                      <a:r>
                        <a:rPr lang="en-US" altLang="zh-TW" sz="2800" b="1" kern="1200" dirty="0">
                          <a:solidFill>
                            <a:schemeClr val="bg1"/>
                          </a:solidFill>
                          <a:effectLst/>
                          <a:latin typeface="標楷體" panose="03000509000000000000" pitchFamily="65" charset="-120"/>
                          <a:ea typeface="標楷體" panose="03000509000000000000" pitchFamily="65" charset="-120"/>
                        </a:rPr>
                        <a:t>)</a:t>
                      </a:r>
                      <a:endParaRPr lang="zh-TW" altLang="en-US" sz="2800" b="1" dirty="0">
                        <a:solidFill>
                          <a:schemeClr val="bg1"/>
                        </a:solidFill>
                        <a:latin typeface="標楷體" panose="03000509000000000000" pitchFamily="65" charset="-120"/>
                        <a:ea typeface="標楷體" panose="03000509000000000000" pitchFamily="65" charset="-120"/>
                      </a:endParaRPr>
                    </a:p>
                  </a:txBody>
                  <a:tcPr>
                    <a:solidFill>
                      <a:schemeClr val="accent1">
                        <a:lumMod val="40000"/>
                        <a:lumOff val="60000"/>
                      </a:schemeClr>
                    </a:solidFill>
                  </a:tcPr>
                </a:tc>
                <a:extLst>
                  <a:ext uri="{0D108BD9-81ED-4DB2-BD59-A6C34878D82A}">
                    <a16:rowId xmlns:a16="http://schemas.microsoft.com/office/drawing/2014/main" val="309911013"/>
                  </a:ext>
                </a:extLst>
              </a:tr>
              <a:tr h="4488412">
                <a:tc>
                  <a:txBody>
                    <a:bodyPr/>
                    <a:lstStyle/>
                    <a:p>
                      <a:r>
                        <a:rPr lang="en-US" altLang="zh-TW" sz="2600" b="1" kern="1200" dirty="0">
                          <a:solidFill>
                            <a:srgbClr val="FF0000"/>
                          </a:solidFill>
                          <a:effectLst/>
                          <a:highlight>
                            <a:srgbClr val="FFFF00"/>
                          </a:highlight>
                          <a:latin typeface="標楷體" panose="03000509000000000000" pitchFamily="65" charset="-120"/>
                          <a:ea typeface="標楷體" panose="03000509000000000000" pitchFamily="65" charset="-120"/>
                        </a:rPr>
                        <a:t>11/30</a:t>
                      </a:r>
                      <a:r>
                        <a:rPr lang="zh-HK" altLang="zh-TW" sz="2600" b="1" kern="1200" dirty="0">
                          <a:solidFill>
                            <a:srgbClr val="FF0000"/>
                          </a:solidFill>
                          <a:effectLst/>
                          <a:highlight>
                            <a:srgbClr val="FFFF00"/>
                          </a:highlight>
                          <a:latin typeface="標楷體" panose="03000509000000000000" pitchFamily="65" charset="-120"/>
                          <a:ea typeface="標楷體" panose="03000509000000000000" pitchFamily="65" charset="-120"/>
                        </a:rPr>
                        <a:t>以前</a:t>
                      </a:r>
                      <a:r>
                        <a:rPr lang="zh-HK" altLang="zh-TW" sz="2600" b="1" kern="1200" dirty="0">
                          <a:solidFill>
                            <a:schemeClr val="dk1"/>
                          </a:solidFill>
                          <a:effectLst/>
                          <a:latin typeface="標楷體" panose="03000509000000000000" pitchFamily="65" charset="-120"/>
                          <a:ea typeface="標楷體" panose="03000509000000000000" pitchFamily="65" charset="-120"/>
                        </a:rPr>
                        <a:t>需動支</a:t>
                      </a:r>
                      <a:endParaRPr lang="zh-TW" altLang="en-US" sz="2600" b="1" dirty="0">
                        <a:latin typeface="標楷體" panose="03000509000000000000" pitchFamily="65" charset="-120"/>
                        <a:ea typeface="標楷體" panose="03000509000000000000" pitchFamily="65" charset="-120"/>
                      </a:endParaRPr>
                    </a:p>
                  </a:txBody>
                  <a:tcPr>
                    <a:solidFill>
                      <a:schemeClr val="accent6">
                        <a:lumMod val="90000"/>
                      </a:schemeClr>
                    </a:solidFill>
                  </a:tcPr>
                </a:tc>
                <a:tc>
                  <a:txBody>
                    <a:bodyPr/>
                    <a:lstStyle/>
                    <a:p>
                      <a:r>
                        <a:rPr lang="zh-TW" altLang="en-US" sz="2600" b="1" dirty="0">
                          <a:latin typeface="標楷體" panose="03000509000000000000" pitchFamily="65" charset="-120"/>
                          <a:ea typeface="標楷體" panose="03000509000000000000" pitchFamily="65" charset="-120"/>
                        </a:rPr>
                        <a:t>本案</a:t>
                      </a:r>
                      <a:r>
                        <a:rPr lang="zh-TW" altLang="en-US" sz="2600" b="1" dirty="0">
                          <a:solidFill>
                            <a:srgbClr val="FF0000"/>
                          </a:solidFill>
                          <a:latin typeface="標楷體" panose="03000509000000000000" pitchFamily="65" charset="-120"/>
                          <a:ea typeface="標楷體" panose="03000509000000000000" pitchFamily="65" charset="-120"/>
                        </a:rPr>
                        <a:t>非屬「新興資本支出及新增計畫」，</a:t>
                      </a:r>
                      <a:r>
                        <a:rPr lang="zh-TW" altLang="en-US" sz="2600" b="1" dirty="0">
                          <a:latin typeface="標楷體" panose="03000509000000000000" pitchFamily="65" charset="-120"/>
                          <a:ea typeface="標楷體" panose="03000509000000000000" pitchFamily="65" charset="-120"/>
                        </a:rPr>
                        <a:t>如預算案未能於會計年度開始一個月前審議完成，</a:t>
                      </a:r>
                      <a:r>
                        <a:rPr lang="zh-TW" altLang="en-US" sz="2600" b="1" u="sng" dirty="0">
                          <a:solidFill>
                            <a:srgbClr val="FF0000"/>
                          </a:solidFill>
                          <a:latin typeface="標楷體" panose="03000509000000000000" pitchFamily="65" charset="-120"/>
                          <a:ea typeface="標楷體" panose="03000509000000000000" pitchFamily="65" charset="-120"/>
                        </a:rPr>
                        <a:t>尚可依已獲授權之原訂計畫或上年度執行</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數覈實動支。</a:t>
                      </a:r>
                    </a:p>
                  </a:txBody>
                  <a:tcPr/>
                </a:tc>
                <a:tc>
                  <a:txBody>
                    <a:bodyPr/>
                    <a:lstStyle/>
                    <a:p>
                      <a:r>
                        <a:rPr lang="zh-TW" altLang="en-US" sz="2600" b="1" dirty="0">
                          <a:latin typeface="標楷體" panose="03000509000000000000" pitchFamily="65" charset="-120"/>
                          <a:ea typeface="標楷體" panose="03000509000000000000" pitchFamily="65" charset="-120"/>
                        </a:rPr>
                        <a:t>前開預算金額中，新臺幣</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元正尚未完成立法程序，本機關為提昇採購效率，</a:t>
                      </a:r>
                      <a:r>
                        <a:rPr lang="zh-TW" altLang="en-US" sz="2600" b="1" u="sng" dirty="0">
                          <a:solidFill>
                            <a:srgbClr val="FF0000"/>
                          </a:solidFill>
                          <a:latin typeface="標楷體" panose="03000509000000000000" pitchFamily="65" charset="-120"/>
                          <a:ea typeface="標楷體" panose="03000509000000000000" pitchFamily="65" charset="-120"/>
                        </a:rPr>
                        <a:t>爰</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先行招標</a:t>
                      </a:r>
                      <a:r>
                        <a:rPr lang="zh-TW" altLang="en-US" sz="2600" b="1" u="sng" dirty="0">
                          <a:solidFill>
                            <a:srgbClr val="FF0000"/>
                          </a:solidFill>
                          <a:latin typeface="標楷體" panose="03000509000000000000" pitchFamily="65" charset="-120"/>
                          <a:ea typeface="標楷體" panose="03000509000000000000" pitchFamily="65" charset="-120"/>
                        </a:rPr>
                        <a:t>，惟本機關得</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先保留決標</a:t>
                      </a:r>
                      <a:r>
                        <a:rPr lang="zh-TW" altLang="en-US" sz="2600" b="1" dirty="0">
                          <a:latin typeface="標楷體" panose="03000509000000000000" pitchFamily="65" charset="-120"/>
                          <a:ea typeface="標楷體" panose="03000509000000000000" pitchFamily="65" charset="-120"/>
                        </a:rPr>
                        <a:t>。於保留決標期限內，本採購案倘符合下列條件之一者即決標：</a:t>
                      </a:r>
                    </a:p>
                    <a:p>
                      <a:r>
                        <a:rPr lang="zh-TW" altLang="en-US" sz="2600" b="1" dirty="0">
                          <a:latin typeface="標楷體" panose="03000509000000000000" pitchFamily="65" charset="-120"/>
                          <a:ea typeface="標楷體" panose="03000509000000000000" pitchFamily="65" charset="-120"/>
                        </a:rPr>
                        <a:t>１</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本採購案</a:t>
                      </a:r>
                      <a:r>
                        <a:rPr lang="zh-TW" altLang="en-US" sz="2600" b="1" dirty="0">
                          <a:solidFill>
                            <a:srgbClr val="FF0000"/>
                          </a:solidFill>
                          <a:highlight>
                            <a:srgbClr val="FFFF00"/>
                          </a:highlight>
                          <a:latin typeface="標楷體" panose="03000509000000000000" pitchFamily="65" charset="-120"/>
                          <a:ea typeface="標楷體" panose="03000509000000000000" pitchFamily="65" charset="-120"/>
                        </a:rPr>
                        <a:t>預算全數完成立法程序</a:t>
                      </a:r>
                      <a:r>
                        <a:rPr lang="zh-TW" altLang="en-US" sz="2600" b="1" dirty="0">
                          <a:latin typeface="標楷體" panose="03000509000000000000" pitchFamily="65" charset="-120"/>
                          <a:ea typeface="標楷體" panose="03000509000000000000" pitchFamily="65" charset="-120"/>
                        </a:rPr>
                        <a:t>時。</a:t>
                      </a:r>
                    </a:p>
                    <a:p>
                      <a:r>
                        <a:rPr lang="zh-TW" altLang="en-US" sz="2600" b="1" dirty="0">
                          <a:latin typeface="標楷體" panose="03000509000000000000" pitchFamily="65" charset="-120"/>
                          <a:ea typeface="標楷體" panose="03000509000000000000" pitchFamily="65" charset="-120"/>
                        </a:rPr>
                        <a:t>２</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本採購案</a:t>
                      </a:r>
                      <a:r>
                        <a:rPr lang="zh-TW" altLang="en-US" sz="2600" b="1" dirty="0">
                          <a:solidFill>
                            <a:srgbClr val="FF0000"/>
                          </a:solidFill>
                          <a:latin typeface="標楷體" panose="03000509000000000000" pitchFamily="65" charset="-120"/>
                          <a:ea typeface="標楷體" panose="03000509000000000000" pitchFamily="65" charset="-120"/>
                        </a:rPr>
                        <a:t>非屬「新興資本支出及新增計畫」</a:t>
                      </a:r>
                      <a:r>
                        <a:rPr lang="zh-TW" altLang="en-US" sz="2600" b="1" dirty="0">
                          <a:latin typeface="標楷體" panose="03000509000000000000" pitchFamily="65" charset="-120"/>
                          <a:ea typeface="標楷體" panose="03000509000000000000" pitchFamily="65" charset="-120"/>
                        </a:rPr>
                        <a:t>，如預算案未能於會計年度開始一個月前審議完成，尚可</a:t>
                      </a:r>
                      <a:r>
                        <a:rPr lang="zh-TW" altLang="en-US" sz="2600" b="1" u="sng" dirty="0">
                          <a:solidFill>
                            <a:srgbClr val="FF0000"/>
                          </a:solidFill>
                          <a:latin typeface="標楷體" panose="03000509000000000000" pitchFamily="65" charset="-120"/>
                          <a:ea typeface="標楷體" panose="03000509000000000000" pitchFamily="65" charset="-120"/>
                        </a:rPr>
                        <a:t>依已獲授權之原訂計畫或上年度執行數覈實動支，爰先行決標。</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倘以後年度所需經費未能完成立法程序或經部分刪減，本機關得依政府採購法第</a:t>
                      </a:r>
                      <a:r>
                        <a:rPr lang="en-US" altLang="zh-TW" sz="2600" b="1" u="sng" dirty="0">
                          <a:solidFill>
                            <a:srgbClr val="FF0000"/>
                          </a:solidFill>
                          <a:highlight>
                            <a:srgbClr val="FFFF00"/>
                          </a:highlight>
                          <a:latin typeface="標楷體" panose="03000509000000000000" pitchFamily="65" charset="-120"/>
                          <a:ea typeface="標楷體" panose="03000509000000000000" pitchFamily="65" charset="-120"/>
                        </a:rPr>
                        <a:t>64</a:t>
                      </a:r>
                      <a:r>
                        <a:rPr lang="zh-TW" altLang="en-US" sz="2600" b="1" u="sng" dirty="0">
                          <a:solidFill>
                            <a:srgbClr val="FF0000"/>
                          </a:solidFill>
                          <a:highlight>
                            <a:srgbClr val="FFFF00"/>
                          </a:highlight>
                          <a:latin typeface="標楷體" panose="03000509000000000000" pitchFamily="65" charset="-120"/>
                          <a:ea typeface="標楷體" panose="03000509000000000000" pitchFamily="65" charset="-120"/>
                        </a:rPr>
                        <a:t>條規定辦理。</a:t>
                      </a:r>
                    </a:p>
                  </a:txBody>
                  <a:tcPr>
                    <a:solidFill>
                      <a:schemeClr val="accent1">
                        <a:lumMod val="40000"/>
                        <a:lumOff val="60000"/>
                      </a:schemeClr>
                    </a:solidFill>
                  </a:tcPr>
                </a:tc>
                <a:extLst>
                  <a:ext uri="{0D108BD9-81ED-4DB2-BD59-A6C34878D82A}">
                    <a16:rowId xmlns:a16="http://schemas.microsoft.com/office/drawing/2014/main" val="275751537"/>
                  </a:ext>
                </a:extLst>
              </a:tr>
            </a:tbl>
          </a:graphicData>
        </a:graphic>
      </p:graphicFrame>
      <p:grpSp>
        <p:nvGrpSpPr>
          <p:cNvPr id="4" name="群組 3">
            <a:extLst>
              <a:ext uri="{FF2B5EF4-FFF2-40B4-BE49-F238E27FC236}">
                <a16:creationId xmlns:a16="http://schemas.microsoft.com/office/drawing/2014/main" id="{10F92FA1-ED96-8EA6-AC12-FE98075E34C5}"/>
              </a:ext>
            </a:extLst>
          </p:cNvPr>
          <p:cNvGrpSpPr/>
          <p:nvPr/>
        </p:nvGrpSpPr>
        <p:grpSpPr>
          <a:xfrm>
            <a:off x="207164" y="112612"/>
            <a:ext cx="12179433" cy="1058427"/>
            <a:chOff x="173470" y="203157"/>
            <a:chExt cx="10509158" cy="1080938"/>
          </a:xfrm>
        </p:grpSpPr>
        <p:sp>
          <p:nvSpPr>
            <p:cNvPr id="5" name="矩形: 圓角 4">
              <a:extLst>
                <a:ext uri="{FF2B5EF4-FFF2-40B4-BE49-F238E27FC236}">
                  <a16:creationId xmlns:a16="http://schemas.microsoft.com/office/drawing/2014/main" id="{E76F6EC6-8AF3-24A0-A172-B86B59C41E97}"/>
                </a:ext>
              </a:extLst>
            </p:cNvPr>
            <p:cNvSpPr/>
            <p:nvPr/>
          </p:nvSpPr>
          <p:spPr>
            <a:xfrm>
              <a:off x="173470" y="203157"/>
              <a:ext cx="10105932" cy="1080938"/>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zh-TW" altLang="en-US"/>
            </a:p>
          </p:txBody>
        </p:sp>
        <p:sp>
          <p:nvSpPr>
            <p:cNvPr id="6" name="矩形: 圓角 4">
              <a:extLst>
                <a:ext uri="{FF2B5EF4-FFF2-40B4-BE49-F238E27FC236}">
                  <a16:creationId xmlns:a16="http://schemas.microsoft.com/office/drawing/2014/main" id="{2A99BAF3-88CD-EA34-42A7-4EBA58FEAAB7}"/>
                </a:ext>
              </a:extLst>
            </p:cNvPr>
            <p:cNvSpPr txBox="1"/>
            <p:nvPr/>
          </p:nvSpPr>
          <p:spPr>
            <a:xfrm>
              <a:off x="698758" y="301575"/>
              <a:ext cx="9983870" cy="884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2530" tIns="0" rIns="302530" bIns="0" numCol="1" spcCol="1270" anchor="ctr" anchorCtr="0">
              <a:noAutofit/>
            </a:bodyPr>
            <a:lstStyle/>
            <a:p>
              <a:pPr marL="0" lvl="0" indent="0" algn="l" defTabSz="13335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預算案議會未審議通過時，動支經費簽辦範例</a:t>
              </a:r>
            </a:p>
          </p:txBody>
        </p:sp>
      </p:grpSp>
    </p:spTree>
    <p:extLst>
      <p:ext uri="{BB962C8B-B14F-4D97-AF65-F5344CB8AC3E}">
        <p14:creationId xmlns:p14="http://schemas.microsoft.com/office/powerpoint/2010/main" val="3887588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6D08C2B0-EB4D-698A-B90B-160786560B5E}"/>
              </a:ext>
            </a:extLst>
          </p:cNvPr>
          <p:cNvGraphicFramePr>
            <a:graphicFrameLocks noGrp="1"/>
          </p:cNvGraphicFramePr>
          <p:nvPr>
            <p:extLst>
              <p:ext uri="{D42A27DB-BD31-4B8C-83A1-F6EECF244321}">
                <p14:modId xmlns:p14="http://schemas.microsoft.com/office/powerpoint/2010/main" val="3839915803"/>
              </p:ext>
            </p:extLst>
          </p:nvPr>
        </p:nvGraphicFramePr>
        <p:xfrm>
          <a:off x="336550" y="1364396"/>
          <a:ext cx="11542628" cy="5303520"/>
        </p:xfrm>
        <a:graphic>
          <a:graphicData uri="http://schemas.openxmlformats.org/drawingml/2006/table">
            <a:tbl>
              <a:tblPr firstRow="1" bandRow="1">
                <a:tableStyleId>{7DF18680-E054-41AD-8BC1-D1AEF772440D}</a:tableStyleId>
              </a:tblPr>
              <a:tblGrid>
                <a:gridCol w="1195470">
                  <a:extLst>
                    <a:ext uri="{9D8B030D-6E8A-4147-A177-3AD203B41FA5}">
                      <a16:colId xmlns:a16="http://schemas.microsoft.com/office/drawing/2014/main" val="3263936061"/>
                    </a:ext>
                  </a:extLst>
                </a:gridCol>
                <a:gridCol w="3288632">
                  <a:extLst>
                    <a:ext uri="{9D8B030D-6E8A-4147-A177-3AD203B41FA5}">
                      <a16:colId xmlns:a16="http://schemas.microsoft.com/office/drawing/2014/main" val="967043392"/>
                    </a:ext>
                  </a:extLst>
                </a:gridCol>
                <a:gridCol w="7058526">
                  <a:extLst>
                    <a:ext uri="{9D8B030D-6E8A-4147-A177-3AD203B41FA5}">
                      <a16:colId xmlns:a16="http://schemas.microsoft.com/office/drawing/2014/main" val="544020626"/>
                    </a:ext>
                  </a:extLst>
                </a:gridCol>
              </a:tblGrid>
              <a:tr h="883152">
                <a:tc>
                  <a:txBody>
                    <a:bodyPr/>
                    <a:lstStyle/>
                    <a:p>
                      <a:pPr algn="ctr"/>
                      <a:r>
                        <a:rPr lang="zh-TW" altLang="zh-TW" sz="2800" b="1" kern="0" dirty="0">
                          <a:solidFill>
                            <a:schemeClr val="bg1"/>
                          </a:solidFill>
                          <a:effectLst/>
                          <a:latin typeface="標楷體" panose="03000509000000000000" pitchFamily="65" charset="-120"/>
                          <a:ea typeface="標楷體" panose="03000509000000000000" pitchFamily="65" charset="-120"/>
                        </a:rPr>
                        <a:t>類</a:t>
                      </a:r>
                      <a:r>
                        <a:rPr lang="zh-HK" altLang="zh-TW" sz="2800" b="1" kern="0" dirty="0">
                          <a:solidFill>
                            <a:schemeClr val="bg1"/>
                          </a:solidFill>
                          <a:effectLst/>
                          <a:latin typeface="標楷體" panose="03000509000000000000" pitchFamily="65" charset="-120"/>
                          <a:ea typeface="標楷體" panose="03000509000000000000" pitchFamily="65" charset="-120"/>
                        </a:rPr>
                        <a:t>型</a:t>
                      </a:r>
                      <a:endParaRPr lang="zh-TW" altLang="en-US" sz="2800" b="1" dirty="0">
                        <a:solidFill>
                          <a:schemeClr val="bg1"/>
                        </a:solidFill>
                        <a:latin typeface="標楷體" panose="03000509000000000000" pitchFamily="65" charset="-120"/>
                        <a:ea typeface="標楷體" panose="03000509000000000000" pitchFamily="65" charset="-120"/>
                      </a:endParaRPr>
                    </a:p>
                  </a:txBody>
                  <a:tcPr>
                    <a:solidFill>
                      <a:schemeClr val="accent6">
                        <a:lumMod val="90000"/>
                      </a:schemeClr>
                    </a:solidFill>
                  </a:tcPr>
                </a:tc>
                <a:tc>
                  <a:txBody>
                    <a:bodyPr/>
                    <a:lstStyle/>
                    <a:p>
                      <a:pPr algn="ctr"/>
                      <a:r>
                        <a:rPr lang="zh-TW" altLang="zh-TW" sz="2800" b="1" kern="1200" dirty="0">
                          <a:solidFill>
                            <a:schemeClr val="bg1"/>
                          </a:solidFill>
                          <a:effectLst/>
                          <a:latin typeface="標楷體" panose="03000509000000000000" pitchFamily="65" charset="-120"/>
                          <a:ea typeface="標楷體" panose="03000509000000000000" pitchFamily="65" charset="-120"/>
                        </a:rPr>
                        <a:t>一般簽案</a:t>
                      </a:r>
                      <a:endParaRPr lang="zh-TW" altLang="en-US" sz="2800" b="1" dirty="0">
                        <a:solidFill>
                          <a:schemeClr val="bg1"/>
                        </a:solidFill>
                        <a:latin typeface="標楷體" panose="03000509000000000000" pitchFamily="65" charset="-120"/>
                        <a:ea typeface="標楷體" panose="03000509000000000000" pitchFamily="65" charset="-120"/>
                      </a:endParaRPr>
                    </a:p>
                  </a:txBody>
                  <a:tcPr/>
                </a:tc>
                <a:tc>
                  <a:txBody>
                    <a:bodyPr/>
                    <a:lstStyle/>
                    <a:p>
                      <a:pPr algn="l"/>
                      <a:r>
                        <a:rPr lang="zh-TW" altLang="zh-TW" sz="2800" b="1" kern="1200" dirty="0">
                          <a:solidFill>
                            <a:schemeClr val="bg1"/>
                          </a:solidFill>
                          <a:effectLst/>
                          <a:latin typeface="標楷體" panose="03000509000000000000" pitchFamily="65" charset="-120"/>
                          <a:ea typeface="標楷體" panose="03000509000000000000" pitchFamily="65" charset="-120"/>
                        </a:rPr>
                        <a:t>依政府採購法辦理之採購</a:t>
                      </a:r>
                      <a:r>
                        <a:rPr lang="zh-HK" altLang="zh-TW" sz="2800" b="1" kern="1200" dirty="0">
                          <a:solidFill>
                            <a:schemeClr val="bg1"/>
                          </a:solidFill>
                          <a:effectLst/>
                          <a:latin typeface="標楷體" panose="03000509000000000000" pitchFamily="65" charset="-120"/>
                          <a:ea typeface="標楷體" panose="03000509000000000000" pitchFamily="65" charset="-120"/>
                        </a:rPr>
                        <a:t>簽案</a:t>
                      </a:r>
                      <a:r>
                        <a:rPr lang="en-US" altLang="zh-TW" sz="2800" b="1" kern="1200" dirty="0">
                          <a:solidFill>
                            <a:schemeClr val="bg1"/>
                          </a:solidFill>
                          <a:effectLst/>
                          <a:latin typeface="標楷體" panose="03000509000000000000" pitchFamily="65" charset="-120"/>
                          <a:ea typeface="標楷體" panose="03000509000000000000" pitchFamily="65" charset="-120"/>
                        </a:rPr>
                        <a:t>(</a:t>
                      </a:r>
                      <a:r>
                        <a:rPr lang="zh-HK" altLang="zh-TW" sz="2800" b="1" kern="1200" dirty="0">
                          <a:solidFill>
                            <a:schemeClr val="bg1"/>
                          </a:solidFill>
                          <a:effectLst/>
                          <a:latin typeface="標楷體" panose="03000509000000000000" pitchFamily="65" charset="-120"/>
                          <a:ea typeface="標楷體" panose="03000509000000000000" pitchFamily="65" charset="-120"/>
                        </a:rPr>
                        <a:t>延續性或例行性、跨年度</a:t>
                      </a:r>
                      <a:r>
                        <a:rPr lang="en-US" altLang="zh-TW" sz="2800" b="1" kern="1200" dirty="0">
                          <a:solidFill>
                            <a:schemeClr val="bg1"/>
                          </a:solidFill>
                          <a:effectLst/>
                          <a:latin typeface="標楷體" panose="03000509000000000000" pitchFamily="65" charset="-120"/>
                          <a:ea typeface="標楷體" panose="03000509000000000000" pitchFamily="65" charset="-120"/>
                        </a:rPr>
                        <a:t>)</a:t>
                      </a:r>
                      <a:endParaRPr lang="zh-TW" altLang="en-US" sz="2800" b="1" dirty="0">
                        <a:solidFill>
                          <a:schemeClr val="bg1"/>
                        </a:solidFill>
                        <a:latin typeface="標楷體" panose="03000509000000000000" pitchFamily="65" charset="-120"/>
                        <a:ea typeface="標楷體" panose="03000509000000000000" pitchFamily="65" charset="-120"/>
                      </a:endParaRPr>
                    </a:p>
                  </a:txBody>
                  <a:tcPr>
                    <a:solidFill>
                      <a:schemeClr val="accent1">
                        <a:lumMod val="40000"/>
                        <a:lumOff val="60000"/>
                      </a:schemeClr>
                    </a:solidFill>
                  </a:tcPr>
                </a:tc>
                <a:extLst>
                  <a:ext uri="{0D108BD9-81ED-4DB2-BD59-A6C34878D82A}">
                    <a16:rowId xmlns:a16="http://schemas.microsoft.com/office/drawing/2014/main" val="309911013"/>
                  </a:ext>
                </a:extLst>
              </a:tr>
              <a:tr h="4332762">
                <a:tc>
                  <a:txBody>
                    <a:bodyPr/>
                    <a:lstStyle/>
                    <a:p>
                      <a:r>
                        <a:rPr lang="en-US" altLang="zh-TW" sz="2800" b="1" kern="1200" dirty="0">
                          <a:solidFill>
                            <a:srgbClr val="FF0000"/>
                          </a:solidFill>
                          <a:effectLst/>
                          <a:highlight>
                            <a:srgbClr val="FFFF00"/>
                          </a:highlight>
                          <a:latin typeface="標楷體" panose="03000509000000000000" pitchFamily="65" charset="-120"/>
                          <a:ea typeface="標楷體" panose="03000509000000000000" pitchFamily="65" charset="-120"/>
                        </a:rPr>
                        <a:t>11/30</a:t>
                      </a:r>
                      <a:r>
                        <a:rPr lang="zh-TW" altLang="en-US" sz="2800" b="1" kern="1200" dirty="0">
                          <a:solidFill>
                            <a:srgbClr val="FF0000"/>
                          </a:solidFill>
                          <a:effectLst/>
                          <a:highlight>
                            <a:srgbClr val="FFFF00"/>
                          </a:highlight>
                          <a:latin typeface="標楷體" panose="03000509000000000000" pitchFamily="65" charset="-120"/>
                          <a:ea typeface="標楷體" panose="03000509000000000000" pitchFamily="65" charset="-120"/>
                        </a:rPr>
                        <a:t>以後</a:t>
                      </a:r>
                    </a:p>
                    <a:p>
                      <a:r>
                        <a:rPr lang="zh-TW" altLang="en-US" sz="2800" b="1" kern="1200" dirty="0">
                          <a:solidFill>
                            <a:schemeClr val="dk1"/>
                          </a:solidFill>
                          <a:effectLst/>
                          <a:latin typeface="標楷體" panose="03000509000000000000" pitchFamily="65" charset="-120"/>
                          <a:ea typeface="標楷體" panose="03000509000000000000" pitchFamily="65" charset="-120"/>
                        </a:rPr>
                        <a:t>議會未能如期完成審議</a:t>
                      </a:r>
                      <a:endParaRPr lang="zh-TW" altLang="en-US" sz="2800" b="1" dirty="0">
                        <a:latin typeface="標楷體" panose="03000509000000000000" pitchFamily="65" charset="-120"/>
                        <a:ea typeface="標楷體" panose="03000509000000000000" pitchFamily="65" charset="-120"/>
                      </a:endParaRPr>
                    </a:p>
                  </a:txBody>
                  <a:tcPr>
                    <a:solidFill>
                      <a:schemeClr val="accent6">
                        <a:lumMod val="90000"/>
                      </a:schemeClr>
                    </a:solidFill>
                  </a:tcPr>
                </a:tc>
                <a:tc>
                  <a:txBody>
                    <a:bodyPr/>
                    <a:lstStyle/>
                    <a:p>
                      <a:pPr algn="just"/>
                      <a:r>
                        <a:rPr lang="zh-TW" altLang="en-US" sz="2800" b="1" dirty="0">
                          <a:latin typeface="標楷體" panose="03000509000000000000" pitchFamily="65" charset="-120"/>
                          <a:ea typeface="標楷體" panose="03000509000000000000" pitchFamily="65" charset="-120"/>
                        </a:rPr>
                        <a:t>本縣</a:t>
                      </a:r>
                      <a:r>
                        <a:rPr lang="en-US" altLang="zh-TW" sz="2800" b="1" dirty="0" err="1">
                          <a:latin typeface="標楷體" panose="03000509000000000000" pitchFamily="65" charset="-120"/>
                          <a:ea typeface="標楷體" panose="03000509000000000000" pitchFamily="65" charset="-120"/>
                        </a:rPr>
                        <a:t>ooo</a:t>
                      </a:r>
                      <a:r>
                        <a:rPr lang="zh-TW" altLang="en-US" sz="2800" b="1" dirty="0">
                          <a:latin typeface="標楷體" panose="03000509000000000000" pitchFamily="65" charset="-120"/>
                          <a:ea typeface="標楷體" panose="03000509000000000000" pitchFamily="65" charset="-120"/>
                        </a:rPr>
                        <a:t>年度</a:t>
                      </a:r>
                      <a:r>
                        <a:rPr lang="zh-TW" altLang="en-US" sz="2800" b="1" dirty="0">
                          <a:solidFill>
                            <a:srgbClr val="FF0000"/>
                          </a:solidFill>
                          <a:latin typeface="標楷體" panose="03000509000000000000" pitchFamily="65" charset="-120"/>
                          <a:ea typeface="標楷體" panose="03000509000000000000" pitchFamily="65" charset="-120"/>
                        </a:rPr>
                        <a:t>預算案</a:t>
                      </a:r>
                      <a:r>
                        <a:rPr lang="zh-TW" altLang="en-US" sz="2800" b="1" dirty="0">
                          <a:latin typeface="標楷體" panose="03000509000000000000" pitchFamily="65" charset="-120"/>
                          <a:ea typeface="標楷體" panose="03000509000000000000" pitchFamily="65" charset="-120"/>
                        </a:rPr>
                        <a:t>議會未如期完成審議程序，</a:t>
                      </a:r>
                      <a:r>
                        <a:rPr lang="zh-TW" altLang="en-US" sz="2800" b="1" dirty="0">
                          <a:solidFill>
                            <a:schemeClr val="bg1"/>
                          </a:solidFill>
                          <a:latin typeface="標楷體" panose="03000509000000000000" pitchFamily="65" charset="-120"/>
                          <a:ea typeface="標楷體" panose="03000509000000000000" pitchFamily="65" charset="-120"/>
                        </a:rPr>
                        <a:t>惟本案</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非屬「新興資本支出及新增計畫」</a:t>
                      </a:r>
                      <a:r>
                        <a:rPr lang="zh-TW" altLang="en-US" sz="2800" b="1" u="sng" dirty="0">
                          <a:solidFill>
                            <a:srgbClr val="FF0000"/>
                          </a:solidFill>
                          <a:latin typeface="標楷體" panose="03000509000000000000" pitchFamily="65" charset="-120"/>
                          <a:ea typeface="標楷體" panose="03000509000000000000" pitchFamily="65" charset="-120"/>
                        </a:rPr>
                        <a:t>，擬依預算法第</a:t>
                      </a:r>
                      <a:r>
                        <a:rPr lang="en-US" altLang="zh-TW" sz="2800" b="1" u="sng" dirty="0">
                          <a:solidFill>
                            <a:srgbClr val="FF0000"/>
                          </a:solidFill>
                          <a:latin typeface="標楷體" panose="03000509000000000000" pitchFamily="65" charset="-120"/>
                          <a:ea typeface="標楷體" panose="03000509000000000000" pitchFamily="65" charset="-120"/>
                        </a:rPr>
                        <a:t>54</a:t>
                      </a:r>
                      <a:r>
                        <a:rPr lang="zh-TW" altLang="en-US" sz="2800" b="1" u="sng" dirty="0">
                          <a:solidFill>
                            <a:srgbClr val="FF0000"/>
                          </a:solidFill>
                          <a:latin typeface="標楷體" panose="03000509000000000000" pitchFamily="65" charset="-120"/>
                          <a:ea typeface="標楷體" panose="03000509000000000000" pitchFamily="65" charset="-120"/>
                        </a:rPr>
                        <a:t>條及地方制度法第</a:t>
                      </a:r>
                      <a:r>
                        <a:rPr lang="en-US" altLang="zh-TW" sz="2800" b="1" u="sng" dirty="0">
                          <a:solidFill>
                            <a:srgbClr val="FF0000"/>
                          </a:solidFill>
                          <a:latin typeface="標楷體" panose="03000509000000000000" pitchFamily="65" charset="-120"/>
                          <a:ea typeface="標楷體" panose="03000509000000000000" pitchFamily="65" charset="-120"/>
                        </a:rPr>
                        <a:t>40</a:t>
                      </a:r>
                      <a:r>
                        <a:rPr lang="zh-TW" altLang="en-US" sz="2800" b="1" u="sng" dirty="0">
                          <a:solidFill>
                            <a:srgbClr val="FF0000"/>
                          </a:solidFill>
                          <a:latin typeface="標楷體" panose="03000509000000000000" pitchFamily="65" charset="-120"/>
                          <a:ea typeface="標楷體" panose="03000509000000000000" pitchFamily="65" charset="-120"/>
                        </a:rPr>
                        <a:t>條第</a:t>
                      </a:r>
                      <a:r>
                        <a:rPr lang="en-US" altLang="zh-TW" sz="2800" b="1" u="sng" dirty="0">
                          <a:solidFill>
                            <a:srgbClr val="FF0000"/>
                          </a:solidFill>
                          <a:latin typeface="標楷體" panose="03000509000000000000" pitchFamily="65" charset="-120"/>
                          <a:ea typeface="標楷體" panose="03000509000000000000" pitchFamily="65" charset="-120"/>
                        </a:rPr>
                        <a:t>3</a:t>
                      </a:r>
                      <a:r>
                        <a:rPr lang="zh-TW" altLang="en-US" sz="2800" b="1" u="sng" dirty="0">
                          <a:solidFill>
                            <a:srgbClr val="FF0000"/>
                          </a:solidFill>
                          <a:latin typeface="標楷體" panose="03000509000000000000" pitchFamily="65" charset="-120"/>
                          <a:ea typeface="標楷體" panose="03000509000000000000" pitchFamily="65" charset="-120"/>
                        </a:rPr>
                        <a:t>項第</a:t>
                      </a:r>
                      <a:r>
                        <a:rPr lang="en-US" altLang="zh-TW" sz="2800" b="1" u="sng" dirty="0">
                          <a:solidFill>
                            <a:srgbClr val="FF0000"/>
                          </a:solidFill>
                          <a:latin typeface="標楷體" panose="03000509000000000000" pitchFamily="65" charset="-120"/>
                          <a:ea typeface="標楷體" panose="03000509000000000000" pitchFamily="65" charset="-120"/>
                        </a:rPr>
                        <a:t>2</a:t>
                      </a:r>
                      <a:r>
                        <a:rPr lang="zh-TW" altLang="en-US" sz="2800" b="1" u="sng" dirty="0">
                          <a:solidFill>
                            <a:srgbClr val="FF0000"/>
                          </a:solidFill>
                          <a:latin typeface="標楷體" panose="03000509000000000000" pitchFamily="65" charset="-120"/>
                          <a:ea typeface="標楷體" panose="03000509000000000000" pitchFamily="65" charset="-120"/>
                        </a:rPr>
                        <a:t>款第</a:t>
                      </a:r>
                      <a:r>
                        <a:rPr lang="en-US" altLang="zh-TW" sz="2800" b="1" u="sng" dirty="0">
                          <a:solidFill>
                            <a:srgbClr val="FF0000"/>
                          </a:solidFill>
                          <a:latin typeface="標楷體" panose="03000509000000000000" pitchFamily="65" charset="-120"/>
                          <a:ea typeface="標楷體" panose="03000509000000000000" pitchFamily="65" charset="-120"/>
                        </a:rPr>
                        <a:t>2</a:t>
                      </a:r>
                      <a:r>
                        <a:rPr lang="zh-TW" altLang="en-US" sz="2800" b="1" u="sng" dirty="0">
                          <a:solidFill>
                            <a:srgbClr val="FF0000"/>
                          </a:solidFill>
                          <a:latin typeface="標楷體" panose="03000509000000000000" pitchFamily="65" charset="-120"/>
                          <a:ea typeface="標楷體" panose="03000509000000000000" pitchFamily="65" charset="-120"/>
                        </a:rPr>
                        <a:t>目</a:t>
                      </a:r>
                      <a:r>
                        <a:rPr lang="zh-TW" altLang="en-US" sz="2800" b="1" dirty="0">
                          <a:latin typeface="標楷體" panose="03000509000000000000" pitchFamily="65" charset="-120"/>
                          <a:ea typeface="標楷體" panose="03000509000000000000" pitchFamily="65" charset="-120"/>
                        </a:rPr>
                        <a:t>，依上年度執行數</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覈實動支。</a:t>
                      </a:r>
                    </a:p>
                  </a:txBody>
                  <a:tcPr/>
                </a:tc>
                <a:tc>
                  <a:txBody>
                    <a:bodyPr/>
                    <a:lstStyle/>
                    <a:p>
                      <a:pPr algn="just"/>
                      <a:r>
                        <a:rPr lang="zh-TW" altLang="en-US" sz="2800" b="1" dirty="0">
                          <a:latin typeface="標楷體" panose="03000509000000000000" pitchFamily="65" charset="-120"/>
                          <a:ea typeface="標楷體" panose="03000509000000000000" pitchFamily="65" charset="-120"/>
                        </a:rPr>
                        <a:t>前開預算金額中，新臺幣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元正尚未完成立法程序，</a:t>
                      </a:r>
                      <a:r>
                        <a:rPr lang="zh-TW" altLang="en-US" sz="2800" b="1" dirty="0">
                          <a:solidFill>
                            <a:srgbClr val="FF0000"/>
                          </a:solidFill>
                          <a:latin typeface="標楷體" panose="03000509000000000000" pitchFamily="65" charset="-120"/>
                          <a:ea typeface="標楷體" panose="03000509000000000000" pitchFamily="65" charset="-120"/>
                        </a:rPr>
                        <a:t>惟本案</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非屬「新興資本支出及新增計畫」</a:t>
                      </a:r>
                      <a:r>
                        <a:rPr lang="zh-TW" altLang="en-US" sz="2800" b="1" dirty="0">
                          <a:latin typeface="標楷體" panose="03000509000000000000" pitchFamily="65" charset="-120"/>
                          <a:ea typeface="標楷體" panose="03000509000000000000" pitchFamily="65" charset="-120"/>
                        </a:rPr>
                        <a:t>，</a:t>
                      </a:r>
                      <a:r>
                        <a:rPr lang="zh-TW" altLang="en-US" sz="2800" b="1" u="sng" dirty="0">
                          <a:solidFill>
                            <a:srgbClr val="FF0000"/>
                          </a:solidFill>
                          <a:latin typeface="標楷體" panose="03000509000000000000" pitchFamily="65" charset="-120"/>
                          <a:ea typeface="標楷體" panose="03000509000000000000" pitchFamily="65" charset="-120"/>
                        </a:rPr>
                        <a:t>擬依預算法第</a:t>
                      </a:r>
                      <a:r>
                        <a:rPr lang="en-US" altLang="zh-TW" sz="2800" b="1" u="sng" dirty="0">
                          <a:solidFill>
                            <a:srgbClr val="FF0000"/>
                          </a:solidFill>
                          <a:latin typeface="標楷體" panose="03000509000000000000" pitchFamily="65" charset="-120"/>
                          <a:ea typeface="標楷體" panose="03000509000000000000" pitchFamily="65" charset="-120"/>
                        </a:rPr>
                        <a:t>54</a:t>
                      </a:r>
                      <a:r>
                        <a:rPr lang="zh-TW" altLang="en-US" sz="2800" b="1" u="sng" dirty="0">
                          <a:solidFill>
                            <a:srgbClr val="FF0000"/>
                          </a:solidFill>
                          <a:latin typeface="標楷體" panose="03000509000000000000" pitchFamily="65" charset="-120"/>
                          <a:ea typeface="標楷體" panose="03000509000000000000" pitchFamily="65" charset="-120"/>
                        </a:rPr>
                        <a:t>條及地方制度法第</a:t>
                      </a:r>
                      <a:r>
                        <a:rPr lang="en-US" altLang="zh-TW" sz="2800" b="1" u="sng" dirty="0">
                          <a:solidFill>
                            <a:srgbClr val="FF0000"/>
                          </a:solidFill>
                          <a:latin typeface="標楷體" panose="03000509000000000000" pitchFamily="65" charset="-120"/>
                          <a:ea typeface="標楷體" panose="03000509000000000000" pitchFamily="65" charset="-120"/>
                        </a:rPr>
                        <a:t>40</a:t>
                      </a:r>
                      <a:r>
                        <a:rPr lang="zh-TW" altLang="en-US" sz="2800" b="1" u="sng" dirty="0">
                          <a:solidFill>
                            <a:srgbClr val="FF0000"/>
                          </a:solidFill>
                          <a:latin typeface="標楷體" panose="03000509000000000000" pitchFamily="65" charset="-120"/>
                          <a:ea typeface="標楷體" panose="03000509000000000000" pitchFamily="65" charset="-120"/>
                        </a:rPr>
                        <a:t>條第</a:t>
                      </a:r>
                      <a:r>
                        <a:rPr lang="en-US" altLang="zh-TW" sz="2800" b="1" u="sng" dirty="0">
                          <a:solidFill>
                            <a:srgbClr val="FF0000"/>
                          </a:solidFill>
                          <a:latin typeface="標楷體" panose="03000509000000000000" pitchFamily="65" charset="-120"/>
                          <a:ea typeface="標楷體" panose="03000509000000000000" pitchFamily="65" charset="-120"/>
                        </a:rPr>
                        <a:t>3</a:t>
                      </a:r>
                      <a:r>
                        <a:rPr lang="zh-TW" altLang="en-US" sz="2800" b="1" u="sng" dirty="0">
                          <a:solidFill>
                            <a:srgbClr val="FF0000"/>
                          </a:solidFill>
                          <a:latin typeface="標楷體" panose="03000509000000000000" pitchFamily="65" charset="-120"/>
                          <a:ea typeface="標楷體" panose="03000509000000000000" pitchFamily="65" charset="-120"/>
                        </a:rPr>
                        <a:t>項第</a:t>
                      </a:r>
                      <a:r>
                        <a:rPr lang="en-US" altLang="zh-TW" sz="2800" b="1" u="sng" dirty="0">
                          <a:solidFill>
                            <a:srgbClr val="FF0000"/>
                          </a:solidFill>
                          <a:latin typeface="標楷體" panose="03000509000000000000" pitchFamily="65" charset="-120"/>
                          <a:ea typeface="標楷體" panose="03000509000000000000" pitchFamily="65" charset="-120"/>
                        </a:rPr>
                        <a:t>2</a:t>
                      </a:r>
                      <a:r>
                        <a:rPr lang="zh-TW" altLang="en-US" sz="2800" b="1" u="sng" dirty="0">
                          <a:solidFill>
                            <a:srgbClr val="FF0000"/>
                          </a:solidFill>
                          <a:latin typeface="標楷體" panose="03000509000000000000" pitchFamily="65" charset="-120"/>
                          <a:ea typeface="標楷體" panose="03000509000000000000" pitchFamily="65" charset="-120"/>
                        </a:rPr>
                        <a:t>款第</a:t>
                      </a:r>
                      <a:r>
                        <a:rPr lang="en-US" altLang="zh-TW" sz="2800" b="1" u="sng" dirty="0">
                          <a:solidFill>
                            <a:srgbClr val="FF0000"/>
                          </a:solidFill>
                          <a:latin typeface="標楷體" panose="03000509000000000000" pitchFamily="65" charset="-120"/>
                          <a:ea typeface="標楷體" panose="03000509000000000000" pitchFamily="65" charset="-120"/>
                        </a:rPr>
                        <a:t>2</a:t>
                      </a:r>
                      <a:r>
                        <a:rPr lang="zh-TW" altLang="en-US" sz="2800" b="1" u="sng" dirty="0">
                          <a:solidFill>
                            <a:srgbClr val="FF0000"/>
                          </a:solidFill>
                          <a:latin typeface="標楷體" panose="03000509000000000000" pitchFamily="65" charset="-120"/>
                          <a:ea typeface="標楷體" panose="03000509000000000000" pitchFamily="65" charset="-120"/>
                        </a:rPr>
                        <a:t>目</a:t>
                      </a:r>
                      <a:r>
                        <a:rPr lang="zh-TW" altLang="en-US" sz="2800" b="1" dirty="0">
                          <a:latin typeface="標楷體" panose="03000509000000000000" pitchFamily="65" charset="-120"/>
                          <a:ea typeface="標楷體" panose="03000509000000000000" pitchFamily="65" charset="-120"/>
                        </a:rPr>
                        <a:t>，如預算案未能於會計年度開始一個月前審議完成，尚可依已獲授權之原訂計畫或上年度執行數覈實動支</a:t>
                      </a:r>
                      <a:r>
                        <a:rPr lang="zh-TW" altLang="en-US" sz="2800" b="1" u="sng" dirty="0">
                          <a:latin typeface="標楷體" panose="03000509000000000000" pitchFamily="65" charset="-120"/>
                          <a:ea typeface="標楷體" panose="03000509000000000000" pitchFamily="65" charset="-120"/>
                        </a:rPr>
                        <a:t>，</a:t>
                      </a:r>
                      <a:r>
                        <a:rPr lang="zh-TW" altLang="en-US" sz="2800" b="1" u="sng" dirty="0">
                          <a:solidFill>
                            <a:srgbClr val="FF0000"/>
                          </a:solidFill>
                          <a:highlight>
                            <a:srgbClr val="FFFF00"/>
                          </a:highlight>
                          <a:latin typeface="標楷體" panose="03000509000000000000" pitchFamily="65" charset="-120"/>
                          <a:ea typeface="標楷體" panose="03000509000000000000" pitchFamily="65" charset="-120"/>
                        </a:rPr>
                        <a:t>爰先行招標、決標</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。倘以後年度所需經費未能完成立法程序或經部分刪減，本機關得依政府採購法第</a:t>
                      </a:r>
                      <a:r>
                        <a:rPr lang="en-US" altLang="zh-TW" sz="2800" b="1" dirty="0">
                          <a:solidFill>
                            <a:srgbClr val="FF0000"/>
                          </a:solidFill>
                          <a:highlight>
                            <a:srgbClr val="FFFF00"/>
                          </a:highlight>
                          <a:latin typeface="標楷體" panose="03000509000000000000" pitchFamily="65" charset="-120"/>
                          <a:ea typeface="標楷體" panose="03000509000000000000" pitchFamily="65" charset="-120"/>
                        </a:rPr>
                        <a:t>64</a:t>
                      </a:r>
                      <a:r>
                        <a:rPr lang="zh-TW" altLang="en-US" sz="2800" b="1" dirty="0">
                          <a:solidFill>
                            <a:srgbClr val="FF0000"/>
                          </a:solidFill>
                          <a:highlight>
                            <a:srgbClr val="FFFF00"/>
                          </a:highlight>
                          <a:latin typeface="標楷體" panose="03000509000000000000" pitchFamily="65" charset="-120"/>
                          <a:ea typeface="標楷體" panose="03000509000000000000" pitchFamily="65" charset="-120"/>
                        </a:rPr>
                        <a:t>條規定辦理。</a:t>
                      </a:r>
                    </a:p>
                  </a:txBody>
                  <a:tcPr>
                    <a:solidFill>
                      <a:schemeClr val="accent1">
                        <a:lumMod val="40000"/>
                        <a:lumOff val="60000"/>
                      </a:schemeClr>
                    </a:solidFill>
                  </a:tcPr>
                </a:tc>
                <a:extLst>
                  <a:ext uri="{0D108BD9-81ED-4DB2-BD59-A6C34878D82A}">
                    <a16:rowId xmlns:a16="http://schemas.microsoft.com/office/drawing/2014/main" val="275751537"/>
                  </a:ext>
                </a:extLst>
              </a:tr>
            </a:tbl>
          </a:graphicData>
        </a:graphic>
      </p:graphicFrame>
      <p:grpSp>
        <p:nvGrpSpPr>
          <p:cNvPr id="4" name="群組 3">
            <a:extLst>
              <a:ext uri="{FF2B5EF4-FFF2-40B4-BE49-F238E27FC236}">
                <a16:creationId xmlns:a16="http://schemas.microsoft.com/office/drawing/2014/main" id="{10F92FA1-ED96-8EA6-AC12-FE98075E34C5}"/>
              </a:ext>
            </a:extLst>
          </p:cNvPr>
          <p:cNvGrpSpPr/>
          <p:nvPr/>
        </p:nvGrpSpPr>
        <p:grpSpPr>
          <a:xfrm>
            <a:off x="285973" y="46247"/>
            <a:ext cx="12339163" cy="1058427"/>
            <a:chOff x="241471" y="108263"/>
            <a:chExt cx="10646983" cy="1080938"/>
          </a:xfrm>
        </p:grpSpPr>
        <p:sp>
          <p:nvSpPr>
            <p:cNvPr id="5" name="矩形: 圓角 4">
              <a:extLst>
                <a:ext uri="{FF2B5EF4-FFF2-40B4-BE49-F238E27FC236}">
                  <a16:creationId xmlns:a16="http://schemas.microsoft.com/office/drawing/2014/main" id="{E76F6EC6-8AF3-24A0-A172-B86B59C41E97}"/>
                </a:ext>
              </a:extLst>
            </p:cNvPr>
            <p:cNvSpPr/>
            <p:nvPr/>
          </p:nvSpPr>
          <p:spPr>
            <a:xfrm>
              <a:off x="241471" y="108263"/>
              <a:ext cx="10105932" cy="1080938"/>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zh-TW" altLang="en-US"/>
            </a:p>
          </p:txBody>
        </p:sp>
        <p:sp>
          <p:nvSpPr>
            <p:cNvPr id="6" name="矩形: 圓角 4">
              <a:extLst>
                <a:ext uri="{FF2B5EF4-FFF2-40B4-BE49-F238E27FC236}">
                  <a16:creationId xmlns:a16="http://schemas.microsoft.com/office/drawing/2014/main" id="{2A99BAF3-88CD-EA34-42A7-4EBA58FEAAB7}"/>
                </a:ext>
              </a:extLst>
            </p:cNvPr>
            <p:cNvSpPr txBox="1"/>
            <p:nvPr/>
          </p:nvSpPr>
          <p:spPr>
            <a:xfrm>
              <a:off x="904584" y="206680"/>
              <a:ext cx="9983870" cy="884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2530" tIns="0" rIns="302530" bIns="0" numCol="1" spcCol="1270" anchor="ctr" anchorCtr="0">
              <a:noAutofit/>
            </a:bodyPr>
            <a:lstStyle/>
            <a:p>
              <a:pPr marL="0" lvl="0" indent="0" algn="l" defTabSz="1333500">
                <a:lnSpc>
                  <a:spcPct val="90000"/>
                </a:lnSpc>
                <a:spcBef>
                  <a:spcPct val="0"/>
                </a:spcBef>
                <a:spcAft>
                  <a:spcPct val="35000"/>
                </a:spcAft>
                <a:buNone/>
              </a:pPr>
              <a:r>
                <a:rPr lang="zh-TW" altLang="en-US" sz="3200" b="1" kern="1200" dirty="0">
                  <a:solidFill>
                    <a:schemeClr val="bg1"/>
                  </a:solidFill>
                  <a:latin typeface="標楷體" panose="03000509000000000000" pitchFamily="65" charset="-120"/>
                  <a:ea typeface="標楷體" panose="03000509000000000000" pitchFamily="65" charset="-120"/>
                </a:rPr>
                <a:t>預算案議會未審議通過時，動支經費簽辦範例</a:t>
              </a:r>
            </a:p>
          </p:txBody>
        </p:sp>
      </p:grpSp>
    </p:spTree>
    <p:extLst>
      <p:ext uri="{BB962C8B-B14F-4D97-AF65-F5344CB8AC3E}">
        <p14:creationId xmlns:p14="http://schemas.microsoft.com/office/powerpoint/2010/main" val="932929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2739633-CB09-4B07-A37C-6B0BE896CF62}"/>
              </a:ext>
            </a:extLst>
          </p:cNvPr>
          <p:cNvSpPr>
            <a:spLocks noGrp="1"/>
          </p:cNvSpPr>
          <p:nvPr>
            <p:ph type="title" orient="vert"/>
          </p:nvPr>
        </p:nvSpPr>
        <p:spPr>
          <a:xfrm>
            <a:off x="10129231" y="198783"/>
            <a:ext cx="1073802" cy="6400800"/>
          </a:xfrm>
        </p:spPr>
        <p:txBody>
          <a:bodyPr>
            <a:normAutofit/>
          </a:bodyPr>
          <a:lstStyle/>
          <a:p>
            <a:r>
              <a:rPr lang="zh-TW" altLang="en-US" b="1" dirty="0">
                <a:latin typeface="標楷體" panose="03000509000000000000" pitchFamily="65" charset="-120"/>
                <a:ea typeface="標楷體" panose="03000509000000000000" pitchFamily="65" charset="-120"/>
              </a:rPr>
              <a:t>三、單位預算之執行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歲入</a:t>
            </a:r>
            <a:endParaRPr lang="zh-TW" altLang="en-US" dirty="0"/>
          </a:p>
        </p:txBody>
      </p:sp>
      <p:grpSp>
        <p:nvGrpSpPr>
          <p:cNvPr id="14" name="群組 13">
            <a:extLst>
              <a:ext uri="{FF2B5EF4-FFF2-40B4-BE49-F238E27FC236}">
                <a16:creationId xmlns:a16="http://schemas.microsoft.com/office/drawing/2014/main" id="{20DBED15-2175-4673-86B5-3B4B366FE7FF}"/>
              </a:ext>
            </a:extLst>
          </p:cNvPr>
          <p:cNvGrpSpPr/>
          <p:nvPr/>
        </p:nvGrpSpPr>
        <p:grpSpPr>
          <a:xfrm>
            <a:off x="198783" y="159027"/>
            <a:ext cx="9536644" cy="6539946"/>
            <a:chOff x="198783" y="159027"/>
            <a:chExt cx="9536644" cy="6539946"/>
          </a:xfrm>
        </p:grpSpPr>
        <p:pic>
          <p:nvPicPr>
            <p:cNvPr id="4" name="圖片 3">
              <a:extLst>
                <a:ext uri="{FF2B5EF4-FFF2-40B4-BE49-F238E27FC236}">
                  <a16:creationId xmlns:a16="http://schemas.microsoft.com/office/drawing/2014/main" id="{8E402765-241D-438E-8E4A-2C1CBB1B1E88}"/>
                </a:ext>
              </a:extLst>
            </p:cNvPr>
            <p:cNvPicPr>
              <a:picLocks noChangeAspect="1"/>
            </p:cNvPicPr>
            <p:nvPr/>
          </p:nvPicPr>
          <p:blipFill rotWithShape="1">
            <a:blip r:embed="rId2"/>
            <a:srcRect b="18447"/>
            <a:stretch/>
          </p:blipFill>
          <p:spPr>
            <a:xfrm>
              <a:off x="198783" y="159027"/>
              <a:ext cx="9536644" cy="6539946"/>
            </a:xfrm>
            <a:prstGeom prst="rect">
              <a:avLst/>
            </a:prstGeom>
          </p:spPr>
        </p:pic>
        <p:sp>
          <p:nvSpPr>
            <p:cNvPr id="5" name="矩形 4">
              <a:extLst>
                <a:ext uri="{FF2B5EF4-FFF2-40B4-BE49-F238E27FC236}">
                  <a16:creationId xmlns:a16="http://schemas.microsoft.com/office/drawing/2014/main" id="{408E4993-9129-49AD-806E-48E022FF7AC6}"/>
                </a:ext>
              </a:extLst>
            </p:cNvPr>
            <p:cNvSpPr/>
            <p:nvPr/>
          </p:nvSpPr>
          <p:spPr>
            <a:xfrm>
              <a:off x="457200" y="2971762"/>
              <a:ext cx="3081130"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1D7922D6-8F97-4364-840B-7A1D1BD878F1}"/>
                </a:ext>
              </a:extLst>
            </p:cNvPr>
            <p:cNvSpPr/>
            <p:nvPr/>
          </p:nvSpPr>
          <p:spPr>
            <a:xfrm>
              <a:off x="815009" y="3528044"/>
              <a:ext cx="2723321"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5D26A19-3F37-4738-A522-CFB94358C131}"/>
                </a:ext>
              </a:extLst>
            </p:cNvPr>
            <p:cNvSpPr/>
            <p:nvPr/>
          </p:nvSpPr>
          <p:spPr>
            <a:xfrm>
              <a:off x="1186070" y="4171187"/>
              <a:ext cx="2352260"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9BB3977-E6F9-4D3C-B41E-7D03FB41693E}"/>
                </a:ext>
              </a:extLst>
            </p:cNvPr>
            <p:cNvSpPr/>
            <p:nvPr/>
          </p:nvSpPr>
          <p:spPr>
            <a:xfrm>
              <a:off x="1557130" y="4785789"/>
              <a:ext cx="1981200"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語音泡泡: 圓角矩形 8">
              <a:extLst>
                <a:ext uri="{FF2B5EF4-FFF2-40B4-BE49-F238E27FC236}">
                  <a16:creationId xmlns:a16="http://schemas.microsoft.com/office/drawing/2014/main" id="{1B63B485-9734-41B1-A9F0-5B098D138318}"/>
                </a:ext>
              </a:extLst>
            </p:cNvPr>
            <p:cNvSpPr/>
            <p:nvPr/>
          </p:nvSpPr>
          <p:spPr>
            <a:xfrm>
              <a:off x="3200400" y="2269022"/>
              <a:ext cx="1570382" cy="516835"/>
            </a:xfrm>
            <a:prstGeom prst="wedgeRoundRectCallout">
              <a:avLst>
                <a:gd name="adj1" fmla="val -52896"/>
                <a:gd name="adj2" fmla="val 80308"/>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來源別</a:t>
              </a:r>
            </a:p>
          </p:txBody>
        </p:sp>
        <p:sp>
          <p:nvSpPr>
            <p:cNvPr id="10" name="語音泡泡: 圓角矩形 9">
              <a:extLst>
                <a:ext uri="{FF2B5EF4-FFF2-40B4-BE49-F238E27FC236}">
                  <a16:creationId xmlns:a16="http://schemas.microsoft.com/office/drawing/2014/main" id="{1B40554C-46E7-4165-A049-7F7AB24F1508}"/>
                </a:ext>
              </a:extLst>
            </p:cNvPr>
            <p:cNvSpPr/>
            <p:nvPr/>
          </p:nvSpPr>
          <p:spPr>
            <a:xfrm>
              <a:off x="3670853" y="3079095"/>
              <a:ext cx="1570382" cy="516835"/>
            </a:xfrm>
            <a:prstGeom prst="wedgeRoundRectCallout">
              <a:avLst>
                <a:gd name="adj1" fmla="val -52896"/>
                <a:gd name="adj2" fmla="val 80308"/>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機關別</a:t>
              </a:r>
            </a:p>
          </p:txBody>
        </p:sp>
        <p:sp>
          <p:nvSpPr>
            <p:cNvPr id="11" name="語音泡泡: 圓角矩形 10">
              <a:extLst>
                <a:ext uri="{FF2B5EF4-FFF2-40B4-BE49-F238E27FC236}">
                  <a16:creationId xmlns:a16="http://schemas.microsoft.com/office/drawing/2014/main" id="{97659C13-3D2C-4215-A303-417446FB264F}"/>
                </a:ext>
              </a:extLst>
            </p:cNvPr>
            <p:cNvSpPr/>
            <p:nvPr/>
          </p:nvSpPr>
          <p:spPr>
            <a:xfrm>
              <a:off x="3813313" y="3978070"/>
              <a:ext cx="1570382" cy="516835"/>
            </a:xfrm>
            <a:prstGeom prst="wedgeRoundRectCallout">
              <a:avLst>
                <a:gd name="adj1" fmla="val -64921"/>
                <a:gd name="adj2" fmla="val 14923"/>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子目別</a:t>
              </a:r>
            </a:p>
          </p:txBody>
        </p:sp>
        <p:sp>
          <p:nvSpPr>
            <p:cNvPr id="12" name="語音泡泡: 圓角矩形 11">
              <a:extLst>
                <a:ext uri="{FF2B5EF4-FFF2-40B4-BE49-F238E27FC236}">
                  <a16:creationId xmlns:a16="http://schemas.microsoft.com/office/drawing/2014/main" id="{B3525D0A-0B84-430F-A661-D2B8EB950A62}"/>
                </a:ext>
              </a:extLst>
            </p:cNvPr>
            <p:cNvSpPr/>
            <p:nvPr/>
          </p:nvSpPr>
          <p:spPr>
            <a:xfrm>
              <a:off x="3932134" y="4942234"/>
              <a:ext cx="1570382" cy="516835"/>
            </a:xfrm>
            <a:prstGeom prst="wedgeRoundRectCallout">
              <a:avLst>
                <a:gd name="adj1" fmla="val -72516"/>
                <a:gd name="adj2" fmla="val -27384"/>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細目別</a:t>
              </a:r>
            </a:p>
          </p:txBody>
        </p:sp>
      </p:grpSp>
    </p:spTree>
    <p:extLst>
      <p:ext uri="{BB962C8B-B14F-4D97-AF65-F5344CB8AC3E}">
        <p14:creationId xmlns:p14="http://schemas.microsoft.com/office/powerpoint/2010/main" val="19529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2739633-CB09-4B07-A37C-6B0BE896CF62}"/>
              </a:ext>
            </a:extLst>
          </p:cNvPr>
          <p:cNvSpPr>
            <a:spLocks noGrp="1"/>
          </p:cNvSpPr>
          <p:nvPr>
            <p:ph type="title" orient="vert"/>
          </p:nvPr>
        </p:nvSpPr>
        <p:spPr>
          <a:xfrm>
            <a:off x="10129231" y="198783"/>
            <a:ext cx="1073802" cy="6400800"/>
          </a:xfrm>
        </p:spPr>
        <p:txBody>
          <a:bodyPr>
            <a:normAutofit/>
          </a:bodyPr>
          <a:lstStyle/>
          <a:p>
            <a:r>
              <a:rPr lang="zh-TW" altLang="en-US" b="1" dirty="0">
                <a:latin typeface="標楷體" panose="03000509000000000000" pitchFamily="65" charset="-120"/>
                <a:ea typeface="標楷體" panose="03000509000000000000" pitchFamily="65" charset="-120"/>
              </a:rPr>
              <a:t>三、單位預算之執行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歲入</a:t>
            </a:r>
            <a:endParaRPr lang="zh-TW" altLang="en-US" dirty="0"/>
          </a:p>
        </p:txBody>
      </p:sp>
      <p:pic>
        <p:nvPicPr>
          <p:cNvPr id="13" name="圖片 12">
            <a:extLst>
              <a:ext uri="{FF2B5EF4-FFF2-40B4-BE49-F238E27FC236}">
                <a16:creationId xmlns:a16="http://schemas.microsoft.com/office/drawing/2014/main" id="{74D2D761-BA83-4363-BB54-EAC98CB00A4D}"/>
              </a:ext>
            </a:extLst>
          </p:cNvPr>
          <p:cNvPicPr>
            <a:picLocks noChangeAspect="1"/>
          </p:cNvPicPr>
          <p:nvPr/>
        </p:nvPicPr>
        <p:blipFill>
          <a:blip r:embed="rId2"/>
          <a:stretch>
            <a:fillRect/>
          </a:stretch>
        </p:blipFill>
        <p:spPr>
          <a:xfrm>
            <a:off x="333133" y="147638"/>
            <a:ext cx="9659005" cy="6451945"/>
          </a:xfrm>
          <a:prstGeom prst="rect">
            <a:avLst/>
          </a:prstGeom>
        </p:spPr>
      </p:pic>
      <p:sp>
        <p:nvSpPr>
          <p:cNvPr id="5" name="矩形 4">
            <a:extLst>
              <a:ext uri="{FF2B5EF4-FFF2-40B4-BE49-F238E27FC236}">
                <a16:creationId xmlns:a16="http://schemas.microsoft.com/office/drawing/2014/main" id="{408E4993-9129-49AD-806E-48E022FF7AC6}"/>
              </a:ext>
            </a:extLst>
          </p:cNvPr>
          <p:cNvSpPr/>
          <p:nvPr/>
        </p:nvSpPr>
        <p:spPr>
          <a:xfrm>
            <a:off x="675861" y="1548900"/>
            <a:ext cx="2435087"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1D7922D6-8F97-4364-840B-7A1D1BD878F1}"/>
              </a:ext>
            </a:extLst>
          </p:cNvPr>
          <p:cNvSpPr/>
          <p:nvPr/>
        </p:nvSpPr>
        <p:spPr>
          <a:xfrm>
            <a:off x="675861" y="5541435"/>
            <a:ext cx="2345635" cy="457238"/>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語音泡泡: 圓角矩形 10">
            <a:extLst>
              <a:ext uri="{FF2B5EF4-FFF2-40B4-BE49-F238E27FC236}">
                <a16:creationId xmlns:a16="http://schemas.microsoft.com/office/drawing/2014/main" id="{97659C13-3D2C-4215-A303-417446FB264F}"/>
              </a:ext>
            </a:extLst>
          </p:cNvPr>
          <p:cNvSpPr/>
          <p:nvPr/>
        </p:nvSpPr>
        <p:spPr>
          <a:xfrm>
            <a:off x="3420476" y="2006138"/>
            <a:ext cx="2344219" cy="516835"/>
          </a:xfrm>
          <a:prstGeom prst="wedgeRoundRectCallout">
            <a:avLst>
              <a:gd name="adj1" fmla="val -69984"/>
              <a:gd name="adj2" fmla="val -65846"/>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子目別</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細目別</a:t>
            </a:r>
          </a:p>
        </p:txBody>
      </p:sp>
      <p:sp>
        <p:nvSpPr>
          <p:cNvPr id="12" name="語音泡泡: 圓角矩形 11">
            <a:extLst>
              <a:ext uri="{FF2B5EF4-FFF2-40B4-BE49-F238E27FC236}">
                <a16:creationId xmlns:a16="http://schemas.microsoft.com/office/drawing/2014/main" id="{B3525D0A-0B84-430F-A661-D2B8EB950A62}"/>
              </a:ext>
            </a:extLst>
          </p:cNvPr>
          <p:cNvSpPr/>
          <p:nvPr/>
        </p:nvSpPr>
        <p:spPr>
          <a:xfrm>
            <a:off x="3420477" y="5253219"/>
            <a:ext cx="1570382" cy="516835"/>
          </a:xfrm>
          <a:prstGeom prst="wedgeRoundRectCallout">
            <a:avLst>
              <a:gd name="adj1" fmla="val -72516"/>
              <a:gd name="adj2" fmla="val 39924"/>
              <a:gd name="adj3" fmla="val 16667"/>
            </a:avLst>
          </a:prstGeom>
          <a:solidFill>
            <a:schemeClr val="accent3">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細目別</a:t>
            </a:r>
          </a:p>
        </p:txBody>
      </p:sp>
    </p:spTree>
    <p:extLst>
      <p:ext uri="{BB962C8B-B14F-4D97-AF65-F5344CB8AC3E}">
        <p14:creationId xmlns:p14="http://schemas.microsoft.com/office/powerpoint/2010/main" val="222792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五、</a:t>
            </a:r>
            <a:r>
              <a:rPr lang="en-US" altLang="zh-TW" sz="3300" b="1" dirty="0">
                <a:latin typeface="標楷體" panose="03000509000000000000" pitchFamily="65" charset="-120"/>
                <a:ea typeface="標楷體" panose="03000509000000000000" pitchFamily="65" charset="-120"/>
              </a:rPr>
              <a:t>112</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4</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27</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1120034034</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3780714979"/>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469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p:txBody>
          <a:bodyPr vert="horz" lIns="91440" tIns="45720" rIns="91440" bIns="45720" rtlCol="0" anchor="ctr">
            <a:normAutofit/>
          </a:bodyPr>
          <a:lstStyle/>
          <a:p>
            <a:r>
              <a:rPr lang="zh-TW" altLang="en-US" sz="4000" b="1" dirty="0">
                <a:latin typeface="標楷體" panose="03000509000000000000" pitchFamily="65" charset="-120"/>
                <a:ea typeface="標楷體" panose="03000509000000000000" pitchFamily="65" charset="-120"/>
              </a:rPr>
              <a:t>三、單位預算之執行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歲入</a:t>
            </a:r>
          </a:p>
        </p:txBody>
      </p:sp>
      <p:graphicFrame>
        <p:nvGraphicFramePr>
          <p:cNvPr id="3" name="資料庫圖表 2">
            <a:extLst>
              <a:ext uri="{FF2B5EF4-FFF2-40B4-BE49-F238E27FC236}">
                <a16:creationId xmlns:a16="http://schemas.microsoft.com/office/drawing/2014/main" id="{DA953EB6-C93A-4393-A495-21F0177626D4}"/>
              </a:ext>
            </a:extLst>
          </p:cNvPr>
          <p:cNvGraphicFramePr/>
          <p:nvPr>
            <p:extLst>
              <p:ext uri="{D42A27DB-BD31-4B8C-83A1-F6EECF244321}">
                <p14:modId xmlns:p14="http://schemas.microsoft.com/office/powerpoint/2010/main" val="1247749199"/>
              </p:ext>
            </p:extLst>
          </p:nvPr>
        </p:nvGraphicFramePr>
        <p:xfrm>
          <a:off x="71931" y="2148606"/>
          <a:ext cx="11586669" cy="1189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a:extLst>
              <a:ext uri="{FF2B5EF4-FFF2-40B4-BE49-F238E27FC236}">
                <a16:creationId xmlns:a16="http://schemas.microsoft.com/office/drawing/2014/main" id="{D5596B66-25E5-4417-907D-98D5729EB9EC}"/>
              </a:ext>
            </a:extLst>
          </p:cNvPr>
          <p:cNvGraphicFramePr/>
          <p:nvPr>
            <p:extLst>
              <p:ext uri="{D42A27DB-BD31-4B8C-83A1-F6EECF244321}">
                <p14:modId xmlns:p14="http://schemas.microsoft.com/office/powerpoint/2010/main" val="1419873396"/>
              </p:ext>
            </p:extLst>
          </p:nvPr>
        </p:nvGraphicFramePr>
        <p:xfrm>
          <a:off x="71931" y="3477138"/>
          <a:ext cx="11664349" cy="32965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772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2035" y="753228"/>
            <a:ext cx="10082147" cy="1080938"/>
          </a:xfrm>
        </p:spPr>
        <p:txBody>
          <a:bodyPr vert="horz" lIns="91440" tIns="45720" rIns="91440" bIns="45720" rtlCol="0" anchor="ctr">
            <a:normAutofit/>
          </a:bodyPr>
          <a:lstStyle/>
          <a:p>
            <a:r>
              <a:rPr lang="zh-TW" altLang="en-US" sz="4000" b="1" dirty="0">
                <a:latin typeface="標楷體" panose="03000509000000000000" pitchFamily="65" charset="-120"/>
                <a:ea typeface="標楷體" panose="03000509000000000000" pitchFamily="65" charset="-120"/>
              </a:rPr>
              <a:t>四、單位預算執行之彈性</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p>
        </p:txBody>
      </p:sp>
      <p:graphicFrame>
        <p:nvGraphicFramePr>
          <p:cNvPr id="3" name="資料庫圖表 2">
            <a:extLst>
              <a:ext uri="{FF2B5EF4-FFF2-40B4-BE49-F238E27FC236}">
                <a16:creationId xmlns:a16="http://schemas.microsoft.com/office/drawing/2014/main" id="{B7C7953C-2207-44F1-9ED1-5B2C70E7D649}"/>
              </a:ext>
            </a:extLst>
          </p:cNvPr>
          <p:cNvGraphicFramePr/>
          <p:nvPr>
            <p:extLst>
              <p:ext uri="{D42A27DB-BD31-4B8C-83A1-F6EECF244321}">
                <p14:modId xmlns:p14="http://schemas.microsoft.com/office/powerpoint/2010/main" val="2449670411"/>
              </p:ext>
            </p:extLst>
          </p:nvPr>
        </p:nvGraphicFramePr>
        <p:xfrm>
          <a:off x="593426" y="1977794"/>
          <a:ext cx="9844386" cy="4880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250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74006" y="749451"/>
            <a:ext cx="10082147" cy="1080938"/>
          </a:xfrm>
        </p:spPr>
        <p:txBody>
          <a:bodyPr vert="horz" lIns="91440" tIns="45720" rIns="91440" bIns="45720" rtlCol="0" anchor="ctr">
            <a:normAutofit/>
          </a:bodyPr>
          <a:lstStyle/>
          <a:p>
            <a:r>
              <a:rPr lang="zh-TW" altLang="en-US" sz="4000" b="1" dirty="0">
                <a:latin typeface="標楷體" panose="03000509000000000000" pitchFamily="65" charset="-120"/>
                <a:ea typeface="標楷體" panose="03000509000000000000" pitchFamily="65" charset="-120"/>
              </a:rPr>
              <a:t>四、單位預算執行之彈性</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歲出機關別</a:t>
            </a:r>
            <a:r>
              <a:rPr lang="en-US" altLang="zh-TW" sz="4000" b="1" dirty="0">
                <a:latin typeface="標楷體" panose="03000509000000000000" pitchFamily="65" charset="-120"/>
                <a:ea typeface="標楷體" panose="03000509000000000000" pitchFamily="65" charset="-120"/>
              </a:rPr>
              <a:t>)</a:t>
            </a:r>
            <a:endParaRPr lang="zh-TW" altLang="en-US" sz="4000" b="1" dirty="0">
              <a:latin typeface="標楷體" panose="03000509000000000000" pitchFamily="65" charset="-120"/>
              <a:ea typeface="標楷體" panose="03000509000000000000" pitchFamily="65" charset="-120"/>
            </a:endParaRPr>
          </a:p>
        </p:txBody>
      </p:sp>
      <p:graphicFrame>
        <p:nvGraphicFramePr>
          <p:cNvPr id="3" name="資料庫圖表 2">
            <a:extLst>
              <a:ext uri="{FF2B5EF4-FFF2-40B4-BE49-F238E27FC236}">
                <a16:creationId xmlns:a16="http://schemas.microsoft.com/office/drawing/2014/main" id="{FBF553BF-214C-457B-95B3-AC98FB15AF04}"/>
              </a:ext>
            </a:extLst>
          </p:cNvPr>
          <p:cNvGraphicFramePr/>
          <p:nvPr>
            <p:extLst>
              <p:ext uri="{D42A27DB-BD31-4B8C-83A1-F6EECF244321}">
                <p14:modId xmlns:p14="http://schemas.microsoft.com/office/powerpoint/2010/main" val="4014104372"/>
              </p:ext>
            </p:extLst>
          </p:nvPr>
        </p:nvGraphicFramePr>
        <p:xfrm>
          <a:off x="74006" y="2798231"/>
          <a:ext cx="8128000" cy="21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直線單箭頭接點 11">
            <a:extLst>
              <a:ext uri="{FF2B5EF4-FFF2-40B4-BE49-F238E27FC236}">
                <a16:creationId xmlns:a16="http://schemas.microsoft.com/office/drawing/2014/main" id="{5484AD51-58B1-44D2-94F6-B23EF4A1B8F1}"/>
              </a:ext>
            </a:extLst>
          </p:cNvPr>
          <p:cNvCxnSpPr>
            <a:cxnSpLocks/>
          </p:cNvCxnSpPr>
          <p:nvPr/>
        </p:nvCxnSpPr>
        <p:spPr>
          <a:xfrm>
            <a:off x="8264151" y="4271224"/>
            <a:ext cx="749720" cy="0"/>
          </a:xfrm>
          <a:prstGeom prst="straightConnector1">
            <a:avLst/>
          </a:prstGeom>
          <a:ln w="1079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資料庫圖表 13">
            <a:extLst>
              <a:ext uri="{FF2B5EF4-FFF2-40B4-BE49-F238E27FC236}">
                <a16:creationId xmlns:a16="http://schemas.microsoft.com/office/drawing/2014/main" id="{01970D81-D1EE-48F6-824E-0DE1B9786EE6}"/>
              </a:ext>
            </a:extLst>
          </p:cNvPr>
          <p:cNvGraphicFramePr/>
          <p:nvPr>
            <p:extLst>
              <p:ext uri="{D42A27DB-BD31-4B8C-83A1-F6EECF244321}">
                <p14:modId xmlns:p14="http://schemas.microsoft.com/office/powerpoint/2010/main" val="1343102133"/>
              </p:ext>
            </p:extLst>
          </p:nvPr>
        </p:nvGraphicFramePr>
        <p:xfrm>
          <a:off x="7509222" y="2440304"/>
          <a:ext cx="6153208" cy="40116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直線單箭頭接點 5">
            <a:extLst>
              <a:ext uri="{FF2B5EF4-FFF2-40B4-BE49-F238E27FC236}">
                <a16:creationId xmlns:a16="http://schemas.microsoft.com/office/drawing/2014/main" id="{AF9C4060-0847-430E-8794-F865674E9A6B}"/>
              </a:ext>
            </a:extLst>
          </p:cNvPr>
          <p:cNvCxnSpPr/>
          <p:nvPr/>
        </p:nvCxnSpPr>
        <p:spPr>
          <a:xfrm>
            <a:off x="7509222" y="5090136"/>
            <a:ext cx="0" cy="576000"/>
          </a:xfrm>
          <a:prstGeom prst="straightConnector1">
            <a:avLst/>
          </a:prstGeom>
          <a:ln w="88900">
            <a:tailEnd type="triangle"/>
          </a:ln>
        </p:spPr>
        <p:style>
          <a:lnRef idx="1">
            <a:schemeClr val="accent4"/>
          </a:lnRef>
          <a:fillRef idx="0">
            <a:schemeClr val="accent4"/>
          </a:fillRef>
          <a:effectRef idx="0">
            <a:schemeClr val="accent4"/>
          </a:effectRef>
          <a:fontRef idx="minor">
            <a:schemeClr val="tx1"/>
          </a:fontRef>
        </p:style>
      </p:cxnSp>
      <p:grpSp>
        <p:nvGrpSpPr>
          <p:cNvPr id="17" name="群組 16">
            <a:extLst>
              <a:ext uri="{FF2B5EF4-FFF2-40B4-BE49-F238E27FC236}">
                <a16:creationId xmlns:a16="http://schemas.microsoft.com/office/drawing/2014/main" id="{0BFDBE3E-A5E3-4A33-ACED-44EDFEDCBC0D}"/>
              </a:ext>
            </a:extLst>
          </p:cNvPr>
          <p:cNvGrpSpPr/>
          <p:nvPr/>
        </p:nvGrpSpPr>
        <p:grpSpPr>
          <a:xfrm>
            <a:off x="6868623" y="5635769"/>
            <a:ext cx="1348918" cy="1036800"/>
            <a:chOff x="6778007" y="553107"/>
            <a:chExt cx="1348918" cy="1036800"/>
          </a:xfrm>
        </p:grpSpPr>
        <p:sp>
          <p:nvSpPr>
            <p:cNvPr id="18" name="矩形: 圓角 17">
              <a:extLst>
                <a:ext uri="{FF2B5EF4-FFF2-40B4-BE49-F238E27FC236}">
                  <a16:creationId xmlns:a16="http://schemas.microsoft.com/office/drawing/2014/main" id="{370BAF44-DFF6-4A98-93DD-72CDDF719AF3}"/>
                </a:ext>
              </a:extLst>
            </p:cNvPr>
            <p:cNvSpPr/>
            <p:nvPr/>
          </p:nvSpPr>
          <p:spPr>
            <a:xfrm>
              <a:off x="6778007" y="553107"/>
              <a:ext cx="1348918" cy="1036800"/>
            </a:xfrm>
            <a:prstGeom prst="roundRect">
              <a:avLst>
                <a:gd name="adj" fmla="val 10000"/>
              </a:avLst>
            </a:prstGeom>
            <a:ln w="15875">
              <a:solidFill>
                <a:schemeClr val="accent4">
                  <a:lumMod val="75000"/>
                </a:schemeClr>
              </a:solidFill>
            </a:ln>
          </p:spPr>
          <p:style>
            <a:lnRef idx="2">
              <a:schemeClr val="accent2">
                <a:hueOff val="-1358492"/>
                <a:satOff val="19059"/>
                <a:lumOff val="392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9" name="矩形: 圓角 4">
              <a:extLst>
                <a:ext uri="{FF2B5EF4-FFF2-40B4-BE49-F238E27FC236}">
                  <a16:creationId xmlns:a16="http://schemas.microsoft.com/office/drawing/2014/main" id="{EA1FF569-3CDF-45A9-907F-A6A398EE2C7A}"/>
                </a:ext>
              </a:extLst>
            </p:cNvPr>
            <p:cNvSpPr txBox="1"/>
            <p:nvPr/>
          </p:nvSpPr>
          <p:spPr>
            <a:xfrm>
              <a:off x="6808374" y="583474"/>
              <a:ext cx="1288184" cy="976066"/>
            </a:xfrm>
            <a:prstGeom prst="rect">
              <a:avLst/>
            </a:prstGeom>
            <a:ln w="15875">
              <a:solidFill>
                <a:schemeClr val="accent4">
                  <a:lumMod val="7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zh-TW" altLang="en-US" sz="2400" b="1" kern="1200" dirty="0">
                  <a:solidFill>
                    <a:schemeClr val="bg1"/>
                  </a:solidFill>
                  <a:latin typeface="標楷體" panose="03000509000000000000" pitchFamily="65" charset="-120"/>
                  <a:ea typeface="標楷體" panose="03000509000000000000" pitchFamily="65" charset="-120"/>
                </a:rPr>
                <a:t>分支計畫</a:t>
              </a:r>
            </a:p>
          </p:txBody>
        </p:sp>
      </p:grpSp>
    </p:spTree>
    <p:extLst>
      <p:ext uri="{BB962C8B-B14F-4D97-AF65-F5344CB8AC3E}">
        <p14:creationId xmlns:p14="http://schemas.microsoft.com/office/powerpoint/2010/main" val="1615971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CE6BD4E5-E8A7-0C72-F639-D6C73855BE30}"/>
              </a:ext>
            </a:extLst>
          </p:cNvPr>
          <p:cNvGrpSpPr/>
          <p:nvPr/>
        </p:nvGrpSpPr>
        <p:grpSpPr>
          <a:xfrm>
            <a:off x="216886" y="110971"/>
            <a:ext cx="10333608" cy="6636058"/>
            <a:chOff x="216886" y="110971"/>
            <a:chExt cx="10333608" cy="6636058"/>
          </a:xfrm>
        </p:grpSpPr>
        <p:grpSp>
          <p:nvGrpSpPr>
            <p:cNvPr id="2" name="群組 1">
              <a:extLst>
                <a:ext uri="{FF2B5EF4-FFF2-40B4-BE49-F238E27FC236}">
                  <a16:creationId xmlns:a16="http://schemas.microsoft.com/office/drawing/2014/main" id="{BE24A018-FE0F-4255-A5B4-5B2DF96AC67B}"/>
                </a:ext>
              </a:extLst>
            </p:cNvPr>
            <p:cNvGrpSpPr/>
            <p:nvPr/>
          </p:nvGrpSpPr>
          <p:grpSpPr>
            <a:xfrm>
              <a:off x="216886" y="110971"/>
              <a:ext cx="10333608" cy="6636058"/>
              <a:chOff x="204186" y="102093"/>
              <a:chExt cx="10333608" cy="6636058"/>
            </a:xfrm>
          </p:grpSpPr>
          <p:grpSp>
            <p:nvGrpSpPr>
              <p:cNvPr id="9" name="群組 8">
                <a:extLst>
                  <a:ext uri="{FF2B5EF4-FFF2-40B4-BE49-F238E27FC236}">
                    <a16:creationId xmlns:a16="http://schemas.microsoft.com/office/drawing/2014/main" id="{470A1419-4169-4DC6-B687-843DA4941FA3}"/>
                  </a:ext>
                </a:extLst>
              </p:cNvPr>
              <p:cNvGrpSpPr/>
              <p:nvPr/>
            </p:nvGrpSpPr>
            <p:grpSpPr>
              <a:xfrm>
                <a:off x="204186" y="102093"/>
                <a:ext cx="10333608" cy="6636058"/>
                <a:chOff x="204186" y="102093"/>
                <a:chExt cx="10333608" cy="6218808"/>
              </a:xfrm>
            </p:grpSpPr>
            <p:pic>
              <p:nvPicPr>
                <p:cNvPr id="5" name="圖片 4">
                  <a:extLst>
                    <a:ext uri="{FF2B5EF4-FFF2-40B4-BE49-F238E27FC236}">
                      <a16:creationId xmlns:a16="http://schemas.microsoft.com/office/drawing/2014/main" id="{8857C26B-D75C-4364-ACF8-70DCA2108DD4}"/>
                    </a:ext>
                  </a:extLst>
                </p:cNvPr>
                <p:cNvPicPr>
                  <a:picLocks noChangeAspect="1"/>
                </p:cNvPicPr>
                <p:nvPr/>
              </p:nvPicPr>
              <p:blipFill rotWithShape="1">
                <a:blip r:embed="rId2"/>
                <a:srcRect l="7282" t="25642" r="25509" b="5153"/>
                <a:stretch/>
              </p:blipFill>
              <p:spPr>
                <a:xfrm>
                  <a:off x="204186" y="102093"/>
                  <a:ext cx="10333608" cy="6218808"/>
                </a:xfrm>
                <a:prstGeom prst="rect">
                  <a:avLst/>
                </a:prstGeom>
                <a:ln w="57150">
                  <a:solidFill>
                    <a:schemeClr val="bg1">
                      <a:lumMod val="50000"/>
                      <a:lumOff val="50000"/>
                    </a:schemeClr>
                  </a:solidFill>
                </a:ln>
              </p:spPr>
            </p:pic>
            <p:sp>
              <p:nvSpPr>
                <p:cNvPr id="3" name="矩形 2">
                  <a:extLst>
                    <a:ext uri="{FF2B5EF4-FFF2-40B4-BE49-F238E27FC236}">
                      <a16:creationId xmlns:a16="http://schemas.microsoft.com/office/drawing/2014/main" id="{7321F7C7-EFFF-40C4-B90C-3FA7FF3FDCB5}"/>
                    </a:ext>
                  </a:extLst>
                </p:cNvPr>
                <p:cNvSpPr/>
                <p:nvPr/>
              </p:nvSpPr>
              <p:spPr>
                <a:xfrm>
                  <a:off x="433462" y="3147037"/>
                  <a:ext cx="9909023" cy="82128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8751E98F-5656-4D02-BBC5-6CF07D750CF9}"/>
                    </a:ext>
                  </a:extLst>
                </p:cNvPr>
                <p:cNvSpPr/>
                <p:nvPr/>
              </p:nvSpPr>
              <p:spPr>
                <a:xfrm>
                  <a:off x="2733262" y="268356"/>
                  <a:ext cx="5451950" cy="41744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a:extLst>
                  <a:ext uri="{FF2B5EF4-FFF2-40B4-BE49-F238E27FC236}">
                    <a16:creationId xmlns:a16="http://schemas.microsoft.com/office/drawing/2014/main" id="{AE1640E3-475B-48D2-BE3D-FD9D56BD1F87}"/>
                  </a:ext>
                </a:extLst>
              </p:cNvPr>
              <p:cNvSpPr/>
              <p:nvPr/>
            </p:nvSpPr>
            <p:spPr>
              <a:xfrm>
                <a:off x="311542" y="4606551"/>
                <a:ext cx="10140050" cy="47751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8" name="直線接點 7">
              <a:extLst>
                <a:ext uri="{FF2B5EF4-FFF2-40B4-BE49-F238E27FC236}">
                  <a16:creationId xmlns:a16="http://schemas.microsoft.com/office/drawing/2014/main" id="{129C481B-3014-A2EC-F7E7-B188CD73D75A}"/>
                </a:ext>
              </a:extLst>
            </p:cNvPr>
            <p:cNvCxnSpPr/>
            <p:nvPr/>
          </p:nvCxnSpPr>
          <p:spPr>
            <a:xfrm>
              <a:off x="965200" y="3727450"/>
              <a:ext cx="9118600" cy="0"/>
            </a:xfrm>
            <a:prstGeom prst="line">
              <a:avLst/>
            </a:prstGeom>
            <a:ln w="539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4055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A3351EA8-43B4-494F-87EB-BE0E66365B48}"/>
              </a:ext>
            </a:extLst>
          </p:cNvPr>
          <p:cNvGrpSpPr/>
          <p:nvPr/>
        </p:nvGrpSpPr>
        <p:grpSpPr>
          <a:xfrm>
            <a:off x="357809" y="332658"/>
            <a:ext cx="9949069" cy="6227168"/>
            <a:chOff x="357809" y="332658"/>
            <a:chExt cx="9949069" cy="6227168"/>
          </a:xfrm>
        </p:grpSpPr>
        <p:pic>
          <p:nvPicPr>
            <p:cNvPr id="5" name="圖片 4">
              <a:extLst>
                <a:ext uri="{FF2B5EF4-FFF2-40B4-BE49-F238E27FC236}">
                  <a16:creationId xmlns:a16="http://schemas.microsoft.com/office/drawing/2014/main" id="{BA8C9523-095B-4515-9210-F43330614EDD}"/>
                </a:ext>
              </a:extLst>
            </p:cNvPr>
            <p:cNvPicPr>
              <a:picLocks noChangeAspect="1"/>
            </p:cNvPicPr>
            <p:nvPr/>
          </p:nvPicPr>
          <p:blipFill rotWithShape="1">
            <a:blip r:embed="rId2"/>
            <a:srcRect l="5536"/>
            <a:stretch/>
          </p:blipFill>
          <p:spPr>
            <a:xfrm>
              <a:off x="357809" y="332658"/>
              <a:ext cx="9949069" cy="6227168"/>
            </a:xfrm>
            <a:prstGeom prst="rect">
              <a:avLst/>
            </a:prstGeom>
            <a:ln w="76200">
              <a:solidFill>
                <a:schemeClr val="tx1">
                  <a:lumMod val="50000"/>
                </a:schemeClr>
              </a:solidFill>
            </a:ln>
          </p:spPr>
        </p:pic>
        <p:sp>
          <p:nvSpPr>
            <p:cNvPr id="9" name="矩形 8">
              <a:extLst>
                <a:ext uri="{FF2B5EF4-FFF2-40B4-BE49-F238E27FC236}">
                  <a16:creationId xmlns:a16="http://schemas.microsoft.com/office/drawing/2014/main" id="{5EC01D12-EAE5-4E63-ABB5-249F0BB4A4E9}"/>
                </a:ext>
              </a:extLst>
            </p:cNvPr>
            <p:cNvSpPr/>
            <p:nvPr/>
          </p:nvSpPr>
          <p:spPr>
            <a:xfrm>
              <a:off x="477079" y="518051"/>
              <a:ext cx="9730407" cy="44545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554531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16BCDF32-A3AE-424E-9B8E-30A7C40856A0}"/>
              </a:ext>
            </a:extLst>
          </p:cNvPr>
          <p:cNvGrpSpPr/>
          <p:nvPr/>
        </p:nvGrpSpPr>
        <p:grpSpPr>
          <a:xfrm>
            <a:off x="0" y="314871"/>
            <a:ext cx="11883394" cy="6026294"/>
            <a:chOff x="0" y="314871"/>
            <a:chExt cx="11883394" cy="6026294"/>
          </a:xfrm>
        </p:grpSpPr>
        <p:pic>
          <p:nvPicPr>
            <p:cNvPr id="5" name="圖片 4">
              <a:extLst>
                <a:ext uri="{FF2B5EF4-FFF2-40B4-BE49-F238E27FC236}">
                  <a16:creationId xmlns:a16="http://schemas.microsoft.com/office/drawing/2014/main" id="{2E90EE49-B375-4131-9CEC-9A38A4E650B3}"/>
                </a:ext>
              </a:extLst>
            </p:cNvPr>
            <p:cNvPicPr>
              <a:picLocks noChangeAspect="1"/>
            </p:cNvPicPr>
            <p:nvPr/>
          </p:nvPicPr>
          <p:blipFill rotWithShape="1">
            <a:blip r:embed="rId2"/>
            <a:srcRect t="7124"/>
            <a:stretch/>
          </p:blipFill>
          <p:spPr>
            <a:xfrm>
              <a:off x="0" y="314871"/>
              <a:ext cx="11883393" cy="6026294"/>
            </a:xfrm>
            <a:prstGeom prst="rect">
              <a:avLst/>
            </a:prstGeom>
            <a:ln w="63500">
              <a:solidFill>
                <a:schemeClr val="tx1">
                  <a:lumMod val="50000"/>
                </a:schemeClr>
              </a:solidFill>
            </a:ln>
          </p:spPr>
        </p:pic>
        <p:sp>
          <p:nvSpPr>
            <p:cNvPr id="9" name="矩形 8">
              <a:extLst>
                <a:ext uri="{FF2B5EF4-FFF2-40B4-BE49-F238E27FC236}">
                  <a16:creationId xmlns:a16="http://schemas.microsoft.com/office/drawing/2014/main" id="{7920D127-1810-40E6-BD1D-A82F359F34F1}"/>
                </a:ext>
              </a:extLst>
            </p:cNvPr>
            <p:cNvSpPr/>
            <p:nvPr/>
          </p:nvSpPr>
          <p:spPr>
            <a:xfrm>
              <a:off x="5903844" y="314871"/>
              <a:ext cx="5979550" cy="234881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5382496C-65F3-47BD-A83D-7BE37080D3D8}"/>
                </a:ext>
              </a:extLst>
            </p:cNvPr>
            <p:cNvCxnSpPr>
              <a:cxnSpLocks/>
            </p:cNvCxnSpPr>
            <p:nvPr/>
          </p:nvCxnSpPr>
          <p:spPr>
            <a:xfrm>
              <a:off x="7255565" y="765313"/>
              <a:ext cx="4575314"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C2D56DBF-8A3C-4E8A-8214-56E22C723F2A}"/>
                </a:ext>
              </a:extLst>
            </p:cNvPr>
            <p:cNvCxnSpPr>
              <a:cxnSpLocks/>
            </p:cNvCxnSpPr>
            <p:nvPr/>
          </p:nvCxnSpPr>
          <p:spPr>
            <a:xfrm>
              <a:off x="5903844" y="1414669"/>
              <a:ext cx="5854147"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1D86CCF5-6624-4CB4-86D8-3779C131E8EB}"/>
                </a:ext>
              </a:extLst>
            </p:cNvPr>
            <p:cNvCxnSpPr>
              <a:cxnSpLocks/>
            </p:cNvCxnSpPr>
            <p:nvPr/>
          </p:nvCxnSpPr>
          <p:spPr>
            <a:xfrm>
              <a:off x="5976730" y="2080591"/>
              <a:ext cx="3147392"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0756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7D159A4A-067F-4BD7-BAEC-03F951C0EC20}"/>
              </a:ext>
            </a:extLst>
          </p:cNvPr>
          <p:cNvGrpSpPr/>
          <p:nvPr/>
        </p:nvGrpSpPr>
        <p:grpSpPr>
          <a:xfrm>
            <a:off x="895107" y="467934"/>
            <a:ext cx="8881271" cy="6281530"/>
            <a:chOff x="952355" y="506896"/>
            <a:chExt cx="8881271" cy="6281530"/>
          </a:xfrm>
        </p:grpSpPr>
        <p:pic>
          <p:nvPicPr>
            <p:cNvPr id="2" name="圖片 1">
              <a:extLst>
                <a:ext uri="{FF2B5EF4-FFF2-40B4-BE49-F238E27FC236}">
                  <a16:creationId xmlns:a16="http://schemas.microsoft.com/office/drawing/2014/main" id="{7CCEAA79-C1FD-4FF3-B149-C76A08E29AC5}"/>
                </a:ext>
              </a:extLst>
            </p:cNvPr>
            <p:cNvPicPr>
              <a:picLocks noChangeAspect="1"/>
            </p:cNvPicPr>
            <p:nvPr/>
          </p:nvPicPr>
          <p:blipFill rotWithShape="1">
            <a:blip r:embed="rId2"/>
            <a:srcRect l="33261" t="19855" r="15218" b="15363"/>
            <a:stretch/>
          </p:blipFill>
          <p:spPr>
            <a:xfrm>
              <a:off x="952355" y="506896"/>
              <a:ext cx="8881271" cy="6281530"/>
            </a:xfrm>
            <a:prstGeom prst="rect">
              <a:avLst/>
            </a:prstGeom>
            <a:ln w="44450">
              <a:solidFill>
                <a:schemeClr val="bg1">
                  <a:lumMod val="50000"/>
                  <a:lumOff val="50000"/>
                </a:schemeClr>
              </a:solidFill>
            </a:ln>
          </p:spPr>
        </p:pic>
        <p:sp>
          <p:nvSpPr>
            <p:cNvPr id="3" name="語音泡泡: 矩形 2">
              <a:extLst>
                <a:ext uri="{FF2B5EF4-FFF2-40B4-BE49-F238E27FC236}">
                  <a16:creationId xmlns:a16="http://schemas.microsoft.com/office/drawing/2014/main" id="{F4247FD8-2967-465C-AF66-A075D79B6716}"/>
                </a:ext>
              </a:extLst>
            </p:cNvPr>
            <p:cNvSpPr/>
            <p:nvPr/>
          </p:nvSpPr>
          <p:spPr>
            <a:xfrm>
              <a:off x="1801389" y="1012944"/>
              <a:ext cx="2003665" cy="612559"/>
            </a:xfrm>
            <a:prstGeom prst="wedgeRectCallout">
              <a:avLst>
                <a:gd name="adj1" fmla="val 6658"/>
                <a:gd name="adj2" fmla="val 169503"/>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主管機關</a:t>
              </a:r>
            </a:p>
          </p:txBody>
        </p:sp>
        <p:sp>
          <p:nvSpPr>
            <p:cNvPr id="4" name="語音泡泡: 矩形 3">
              <a:extLst>
                <a:ext uri="{FF2B5EF4-FFF2-40B4-BE49-F238E27FC236}">
                  <a16:creationId xmlns:a16="http://schemas.microsoft.com/office/drawing/2014/main" id="{FED9ECCD-B624-4974-8F20-7C9CE945A3FD}"/>
                </a:ext>
              </a:extLst>
            </p:cNvPr>
            <p:cNvSpPr/>
            <p:nvPr/>
          </p:nvSpPr>
          <p:spPr>
            <a:xfrm>
              <a:off x="4561322" y="2237013"/>
              <a:ext cx="2013214" cy="612559"/>
            </a:xfrm>
            <a:prstGeom prst="wedgeRectCallout">
              <a:avLst>
                <a:gd name="adj1" fmla="val -71638"/>
                <a:gd name="adj2" fmla="val 99409"/>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各級機關</a:t>
              </a:r>
            </a:p>
          </p:txBody>
        </p:sp>
        <p:sp>
          <p:nvSpPr>
            <p:cNvPr id="5" name="語音泡泡: 矩形 4">
              <a:extLst>
                <a:ext uri="{FF2B5EF4-FFF2-40B4-BE49-F238E27FC236}">
                  <a16:creationId xmlns:a16="http://schemas.microsoft.com/office/drawing/2014/main" id="{2040DEC1-F0D3-4F78-BA62-C14E63511CE4}"/>
                </a:ext>
              </a:extLst>
            </p:cNvPr>
            <p:cNvSpPr/>
            <p:nvPr/>
          </p:nvSpPr>
          <p:spPr>
            <a:xfrm>
              <a:off x="4561322" y="3308251"/>
              <a:ext cx="2013214" cy="612559"/>
            </a:xfrm>
            <a:prstGeom prst="wedgeRectCallout">
              <a:avLst>
                <a:gd name="adj1" fmla="val -75911"/>
                <a:gd name="adj2" fmla="val 28017"/>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業務計畫</a:t>
              </a:r>
            </a:p>
          </p:txBody>
        </p:sp>
        <p:sp>
          <p:nvSpPr>
            <p:cNvPr id="6" name="語音泡泡: 矩形 5">
              <a:extLst>
                <a:ext uri="{FF2B5EF4-FFF2-40B4-BE49-F238E27FC236}">
                  <a16:creationId xmlns:a16="http://schemas.microsoft.com/office/drawing/2014/main" id="{5C23ED77-5E06-415E-9376-AD8E29923B95}"/>
                </a:ext>
              </a:extLst>
            </p:cNvPr>
            <p:cNvSpPr/>
            <p:nvPr/>
          </p:nvSpPr>
          <p:spPr>
            <a:xfrm>
              <a:off x="4150504" y="4648554"/>
              <a:ext cx="2013214" cy="612559"/>
            </a:xfrm>
            <a:prstGeom prst="wedgeRectCallout">
              <a:avLst>
                <a:gd name="adj1" fmla="val -54675"/>
                <a:gd name="adj2" fmla="val -85952"/>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工作計畫</a:t>
              </a:r>
            </a:p>
          </p:txBody>
        </p:sp>
        <p:sp>
          <p:nvSpPr>
            <p:cNvPr id="7" name="矩形 6">
              <a:extLst>
                <a:ext uri="{FF2B5EF4-FFF2-40B4-BE49-F238E27FC236}">
                  <a16:creationId xmlns:a16="http://schemas.microsoft.com/office/drawing/2014/main" id="{DA0482C3-22D4-406C-869D-6763BEA4098A}"/>
                </a:ext>
              </a:extLst>
            </p:cNvPr>
            <p:cNvSpPr/>
            <p:nvPr/>
          </p:nvSpPr>
          <p:spPr>
            <a:xfrm>
              <a:off x="1240365" y="2461887"/>
              <a:ext cx="2770991" cy="451283"/>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8890A11-248A-4EFD-B05A-4C45495DAAAE}"/>
                </a:ext>
              </a:extLst>
            </p:cNvPr>
            <p:cNvSpPr/>
            <p:nvPr/>
          </p:nvSpPr>
          <p:spPr>
            <a:xfrm>
              <a:off x="1595089" y="2977717"/>
              <a:ext cx="2416267" cy="451283"/>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F8AF6F15-63EC-4B3A-B99B-0226CB21C928}"/>
                </a:ext>
              </a:extLst>
            </p:cNvPr>
            <p:cNvSpPr/>
            <p:nvPr/>
          </p:nvSpPr>
          <p:spPr>
            <a:xfrm>
              <a:off x="1878496" y="3501531"/>
              <a:ext cx="2132860" cy="451283"/>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F6C10FD-F2AA-4487-B3B9-38488E798A26}"/>
                </a:ext>
              </a:extLst>
            </p:cNvPr>
            <p:cNvSpPr/>
            <p:nvPr/>
          </p:nvSpPr>
          <p:spPr>
            <a:xfrm>
              <a:off x="2236304" y="4081907"/>
              <a:ext cx="1775052" cy="451283"/>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矩形 12">
            <a:extLst>
              <a:ext uri="{FF2B5EF4-FFF2-40B4-BE49-F238E27FC236}">
                <a16:creationId xmlns:a16="http://schemas.microsoft.com/office/drawing/2014/main" id="{10557B4D-F6E2-48E7-A7F9-2A938DC4E003}"/>
              </a:ext>
            </a:extLst>
          </p:cNvPr>
          <p:cNvSpPr/>
          <p:nvPr/>
        </p:nvSpPr>
        <p:spPr>
          <a:xfrm>
            <a:off x="4032250" y="1133061"/>
            <a:ext cx="2617028" cy="41400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91001B95-1E83-49B6-B3E1-F98EF9DA9C79}"/>
              </a:ext>
            </a:extLst>
          </p:cNvPr>
          <p:cNvSpPr/>
          <p:nvPr/>
        </p:nvSpPr>
        <p:spPr>
          <a:xfrm>
            <a:off x="1137611" y="2092589"/>
            <a:ext cx="1416746" cy="26579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45998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44E682D5-CCAE-4876-8908-EE6A8C057A62}"/>
              </a:ext>
            </a:extLst>
          </p:cNvPr>
          <p:cNvGrpSpPr/>
          <p:nvPr/>
        </p:nvGrpSpPr>
        <p:grpSpPr>
          <a:xfrm>
            <a:off x="165652" y="252146"/>
            <a:ext cx="10349947" cy="6530008"/>
            <a:chOff x="165652" y="252146"/>
            <a:chExt cx="10349947" cy="6530008"/>
          </a:xfrm>
        </p:grpSpPr>
        <p:pic>
          <p:nvPicPr>
            <p:cNvPr id="2" name="圖片 1">
              <a:extLst>
                <a:ext uri="{FF2B5EF4-FFF2-40B4-BE49-F238E27FC236}">
                  <a16:creationId xmlns:a16="http://schemas.microsoft.com/office/drawing/2014/main" id="{720DB8E8-CFF0-4660-A674-EA611690890A}"/>
                </a:ext>
              </a:extLst>
            </p:cNvPr>
            <p:cNvPicPr>
              <a:picLocks noChangeAspect="1"/>
            </p:cNvPicPr>
            <p:nvPr/>
          </p:nvPicPr>
          <p:blipFill rotWithShape="1">
            <a:blip r:embed="rId2"/>
            <a:srcRect l="36522" t="21304" r="18071" b="5072"/>
            <a:stretch/>
          </p:blipFill>
          <p:spPr>
            <a:xfrm>
              <a:off x="165652" y="252146"/>
              <a:ext cx="10349947" cy="6530008"/>
            </a:xfrm>
            <a:prstGeom prst="rect">
              <a:avLst/>
            </a:prstGeom>
            <a:ln w="44450">
              <a:solidFill>
                <a:schemeClr val="bg1">
                  <a:lumMod val="50000"/>
                  <a:lumOff val="50000"/>
                </a:schemeClr>
              </a:solidFill>
            </a:ln>
          </p:spPr>
        </p:pic>
        <p:sp>
          <p:nvSpPr>
            <p:cNvPr id="3" name="矩形 2">
              <a:extLst>
                <a:ext uri="{FF2B5EF4-FFF2-40B4-BE49-F238E27FC236}">
                  <a16:creationId xmlns:a16="http://schemas.microsoft.com/office/drawing/2014/main" id="{7321F7C7-EFFF-40C4-B90C-3FA7FF3FDCB5}"/>
                </a:ext>
              </a:extLst>
            </p:cNvPr>
            <p:cNvSpPr/>
            <p:nvPr/>
          </p:nvSpPr>
          <p:spPr>
            <a:xfrm>
              <a:off x="589722" y="5592655"/>
              <a:ext cx="1500809" cy="417443"/>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C6D12580-220E-4E4D-BC76-5A7BD77A61F8}"/>
                </a:ext>
              </a:extLst>
            </p:cNvPr>
            <p:cNvSpPr/>
            <p:nvPr/>
          </p:nvSpPr>
          <p:spPr>
            <a:xfrm>
              <a:off x="689114" y="6111679"/>
              <a:ext cx="1500809" cy="30065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8751E98F-5656-4D02-BBC5-6CF07D750CF9}"/>
                </a:ext>
              </a:extLst>
            </p:cNvPr>
            <p:cNvSpPr/>
            <p:nvPr/>
          </p:nvSpPr>
          <p:spPr>
            <a:xfrm>
              <a:off x="589722" y="1507791"/>
              <a:ext cx="4419599" cy="533400"/>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語音泡泡: 矩形 6">
              <a:extLst>
                <a:ext uri="{FF2B5EF4-FFF2-40B4-BE49-F238E27FC236}">
                  <a16:creationId xmlns:a16="http://schemas.microsoft.com/office/drawing/2014/main" id="{FF75AD62-3FEB-4AC8-A3C2-2915E59008CD}"/>
                </a:ext>
              </a:extLst>
            </p:cNvPr>
            <p:cNvSpPr/>
            <p:nvPr/>
          </p:nvSpPr>
          <p:spPr>
            <a:xfrm>
              <a:off x="1841762" y="4544017"/>
              <a:ext cx="2325950" cy="612559"/>
            </a:xfrm>
            <a:prstGeom prst="wedgeRectCallout">
              <a:avLst>
                <a:gd name="adj1" fmla="val -60955"/>
                <a:gd name="adj2" fmla="val 125370"/>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分支計畫</a:t>
              </a:r>
            </a:p>
          </p:txBody>
        </p:sp>
        <p:sp>
          <p:nvSpPr>
            <p:cNvPr id="8" name="語音泡泡: 矩形 7">
              <a:extLst>
                <a:ext uri="{FF2B5EF4-FFF2-40B4-BE49-F238E27FC236}">
                  <a16:creationId xmlns:a16="http://schemas.microsoft.com/office/drawing/2014/main" id="{95AEB8DC-AFB2-45C1-BB3F-40CCEF878123}"/>
                </a:ext>
              </a:extLst>
            </p:cNvPr>
            <p:cNvSpPr/>
            <p:nvPr/>
          </p:nvSpPr>
          <p:spPr>
            <a:xfrm>
              <a:off x="3004737" y="5257799"/>
              <a:ext cx="2325950" cy="612559"/>
            </a:xfrm>
            <a:prstGeom prst="wedgeRectCallout">
              <a:avLst>
                <a:gd name="adj1" fmla="val -83175"/>
                <a:gd name="adj2" fmla="val 94541"/>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一級用途別科目</a:t>
              </a:r>
            </a:p>
          </p:txBody>
        </p:sp>
        <p:sp>
          <p:nvSpPr>
            <p:cNvPr id="9" name="矩形 8">
              <a:extLst>
                <a:ext uri="{FF2B5EF4-FFF2-40B4-BE49-F238E27FC236}">
                  <a16:creationId xmlns:a16="http://schemas.microsoft.com/office/drawing/2014/main" id="{B27EED88-3D0D-4015-B292-E5E29CA6A0C5}"/>
                </a:ext>
              </a:extLst>
            </p:cNvPr>
            <p:cNvSpPr/>
            <p:nvPr/>
          </p:nvSpPr>
          <p:spPr>
            <a:xfrm>
              <a:off x="925996" y="6513918"/>
              <a:ext cx="1837082" cy="268236"/>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語音泡泡: 矩形 9">
              <a:extLst>
                <a:ext uri="{FF2B5EF4-FFF2-40B4-BE49-F238E27FC236}">
                  <a16:creationId xmlns:a16="http://schemas.microsoft.com/office/drawing/2014/main" id="{5A5AE221-E11F-49B6-8400-167E9C1785A5}"/>
                </a:ext>
              </a:extLst>
            </p:cNvPr>
            <p:cNvSpPr/>
            <p:nvPr/>
          </p:nvSpPr>
          <p:spPr>
            <a:xfrm>
              <a:off x="3740233" y="6010098"/>
              <a:ext cx="2325950" cy="612559"/>
            </a:xfrm>
            <a:prstGeom prst="wedgeRectCallout">
              <a:avLst>
                <a:gd name="adj1" fmla="val -90867"/>
                <a:gd name="adj2" fmla="val 52355"/>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二級用途別科目</a:t>
              </a:r>
            </a:p>
          </p:txBody>
        </p:sp>
      </p:grpSp>
      <p:sp>
        <p:nvSpPr>
          <p:cNvPr id="11" name="語音泡泡: 矩形 10">
            <a:extLst>
              <a:ext uri="{FF2B5EF4-FFF2-40B4-BE49-F238E27FC236}">
                <a16:creationId xmlns:a16="http://schemas.microsoft.com/office/drawing/2014/main" id="{ED74345E-303F-4416-A9B5-95C3AD6E9DA2}"/>
              </a:ext>
            </a:extLst>
          </p:cNvPr>
          <p:cNvSpPr/>
          <p:nvPr/>
        </p:nvSpPr>
        <p:spPr>
          <a:xfrm>
            <a:off x="1998130" y="2639671"/>
            <a:ext cx="2013214" cy="612559"/>
          </a:xfrm>
          <a:prstGeom prst="wedgeRectCallout">
            <a:avLst>
              <a:gd name="adj1" fmla="val -18682"/>
              <a:gd name="adj2" fmla="val -161562"/>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業務計畫</a:t>
            </a:r>
          </a:p>
        </p:txBody>
      </p:sp>
      <p:sp>
        <p:nvSpPr>
          <p:cNvPr id="12" name="語音泡泡: 矩形 11">
            <a:extLst>
              <a:ext uri="{FF2B5EF4-FFF2-40B4-BE49-F238E27FC236}">
                <a16:creationId xmlns:a16="http://schemas.microsoft.com/office/drawing/2014/main" id="{FC0F2770-B178-45F0-8467-13A0B05C015C}"/>
              </a:ext>
            </a:extLst>
          </p:cNvPr>
          <p:cNvSpPr/>
          <p:nvPr/>
        </p:nvSpPr>
        <p:spPr>
          <a:xfrm>
            <a:off x="4334018" y="2448693"/>
            <a:ext cx="2013214" cy="612559"/>
          </a:xfrm>
          <a:prstGeom prst="wedgeRectCallout">
            <a:avLst>
              <a:gd name="adj1" fmla="val -75114"/>
              <a:gd name="adj2" fmla="val -139691"/>
            </a:avLst>
          </a:prstGeom>
          <a:solidFill>
            <a:schemeClr val="accent2">
              <a:lumMod val="20000"/>
              <a:lumOff val="8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標楷體" panose="03000509000000000000" pitchFamily="65" charset="-120"/>
                <a:ea typeface="標楷體" panose="03000509000000000000" pitchFamily="65" charset="-120"/>
              </a:rPr>
              <a:t>工作計畫</a:t>
            </a:r>
          </a:p>
        </p:txBody>
      </p:sp>
    </p:spTree>
    <p:extLst>
      <p:ext uri="{BB962C8B-B14F-4D97-AF65-F5344CB8AC3E}">
        <p14:creationId xmlns:p14="http://schemas.microsoft.com/office/powerpoint/2010/main" val="3350364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210538-4142-51D0-4452-08839BD70136}"/>
              </a:ext>
            </a:extLst>
          </p:cNvPr>
          <p:cNvSpPr>
            <a:spLocks noGrp="1"/>
          </p:cNvSpPr>
          <p:nvPr>
            <p:ph type="title"/>
          </p:nvPr>
        </p:nvSpPr>
        <p:spPr>
          <a:xfrm>
            <a:off x="248479" y="753228"/>
            <a:ext cx="10045704" cy="1080938"/>
          </a:xfrm>
        </p:spPr>
        <p:txBody>
          <a:bodyP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一</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勻支</a:t>
            </a:r>
          </a:p>
        </p:txBody>
      </p:sp>
      <p:graphicFrame>
        <p:nvGraphicFramePr>
          <p:cNvPr id="3" name="資料庫圖表 2">
            <a:extLst>
              <a:ext uri="{FF2B5EF4-FFF2-40B4-BE49-F238E27FC236}">
                <a16:creationId xmlns:a16="http://schemas.microsoft.com/office/drawing/2014/main" id="{4C75DF2E-3106-9863-6BF3-FCEAAC8D86E7}"/>
              </a:ext>
            </a:extLst>
          </p:cNvPr>
          <p:cNvGraphicFramePr/>
          <p:nvPr>
            <p:extLst>
              <p:ext uri="{D42A27DB-BD31-4B8C-83A1-F6EECF244321}">
                <p14:modId xmlns:p14="http://schemas.microsoft.com/office/powerpoint/2010/main" val="1843032710"/>
              </p:ext>
            </p:extLst>
          </p:nvPr>
        </p:nvGraphicFramePr>
        <p:xfrm>
          <a:off x="101908" y="2024269"/>
          <a:ext cx="10542902" cy="4705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群組 5">
            <a:extLst>
              <a:ext uri="{FF2B5EF4-FFF2-40B4-BE49-F238E27FC236}">
                <a16:creationId xmlns:a16="http://schemas.microsoft.com/office/drawing/2014/main" id="{978B7F29-C5FE-4D35-B633-FF7F44F1D948}"/>
              </a:ext>
            </a:extLst>
          </p:cNvPr>
          <p:cNvGrpSpPr/>
          <p:nvPr/>
        </p:nvGrpSpPr>
        <p:grpSpPr>
          <a:xfrm>
            <a:off x="9906956" y="3235528"/>
            <a:ext cx="2013800" cy="1797782"/>
            <a:chOff x="9945493" y="3193352"/>
            <a:chExt cx="2013800" cy="1929276"/>
          </a:xfrm>
        </p:grpSpPr>
        <p:sp>
          <p:nvSpPr>
            <p:cNvPr id="4" name="矩形 3">
              <a:extLst>
                <a:ext uri="{FF2B5EF4-FFF2-40B4-BE49-F238E27FC236}">
                  <a16:creationId xmlns:a16="http://schemas.microsoft.com/office/drawing/2014/main" id="{AF7584D9-B016-402A-BDB0-F38EEF7404E9}"/>
                </a:ext>
              </a:extLst>
            </p:cNvPr>
            <p:cNvSpPr/>
            <p:nvPr/>
          </p:nvSpPr>
          <p:spPr>
            <a:xfrm>
              <a:off x="10514011" y="3193352"/>
              <a:ext cx="1445282" cy="1929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400" dirty="0">
                  <a:solidFill>
                    <a:schemeClr val="bg1"/>
                  </a:solidFill>
                  <a:latin typeface="標楷體" panose="03000509000000000000" pitchFamily="65" charset="-120"/>
                  <a:ea typeface="標楷體" panose="03000509000000000000" pitchFamily="65" charset="-120"/>
                </a:rPr>
                <a:t>各機關單位預算執行要點</a:t>
              </a:r>
              <a:r>
                <a:rPr lang="en-US" altLang="zh-TW" sz="2400" dirty="0">
                  <a:solidFill>
                    <a:schemeClr val="bg1"/>
                  </a:solidFill>
                  <a:latin typeface="標楷體" panose="03000509000000000000" pitchFamily="65" charset="-120"/>
                  <a:ea typeface="標楷體" panose="03000509000000000000" pitchFamily="65" charset="-120"/>
                </a:rPr>
                <a:t>§18</a:t>
              </a:r>
              <a:endParaRPr lang="zh-TW" altLang="en-US" sz="2400" dirty="0">
                <a:solidFill>
                  <a:schemeClr val="bg1"/>
                </a:solidFill>
              </a:endParaRPr>
            </a:p>
          </p:txBody>
        </p:sp>
        <p:sp>
          <p:nvSpPr>
            <p:cNvPr id="5" name="右大括弧 4">
              <a:extLst>
                <a:ext uri="{FF2B5EF4-FFF2-40B4-BE49-F238E27FC236}">
                  <a16:creationId xmlns:a16="http://schemas.microsoft.com/office/drawing/2014/main" id="{1C5C2215-BF86-49C2-8CCB-908B1EEB1B3D}"/>
                </a:ext>
              </a:extLst>
            </p:cNvPr>
            <p:cNvSpPr/>
            <p:nvPr/>
          </p:nvSpPr>
          <p:spPr>
            <a:xfrm>
              <a:off x="9945493" y="3193352"/>
              <a:ext cx="477078" cy="1929276"/>
            </a:xfrm>
            <a:prstGeom prst="rightBrace">
              <a:avLst/>
            </a:prstGeom>
            <a:ln w="793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grpSp>
        <p:nvGrpSpPr>
          <p:cNvPr id="7" name="群組 6">
            <a:extLst>
              <a:ext uri="{FF2B5EF4-FFF2-40B4-BE49-F238E27FC236}">
                <a16:creationId xmlns:a16="http://schemas.microsoft.com/office/drawing/2014/main" id="{A2327651-4016-4336-AF33-2F0B38F9C1A9}"/>
              </a:ext>
            </a:extLst>
          </p:cNvPr>
          <p:cNvGrpSpPr/>
          <p:nvPr/>
        </p:nvGrpSpPr>
        <p:grpSpPr>
          <a:xfrm>
            <a:off x="10036933" y="5138929"/>
            <a:ext cx="2053158" cy="1591055"/>
            <a:chOff x="10036933" y="3767754"/>
            <a:chExt cx="2053158" cy="1464274"/>
          </a:xfrm>
        </p:grpSpPr>
        <p:sp>
          <p:nvSpPr>
            <p:cNvPr id="8" name="矩形 7">
              <a:extLst>
                <a:ext uri="{FF2B5EF4-FFF2-40B4-BE49-F238E27FC236}">
                  <a16:creationId xmlns:a16="http://schemas.microsoft.com/office/drawing/2014/main" id="{0C244694-6D8D-4E0A-BE1C-6D2CB22716CB}"/>
                </a:ext>
              </a:extLst>
            </p:cNvPr>
            <p:cNvSpPr/>
            <p:nvPr/>
          </p:nvSpPr>
          <p:spPr>
            <a:xfrm>
              <a:off x="10514010" y="3767754"/>
              <a:ext cx="1576081" cy="1464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000" dirty="0">
                  <a:solidFill>
                    <a:schemeClr val="bg1"/>
                  </a:solidFill>
                  <a:latin typeface="標楷體" panose="03000509000000000000" pitchFamily="65" charset="-120"/>
                  <a:ea typeface="標楷體" panose="03000509000000000000" pitchFamily="65" charset="-120"/>
                </a:rPr>
                <a:t>中央政府各機關學校購置及租賃公務車輛作業要點</a:t>
              </a:r>
              <a:r>
                <a:rPr lang="en-US" altLang="zh-TW" sz="2000" dirty="0">
                  <a:solidFill>
                    <a:schemeClr val="bg1"/>
                  </a:solidFill>
                  <a:latin typeface="標楷體" panose="03000509000000000000" pitchFamily="65" charset="-120"/>
                  <a:ea typeface="標楷體" panose="03000509000000000000" pitchFamily="65" charset="-120"/>
                </a:rPr>
                <a:t>§7</a:t>
              </a:r>
              <a:endParaRPr lang="zh-TW" altLang="en-US" sz="2000" dirty="0">
                <a:solidFill>
                  <a:schemeClr val="bg1"/>
                </a:solidFill>
              </a:endParaRPr>
            </a:p>
          </p:txBody>
        </p:sp>
        <p:sp>
          <p:nvSpPr>
            <p:cNvPr id="9" name="右大括弧 8">
              <a:extLst>
                <a:ext uri="{FF2B5EF4-FFF2-40B4-BE49-F238E27FC236}">
                  <a16:creationId xmlns:a16="http://schemas.microsoft.com/office/drawing/2014/main" id="{4F0DC128-D74D-4A89-914B-7CF19BD061A3}"/>
                </a:ext>
              </a:extLst>
            </p:cNvPr>
            <p:cNvSpPr/>
            <p:nvPr/>
          </p:nvSpPr>
          <p:spPr>
            <a:xfrm>
              <a:off x="10036933" y="3879044"/>
              <a:ext cx="477078" cy="1243584"/>
            </a:xfrm>
            <a:prstGeom prst="rightBrace">
              <a:avLst/>
            </a:prstGeom>
            <a:ln w="793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spTree>
    <p:extLst>
      <p:ext uri="{BB962C8B-B14F-4D97-AF65-F5344CB8AC3E}">
        <p14:creationId xmlns:p14="http://schemas.microsoft.com/office/powerpoint/2010/main" val="481707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勻支</a:t>
            </a:r>
          </a:p>
        </p:txBody>
      </p:sp>
      <p:sp>
        <p:nvSpPr>
          <p:cNvPr id="5" name="矩形 4">
            <a:extLst>
              <a:ext uri="{FF2B5EF4-FFF2-40B4-BE49-F238E27FC236}">
                <a16:creationId xmlns:a16="http://schemas.microsoft.com/office/drawing/2014/main" id="{1A1F314D-8F4F-4ADB-88BE-0B21F0AB383A}"/>
              </a:ext>
            </a:extLst>
          </p:cNvPr>
          <p:cNvSpPr/>
          <p:nvPr/>
        </p:nvSpPr>
        <p:spPr>
          <a:xfrm>
            <a:off x="106534" y="2047362"/>
            <a:ext cx="9658903"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範例</a:t>
            </a:r>
            <a:r>
              <a:rPr lang="en-US" altLang="zh-TW" sz="2800" b="1" dirty="0">
                <a:latin typeface="標楷體" panose="03000509000000000000" pitchFamily="65" charset="-120"/>
                <a:ea typeface="標楷體" panose="03000509000000000000" pitchFamily="65" charset="-120"/>
              </a:rPr>
              <a:t>】</a:t>
            </a:r>
          </a:p>
          <a:p>
            <a:r>
              <a:rPr lang="zh-TW" altLang="en-US" sz="2800" b="1" dirty="0">
                <a:latin typeface="標楷體" panose="03000509000000000000" pitchFamily="65" charset="-120"/>
                <a:ea typeface="標楷體" panose="03000509000000000000" pitchFamily="65" charset="-120"/>
              </a:rPr>
              <a:t>主旨：關於</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一案，謹擬具處理意見，簽請核示。</a:t>
            </a:r>
          </a:p>
          <a:p>
            <a:r>
              <a:rPr lang="zh-TW" altLang="en-US" sz="2800" b="1" dirty="0">
                <a:latin typeface="標楷體" panose="03000509000000000000" pitchFamily="65" charset="-120"/>
                <a:ea typeface="標楷體" panose="03000509000000000000" pitchFamily="65" charset="-120"/>
              </a:rPr>
              <a:t>說明：</a:t>
            </a:r>
          </a:p>
          <a:p>
            <a:r>
              <a:rPr lang="zh-TW" altLang="en-US" sz="2800" b="1" dirty="0">
                <a:latin typeface="標楷體" panose="03000509000000000000" pitchFamily="65" charset="-120"/>
                <a:ea typeface="標楷體" panose="03000509000000000000" pitchFamily="65" charset="-120"/>
              </a:rPr>
              <a:t>⼀、依據</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a:t>
            </a:r>
          </a:p>
          <a:p>
            <a:r>
              <a:rPr lang="zh-TW" altLang="en-US" sz="2800" b="1" dirty="0">
                <a:latin typeface="標楷體" panose="03000509000000000000" pitchFamily="65" charset="-120"/>
                <a:ea typeface="標楷體" panose="03000509000000000000" pitchFamily="65" charset="-120"/>
              </a:rPr>
              <a:t>二、本案○○○年度本府預算編列新臺幣</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元，因</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案由說明</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所需經費</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元，不足經費</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元，擬由</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ㄧ級用途別科目</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800" b="1" dirty="0">
                <a:latin typeface="標楷體" panose="03000509000000000000" pitchFamily="65" charset="-120"/>
                <a:ea typeface="標楷體" panose="03000509000000000000" pitchFamily="65" charset="-120"/>
              </a:rPr>
              <a:t>項下勻支。</a:t>
            </a:r>
          </a:p>
          <a:p>
            <a:r>
              <a:rPr lang="zh-TW" altLang="en-US" sz="2800" b="1" dirty="0">
                <a:latin typeface="標楷體" panose="03000509000000000000" pitchFamily="65" charset="-120"/>
                <a:ea typeface="標楷體" panose="03000509000000000000" pitchFamily="65" charset="-120"/>
              </a:rPr>
              <a:t>擬辦：</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，本案如奉核可，所需經費</a:t>
            </a:r>
            <a:r>
              <a:rPr lang="en-US" altLang="zh-TW" sz="2800" b="1" dirty="0">
                <a:latin typeface="標楷體" panose="03000509000000000000" pitchFamily="65" charset="-120"/>
                <a:ea typeface="標楷體" panose="03000509000000000000" pitchFamily="65" charset="-120"/>
              </a:rPr>
              <a:t>XXX</a:t>
            </a:r>
            <a:r>
              <a:rPr lang="zh-TW" altLang="en-US" sz="2800" b="1" dirty="0">
                <a:latin typeface="標楷體" panose="03000509000000000000" pitchFamily="65" charset="-120"/>
                <a:ea typeface="標楷體" panose="03000509000000000000" pitchFamily="65" charset="-120"/>
              </a:rPr>
              <a:t>元，擬在○○○年度本府預算「</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CN" altLang="en-US" sz="2800" b="1" dirty="0">
                <a:solidFill>
                  <a:srgbClr val="FF0000"/>
                </a:solidFill>
                <a:highlight>
                  <a:srgbClr val="00FFFF"/>
                </a:highlight>
                <a:latin typeface="標楷體" panose="03000509000000000000" pitchFamily="65" charset="-120"/>
                <a:ea typeface="標楷體" panose="03000509000000000000" pitchFamily="65" charset="-120"/>
              </a:rPr>
              <a:t>ㄧ</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級用途別科目</a:t>
            </a:r>
            <a:r>
              <a:rPr lang="en-US" altLang="zh-TW" sz="28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8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800" b="1" dirty="0">
                <a:latin typeface="標楷體" panose="03000509000000000000" pitchFamily="65" charset="-120"/>
                <a:ea typeface="標楷體" panose="03000509000000000000" pitchFamily="65" charset="-120"/>
              </a:rPr>
              <a:t>」項下核實列支，</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a:t>
            </a:r>
          </a:p>
        </p:txBody>
      </p:sp>
      <p:sp>
        <p:nvSpPr>
          <p:cNvPr id="3" name="語音泡泡: 圓角矩形 2">
            <a:extLst>
              <a:ext uri="{FF2B5EF4-FFF2-40B4-BE49-F238E27FC236}">
                <a16:creationId xmlns:a16="http://schemas.microsoft.com/office/drawing/2014/main" id="{4176D3EE-2546-4EA8-B926-E7E78B769D57}"/>
              </a:ext>
            </a:extLst>
          </p:cNvPr>
          <p:cNvSpPr/>
          <p:nvPr/>
        </p:nvSpPr>
        <p:spPr>
          <a:xfrm>
            <a:off x="9262367" y="2334827"/>
            <a:ext cx="2823099" cy="1343857"/>
          </a:xfrm>
          <a:prstGeom prst="wedgeRoundRectCallout">
            <a:avLst>
              <a:gd name="adj1" fmla="val -42763"/>
              <a:gd name="adj2" fmla="val 92265"/>
              <a:gd name="adj3" fmla="val 16667"/>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zh-TW" altLang="en-US" sz="2000" b="1" dirty="0">
                <a:solidFill>
                  <a:schemeClr val="bg1"/>
                </a:solidFill>
                <a:latin typeface="標楷體" panose="03000509000000000000" pitchFamily="65" charset="-120"/>
                <a:ea typeface="標楷體" panose="03000509000000000000" pitchFamily="65" charset="-120"/>
              </a:rPr>
              <a:t>例如</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工業建築行政</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工業及建築管理</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業務費</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chemeClr val="bg1"/>
                </a:solidFill>
                <a:latin typeface="標楷體" panose="03000509000000000000" pitchFamily="65" charset="-120"/>
                <a:ea typeface="標楷體" panose="03000509000000000000" pitchFamily="65" charset="-120"/>
              </a:rPr>
              <a:t>一般事務費</a:t>
            </a:r>
          </a:p>
        </p:txBody>
      </p:sp>
      <p:sp>
        <p:nvSpPr>
          <p:cNvPr id="6" name="語音泡泡: 圓角矩形 5">
            <a:extLst>
              <a:ext uri="{FF2B5EF4-FFF2-40B4-BE49-F238E27FC236}">
                <a16:creationId xmlns:a16="http://schemas.microsoft.com/office/drawing/2014/main" id="{EB17D2A9-072E-4AEB-BC78-0E0CFBE99BAE}"/>
              </a:ext>
            </a:extLst>
          </p:cNvPr>
          <p:cNvSpPr/>
          <p:nvPr/>
        </p:nvSpPr>
        <p:spPr>
          <a:xfrm>
            <a:off x="9893808" y="4352544"/>
            <a:ext cx="2084832" cy="1673351"/>
          </a:xfrm>
          <a:prstGeom prst="wedgeRoundRectCallout">
            <a:avLst>
              <a:gd name="adj1" fmla="val -62807"/>
              <a:gd name="adj2" fmla="val 43021"/>
              <a:gd name="adj3" fmla="val 16667"/>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zh-TW" altLang="en-US" sz="2000" b="1" dirty="0">
                <a:solidFill>
                  <a:schemeClr val="bg1"/>
                </a:solidFill>
                <a:latin typeface="標楷體" panose="03000509000000000000" pitchFamily="65" charset="-120"/>
                <a:ea typeface="標楷體" panose="03000509000000000000" pitchFamily="65" charset="-120"/>
              </a:rPr>
              <a:t>例如</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工業建築行政</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工業及建築管理</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業務費</a:t>
            </a:r>
            <a:r>
              <a:rPr lang="en-US" altLang="zh-TW" sz="2000" b="1" dirty="0">
                <a:solidFill>
                  <a:schemeClr val="bg1"/>
                </a:solidFill>
                <a:latin typeface="標楷體" panose="03000509000000000000" pitchFamily="65" charset="-120"/>
                <a:ea typeface="標楷體" panose="03000509000000000000" pitchFamily="65" charset="-120"/>
              </a:rPr>
              <a:t>-</a:t>
            </a:r>
            <a:r>
              <a:rPr lang="zh-TW" altLang="en-US" sz="2000" b="1" dirty="0">
                <a:solidFill>
                  <a:schemeClr val="bg1"/>
                </a:solidFill>
                <a:latin typeface="標楷體" panose="03000509000000000000" pitchFamily="65" charset="-120"/>
                <a:ea typeface="標楷體" panose="03000509000000000000" pitchFamily="65" charset="-120"/>
              </a:rPr>
              <a:t>委辦費</a:t>
            </a:r>
          </a:p>
        </p:txBody>
      </p:sp>
    </p:spTree>
    <p:extLst>
      <p:ext uri="{BB962C8B-B14F-4D97-AF65-F5344CB8AC3E}">
        <p14:creationId xmlns:p14="http://schemas.microsoft.com/office/powerpoint/2010/main" val="384888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6E710E-96D1-4235-A4BA-66356707212C}"/>
              </a:ext>
            </a:extLst>
          </p:cNvPr>
          <p:cNvSpPr>
            <a:spLocks noGrp="1"/>
          </p:cNvSpPr>
          <p:nvPr>
            <p:ph type="title"/>
          </p:nvPr>
        </p:nvSpPr>
        <p:spPr>
          <a:xfrm>
            <a:off x="115411" y="753228"/>
            <a:ext cx="10178772" cy="1080938"/>
          </a:xfrm>
        </p:spPr>
        <p:txBody>
          <a:bodyPr>
            <a:normAutofit/>
          </a:bodyPr>
          <a:lstStyle/>
          <a:p>
            <a:r>
              <a:rPr lang="zh-TW" altLang="en-US" sz="4000" b="1" dirty="0">
                <a:latin typeface="標楷體" panose="03000509000000000000" pitchFamily="65" charset="-120"/>
                <a:ea typeface="標楷體" panose="03000509000000000000" pitchFamily="65" charset="-120"/>
              </a:rPr>
              <a:t>六、</a:t>
            </a:r>
            <a:r>
              <a:rPr lang="en-US" altLang="zh-TW" sz="3300" b="1" dirty="0">
                <a:latin typeface="標楷體" panose="03000509000000000000" pitchFamily="65" charset="-120"/>
                <a:ea typeface="標楷體" panose="03000509000000000000" pitchFamily="65" charset="-120"/>
              </a:rPr>
              <a:t>112</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3</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28</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1120026044</a:t>
            </a:r>
            <a:r>
              <a:rPr lang="zh-TW" altLang="en-US" sz="3300" b="1" dirty="0">
                <a:latin typeface="標楷體" panose="03000509000000000000" pitchFamily="65" charset="-120"/>
                <a:ea typeface="標楷體" panose="03000509000000000000" pitchFamily="65" charset="-120"/>
              </a:rPr>
              <a:t>號函</a:t>
            </a:r>
            <a:endParaRPr lang="zh-TW" altLang="en-US" dirty="0"/>
          </a:p>
        </p:txBody>
      </p:sp>
      <p:graphicFrame>
        <p:nvGraphicFramePr>
          <p:cNvPr id="5" name="資料庫圖表 4">
            <a:extLst>
              <a:ext uri="{FF2B5EF4-FFF2-40B4-BE49-F238E27FC236}">
                <a16:creationId xmlns:a16="http://schemas.microsoft.com/office/drawing/2014/main" id="{DEB44F52-3FE4-4FC1-81F2-B27DE44587BC}"/>
              </a:ext>
            </a:extLst>
          </p:cNvPr>
          <p:cNvGraphicFramePr/>
          <p:nvPr>
            <p:extLst>
              <p:ext uri="{D42A27DB-BD31-4B8C-83A1-F6EECF244321}">
                <p14:modId xmlns:p14="http://schemas.microsoft.com/office/powerpoint/2010/main" val="1870855832"/>
              </p:ext>
            </p:extLst>
          </p:nvPr>
        </p:nvGraphicFramePr>
        <p:xfrm>
          <a:off x="-168053" y="2113987"/>
          <a:ext cx="11945525"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群組 11">
            <a:extLst>
              <a:ext uri="{FF2B5EF4-FFF2-40B4-BE49-F238E27FC236}">
                <a16:creationId xmlns:a16="http://schemas.microsoft.com/office/drawing/2014/main" id="{DF465669-9E14-4DB9-9D85-339C98C2A273}"/>
              </a:ext>
            </a:extLst>
          </p:cNvPr>
          <p:cNvGrpSpPr/>
          <p:nvPr/>
        </p:nvGrpSpPr>
        <p:grpSpPr>
          <a:xfrm>
            <a:off x="10294183" y="2785540"/>
            <a:ext cx="1805913" cy="3145536"/>
            <a:chOff x="10294183" y="2785540"/>
            <a:chExt cx="1805913" cy="3145536"/>
          </a:xfrm>
        </p:grpSpPr>
        <p:sp>
          <p:nvSpPr>
            <p:cNvPr id="3" name="矩形 2">
              <a:extLst>
                <a:ext uri="{FF2B5EF4-FFF2-40B4-BE49-F238E27FC236}">
                  <a16:creationId xmlns:a16="http://schemas.microsoft.com/office/drawing/2014/main" id="{85781F85-7B2C-4239-B22A-192309ECFE1E}"/>
                </a:ext>
              </a:extLst>
            </p:cNvPr>
            <p:cNvSpPr/>
            <p:nvPr/>
          </p:nvSpPr>
          <p:spPr>
            <a:xfrm>
              <a:off x="10646200" y="2785540"/>
              <a:ext cx="1453896" cy="31455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標楷體" panose="03000509000000000000" pitchFamily="65" charset="-120"/>
                  <a:ea typeface="標楷體" panose="03000509000000000000" pitchFamily="65" charset="-120"/>
                </a:rPr>
                <a:t>會議時間較長，或情形特殊者，需事先說明案由簽請核准始能辦理。</a:t>
              </a:r>
            </a:p>
          </p:txBody>
        </p:sp>
        <p:sp>
          <p:nvSpPr>
            <p:cNvPr id="11" name="右大括弧 10">
              <a:extLst>
                <a:ext uri="{FF2B5EF4-FFF2-40B4-BE49-F238E27FC236}">
                  <a16:creationId xmlns:a16="http://schemas.microsoft.com/office/drawing/2014/main" id="{F94C0005-7F0E-41A5-9714-8AE0C8258ECB}"/>
                </a:ext>
              </a:extLst>
            </p:cNvPr>
            <p:cNvSpPr/>
            <p:nvPr/>
          </p:nvSpPr>
          <p:spPr>
            <a:xfrm>
              <a:off x="10294183" y="3747052"/>
              <a:ext cx="241295" cy="1292087"/>
            </a:xfrm>
            <a:prstGeom prst="rightBrace">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spTree>
    <p:extLst>
      <p:ext uri="{BB962C8B-B14F-4D97-AF65-F5344CB8AC3E}">
        <p14:creationId xmlns:p14="http://schemas.microsoft.com/office/powerpoint/2010/main" val="2053950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p:txBody>
          <a:bodyPr vert="horz" lIns="91440" tIns="45720" rIns="91440" bIns="45720" rtlCol="0" anchor="ct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科目流用</a:t>
            </a:r>
          </a:p>
        </p:txBody>
      </p:sp>
      <p:sp>
        <p:nvSpPr>
          <p:cNvPr id="6" name="文字方塊 5">
            <a:extLst>
              <a:ext uri="{FF2B5EF4-FFF2-40B4-BE49-F238E27FC236}">
                <a16:creationId xmlns:a16="http://schemas.microsoft.com/office/drawing/2014/main" id="{CEB32219-2341-41F0-9C0B-A4FA4A1A1AB8}"/>
              </a:ext>
            </a:extLst>
          </p:cNvPr>
          <p:cNvSpPr txBox="1"/>
          <p:nvPr/>
        </p:nvSpPr>
        <p:spPr>
          <a:xfrm>
            <a:off x="3048000" y="4218877"/>
            <a:ext cx="6096000" cy="369332"/>
          </a:xfrm>
          <a:prstGeom prst="rect">
            <a:avLst/>
          </a:prstGeom>
          <a:noFill/>
        </p:spPr>
        <p:txBody>
          <a:bodyPr wrap="square">
            <a:spAutoFit/>
          </a:bodyPr>
          <a:lstStyle/>
          <a:p>
            <a:pPr marL="285750" indent="-285750">
              <a:buFont typeface="Wingdings" panose="05000000000000000000" pitchFamily="2" charset="2"/>
              <a:buChar char="l"/>
            </a:pPr>
            <a:endParaRPr lang="zh-TW" altLang="en-US" dirty="0"/>
          </a:p>
        </p:txBody>
      </p:sp>
      <p:grpSp>
        <p:nvGrpSpPr>
          <p:cNvPr id="3" name="群組 2">
            <a:extLst>
              <a:ext uri="{FF2B5EF4-FFF2-40B4-BE49-F238E27FC236}">
                <a16:creationId xmlns:a16="http://schemas.microsoft.com/office/drawing/2014/main" id="{BFBB3ACD-3D40-10A3-AE42-FE16A02414C7}"/>
              </a:ext>
            </a:extLst>
          </p:cNvPr>
          <p:cNvGrpSpPr/>
          <p:nvPr/>
        </p:nvGrpSpPr>
        <p:grpSpPr>
          <a:xfrm>
            <a:off x="437227" y="2187011"/>
            <a:ext cx="9361574" cy="1598293"/>
            <a:chOff x="437227" y="2187011"/>
            <a:chExt cx="9361574" cy="1598293"/>
          </a:xfrm>
        </p:grpSpPr>
        <p:sp>
          <p:nvSpPr>
            <p:cNvPr id="4" name="矩形 3" descr="Small paint brush">
              <a:extLst>
                <a:ext uri="{FF2B5EF4-FFF2-40B4-BE49-F238E27FC236}">
                  <a16:creationId xmlns:a16="http://schemas.microsoft.com/office/drawing/2014/main" id="{31D9B605-8502-7996-E39C-4C450C33DB62}"/>
                </a:ext>
              </a:extLst>
            </p:cNvPr>
            <p:cNvSpPr/>
            <p:nvPr/>
          </p:nvSpPr>
          <p:spPr>
            <a:xfrm>
              <a:off x="702802" y="2187011"/>
              <a:ext cx="1509048" cy="150904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endParaRPr lang="zh-TW" altLang="en-US"/>
            </a:p>
          </p:txBody>
        </p:sp>
        <p:sp>
          <p:nvSpPr>
            <p:cNvPr id="5" name="手繪多邊形: 圖案 4">
              <a:extLst>
                <a:ext uri="{FF2B5EF4-FFF2-40B4-BE49-F238E27FC236}">
                  <a16:creationId xmlns:a16="http://schemas.microsoft.com/office/drawing/2014/main" id="{5246A4B0-3422-8321-9B5A-C3F72CB376D1}"/>
                </a:ext>
              </a:extLst>
            </p:cNvPr>
            <p:cNvSpPr/>
            <p:nvPr/>
          </p:nvSpPr>
          <p:spPr>
            <a:xfrm>
              <a:off x="2709046" y="2535787"/>
              <a:ext cx="1378046" cy="1249517"/>
            </a:xfrm>
            <a:custGeom>
              <a:avLst/>
              <a:gdLst>
                <a:gd name="connsiteX0" fmla="*/ 0 w 1378046"/>
                <a:gd name="connsiteY0" fmla="*/ 0 h 1249517"/>
                <a:gd name="connsiteX1" fmla="*/ 1378046 w 1378046"/>
                <a:gd name="connsiteY1" fmla="*/ 0 h 1249517"/>
                <a:gd name="connsiteX2" fmla="*/ 1378046 w 1378046"/>
                <a:gd name="connsiteY2" fmla="*/ 1249517 h 1249517"/>
                <a:gd name="connsiteX3" fmla="*/ 0 w 1378046"/>
                <a:gd name="connsiteY3" fmla="*/ 1249517 h 1249517"/>
                <a:gd name="connsiteX4" fmla="*/ 0 w 1378046"/>
                <a:gd name="connsiteY4" fmla="*/ 0 h 124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46" h="1249517">
                  <a:moveTo>
                    <a:pt x="0" y="0"/>
                  </a:moveTo>
                  <a:lnTo>
                    <a:pt x="1378046" y="0"/>
                  </a:lnTo>
                  <a:lnTo>
                    <a:pt x="1378046" y="1249517"/>
                  </a:lnTo>
                  <a:lnTo>
                    <a:pt x="0" y="12495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zh-TW" altLang="en-US" sz="3600" kern="1200" dirty="0">
                  <a:solidFill>
                    <a:schemeClr val="bg1"/>
                  </a:solidFill>
                  <a:latin typeface="標楷體" panose="03000509000000000000" pitchFamily="65" charset="-120"/>
                  <a:ea typeface="標楷體" panose="03000509000000000000" pitchFamily="65" charset="-120"/>
                </a:rPr>
                <a:t>意義</a:t>
              </a:r>
            </a:p>
          </p:txBody>
        </p:sp>
        <p:sp>
          <p:nvSpPr>
            <p:cNvPr id="8" name="手繪多邊形: 圖案 7">
              <a:extLst>
                <a:ext uri="{FF2B5EF4-FFF2-40B4-BE49-F238E27FC236}">
                  <a16:creationId xmlns:a16="http://schemas.microsoft.com/office/drawing/2014/main" id="{05CEE8CD-998E-E5BC-EE8B-109ED01F0806}"/>
                </a:ext>
              </a:extLst>
            </p:cNvPr>
            <p:cNvSpPr/>
            <p:nvPr/>
          </p:nvSpPr>
          <p:spPr>
            <a:xfrm>
              <a:off x="437227" y="3566011"/>
              <a:ext cx="4311566" cy="64154"/>
            </a:xfrm>
            <a:custGeom>
              <a:avLst/>
              <a:gdLst>
                <a:gd name="connsiteX0" fmla="*/ 0 w 4311566"/>
                <a:gd name="connsiteY0" fmla="*/ 0 h 64154"/>
                <a:gd name="connsiteX1" fmla="*/ 4311566 w 4311566"/>
                <a:gd name="connsiteY1" fmla="*/ 0 h 64154"/>
                <a:gd name="connsiteX2" fmla="*/ 4311566 w 4311566"/>
                <a:gd name="connsiteY2" fmla="*/ 64154 h 64154"/>
                <a:gd name="connsiteX3" fmla="*/ 0 w 4311566"/>
                <a:gd name="connsiteY3" fmla="*/ 64154 h 64154"/>
                <a:gd name="connsiteX4" fmla="*/ 0 w 4311566"/>
                <a:gd name="connsiteY4" fmla="*/ 0 h 6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64154">
                  <a:moveTo>
                    <a:pt x="0" y="0"/>
                  </a:moveTo>
                  <a:lnTo>
                    <a:pt x="4311566" y="0"/>
                  </a:lnTo>
                  <a:lnTo>
                    <a:pt x="4311566" y="64154"/>
                  </a:lnTo>
                  <a:lnTo>
                    <a:pt x="0" y="64154"/>
                  </a:lnTo>
                  <a:lnTo>
                    <a:pt x="0" y="0"/>
                  </a:lnTo>
                  <a:close/>
                </a:path>
              </a:pathLst>
            </a:custGeom>
          </p:spPr>
          <p:style>
            <a:lnRef idx="2">
              <a:schemeClr val="accent2">
                <a:shade val="50000"/>
              </a:schemeClr>
            </a:lnRef>
            <a:fillRef idx="1">
              <a:schemeClr val="accent2"/>
            </a:fillRef>
            <a:effectRef idx="0">
              <a:schemeClr val="accent2"/>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1244600">
                <a:lnSpc>
                  <a:spcPct val="10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各機關之歲出分配預算，</a:t>
              </a:r>
              <a:r>
                <a:rPr lang="zh-TW" altLang="en-US" sz="2800" b="1" u="sng" kern="1200" dirty="0">
                  <a:solidFill>
                    <a:srgbClr val="FF0000"/>
                  </a:solidFill>
                  <a:latin typeface="標楷體" panose="03000509000000000000" pitchFamily="65" charset="-120"/>
                  <a:ea typeface="標楷體" panose="03000509000000000000" pitchFamily="65" charset="-120"/>
                </a:rPr>
                <a:t>其計畫或業務科目之各用途別科目中有一科目經費不足</a:t>
              </a:r>
              <a:r>
                <a:rPr lang="zh-TW" altLang="en-US" sz="2800" b="1" kern="1200" dirty="0">
                  <a:solidFill>
                    <a:srgbClr val="FF0000"/>
                  </a:solidFill>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而他科目有賸餘時，</a:t>
              </a:r>
              <a:r>
                <a:rPr lang="zh-TW" altLang="en-US" sz="2800" kern="1200" dirty="0">
                  <a:solidFill>
                    <a:srgbClr val="FF0000"/>
                  </a:solidFill>
                  <a:highlight>
                    <a:srgbClr val="FFFF00"/>
                  </a:highlight>
                  <a:latin typeface="標楷體" panose="03000509000000000000" pitchFamily="65" charset="-120"/>
                  <a:ea typeface="標楷體" panose="03000509000000000000" pitchFamily="65" charset="-120"/>
                </a:rPr>
                <a:t>得辦理流用</a:t>
              </a:r>
              <a:r>
                <a:rPr lang="en-US" altLang="en-US" sz="2800" kern="1200" dirty="0">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預算法</a:t>
              </a:r>
              <a:r>
                <a:rPr lang="en-US" altLang="en-US" sz="2800" kern="1200" dirty="0">
                  <a:latin typeface="標楷體" panose="03000509000000000000" pitchFamily="65" charset="-120"/>
                  <a:ea typeface="標楷體" panose="03000509000000000000" pitchFamily="65" charset="-120"/>
                </a:rPr>
                <a:t>§6</a:t>
              </a:r>
              <a:r>
                <a:rPr lang="en-US" altLang="zh-TW" sz="2800" kern="1200" dirty="0">
                  <a:latin typeface="標楷體" panose="03000509000000000000" pitchFamily="65" charset="-120"/>
                  <a:ea typeface="標楷體" panose="03000509000000000000" pitchFamily="65" charset="-120"/>
                </a:rPr>
                <a:t>3</a:t>
              </a:r>
              <a:r>
                <a:rPr lang="en-US" altLang="en-US" sz="2800" kern="1200" dirty="0">
                  <a:latin typeface="標楷體" panose="03000509000000000000" pitchFamily="65" charset="-120"/>
                  <a:ea typeface="標楷體" panose="03000509000000000000" pitchFamily="65" charset="-120"/>
                </a:rPr>
                <a:t>)</a:t>
              </a:r>
              <a:endParaRPr lang="zh-TW" altLang="en-US" sz="2800" kern="1200" dirty="0">
                <a:latin typeface="標楷體" panose="03000509000000000000" pitchFamily="65" charset="-120"/>
                <a:ea typeface="標楷體" panose="03000509000000000000" pitchFamily="65" charset="-120"/>
              </a:endParaRPr>
            </a:p>
          </p:txBody>
        </p:sp>
        <p:sp>
          <p:nvSpPr>
            <p:cNvPr id="9" name="矩形 8" descr="警告">
              <a:extLst>
                <a:ext uri="{FF2B5EF4-FFF2-40B4-BE49-F238E27FC236}">
                  <a16:creationId xmlns:a16="http://schemas.microsoft.com/office/drawing/2014/main" id="{F2A144AB-391C-5454-7A94-D8EA97D19FCE}"/>
                </a:ext>
              </a:extLst>
            </p:cNvPr>
            <p:cNvSpPr/>
            <p:nvPr/>
          </p:nvSpPr>
          <p:spPr>
            <a:xfrm>
              <a:off x="5946493" y="2209634"/>
              <a:ext cx="1509048" cy="150904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3">
              <a:schemeClr val="accent4">
                <a:hueOff val="8009255"/>
                <a:satOff val="-29969"/>
                <a:lumOff val="-1765"/>
                <a:alphaOff val="0"/>
              </a:schemeClr>
            </a:effectRef>
            <a:fontRef idx="minor">
              <a:schemeClr val="lt1"/>
            </a:fontRef>
          </p:style>
          <p:txBody>
            <a:bodyPr/>
            <a:lstStyle/>
            <a:p>
              <a:endParaRPr lang="zh-TW" altLang="en-US"/>
            </a:p>
          </p:txBody>
        </p:sp>
        <p:sp>
          <p:nvSpPr>
            <p:cNvPr id="10" name="手繪多邊形: 圖案 9">
              <a:extLst>
                <a:ext uri="{FF2B5EF4-FFF2-40B4-BE49-F238E27FC236}">
                  <a16:creationId xmlns:a16="http://schemas.microsoft.com/office/drawing/2014/main" id="{78166BFE-D201-CD3B-BCDC-F0B5CF5B9E2E}"/>
                </a:ext>
              </a:extLst>
            </p:cNvPr>
            <p:cNvSpPr/>
            <p:nvPr/>
          </p:nvSpPr>
          <p:spPr>
            <a:xfrm>
              <a:off x="7472169" y="2532837"/>
              <a:ext cx="2131077" cy="646734"/>
            </a:xfrm>
            <a:custGeom>
              <a:avLst/>
              <a:gdLst>
                <a:gd name="connsiteX0" fmla="*/ 0 w 2131077"/>
                <a:gd name="connsiteY0" fmla="*/ 0 h 646734"/>
                <a:gd name="connsiteX1" fmla="*/ 2131077 w 2131077"/>
                <a:gd name="connsiteY1" fmla="*/ 0 h 646734"/>
                <a:gd name="connsiteX2" fmla="*/ 2131077 w 2131077"/>
                <a:gd name="connsiteY2" fmla="*/ 646734 h 646734"/>
                <a:gd name="connsiteX3" fmla="*/ 0 w 2131077"/>
                <a:gd name="connsiteY3" fmla="*/ 646734 h 646734"/>
                <a:gd name="connsiteX4" fmla="*/ 0 w 2131077"/>
                <a:gd name="connsiteY4" fmla="*/ 0 h 64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077" h="646734">
                  <a:moveTo>
                    <a:pt x="0" y="0"/>
                  </a:moveTo>
                  <a:lnTo>
                    <a:pt x="2131077" y="0"/>
                  </a:lnTo>
                  <a:lnTo>
                    <a:pt x="2131077" y="646734"/>
                  </a:lnTo>
                  <a:lnTo>
                    <a:pt x="0" y="6467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zh-TW" altLang="en-US" sz="3600" kern="1200" dirty="0">
                  <a:solidFill>
                    <a:schemeClr val="bg1"/>
                  </a:solidFill>
                  <a:latin typeface="標楷體" panose="03000509000000000000" pitchFamily="65" charset="-120"/>
                  <a:ea typeface="標楷體" panose="03000509000000000000" pitchFamily="65" charset="-120"/>
                </a:rPr>
                <a:t>限制</a:t>
              </a:r>
            </a:p>
          </p:txBody>
        </p:sp>
        <p:sp>
          <p:nvSpPr>
            <p:cNvPr id="11" name="手繪多邊形: 圖案 10">
              <a:extLst>
                <a:ext uri="{FF2B5EF4-FFF2-40B4-BE49-F238E27FC236}">
                  <a16:creationId xmlns:a16="http://schemas.microsoft.com/office/drawing/2014/main" id="{B3942D44-1FFE-A378-9CD0-AE55E77444E5}"/>
                </a:ext>
              </a:extLst>
            </p:cNvPr>
            <p:cNvSpPr/>
            <p:nvPr/>
          </p:nvSpPr>
          <p:spPr>
            <a:xfrm>
              <a:off x="5487235" y="3606334"/>
              <a:ext cx="4311566" cy="64154"/>
            </a:xfrm>
            <a:custGeom>
              <a:avLst/>
              <a:gdLst>
                <a:gd name="connsiteX0" fmla="*/ 0 w 4311566"/>
                <a:gd name="connsiteY0" fmla="*/ 0 h 64154"/>
                <a:gd name="connsiteX1" fmla="*/ 4311566 w 4311566"/>
                <a:gd name="connsiteY1" fmla="*/ 0 h 64154"/>
                <a:gd name="connsiteX2" fmla="*/ 4311566 w 4311566"/>
                <a:gd name="connsiteY2" fmla="*/ 64154 h 64154"/>
                <a:gd name="connsiteX3" fmla="*/ 0 w 4311566"/>
                <a:gd name="connsiteY3" fmla="*/ 64154 h 64154"/>
                <a:gd name="connsiteX4" fmla="*/ 0 w 4311566"/>
                <a:gd name="connsiteY4" fmla="*/ 0 h 6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64154">
                  <a:moveTo>
                    <a:pt x="0" y="0"/>
                  </a:moveTo>
                  <a:lnTo>
                    <a:pt x="4311566" y="0"/>
                  </a:lnTo>
                  <a:lnTo>
                    <a:pt x="4311566" y="64154"/>
                  </a:lnTo>
                  <a:lnTo>
                    <a:pt x="0" y="64154"/>
                  </a:lnTo>
                  <a:lnTo>
                    <a:pt x="0" y="0"/>
                  </a:lnTo>
                  <a:close/>
                </a:path>
              </a:pathLst>
            </a:custGeom>
          </p:spPr>
          <p:style>
            <a:lnRef idx="2">
              <a:schemeClr val="accent2">
                <a:shade val="50000"/>
              </a:schemeClr>
            </a:lnRef>
            <a:fillRef idx="1">
              <a:schemeClr val="accent2"/>
            </a:fillRef>
            <a:effectRef idx="0">
              <a:schemeClr val="accent2"/>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1244600">
                <a:lnSpc>
                  <a:spcPct val="100000"/>
                </a:lnSpc>
                <a:spcBef>
                  <a:spcPct val="0"/>
                </a:spcBef>
                <a:spcAft>
                  <a:spcPct val="35000"/>
                </a:spcAft>
                <a:buNone/>
              </a:pPr>
              <a:r>
                <a:rPr lang="zh-TW" altLang="en-US" sz="2800" b="1" i="0" u="sng" kern="1200" dirty="0">
                  <a:solidFill>
                    <a:srgbClr val="FF0000"/>
                  </a:solidFill>
                  <a:highlight>
                    <a:srgbClr val="FFFF00"/>
                  </a:highlight>
                  <a:latin typeface="標楷體" panose="03000509000000000000" pitchFamily="65" charset="-120"/>
                  <a:ea typeface="標楷體" panose="03000509000000000000" pitchFamily="65" charset="-120"/>
                </a:rPr>
                <a:t>同一工作計畫之各一級用途別科目間</a:t>
              </a:r>
              <a:r>
                <a:rPr lang="zh-TW" altLang="en-US" sz="2800" b="1" i="0" kern="1200" dirty="0">
                  <a:latin typeface="標楷體" panose="03000509000000000000" pitchFamily="65" charset="-120"/>
                  <a:ea typeface="標楷體" panose="03000509000000000000" pitchFamily="65" charset="-120"/>
                </a:rPr>
                <a:t>其流入、流出數額均</a:t>
              </a:r>
              <a:r>
                <a:rPr lang="zh-TW" altLang="en-US" sz="2800" b="1" i="0" u="sng" kern="1200" dirty="0">
                  <a:solidFill>
                    <a:srgbClr val="FF0000"/>
                  </a:solidFill>
                  <a:highlight>
                    <a:srgbClr val="FFFF00"/>
                  </a:highlight>
                  <a:latin typeface="標楷體" panose="03000509000000000000" pitchFamily="65" charset="-120"/>
                  <a:ea typeface="標楷體" panose="03000509000000000000" pitchFamily="65" charset="-120"/>
                </a:rPr>
                <a:t>不得超過原預算數額百分之二十</a:t>
              </a:r>
              <a:r>
                <a:rPr lang="en-US" altLang="en-US" sz="2800" kern="1200" dirty="0">
                  <a:latin typeface="標楷體" panose="03000509000000000000" pitchFamily="65" charset="-120"/>
                  <a:ea typeface="標楷體" panose="03000509000000000000" pitchFamily="65" charset="-120"/>
                </a:rPr>
                <a:t>(</a:t>
              </a:r>
              <a:r>
                <a:rPr lang="zh-TW" altLang="en-US" sz="2800" kern="1200" dirty="0">
                  <a:latin typeface="標楷體" panose="03000509000000000000" pitchFamily="65" charset="-120"/>
                  <a:ea typeface="標楷體" panose="03000509000000000000" pitchFamily="65" charset="-120"/>
                </a:rPr>
                <a:t>預算法</a:t>
              </a:r>
              <a:r>
                <a:rPr lang="en-US" altLang="en-US" sz="2800" kern="1200" dirty="0">
                  <a:latin typeface="標楷體" panose="03000509000000000000" pitchFamily="65" charset="-120"/>
                  <a:ea typeface="標楷體" panose="03000509000000000000" pitchFamily="65" charset="-120"/>
                </a:rPr>
                <a:t>§</a:t>
              </a:r>
              <a:r>
                <a:rPr lang="en-US" altLang="zh-TW" sz="2800" kern="1200" dirty="0">
                  <a:latin typeface="標楷體" panose="03000509000000000000" pitchFamily="65" charset="-120"/>
                  <a:ea typeface="標楷體" panose="03000509000000000000" pitchFamily="65" charset="-120"/>
                </a:rPr>
                <a:t>63</a:t>
              </a:r>
              <a:r>
                <a:rPr lang="zh-TW" altLang="en-US" sz="2800" kern="1200" dirty="0">
                  <a:latin typeface="標楷體" panose="03000509000000000000" pitchFamily="65" charset="-120"/>
                  <a:ea typeface="標楷體" panose="03000509000000000000" pitchFamily="65" charset="-120"/>
                </a:rPr>
                <a:t>、各機關單位</a:t>
              </a:r>
              <a:r>
                <a:rPr lang="zh-TW" altLang="zh-TW" sz="2800" b="1" kern="1200" dirty="0">
                  <a:latin typeface="標楷體" panose="03000509000000000000" pitchFamily="65" charset="-120"/>
                  <a:ea typeface="標楷體" panose="03000509000000000000" pitchFamily="65" charset="-120"/>
                </a:rPr>
                <a:t>預算執行要點</a:t>
              </a:r>
              <a:r>
                <a:rPr lang="en-US" altLang="zh-TW" sz="2800" b="1" kern="1200" dirty="0">
                  <a:latin typeface="標楷體" panose="03000509000000000000" pitchFamily="65" charset="-120"/>
                  <a:ea typeface="標楷體" panose="03000509000000000000" pitchFamily="65" charset="-120"/>
                </a:rPr>
                <a:t>§28</a:t>
              </a:r>
              <a:r>
                <a:rPr lang="en-US" altLang="en-US" sz="2800" kern="1200" dirty="0">
                  <a:latin typeface="標楷體" panose="03000509000000000000" pitchFamily="65" charset="-120"/>
                  <a:ea typeface="標楷體" panose="03000509000000000000" pitchFamily="65" charset="-120"/>
                </a:rPr>
                <a:t>)</a:t>
              </a:r>
              <a:endParaRPr lang="zh-TW" altLang="en-US" sz="2800" kern="1200" dirty="0">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272625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p:txBody>
          <a:bodyPr vert="horz" lIns="91440" tIns="45720" rIns="91440" bIns="45720" rtlCol="0" anchor="ct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科目流用</a:t>
            </a:r>
          </a:p>
        </p:txBody>
      </p:sp>
      <p:grpSp>
        <p:nvGrpSpPr>
          <p:cNvPr id="3" name="群組 2">
            <a:extLst>
              <a:ext uri="{FF2B5EF4-FFF2-40B4-BE49-F238E27FC236}">
                <a16:creationId xmlns:a16="http://schemas.microsoft.com/office/drawing/2014/main" id="{C9520AFD-58CA-BFCD-FDE5-27CE7AE064A5}"/>
              </a:ext>
            </a:extLst>
          </p:cNvPr>
          <p:cNvGrpSpPr/>
          <p:nvPr/>
        </p:nvGrpSpPr>
        <p:grpSpPr>
          <a:xfrm>
            <a:off x="-942460" y="1834166"/>
            <a:ext cx="13384695" cy="4559968"/>
            <a:chOff x="-969892" y="1834166"/>
            <a:chExt cx="13384695" cy="4559968"/>
          </a:xfrm>
        </p:grpSpPr>
        <p:graphicFrame>
          <p:nvGraphicFramePr>
            <p:cNvPr id="9" name="資料庫圖表 8">
              <a:extLst>
                <a:ext uri="{FF2B5EF4-FFF2-40B4-BE49-F238E27FC236}">
                  <a16:creationId xmlns:a16="http://schemas.microsoft.com/office/drawing/2014/main" id="{4A592456-4B45-423A-804D-E178B8EB8DDD}"/>
                </a:ext>
              </a:extLst>
            </p:cNvPr>
            <p:cNvGraphicFramePr/>
            <p:nvPr>
              <p:extLst>
                <p:ext uri="{D42A27DB-BD31-4B8C-83A1-F6EECF244321}">
                  <p14:modId xmlns:p14="http://schemas.microsoft.com/office/powerpoint/2010/main" val="536682119"/>
                </p:ext>
              </p:extLst>
            </p:nvPr>
          </p:nvGraphicFramePr>
          <p:xfrm>
            <a:off x="-969892" y="1834166"/>
            <a:ext cx="13384695" cy="4559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a:extLst>
                <a:ext uri="{FF2B5EF4-FFF2-40B4-BE49-F238E27FC236}">
                  <a16:creationId xmlns:a16="http://schemas.microsoft.com/office/drawing/2014/main" id="{D911C9F6-92E7-459D-BCCF-79A4F825251E}"/>
                </a:ext>
              </a:extLst>
            </p:cNvPr>
            <p:cNvSpPr/>
            <p:nvPr/>
          </p:nvSpPr>
          <p:spPr>
            <a:xfrm>
              <a:off x="10700404" y="4269733"/>
              <a:ext cx="1602997" cy="1217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400" dirty="0">
                  <a:solidFill>
                    <a:schemeClr val="bg1"/>
                  </a:solidFill>
                  <a:latin typeface="標楷體" panose="03000509000000000000" pitchFamily="65" charset="-120"/>
                  <a:ea typeface="標楷體" panose="03000509000000000000" pitchFamily="65" charset="-120"/>
                </a:rPr>
                <a:t>各機關單位預算執行要點</a:t>
              </a:r>
              <a:r>
                <a:rPr lang="en-US" altLang="zh-TW" sz="2400" dirty="0">
                  <a:solidFill>
                    <a:schemeClr val="bg1"/>
                  </a:solidFill>
                  <a:latin typeface="標楷體" panose="03000509000000000000" pitchFamily="65" charset="-120"/>
                  <a:ea typeface="標楷體" panose="03000509000000000000" pitchFamily="65" charset="-120"/>
                </a:rPr>
                <a:t>§</a:t>
              </a:r>
              <a:r>
                <a:rPr lang="en-US" altLang="en-US" sz="2400" dirty="0">
                  <a:solidFill>
                    <a:schemeClr val="bg1"/>
                  </a:solidFill>
                  <a:latin typeface="標楷體" panose="03000509000000000000" pitchFamily="65" charset="-120"/>
                  <a:ea typeface="標楷體" panose="03000509000000000000" pitchFamily="65" charset="-120"/>
                </a:rPr>
                <a:t>28</a:t>
              </a:r>
              <a:endParaRPr lang="zh-TW" altLang="en-US" sz="2400" dirty="0">
                <a:solidFill>
                  <a:schemeClr val="bg1"/>
                </a:solidFill>
              </a:endParaRPr>
            </a:p>
          </p:txBody>
        </p:sp>
        <p:sp>
          <p:nvSpPr>
            <p:cNvPr id="5" name="右大括弧 4">
              <a:extLst>
                <a:ext uri="{FF2B5EF4-FFF2-40B4-BE49-F238E27FC236}">
                  <a16:creationId xmlns:a16="http://schemas.microsoft.com/office/drawing/2014/main" id="{EB17DCD7-729B-491B-BFF2-49AF0849C634}"/>
                </a:ext>
              </a:extLst>
            </p:cNvPr>
            <p:cNvSpPr/>
            <p:nvPr/>
          </p:nvSpPr>
          <p:spPr>
            <a:xfrm>
              <a:off x="10055643" y="4271687"/>
              <a:ext cx="477078" cy="1217031"/>
            </a:xfrm>
            <a:prstGeom prst="rightBrace">
              <a:avLst/>
            </a:prstGeom>
            <a:ln w="793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spTree>
    <p:extLst>
      <p:ext uri="{BB962C8B-B14F-4D97-AF65-F5344CB8AC3E}">
        <p14:creationId xmlns:p14="http://schemas.microsoft.com/office/powerpoint/2010/main" val="3392572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p:txBody>
          <a:bodyPr vert="horz" lIns="91440" tIns="45720" rIns="91440" bIns="45720" rtlCol="0" anchor="ct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科目流用</a:t>
            </a:r>
          </a:p>
        </p:txBody>
      </p:sp>
      <p:graphicFrame>
        <p:nvGraphicFramePr>
          <p:cNvPr id="9" name="資料庫圖表 8">
            <a:extLst>
              <a:ext uri="{FF2B5EF4-FFF2-40B4-BE49-F238E27FC236}">
                <a16:creationId xmlns:a16="http://schemas.microsoft.com/office/drawing/2014/main" id="{4A592456-4B45-423A-804D-E178B8EB8DDD}"/>
              </a:ext>
            </a:extLst>
          </p:cNvPr>
          <p:cNvGraphicFramePr/>
          <p:nvPr>
            <p:extLst>
              <p:ext uri="{D42A27DB-BD31-4B8C-83A1-F6EECF244321}">
                <p14:modId xmlns:p14="http://schemas.microsoft.com/office/powerpoint/2010/main" val="1580871613"/>
              </p:ext>
            </p:extLst>
          </p:nvPr>
        </p:nvGraphicFramePr>
        <p:xfrm>
          <a:off x="-3176" y="2011993"/>
          <a:ext cx="11372846" cy="1889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資料庫圖表 13">
            <a:extLst>
              <a:ext uri="{FF2B5EF4-FFF2-40B4-BE49-F238E27FC236}">
                <a16:creationId xmlns:a16="http://schemas.microsoft.com/office/drawing/2014/main" id="{FF2E4C8E-E70E-4B7D-849F-B757D91695D2}"/>
              </a:ext>
            </a:extLst>
          </p:cNvPr>
          <p:cNvGraphicFramePr/>
          <p:nvPr>
            <p:extLst>
              <p:ext uri="{D42A27DB-BD31-4B8C-83A1-F6EECF244321}">
                <p14:modId xmlns:p14="http://schemas.microsoft.com/office/powerpoint/2010/main" val="101424118"/>
              </p:ext>
            </p:extLst>
          </p:nvPr>
        </p:nvGraphicFramePr>
        <p:xfrm>
          <a:off x="-184593" y="3989791"/>
          <a:ext cx="11735679" cy="26756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語音泡泡: 圓角矩形 2">
            <a:extLst>
              <a:ext uri="{FF2B5EF4-FFF2-40B4-BE49-F238E27FC236}">
                <a16:creationId xmlns:a16="http://schemas.microsoft.com/office/drawing/2014/main" id="{5E7D0357-3558-4B72-BA5E-88D2BE1CEB44}"/>
              </a:ext>
            </a:extLst>
          </p:cNvPr>
          <p:cNvSpPr/>
          <p:nvPr/>
        </p:nvSpPr>
        <p:spPr>
          <a:xfrm>
            <a:off x="5521911" y="4403324"/>
            <a:ext cx="1109708" cy="381740"/>
          </a:xfrm>
          <a:prstGeom prst="wedgeRoundRectCallout">
            <a:avLst>
              <a:gd name="adj1" fmla="val -90433"/>
              <a:gd name="adj2" fmla="val -550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第</a:t>
            </a:r>
            <a:r>
              <a:rPr lang="en-US" altLang="zh-TW" b="1" dirty="0">
                <a:solidFill>
                  <a:schemeClr val="bg1">
                    <a:lumMod val="95000"/>
                    <a:lumOff val="5000"/>
                  </a:schemeClr>
                </a:solidFill>
                <a:latin typeface="標楷體" panose="03000509000000000000" pitchFamily="65" charset="-120"/>
                <a:ea typeface="標楷體" panose="03000509000000000000" pitchFamily="65" charset="-120"/>
              </a:rPr>
              <a:t>57</a:t>
            </a:r>
            <a:r>
              <a:rPr lang="zh-TW" altLang="en-US" b="1" dirty="0">
                <a:solidFill>
                  <a:schemeClr val="bg1">
                    <a:lumMod val="95000"/>
                    <a:lumOff val="5000"/>
                  </a:schemeClr>
                </a:solidFill>
                <a:latin typeface="標楷體" panose="03000509000000000000" pitchFamily="65" charset="-120"/>
                <a:ea typeface="標楷體" panose="03000509000000000000" pitchFamily="65" charset="-120"/>
              </a:rPr>
              <a:t>條</a:t>
            </a:r>
          </a:p>
        </p:txBody>
      </p:sp>
    </p:spTree>
    <p:extLst>
      <p:ext uri="{BB962C8B-B14F-4D97-AF65-F5344CB8AC3E}">
        <p14:creationId xmlns:p14="http://schemas.microsoft.com/office/powerpoint/2010/main" val="2027303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p:txBody>
          <a:bodyPr vert="horz" lIns="91440" tIns="45720" rIns="91440" bIns="45720" rtlCol="0" anchor="ct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二</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科目流用</a:t>
            </a:r>
          </a:p>
        </p:txBody>
      </p:sp>
      <p:graphicFrame>
        <p:nvGraphicFramePr>
          <p:cNvPr id="9" name="資料庫圖表 8">
            <a:extLst>
              <a:ext uri="{FF2B5EF4-FFF2-40B4-BE49-F238E27FC236}">
                <a16:creationId xmlns:a16="http://schemas.microsoft.com/office/drawing/2014/main" id="{4A592456-4B45-423A-804D-E178B8EB8DDD}"/>
              </a:ext>
            </a:extLst>
          </p:cNvPr>
          <p:cNvGraphicFramePr/>
          <p:nvPr>
            <p:extLst>
              <p:ext uri="{D42A27DB-BD31-4B8C-83A1-F6EECF244321}">
                <p14:modId xmlns:p14="http://schemas.microsoft.com/office/powerpoint/2010/main" val="3148015021"/>
              </p:ext>
            </p:extLst>
          </p:nvPr>
        </p:nvGraphicFramePr>
        <p:xfrm>
          <a:off x="3176" y="2141319"/>
          <a:ext cx="12014653" cy="4373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7213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9" y="753228"/>
            <a:ext cx="10179674" cy="1080938"/>
          </a:xfrm>
        </p:spPr>
        <p:txBody>
          <a:bodyPr>
            <a:noAutofit/>
          </a:bodyPr>
          <a:lstStyle/>
          <a:p>
            <a:pPr algn="ctr"/>
            <a:r>
              <a:rPr lang="zh-TW" altLang="en-US" sz="4000" b="1" dirty="0">
                <a:latin typeface="標楷體" panose="03000509000000000000" pitchFamily="65" charset="-120"/>
                <a:ea typeface="標楷體" panose="03000509000000000000" pitchFamily="65" charset="-120"/>
              </a:rPr>
              <a:t>預算法第</a:t>
            </a:r>
            <a:r>
              <a:rPr lang="en-US" altLang="zh-TW" sz="4000" b="1" dirty="0">
                <a:latin typeface="標楷體" panose="03000509000000000000" pitchFamily="65" charset="-120"/>
                <a:ea typeface="標楷體" panose="03000509000000000000" pitchFamily="65" charset="-120"/>
              </a:rPr>
              <a:t>63</a:t>
            </a:r>
            <a:r>
              <a:rPr lang="zh-TW" altLang="en-US" sz="4000" b="1" dirty="0">
                <a:latin typeface="標楷體" panose="03000509000000000000" pitchFamily="65" charset="-120"/>
                <a:ea typeface="標楷體" panose="03000509000000000000" pitchFamily="65" charset="-120"/>
              </a:rPr>
              <a:t>條但書規定之執行原則</a:t>
            </a:r>
            <a:br>
              <a:rPr lang="en-US" altLang="zh-TW" sz="4000" b="1" dirty="0">
                <a:latin typeface="標楷體" panose="03000509000000000000" pitchFamily="65" charset="-120"/>
                <a:ea typeface="標楷體" panose="03000509000000000000" pitchFamily="65" charset="-120"/>
              </a:rPr>
            </a:br>
            <a:r>
              <a:rPr lang="zh-TW" altLang="en-US" sz="4000" b="1" dirty="0">
                <a:latin typeface="標楷體" panose="03000509000000000000" pitchFamily="65" charset="-120"/>
                <a:ea typeface="標楷體" panose="03000509000000000000" pitchFamily="65" charset="-120"/>
              </a:rPr>
              <a:t>流用限額的計算</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23956265"/>
              </p:ext>
            </p:extLst>
          </p:nvPr>
        </p:nvGraphicFramePr>
        <p:xfrm>
          <a:off x="114508" y="2015433"/>
          <a:ext cx="11782630" cy="4833731"/>
        </p:xfrm>
        <a:graphic>
          <a:graphicData uri="http://schemas.openxmlformats.org/drawingml/2006/table">
            <a:tbl>
              <a:tblPr firstRow="1" bandRow="1">
                <a:tableStyleId>{93296810-A885-4BE3-A3E7-6D5BEEA58F35}</a:tableStyleId>
              </a:tblPr>
              <a:tblGrid>
                <a:gridCol w="978797">
                  <a:extLst>
                    <a:ext uri="{9D8B030D-6E8A-4147-A177-3AD203B41FA5}">
                      <a16:colId xmlns:a16="http://schemas.microsoft.com/office/drawing/2014/main" val="1822174326"/>
                    </a:ext>
                  </a:extLst>
                </a:gridCol>
                <a:gridCol w="1341782">
                  <a:extLst>
                    <a:ext uri="{9D8B030D-6E8A-4147-A177-3AD203B41FA5}">
                      <a16:colId xmlns:a16="http://schemas.microsoft.com/office/drawing/2014/main" val="345725164"/>
                    </a:ext>
                  </a:extLst>
                </a:gridCol>
                <a:gridCol w="1530626">
                  <a:extLst>
                    <a:ext uri="{9D8B030D-6E8A-4147-A177-3AD203B41FA5}">
                      <a16:colId xmlns:a16="http://schemas.microsoft.com/office/drawing/2014/main" val="3317431111"/>
                    </a:ext>
                  </a:extLst>
                </a:gridCol>
                <a:gridCol w="1970630">
                  <a:extLst>
                    <a:ext uri="{9D8B030D-6E8A-4147-A177-3AD203B41FA5}">
                      <a16:colId xmlns:a16="http://schemas.microsoft.com/office/drawing/2014/main" val="2958309817"/>
                    </a:ext>
                  </a:extLst>
                </a:gridCol>
                <a:gridCol w="1161143">
                  <a:extLst>
                    <a:ext uri="{9D8B030D-6E8A-4147-A177-3AD203B41FA5}">
                      <a16:colId xmlns:a16="http://schemas.microsoft.com/office/drawing/2014/main" val="2904171786"/>
                    </a:ext>
                  </a:extLst>
                </a:gridCol>
                <a:gridCol w="1233714">
                  <a:extLst>
                    <a:ext uri="{9D8B030D-6E8A-4147-A177-3AD203B41FA5}">
                      <a16:colId xmlns:a16="http://schemas.microsoft.com/office/drawing/2014/main" val="1823908749"/>
                    </a:ext>
                  </a:extLst>
                </a:gridCol>
                <a:gridCol w="1045029">
                  <a:extLst>
                    <a:ext uri="{9D8B030D-6E8A-4147-A177-3AD203B41FA5}">
                      <a16:colId xmlns:a16="http://schemas.microsoft.com/office/drawing/2014/main" val="1706319854"/>
                    </a:ext>
                  </a:extLst>
                </a:gridCol>
                <a:gridCol w="1103085">
                  <a:extLst>
                    <a:ext uri="{9D8B030D-6E8A-4147-A177-3AD203B41FA5}">
                      <a16:colId xmlns:a16="http://schemas.microsoft.com/office/drawing/2014/main" val="3670062696"/>
                    </a:ext>
                  </a:extLst>
                </a:gridCol>
                <a:gridCol w="1417824">
                  <a:extLst>
                    <a:ext uri="{9D8B030D-6E8A-4147-A177-3AD203B41FA5}">
                      <a16:colId xmlns:a16="http://schemas.microsoft.com/office/drawing/2014/main" val="3801731936"/>
                    </a:ext>
                  </a:extLst>
                </a:gridCol>
              </a:tblGrid>
              <a:tr h="65819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工作</a:t>
                      </a:r>
                      <a:endParaRPr lang="en-US" altLang="zh-TW" sz="2000" dirty="0">
                        <a:solidFill>
                          <a:schemeClr val="bg1"/>
                        </a:solidFill>
                        <a:latin typeface="標楷體" panose="03000509000000000000" pitchFamily="65" charset="-120"/>
                        <a:ea typeface="標楷體" panose="03000509000000000000" pitchFamily="65" charset="-120"/>
                      </a:endParaRPr>
                    </a:p>
                    <a:p>
                      <a:pPr algn="ctr"/>
                      <a:r>
                        <a:rPr lang="zh-TW" altLang="en-US" sz="2000" dirty="0">
                          <a:solidFill>
                            <a:schemeClr val="bg1"/>
                          </a:solidFill>
                          <a:latin typeface="標楷體" panose="03000509000000000000" pitchFamily="65" charset="-120"/>
                          <a:ea typeface="標楷體" panose="03000509000000000000" pitchFamily="65" charset="-120"/>
                        </a:rPr>
                        <a:t>計畫</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分支</a:t>
                      </a:r>
                      <a:endParaRPr lang="en-US" altLang="zh-TW" sz="2000" dirty="0">
                        <a:solidFill>
                          <a:schemeClr val="bg1"/>
                        </a:solidFill>
                        <a:latin typeface="標楷體" panose="03000509000000000000" pitchFamily="65" charset="-120"/>
                        <a:ea typeface="標楷體" panose="03000509000000000000" pitchFamily="65" charset="-120"/>
                      </a:endParaRPr>
                    </a:p>
                    <a:p>
                      <a:pPr algn="ctr"/>
                      <a:r>
                        <a:rPr lang="zh-TW" altLang="en-US" sz="2000" dirty="0">
                          <a:solidFill>
                            <a:schemeClr val="bg1"/>
                          </a:solidFill>
                          <a:latin typeface="標楷體" panose="03000509000000000000" pitchFamily="65" charset="-120"/>
                          <a:ea typeface="標楷體" panose="03000509000000000000" pitchFamily="65" charset="-120"/>
                        </a:rPr>
                        <a:t>計畫</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一級</a:t>
                      </a:r>
                      <a:endParaRPr lang="en-US" altLang="zh-TW" sz="2000" dirty="0">
                        <a:solidFill>
                          <a:schemeClr val="bg1"/>
                        </a:solidFill>
                        <a:latin typeface="標楷體" panose="03000509000000000000" pitchFamily="65" charset="-120"/>
                        <a:ea typeface="標楷體" panose="03000509000000000000" pitchFamily="65" charset="-120"/>
                      </a:endParaRPr>
                    </a:p>
                    <a:p>
                      <a:pPr algn="ctr"/>
                      <a:r>
                        <a:rPr lang="zh-TW" altLang="en-US" sz="2000" dirty="0">
                          <a:solidFill>
                            <a:schemeClr val="bg1"/>
                          </a:solidFill>
                          <a:latin typeface="標楷體" panose="03000509000000000000" pitchFamily="65" charset="-120"/>
                          <a:ea typeface="標楷體" panose="03000509000000000000" pitchFamily="65" charset="-120"/>
                        </a:rPr>
                        <a:t>用途別科目</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bg1"/>
                          </a:solidFill>
                          <a:latin typeface="標楷體" panose="03000509000000000000" pitchFamily="65" charset="-120"/>
                          <a:ea typeface="標楷體" panose="03000509000000000000" pitchFamily="65" charset="-120"/>
                        </a:rPr>
                        <a:t>二級</a:t>
                      </a:r>
                      <a:endParaRPr lang="en-US" altLang="zh-TW" sz="2000" dirty="0">
                        <a:solidFill>
                          <a:schemeClr val="bg1"/>
                        </a:solidFill>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bg1"/>
                          </a:solidFill>
                          <a:latin typeface="標楷體" panose="03000509000000000000" pitchFamily="65" charset="-120"/>
                          <a:ea typeface="標楷體" panose="03000509000000000000" pitchFamily="65" charset="-120"/>
                        </a:rPr>
                        <a:t>用途別科目</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預算案數</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民意機關刪減數</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法定</a:t>
                      </a:r>
                      <a:endParaRPr lang="en-US" altLang="zh-TW" sz="2000" dirty="0">
                        <a:solidFill>
                          <a:schemeClr val="bg1"/>
                        </a:solidFill>
                        <a:latin typeface="標楷體" panose="03000509000000000000" pitchFamily="65" charset="-120"/>
                        <a:ea typeface="標楷體" panose="03000509000000000000" pitchFamily="65" charset="-120"/>
                      </a:endParaRPr>
                    </a:p>
                    <a:p>
                      <a:pPr algn="ctr"/>
                      <a:r>
                        <a:rPr lang="zh-TW" altLang="en-US" sz="2000" dirty="0">
                          <a:solidFill>
                            <a:schemeClr val="bg1"/>
                          </a:solidFill>
                          <a:latin typeface="標楷體" panose="03000509000000000000" pitchFamily="65" charset="-120"/>
                          <a:ea typeface="標楷體" panose="03000509000000000000" pitchFamily="65" charset="-120"/>
                        </a:rPr>
                        <a:t>預算數</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不得流用</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得流用</a:t>
                      </a:r>
                    </a:p>
                  </a:txBody>
                  <a:tcPr/>
                </a:tc>
                <a:extLst>
                  <a:ext uri="{0D108BD9-81ED-4DB2-BD59-A6C34878D82A}">
                    <a16:rowId xmlns:a16="http://schemas.microsoft.com/office/drawing/2014/main" val="1214663589"/>
                  </a:ext>
                </a:extLst>
              </a:tr>
              <a:tr h="566531">
                <a:tc>
                  <a:txBody>
                    <a:bodyPr/>
                    <a:lstStyle/>
                    <a:p>
                      <a:r>
                        <a:rPr lang="en-US" altLang="zh-TW" sz="2000" b="1" dirty="0">
                          <a:latin typeface="標楷體" panose="03000509000000000000" pitchFamily="65" charset="-120"/>
                          <a:ea typeface="標楷體" panose="03000509000000000000" pitchFamily="65" charset="-120"/>
                        </a:rPr>
                        <a:t>OO</a:t>
                      </a:r>
                      <a:r>
                        <a:rPr lang="zh-TW" altLang="en-US" sz="2000" b="1" dirty="0">
                          <a:latin typeface="標楷體" panose="03000509000000000000" pitchFamily="65" charset="-120"/>
                          <a:ea typeface="標楷體" panose="03000509000000000000" pitchFamily="65" charset="-120"/>
                        </a:rPr>
                        <a:t>計畫</a:t>
                      </a: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2,250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solidFill>
                            <a:srgbClr val="FF0000"/>
                          </a:solidFill>
                          <a:effectLst/>
                          <a:latin typeface="標楷體" panose="03000509000000000000" pitchFamily="65" charset="-120"/>
                          <a:ea typeface="標楷體" panose="03000509000000000000" pitchFamily="65" charset="-120"/>
                        </a:rPr>
                        <a:t>(600)</a:t>
                      </a:r>
                      <a:endParaRPr lang="en-US" altLang="zh-TW" sz="2000" b="1" i="0" u="none" strike="noStrike" dirty="0">
                        <a:solidFill>
                          <a:srgbClr val="FF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1,650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400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b="1" u="none" strike="noStrike" dirty="0">
                          <a:effectLst/>
                          <a:latin typeface="標楷體" panose="03000509000000000000" pitchFamily="65" charset="-120"/>
                          <a:ea typeface="標楷體" panose="03000509000000000000" pitchFamily="65" charset="-120"/>
                        </a:rPr>
                        <a:t>　</a:t>
                      </a:r>
                      <a:endParaRPr lang="zh-TW" altLang="en-US"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extLst>
                  <a:ext uri="{0D108BD9-81ED-4DB2-BD59-A6C34878D82A}">
                    <a16:rowId xmlns:a16="http://schemas.microsoft.com/office/drawing/2014/main" val="1893241500"/>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en-US" altLang="zh-TW" sz="2000" b="1" dirty="0">
                          <a:latin typeface="標楷體" panose="03000509000000000000" pitchFamily="65" charset="-120"/>
                          <a:ea typeface="標楷體" panose="03000509000000000000" pitchFamily="65" charset="-120"/>
                        </a:rPr>
                        <a:t>A</a:t>
                      </a:r>
                      <a:r>
                        <a:rPr lang="zh-TW" altLang="en-US" sz="2000" b="1" dirty="0">
                          <a:latin typeface="標楷體" panose="03000509000000000000" pitchFamily="65" charset="-120"/>
                          <a:ea typeface="標楷體" panose="03000509000000000000" pitchFamily="65" charset="-120"/>
                        </a:rPr>
                        <a:t>分支計畫</a:t>
                      </a: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2,200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solidFill>
                            <a:srgbClr val="FF0000"/>
                          </a:solidFill>
                          <a:effectLst/>
                          <a:latin typeface="標楷體" panose="03000509000000000000" pitchFamily="65" charset="-120"/>
                          <a:ea typeface="標楷體" panose="03000509000000000000" pitchFamily="65" charset="-120"/>
                        </a:rPr>
                        <a:t>(600)</a:t>
                      </a:r>
                      <a:endParaRPr lang="en-US" altLang="zh-TW" sz="2000" b="1" i="0" u="none" strike="noStrike" dirty="0">
                        <a:solidFill>
                          <a:srgbClr val="FF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1,600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400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extLst>
                  <a:ext uri="{0D108BD9-81ED-4DB2-BD59-A6C34878D82A}">
                    <a16:rowId xmlns:a16="http://schemas.microsoft.com/office/drawing/2014/main" val="849124343"/>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業務費</a:t>
                      </a: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2,000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dirty="0">
                          <a:solidFill>
                            <a:srgbClr val="FF0000"/>
                          </a:solidFill>
                          <a:effectLst/>
                          <a:latin typeface="標楷體" panose="03000509000000000000" pitchFamily="65" charset="-120"/>
                          <a:ea typeface="標楷體" panose="03000509000000000000" pitchFamily="65" charset="-120"/>
                        </a:rPr>
                        <a:t>(600)</a:t>
                      </a:r>
                      <a:endParaRPr lang="en-US" altLang="zh-TW" sz="2000" b="0" i="0" u="none" strike="noStrike" dirty="0">
                        <a:solidFill>
                          <a:srgbClr val="FF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1,400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400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dirty="0">
                          <a:solidFill>
                            <a:srgbClr val="FF0000"/>
                          </a:solidFill>
                          <a:effectLst/>
                          <a:latin typeface="標楷體" panose="03000509000000000000" pitchFamily="65" charset="-120"/>
                          <a:ea typeface="標楷體" panose="03000509000000000000" pitchFamily="65" charset="-120"/>
                        </a:rPr>
                        <a:t>1,000</a:t>
                      </a:r>
                      <a:r>
                        <a:rPr lang="en-US" altLang="zh-TW" sz="2000" u="none" strike="noStrike" dirty="0">
                          <a:effectLst/>
                          <a:latin typeface="標楷體" panose="03000509000000000000" pitchFamily="65" charset="-120"/>
                          <a:ea typeface="標楷體" panose="03000509000000000000" pitchFamily="65" charset="-120"/>
                        </a:rPr>
                        <a:t>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3373010006"/>
                  </a:ext>
                </a:extLst>
              </a:tr>
              <a:tr h="370840">
                <a:tc>
                  <a:txBody>
                    <a:bodyPr/>
                    <a:lstStyle/>
                    <a:p>
                      <a:endParaRPr lang="zh-TW" altLang="en-US" sz="200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委辦費</a:t>
                      </a:r>
                    </a:p>
                  </a:txBody>
                  <a:tcPr/>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1,000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dirty="0">
                          <a:solidFill>
                            <a:srgbClr val="FF0000"/>
                          </a:solidFill>
                          <a:effectLst/>
                          <a:latin typeface="標楷體" panose="03000509000000000000" pitchFamily="65" charset="-120"/>
                          <a:ea typeface="標楷體" panose="03000509000000000000" pitchFamily="65" charset="-120"/>
                        </a:rPr>
                        <a:t>(600)</a:t>
                      </a:r>
                      <a:endParaRPr lang="en-US" altLang="zh-TW" sz="2000" b="0" i="0" u="none" strike="noStrike" dirty="0">
                        <a:solidFill>
                          <a:srgbClr val="FF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400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400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extLst>
                  <a:ext uri="{0D108BD9-81ED-4DB2-BD59-A6C34878D82A}">
                    <a16:rowId xmlns:a16="http://schemas.microsoft.com/office/drawing/2014/main" val="3061595297"/>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物品</a:t>
                      </a:r>
                    </a:p>
                  </a:txBody>
                  <a:tcP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1,000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u="none" strike="noStrike" dirty="0">
                          <a:effectLst/>
                          <a:latin typeface="標楷體" panose="03000509000000000000" pitchFamily="65" charset="-120"/>
                          <a:ea typeface="標楷體" panose="03000509000000000000" pitchFamily="65" charset="-120"/>
                        </a:rPr>
                        <a:t>-</a:t>
                      </a:r>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1,000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a:effectLst/>
                          <a:latin typeface="標楷體" panose="03000509000000000000" pitchFamily="65" charset="-120"/>
                          <a:ea typeface="標楷體" panose="03000509000000000000" pitchFamily="65" charset="-120"/>
                        </a:rPr>
                        <a:t>　</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1,000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2599912240"/>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獎補助費</a:t>
                      </a: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200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u="none" strike="noStrike" dirty="0">
                          <a:effectLst/>
                          <a:latin typeface="標楷體" panose="03000509000000000000" pitchFamily="65" charset="-120"/>
                          <a:ea typeface="標楷體" panose="03000509000000000000" pitchFamily="65" charset="-120"/>
                        </a:rPr>
                        <a:t>-</a:t>
                      </a:r>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200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a:effectLst/>
                          <a:latin typeface="標楷體" panose="03000509000000000000" pitchFamily="65" charset="-120"/>
                          <a:ea typeface="標楷體" panose="03000509000000000000" pitchFamily="65" charset="-120"/>
                        </a:rPr>
                        <a:t>　</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dirty="0">
                          <a:solidFill>
                            <a:srgbClr val="FF0000"/>
                          </a:solidFill>
                          <a:effectLst/>
                          <a:latin typeface="標楷體" panose="03000509000000000000" pitchFamily="65" charset="-120"/>
                          <a:ea typeface="標楷體" panose="03000509000000000000" pitchFamily="65" charset="-120"/>
                        </a:rPr>
                        <a:t>200</a:t>
                      </a:r>
                      <a:r>
                        <a:rPr lang="en-US" altLang="zh-TW" sz="2000" u="none" strike="noStrike" dirty="0">
                          <a:effectLst/>
                          <a:latin typeface="標楷體" panose="03000509000000000000" pitchFamily="65" charset="-120"/>
                          <a:ea typeface="標楷體" panose="03000509000000000000" pitchFamily="65" charset="-120"/>
                        </a:rPr>
                        <a:t>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2031910875"/>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其他補助及捐助</a:t>
                      </a:r>
                    </a:p>
                  </a:txBody>
                  <a:tcP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200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u="none" strike="noStrike" dirty="0">
                          <a:effectLst/>
                          <a:latin typeface="標楷體" panose="03000509000000000000" pitchFamily="65" charset="-120"/>
                          <a:ea typeface="標楷體" panose="03000509000000000000" pitchFamily="65" charset="-120"/>
                        </a:rPr>
                        <a:t>-</a:t>
                      </a:r>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200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a:effectLst/>
                          <a:latin typeface="標楷體" panose="03000509000000000000" pitchFamily="65" charset="-120"/>
                          <a:ea typeface="標楷體" panose="03000509000000000000" pitchFamily="65" charset="-120"/>
                        </a:rPr>
                        <a:t>　</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200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1909752210"/>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latin typeface="標楷體" panose="03000509000000000000" pitchFamily="65" charset="-120"/>
                          <a:ea typeface="標楷體" panose="03000509000000000000" pitchFamily="65" charset="-120"/>
                        </a:rPr>
                        <a:t>B</a:t>
                      </a:r>
                      <a:r>
                        <a:rPr lang="zh-TW" altLang="en-US" sz="2000" b="1" dirty="0">
                          <a:latin typeface="標楷體" panose="03000509000000000000" pitchFamily="65" charset="-120"/>
                          <a:ea typeface="標楷體" panose="03000509000000000000" pitchFamily="65" charset="-120"/>
                        </a:rPr>
                        <a:t>分支計畫</a:t>
                      </a: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endParaRPr lang="zh-TW" altLang="en-US" sz="2000" b="1"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50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b="1" u="none" strike="noStrike" dirty="0">
                          <a:effectLst/>
                          <a:latin typeface="標楷體" panose="03000509000000000000" pitchFamily="65" charset="-120"/>
                          <a:ea typeface="標楷體" panose="03000509000000000000" pitchFamily="65" charset="-120"/>
                        </a:rPr>
                        <a:t>-</a:t>
                      </a:r>
                      <a:r>
                        <a:rPr lang="zh-TW" altLang="en-US" sz="2000" b="1" u="none" strike="noStrike" dirty="0">
                          <a:effectLst/>
                          <a:latin typeface="標楷體" panose="03000509000000000000" pitchFamily="65" charset="-120"/>
                          <a:ea typeface="標楷體" panose="03000509000000000000" pitchFamily="65" charset="-120"/>
                        </a:rPr>
                        <a:t>　</a:t>
                      </a:r>
                      <a:endParaRPr lang="zh-TW" altLang="en-US"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50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b="1" u="none" strike="noStrike" dirty="0">
                          <a:effectLst/>
                          <a:latin typeface="標楷體" panose="03000509000000000000" pitchFamily="65" charset="-120"/>
                          <a:ea typeface="標楷體" panose="03000509000000000000" pitchFamily="65" charset="-120"/>
                        </a:rPr>
                        <a:t>　</a:t>
                      </a:r>
                      <a:endParaRPr lang="zh-TW" altLang="en-US"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b="1" u="none" strike="noStrike" dirty="0">
                          <a:effectLst/>
                          <a:latin typeface="標楷體" panose="03000509000000000000" pitchFamily="65" charset="-120"/>
                          <a:ea typeface="標楷體" panose="03000509000000000000" pitchFamily="65" charset="-120"/>
                        </a:rPr>
                        <a:t>50 </a:t>
                      </a:r>
                      <a:endParaRPr lang="en-US" altLang="zh-TW" sz="2000" b="1"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3837548624"/>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業務費</a:t>
                      </a: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50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u="none" strike="noStrike" dirty="0">
                          <a:effectLst/>
                          <a:latin typeface="標楷體" panose="03000509000000000000" pitchFamily="65" charset="-120"/>
                          <a:ea typeface="標楷體" panose="03000509000000000000" pitchFamily="65" charset="-120"/>
                        </a:rPr>
                        <a:t>-</a:t>
                      </a:r>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50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a:effectLst/>
                          <a:latin typeface="標楷體" panose="03000509000000000000" pitchFamily="65" charset="-120"/>
                          <a:ea typeface="標楷體" panose="03000509000000000000" pitchFamily="65" charset="-120"/>
                        </a:rPr>
                        <a:t>　</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dirty="0">
                          <a:solidFill>
                            <a:srgbClr val="FF0000"/>
                          </a:solidFill>
                          <a:effectLst/>
                          <a:latin typeface="標楷體" panose="03000509000000000000" pitchFamily="65" charset="-120"/>
                          <a:ea typeface="標楷體" panose="03000509000000000000" pitchFamily="65" charset="-120"/>
                        </a:rPr>
                        <a:t>50</a:t>
                      </a:r>
                      <a:r>
                        <a:rPr lang="en-US" altLang="zh-TW" sz="2000" u="none" strike="noStrike" dirty="0">
                          <a:effectLst/>
                          <a:latin typeface="標楷體" panose="03000509000000000000" pitchFamily="65" charset="-120"/>
                          <a:ea typeface="標楷體" panose="03000509000000000000" pitchFamily="65" charset="-120"/>
                        </a:rPr>
                        <a:t>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1172032602"/>
                  </a:ext>
                </a:extLst>
              </a:tr>
              <a:tr h="370840">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a:latin typeface="標楷體" panose="03000509000000000000" pitchFamily="65" charset="-120"/>
                          <a:ea typeface="標楷體" panose="03000509000000000000" pitchFamily="65" charset="-120"/>
                        </a:rPr>
                        <a:t>教育訓練費</a:t>
                      </a:r>
                    </a:p>
                  </a:txBody>
                  <a:tcPr/>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50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en-US" altLang="zh-TW" sz="2000" u="none" strike="noStrike" dirty="0">
                          <a:effectLst/>
                          <a:latin typeface="標楷體" panose="03000509000000000000" pitchFamily="65" charset="-120"/>
                          <a:ea typeface="標楷體" panose="03000509000000000000" pitchFamily="65" charset="-120"/>
                        </a:rPr>
                        <a:t>-</a:t>
                      </a:r>
                      <a:r>
                        <a:rPr lang="zh-TW" altLang="en-US" sz="2000" u="none" strike="noStrike" dirty="0">
                          <a:effectLst/>
                          <a:latin typeface="標楷體" panose="03000509000000000000" pitchFamily="65" charset="-120"/>
                          <a:ea typeface="標楷體" panose="03000509000000000000" pitchFamily="65" charset="-120"/>
                        </a:rPr>
                        <a:t>　</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a:effectLst/>
                          <a:latin typeface="標楷體" panose="03000509000000000000" pitchFamily="65" charset="-120"/>
                          <a:ea typeface="標楷體" panose="03000509000000000000" pitchFamily="65" charset="-120"/>
                        </a:rPr>
                        <a:t>50 </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tc>
                  <a:txBody>
                    <a:bodyPr/>
                    <a:lstStyle/>
                    <a:p>
                      <a:pPr algn="r" fontAlgn="t"/>
                      <a:r>
                        <a:rPr lang="zh-TW" altLang="en-US" sz="2000" u="none" strike="noStrike">
                          <a:effectLst/>
                          <a:latin typeface="標楷體" panose="03000509000000000000" pitchFamily="65" charset="-120"/>
                          <a:ea typeface="標楷體" panose="03000509000000000000" pitchFamily="65" charset="-120"/>
                        </a:rPr>
                        <a:t>　</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7620" marR="7620" marT="7620" marB="0"/>
                </a:tc>
                <a:tc>
                  <a:txBody>
                    <a:bodyPr/>
                    <a:lstStyle/>
                    <a:p>
                      <a:pPr algn="r" rtl="0" fontAlgn="ctr"/>
                      <a:r>
                        <a:rPr lang="en-US" altLang="zh-TW" sz="2000" u="none" strike="noStrike" dirty="0">
                          <a:effectLst/>
                          <a:latin typeface="標楷體" panose="03000509000000000000" pitchFamily="65" charset="-120"/>
                          <a:ea typeface="標楷體" panose="03000509000000000000" pitchFamily="65" charset="-120"/>
                        </a:rPr>
                        <a:t>50 </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7620" marR="7620" marT="7620" marB="0" anchor="ctr"/>
                </a:tc>
                <a:extLst>
                  <a:ext uri="{0D108BD9-81ED-4DB2-BD59-A6C34878D82A}">
                    <a16:rowId xmlns:a16="http://schemas.microsoft.com/office/drawing/2014/main" val="4151857946"/>
                  </a:ext>
                </a:extLst>
              </a:tr>
            </a:tbl>
          </a:graphicData>
        </a:graphic>
      </p:graphicFrame>
      <p:sp>
        <p:nvSpPr>
          <p:cNvPr id="5" name="矩形 4"/>
          <p:cNvSpPr/>
          <p:nvPr/>
        </p:nvSpPr>
        <p:spPr>
          <a:xfrm>
            <a:off x="2405269" y="2038626"/>
            <a:ext cx="1560444" cy="481937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化對角線角落矩形 5"/>
          <p:cNvSpPr/>
          <p:nvPr/>
        </p:nvSpPr>
        <p:spPr>
          <a:xfrm>
            <a:off x="3965713" y="4082205"/>
            <a:ext cx="7925431" cy="387626"/>
          </a:xfrm>
          <a:prstGeom prst="round2Diag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14508" y="2038625"/>
            <a:ext cx="958919" cy="120382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乘號 10">
            <a:extLst>
              <a:ext uri="{FF2B5EF4-FFF2-40B4-BE49-F238E27FC236}">
                <a16:creationId xmlns:a16="http://schemas.microsoft.com/office/drawing/2014/main" id="{DCC5C2BB-9AEB-4CE3-BBD0-B9164DD645FB}"/>
              </a:ext>
            </a:extLst>
          </p:cNvPr>
          <p:cNvSpPr/>
          <p:nvPr/>
        </p:nvSpPr>
        <p:spPr>
          <a:xfrm flipH="1">
            <a:off x="2937942" y="3825788"/>
            <a:ext cx="3067881" cy="864705"/>
          </a:xfrm>
          <a:prstGeom prst="mathMultiply">
            <a:avLst/>
          </a:prstGeom>
          <a:gradFill flip="none" rotWithShape="1">
            <a:gsLst>
              <a:gs pos="100000">
                <a:srgbClr val="FF0000">
                  <a:alpha val="48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圓角化對角線角落矩形 8"/>
          <p:cNvSpPr/>
          <p:nvPr/>
        </p:nvSpPr>
        <p:spPr>
          <a:xfrm>
            <a:off x="2405268" y="3640880"/>
            <a:ext cx="9491869" cy="387626"/>
          </a:xfrm>
          <a:prstGeom prst="round2DiagRect">
            <a:avLst/>
          </a:pr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化對角線角落矩形 9"/>
          <p:cNvSpPr/>
          <p:nvPr/>
        </p:nvSpPr>
        <p:spPr>
          <a:xfrm>
            <a:off x="2399276" y="6060937"/>
            <a:ext cx="9497859" cy="387626"/>
          </a:xfrm>
          <a:prstGeom prst="round2DiagRect">
            <a:avLst/>
          </a:pr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化對角線角落矩形 11"/>
          <p:cNvSpPr/>
          <p:nvPr/>
        </p:nvSpPr>
        <p:spPr>
          <a:xfrm>
            <a:off x="2399275" y="4911156"/>
            <a:ext cx="9497859" cy="387626"/>
          </a:xfrm>
          <a:prstGeom prst="round2DiagRect">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乘號 12">
            <a:extLst>
              <a:ext uri="{FF2B5EF4-FFF2-40B4-BE49-F238E27FC236}">
                <a16:creationId xmlns:a16="http://schemas.microsoft.com/office/drawing/2014/main" id="{DCC5C2BB-9AEB-4CE3-BBD0-B9164DD645FB}"/>
              </a:ext>
            </a:extLst>
          </p:cNvPr>
          <p:cNvSpPr/>
          <p:nvPr/>
        </p:nvSpPr>
        <p:spPr>
          <a:xfrm flipH="1">
            <a:off x="7624141" y="3379744"/>
            <a:ext cx="3067881" cy="864705"/>
          </a:xfrm>
          <a:prstGeom prst="mathMultiply">
            <a:avLst/>
          </a:prstGeom>
          <a:gradFill flip="none" rotWithShape="1">
            <a:gsLst>
              <a:gs pos="100000">
                <a:srgbClr val="FF0000">
                  <a:alpha val="48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3552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9" grpId="0" animBg="1"/>
      <p:bldP spid="10"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9" y="753228"/>
            <a:ext cx="10179674" cy="1080938"/>
          </a:xfrm>
        </p:spPr>
        <p:txBody>
          <a:bodyPr>
            <a:normAutofit fontScale="90000"/>
          </a:bodyPr>
          <a:lstStyle/>
          <a:p>
            <a:pPr algn="ctr"/>
            <a:r>
              <a:rPr lang="zh-TW" altLang="en-US" sz="4000" b="1" dirty="0">
                <a:latin typeface="標楷體" panose="03000509000000000000" pitchFamily="65" charset="-120"/>
                <a:ea typeface="標楷體" panose="03000509000000000000" pitchFamily="65" charset="-120"/>
              </a:rPr>
              <a:t>預算法第</a:t>
            </a:r>
            <a:r>
              <a:rPr lang="en-US" altLang="zh-TW" sz="4000" b="1" dirty="0">
                <a:latin typeface="標楷體" panose="03000509000000000000" pitchFamily="65" charset="-120"/>
                <a:ea typeface="標楷體" panose="03000509000000000000" pitchFamily="65" charset="-120"/>
              </a:rPr>
              <a:t>63</a:t>
            </a:r>
            <a:r>
              <a:rPr lang="zh-TW" altLang="en-US" sz="4000" b="1" dirty="0">
                <a:latin typeface="標楷體" panose="03000509000000000000" pitchFamily="65" charset="-120"/>
                <a:ea typeface="標楷體" panose="03000509000000000000" pitchFamily="65" charset="-120"/>
              </a:rPr>
              <a:t>條但書規定之執行原則</a:t>
            </a:r>
            <a:br>
              <a:rPr lang="en-US" altLang="zh-TW" sz="4000" b="1" dirty="0">
                <a:latin typeface="標楷體" panose="03000509000000000000" pitchFamily="65" charset="-120"/>
                <a:ea typeface="標楷體" panose="03000509000000000000" pitchFamily="65" charset="-120"/>
              </a:rPr>
            </a:br>
            <a:r>
              <a:rPr lang="zh-TW" altLang="en-US" sz="4000" b="1" dirty="0">
                <a:latin typeface="標楷體" panose="03000509000000000000" pitchFamily="65" charset="-120"/>
                <a:ea typeface="標楷體" panose="03000509000000000000" pitchFamily="65" charset="-120"/>
              </a:rPr>
              <a:t>流用限額的計算</a:t>
            </a:r>
          </a:p>
        </p:txBody>
      </p:sp>
      <p:sp>
        <p:nvSpPr>
          <p:cNvPr id="8" name="文字方塊 7"/>
          <p:cNvSpPr txBox="1"/>
          <p:nvPr/>
        </p:nvSpPr>
        <p:spPr>
          <a:xfrm>
            <a:off x="817674" y="2562777"/>
            <a:ext cx="9476509" cy="2862322"/>
          </a:xfrm>
          <a:prstGeom prst="rect">
            <a:avLst/>
          </a:prstGeom>
          <a:solidFill>
            <a:schemeClr val="accent2">
              <a:lumMod val="60000"/>
              <a:lumOff val="40000"/>
            </a:schemeClr>
          </a:solidFill>
        </p:spPr>
        <p:txBody>
          <a:bodyPr wrap="square" rtlCol="0">
            <a:spAutoFit/>
          </a:bodyPr>
          <a:lstStyle/>
          <a:p>
            <a:r>
              <a:rPr lang="zh-TW" altLang="en-US" sz="3600" b="1" dirty="0">
                <a:solidFill>
                  <a:schemeClr val="bg1"/>
                </a:solidFill>
                <a:latin typeface="標楷體" panose="03000509000000000000" pitchFamily="65" charset="-120"/>
                <a:ea typeface="標楷體" panose="03000509000000000000" pitchFamily="65" charset="-120"/>
              </a:rPr>
              <a:t>流用限額：</a:t>
            </a:r>
            <a:endParaRPr lang="en-US" altLang="zh-TW" sz="3600" b="1" dirty="0">
              <a:solidFill>
                <a:schemeClr val="bg1"/>
              </a:solidFill>
              <a:latin typeface="標楷體" panose="03000509000000000000" pitchFamily="65" charset="-120"/>
              <a:ea typeface="標楷體" panose="03000509000000000000" pitchFamily="65" charset="-120"/>
            </a:endParaRPr>
          </a:p>
          <a:p>
            <a:r>
              <a:rPr lang="en-US" altLang="zh-TW" sz="3600" b="1" dirty="0">
                <a:solidFill>
                  <a:schemeClr val="bg1"/>
                </a:solidFill>
                <a:latin typeface="標楷體" panose="03000509000000000000" pitchFamily="65" charset="-120"/>
                <a:ea typeface="標楷體" panose="03000509000000000000" pitchFamily="65" charset="-120"/>
              </a:rPr>
              <a:t>1.</a:t>
            </a:r>
            <a:r>
              <a:rPr lang="zh-TW" altLang="en-US" sz="3600" b="1" dirty="0">
                <a:solidFill>
                  <a:schemeClr val="bg1"/>
                </a:solidFill>
                <a:latin typeface="標楷體" panose="03000509000000000000" pitchFamily="65" charset="-120"/>
                <a:ea typeface="標楷體" panose="03000509000000000000" pitchFamily="65" charset="-120"/>
              </a:rPr>
              <a:t>業務費</a:t>
            </a:r>
            <a:endParaRPr lang="en-US" altLang="zh-TW" sz="3600" b="1" dirty="0">
              <a:solidFill>
                <a:schemeClr val="bg1"/>
              </a:solidFill>
              <a:latin typeface="標楷體" panose="03000509000000000000" pitchFamily="65" charset="-120"/>
              <a:ea typeface="標楷體" panose="03000509000000000000" pitchFamily="65" charset="-120"/>
            </a:endParaRPr>
          </a:p>
          <a:p>
            <a:r>
              <a:rPr lang="en-US" altLang="zh-TW" sz="3600" b="1" dirty="0">
                <a:solidFill>
                  <a:srgbClr val="FF0000"/>
                </a:solidFill>
                <a:latin typeface="標楷體" panose="03000509000000000000" pitchFamily="65" charset="-120"/>
                <a:ea typeface="標楷體" panose="03000509000000000000" pitchFamily="65" charset="-120"/>
              </a:rPr>
              <a:t>(1,000+50)</a:t>
            </a:r>
            <a:r>
              <a:rPr lang="zh-TW" altLang="en-US" sz="3600" b="1" dirty="0">
                <a:solidFill>
                  <a:srgbClr val="FF0000"/>
                </a:solidFill>
                <a:latin typeface="標楷體" panose="03000509000000000000" pitchFamily="65" charset="-120"/>
                <a:ea typeface="標楷體" panose="03000509000000000000" pitchFamily="65" charset="-120"/>
              </a:rPr>
              <a:t>*</a:t>
            </a:r>
            <a:r>
              <a:rPr lang="en-US" altLang="zh-TW" sz="3600" b="1" dirty="0">
                <a:solidFill>
                  <a:srgbClr val="FF0000"/>
                </a:solidFill>
                <a:latin typeface="標楷體" panose="03000509000000000000" pitchFamily="65" charset="-120"/>
                <a:ea typeface="標楷體" panose="03000509000000000000" pitchFamily="65" charset="-120"/>
              </a:rPr>
              <a:t>0.2=210</a:t>
            </a:r>
          </a:p>
          <a:p>
            <a:r>
              <a:rPr lang="en-US" altLang="zh-TW" sz="3600" b="1" dirty="0">
                <a:solidFill>
                  <a:schemeClr val="bg1"/>
                </a:solidFill>
                <a:latin typeface="標楷體" panose="03000509000000000000" pitchFamily="65" charset="-120"/>
                <a:ea typeface="標楷體" panose="03000509000000000000" pitchFamily="65" charset="-120"/>
              </a:rPr>
              <a:t>2.</a:t>
            </a:r>
            <a:r>
              <a:rPr lang="zh-TW" altLang="en-US" sz="3600" b="1" dirty="0">
                <a:solidFill>
                  <a:schemeClr val="bg1"/>
                </a:solidFill>
                <a:latin typeface="標楷體" panose="03000509000000000000" pitchFamily="65" charset="-120"/>
                <a:ea typeface="標楷體" panose="03000509000000000000" pitchFamily="65" charset="-120"/>
              </a:rPr>
              <a:t>獎補助費</a:t>
            </a:r>
          </a:p>
          <a:p>
            <a:r>
              <a:rPr lang="en-US" altLang="zh-TW" sz="3600" b="1" dirty="0">
                <a:solidFill>
                  <a:srgbClr val="FF0000"/>
                </a:solidFill>
                <a:latin typeface="標楷體" panose="03000509000000000000" pitchFamily="65" charset="-120"/>
                <a:ea typeface="標楷體" panose="03000509000000000000" pitchFamily="65" charset="-120"/>
              </a:rPr>
              <a:t>200</a:t>
            </a:r>
            <a:r>
              <a:rPr lang="zh-TW" altLang="en-US" sz="3600" b="1" dirty="0">
                <a:solidFill>
                  <a:srgbClr val="FF0000"/>
                </a:solidFill>
                <a:latin typeface="標楷體" panose="03000509000000000000" pitchFamily="65" charset="-120"/>
                <a:ea typeface="標楷體" panose="03000509000000000000" pitchFamily="65" charset="-120"/>
              </a:rPr>
              <a:t>*</a:t>
            </a:r>
            <a:r>
              <a:rPr lang="en-US" altLang="zh-TW" sz="3600" b="1" dirty="0">
                <a:solidFill>
                  <a:srgbClr val="FF0000"/>
                </a:solidFill>
                <a:latin typeface="標楷體" panose="03000509000000000000" pitchFamily="65" charset="-120"/>
                <a:ea typeface="標楷體" panose="03000509000000000000" pitchFamily="65" charset="-120"/>
              </a:rPr>
              <a:t>0.2=40</a:t>
            </a: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80055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流用</a:t>
            </a:r>
          </a:p>
        </p:txBody>
      </p:sp>
      <p:sp>
        <p:nvSpPr>
          <p:cNvPr id="5" name="矩形 4">
            <a:extLst>
              <a:ext uri="{FF2B5EF4-FFF2-40B4-BE49-F238E27FC236}">
                <a16:creationId xmlns:a16="http://schemas.microsoft.com/office/drawing/2014/main" id="{1A1F314D-8F4F-4ADB-88BE-0B21F0AB383A}"/>
              </a:ext>
            </a:extLst>
          </p:cNvPr>
          <p:cNvSpPr/>
          <p:nvPr/>
        </p:nvSpPr>
        <p:spPr>
          <a:xfrm>
            <a:off x="30549" y="2042592"/>
            <a:ext cx="10187649"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u="sng" dirty="0">
                <a:solidFill>
                  <a:srgbClr val="FF0000"/>
                </a:solidFill>
                <a:latin typeface="標楷體" panose="03000509000000000000" pitchFamily="65" charset="-120"/>
                <a:ea typeface="標楷體" panose="03000509000000000000" pitchFamily="65" charset="-120"/>
              </a:rPr>
              <a:t>各機關單位預算執行要點第</a:t>
            </a:r>
            <a:r>
              <a:rPr lang="en-US" altLang="zh-TW" sz="2600" b="1" u="sng" dirty="0">
                <a:solidFill>
                  <a:srgbClr val="FF0000"/>
                </a:solidFill>
                <a:latin typeface="標楷體" panose="03000509000000000000" pitchFamily="65" charset="-120"/>
                <a:ea typeface="標楷體" panose="03000509000000000000" pitchFamily="65" charset="-120"/>
              </a:rPr>
              <a:t>28</a:t>
            </a:r>
            <a:r>
              <a:rPr lang="zh-TW" altLang="en-US" sz="2600" b="1" u="sng"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辦理。</a:t>
            </a:r>
          </a:p>
          <a:p>
            <a:r>
              <a:rPr lang="zh-TW" altLang="en-US" sz="2600" b="1" dirty="0">
                <a:latin typeface="標楷體" panose="03000509000000000000" pitchFamily="65" charset="-120"/>
                <a:ea typeface="標楷體" panose="03000509000000000000" pitchFamily="65" charset="-120"/>
              </a:rPr>
              <a:t>  二、</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案由說明</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a:t>
            </a:r>
            <a:endParaRPr lang="en-US" altLang="zh-TW" sz="2600" b="1" dirty="0">
              <a:latin typeface="標楷體" panose="03000509000000000000" pitchFamily="65" charset="-120"/>
              <a:ea typeface="標楷體" panose="03000509000000000000" pitchFamily="65" charset="-120"/>
            </a:endParaRPr>
          </a:p>
          <a:p>
            <a:r>
              <a:rPr lang="en-US" altLang="zh-TW" sz="2600" b="1" dirty="0">
                <a:latin typeface="標楷體" panose="03000509000000000000" pitchFamily="65" charset="-120"/>
                <a:ea typeface="標楷體" panose="03000509000000000000" pitchFamily="65" charset="-120"/>
              </a:rPr>
              <a:t>  </a:t>
            </a:r>
            <a:r>
              <a:rPr lang="zh-TW" altLang="en-US" sz="2600" b="1" dirty="0">
                <a:latin typeface="標楷體" panose="03000509000000000000" pitchFamily="65" charset="-120"/>
                <a:ea typeface="標楷體" panose="03000509000000000000" pitchFamily="65" charset="-120"/>
              </a:rPr>
              <a:t>三、本案所需經費新臺幣</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元，因○○○年度本府預算</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-①</a:t>
            </a:r>
            <a:r>
              <a:rPr lang="zh-CN"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ㄧ</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級用途別科目」</a:t>
            </a:r>
            <a:r>
              <a:rPr lang="zh-TW" altLang="en-US" sz="2600" b="1" dirty="0">
                <a:latin typeface="標楷體" panose="03000509000000000000" pitchFamily="65" charset="-120"/>
                <a:ea typeface="標楷體" panose="03000509000000000000" pitchFamily="65" charset="-120"/>
              </a:rPr>
              <a:t>經費不足</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元，而</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「②ㄧ級用途別科目」</a:t>
            </a:r>
            <a:r>
              <a:rPr lang="zh-TW" altLang="en-US" sz="2600" b="1" dirty="0">
                <a:latin typeface="標楷體" panose="03000509000000000000" pitchFamily="65" charset="-120"/>
                <a:ea typeface="標楷體" panose="03000509000000000000" pitchFamily="65" charset="-120"/>
              </a:rPr>
              <a:t>尚有賸餘，爰擬依規定辦理經費流用。</a:t>
            </a: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元，擬在○○○年度本府預算</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-①</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項下核實列支，並填具</a:t>
            </a:r>
            <a:r>
              <a:rPr lang="zh-TW" altLang="en-US" sz="2600" b="1" dirty="0">
                <a:solidFill>
                  <a:srgbClr val="FF0000"/>
                </a:solidFill>
                <a:latin typeface="標楷體" panose="03000509000000000000" pitchFamily="65" charset="-120"/>
                <a:ea typeface="標楷體" panose="03000509000000000000" pitchFamily="65" charset="-120"/>
              </a:rPr>
              <a:t>「經費流用情形表」及「歲出分配預算與計畫配合表」</a:t>
            </a:r>
            <a:r>
              <a:rPr lang="zh-TW" altLang="en-US" sz="2600" b="1" dirty="0">
                <a:latin typeface="標楷體" panose="03000509000000000000" pitchFamily="65" charset="-120"/>
                <a:ea typeface="標楷體" panose="03000509000000000000" pitchFamily="65" charset="-120"/>
              </a:rPr>
              <a:t>送本府財政處及主計處。</a:t>
            </a:r>
          </a:p>
        </p:txBody>
      </p:sp>
      <p:sp>
        <p:nvSpPr>
          <p:cNvPr id="3" name="語音泡泡: 圓角矩形 2">
            <a:extLst>
              <a:ext uri="{FF2B5EF4-FFF2-40B4-BE49-F238E27FC236}">
                <a16:creationId xmlns:a16="http://schemas.microsoft.com/office/drawing/2014/main" id="{4176D3EE-2546-4EA8-B926-E7E78B769D57}"/>
              </a:ext>
            </a:extLst>
          </p:cNvPr>
          <p:cNvSpPr/>
          <p:nvPr/>
        </p:nvSpPr>
        <p:spPr>
          <a:xfrm>
            <a:off x="8789944" y="2232851"/>
            <a:ext cx="2041864" cy="1544714"/>
          </a:xfrm>
          <a:prstGeom prst="wedgeRoundRectCallout">
            <a:avLst>
              <a:gd name="adj1" fmla="val -13039"/>
              <a:gd name="adj2" fmla="val 71075"/>
              <a:gd name="adj3" fmla="val 16667"/>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zh-TW" altLang="en-US" sz="2400" b="1" dirty="0">
                <a:solidFill>
                  <a:schemeClr val="bg1"/>
                </a:solidFill>
                <a:latin typeface="標楷體" panose="03000509000000000000" pitchFamily="65" charset="-120"/>
                <a:ea typeface="標楷體" panose="03000509000000000000" pitchFamily="65" charset="-120"/>
              </a:rPr>
              <a:t>例如</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工業建築行政</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工業及建築管理</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highlight>
                  <a:srgbClr val="FFFF00"/>
                </a:highlight>
                <a:latin typeface="標楷體" panose="03000509000000000000" pitchFamily="65" charset="-120"/>
                <a:ea typeface="標楷體" panose="03000509000000000000" pitchFamily="65" charset="-120"/>
              </a:rPr>
              <a:t>業務費</a:t>
            </a:r>
          </a:p>
        </p:txBody>
      </p:sp>
      <p:sp>
        <p:nvSpPr>
          <p:cNvPr id="6" name="語音泡泡: 圓角矩形 5">
            <a:extLst>
              <a:ext uri="{FF2B5EF4-FFF2-40B4-BE49-F238E27FC236}">
                <a16:creationId xmlns:a16="http://schemas.microsoft.com/office/drawing/2014/main" id="{9B62B279-7B52-423B-BA85-6C81D26AF3B2}"/>
              </a:ext>
            </a:extLst>
          </p:cNvPr>
          <p:cNvSpPr/>
          <p:nvPr/>
        </p:nvSpPr>
        <p:spPr>
          <a:xfrm>
            <a:off x="10522996" y="4142233"/>
            <a:ext cx="1562470" cy="2532888"/>
          </a:xfrm>
          <a:prstGeom prst="wedgeRoundRectCallout">
            <a:avLst>
              <a:gd name="adj1" fmla="val -85356"/>
              <a:gd name="adj2" fmla="val -22908"/>
              <a:gd name="adj3" fmla="val 16667"/>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zh-TW" altLang="en-US" sz="2400" b="1" dirty="0">
                <a:solidFill>
                  <a:schemeClr val="bg1"/>
                </a:solidFill>
                <a:latin typeface="標楷體" panose="03000509000000000000" pitchFamily="65" charset="-120"/>
                <a:ea typeface="標楷體" panose="03000509000000000000" pitchFamily="65" charset="-120"/>
              </a:rPr>
              <a:t>例如</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工業建築行政</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工業及建築管理</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highlight>
                  <a:srgbClr val="FFFF00"/>
                </a:highlight>
                <a:latin typeface="標楷體" panose="03000509000000000000" pitchFamily="65" charset="-120"/>
                <a:ea typeface="標楷體" panose="03000509000000000000" pitchFamily="65" charset="-120"/>
              </a:rPr>
              <a:t>獎補助費</a:t>
            </a:r>
          </a:p>
          <a:p>
            <a:endParaRPr lang="zh-TW" altLang="en-US" sz="24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6890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45789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800" b="1" dirty="0">
                <a:latin typeface="標楷體" panose="03000509000000000000" pitchFamily="65" charset="-120"/>
                <a:ea typeface="標楷體" panose="03000509000000000000" pitchFamily="65" charset="-120"/>
              </a:rPr>
              <a:t>經費流用申請及產表</a:t>
            </a:r>
            <a:endParaRPr lang="en-US" altLang="zh-TW" sz="2800" b="1" dirty="0">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功能選單</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預算數異動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經費流用</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經費流用申請作業</a:t>
            </a:r>
          </a:p>
        </p:txBody>
      </p:sp>
      <p:grpSp>
        <p:nvGrpSpPr>
          <p:cNvPr id="9" name="群組 8">
            <a:extLst>
              <a:ext uri="{FF2B5EF4-FFF2-40B4-BE49-F238E27FC236}">
                <a16:creationId xmlns:a16="http://schemas.microsoft.com/office/drawing/2014/main" id="{70BD2528-10AC-48CC-B1CA-680F8F142F1F}"/>
              </a:ext>
            </a:extLst>
          </p:cNvPr>
          <p:cNvGrpSpPr/>
          <p:nvPr/>
        </p:nvGrpSpPr>
        <p:grpSpPr>
          <a:xfrm>
            <a:off x="115407" y="1180730"/>
            <a:ext cx="10457898" cy="5253761"/>
            <a:chOff x="115407" y="1180730"/>
            <a:chExt cx="10457898" cy="5253761"/>
          </a:xfrm>
        </p:grpSpPr>
        <p:pic>
          <p:nvPicPr>
            <p:cNvPr id="3" name="圖片 2">
              <a:extLst>
                <a:ext uri="{FF2B5EF4-FFF2-40B4-BE49-F238E27FC236}">
                  <a16:creationId xmlns:a16="http://schemas.microsoft.com/office/drawing/2014/main" id="{BDEA97FE-F573-4500-9918-894D219DA6E2}"/>
                </a:ext>
              </a:extLst>
            </p:cNvPr>
            <p:cNvPicPr>
              <a:picLocks noChangeAspect="1"/>
            </p:cNvPicPr>
            <p:nvPr/>
          </p:nvPicPr>
          <p:blipFill rotWithShape="1">
            <a:blip r:embed="rId2"/>
            <a:srcRect r="15606"/>
            <a:stretch/>
          </p:blipFill>
          <p:spPr>
            <a:xfrm>
              <a:off x="115407" y="1180730"/>
              <a:ext cx="10457898" cy="5253761"/>
            </a:xfrm>
            <a:prstGeom prst="rect">
              <a:avLst/>
            </a:prstGeom>
          </p:spPr>
        </p:pic>
        <p:sp>
          <p:nvSpPr>
            <p:cNvPr id="6" name="矩形 5">
              <a:extLst>
                <a:ext uri="{FF2B5EF4-FFF2-40B4-BE49-F238E27FC236}">
                  <a16:creationId xmlns:a16="http://schemas.microsoft.com/office/drawing/2014/main" id="{7FB9B71F-4B31-41F1-8D5D-15FA6B188281}"/>
                </a:ext>
              </a:extLst>
            </p:cNvPr>
            <p:cNvSpPr/>
            <p:nvPr/>
          </p:nvSpPr>
          <p:spPr>
            <a:xfrm>
              <a:off x="257452" y="1837678"/>
              <a:ext cx="4394447"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A7C5121-6FAC-446C-9A53-95756C00CF7D}"/>
                </a:ext>
              </a:extLst>
            </p:cNvPr>
            <p:cNvSpPr/>
            <p:nvPr/>
          </p:nvSpPr>
          <p:spPr>
            <a:xfrm>
              <a:off x="9342783" y="4117052"/>
              <a:ext cx="10137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a:extLst>
              <a:ext uri="{FF2B5EF4-FFF2-40B4-BE49-F238E27FC236}">
                <a16:creationId xmlns:a16="http://schemas.microsoft.com/office/drawing/2014/main" id="{602E78C3-BBAE-4DCD-AA62-8D8C5D43F996}"/>
              </a:ext>
            </a:extLst>
          </p:cNvPr>
          <p:cNvSpPr/>
          <p:nvPr/>
        </p:nvSpPr>
        <p:spPr>
          <a:xfrm>
            <a:off x="4465468" y="4117051"/>
            <a:ext cx="770523"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語音泡泡: 矩形 9">
            <a:extLst>
              <a:ext uri="{FF2B5EF4-FFF2-40B4-BE49-F238E27FC236}">
                <a16:creationId xmlns:a16="http://schemas.microsoft.com/office/drawing/2014/main" id="{D54F55AA-C989-4BD7-862E-AB6E5806A1F7}"/>
              </a:ext>
            </a:extLst>
          </p:cNvPr>
          <p:cNvSpPr/>
          <p:nvPr/>
        </p:nvSpPr>
        <p:spPr>
          <a:xfrm>
            <a:off x="4717499" y="2493514"/>
            <a:ext cx="2091673" cy="1155208"/>
          </a:xfrm>
          <a:prstGeom prst="wedgeRectCallout">
            <a:avLst>
              <a:gd name="adj1" fmla="val -52294"/>
              <a:gd name="adj2" fmla="val 7920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先完成新增申請作業</a:t>
            </a:r>
          </a:p>
        </p:txBody>
      </p:sp>
      <p:sp>
        <p:nvSpPr>
          <p:cNvPr id="11" name="語音泡泡: 矩形 10">
            <a:extLst>
              <a:ext uri="{FF2B5EF4-FFF2-40B4-BE49-F238E27FC236}">
                <a16:creationId xmlns:a16="http://schemas.microsoft.com/office/drawing/2014/main" id="{305F514A-CEE1-4BBA-8BE9-1293A7F22FBC}"/>
              </a:ext>
            </a:extLst>
          </p:cNvPr>
          <p:cNvSpPr/>
          <p:nvPr/>
        </p:nvSpPr>
        <p:spPr>
          <a:xfrm>
            <a:off x="7758005" y="1934034"/>
            <a:ext cx="2091673" cy="1155208"/>
          </a:xfrm>
          <a:prstGeom prst="wedgeRectCallout">
            <a:avLst>
              <a:gd name="adj1" fmla="val 44900"/>
              <a:gd name="adj2" fmla="val 13376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再列印相關表件</a:t>
            </a:r>
          </a:p>
        </p:txBody>
      </p:sp>
    </p:spTree>
    <p:extLst>
      <p:ext uri="{BB962C8B-B14F-4D97-AF65-F5344CB8AC3E}">
        <p14:creationId xmlns:p14="http://schemas.microsoft.com/office/powerpoint/2010/main" val="305035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25110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3200" b="1" dirty="0">
                <a:latin typeface="標楷體" panose="03000509000000000000" pitchFamily="65" charset="-120"/>
                <a:ea typeface="標楷體" panose="03000509000000000000" pitchFamily="65" charset="-120"/>
              </a:rPr>
              <a:t>「經費流用情形表」</a:t>
            </a:r>
            <a:endParaRPr lang="en-US" altLang="zh-TW" sz="3200" b="1" dirty="0">
              <a:latin typeface="標楷體" panose="03000509000000000000" pitchFamily="65" charset="-120"/>
              <a:ea typeface="標楷體" panose="03000509000000000000" pitchFamily="65" charset="-120"/>
            </a:endParaRPr>
          </a:p>
        </p:txBody>
      </p:sp>
      <p:grpSp>
        <p:nvGrpSpPr>
          <p:cNvPr id="3" name="群組 2">
            <a:extLst>
              <a:ext uri="{FF2B5EF4-FFF2-40B4-BE49-F238E27FC236}">
                <a16:creationId xmlns:a16="http://schemas.microsoft.com/office/drawing/2014/main" id="{81F1E356-E98D-44FE-A45A-5657D16D8A4C}"/>
              </a:ext>
            </a:extLst>
          </p:cNvPr>
          <p:cNvGrpSpPr/>
          <p:nvPr/>
        </p:nvGrpSpPr>
        <p:grpSpPr>
          <a:xfrm>
            <a:off x="186428" y="865767"/>
            <a:ext cx="10251104" cy="5575514"/>
            <a:chOff x="186428" y="865767"/>
            <a:chExt cx="10251104" cy="5575514"/>
          </a:xfrm>
        </p:grpSpPr>
        <p:pic>
          <p:nvPicPr>
            <p:cNvPr id="2" name="圖片 1">
              <a:extLst>
                <a:ext uri="{FF2B5EF4-FFF2-40B4-BE49-F238E27FC236}">
                  <a16:creationId xmlns:a16="http://schemas.microsoft.com/office/drawing/2014/main" id="{2EE52835-7E99-4F8B-AAA9-D4BD5DBC2D53}"/>
                </a:ext>
              </a:extLst>
            </p:cNvPr>
            <p:cNvPicPr>
              <a:picLocks noChangeAspect="1"/>
            </p:cNvPicPr>
            <p:nvPr/>
          </p:nvPicPr>
          <p:blipFill rotWithShape="1">
            <a:blip r:embed="rId2"/>
            <a:srcRect l="35971" t="16569" r="6578" b="21683"/>
            <a:stretch/>
          </p:blipFill>
          <p:spPr>
            <a:xfrm>
              <a:off x="186428" y="865767"/>
              <a:ext cx="10251104" cy="5575514"/>
            </a:xfrm>
            <a:prstGeom prst="rect">
              <a:avLst/>
            </a:prstGeom>
          </p:spPr>
        </p:pic>
        <p:sp>
          <p:nvSpPr>
            <p:cNvPr id="7" name="矩形 6">
              <a:extLst>
                <a:ext uri="{FF2B5EF4-FFF2-40B4-BE49-F238E27FC236}">
                  <a16:creationId xmlns:a16="http://schemas.microsoft.com/office/drawing/2014/main" id="{A2028BF2-50D8-4748-8E1B-F36778C0A7A4}"/>
                </a:ext>
              </a:extLst>
            </p:cNvPr>
            <p:cNvSpPr/>
            <p:nvPr/>
          </p:nvSpPr>
          <p:spPr>
            <a:xfrm>
              <a:off x="3505374" y="1174168"/>
              <a:ext cx="3613212" cy="45633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553873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25110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3200" b="1" dirty="0">
                <a:latin typeface="標楷體" panose="03000509000000000000" pitchFamily="65" charset="-120"/>
                <a:ea typeface="標楷體" panose="03000509000000000000" pitchFamily="65" charset="-120"/>
              </a:rPr>
              <a:t>「歲出分配預算與計畫配合表」</a:t>
            </a:r>
            <a:endParaRPr lang="en-US" altLang="zh-TW" sz="3200" b="1" dirty="0">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8977A32A-F112-4EA4-A9BD-8D5B61132483}"/>
              </a:ext>
            </a:extLst>
          </p:cNvPr>
          <p:cNvGrpSpPr/>
          <p:nvPr/>
        </p:nvGrpSpPr>
        <p:grpSpPr>
          <a:xfrm>
            <a:off x="115409" y="843379"/>
            <a:ext cx="10251104" cy="5894580"/>
            <a:chOff x="115409" y="843379"/>
            <a:chExt cx="10251104" cy="5894580"/>
          </a:xfrm>
        </p:grpSpPr>
        <p:pic>
          <p:nvPicPr>
            <p:cNvPr id="3" name="圖片 2">
              <a:extLst>
                <a:ext uri="{FF2B5EF4-FFF2-40B4-BE49-F238E27FC236}">
                  <a16:creationId xmlns:a16="http://schemas.microsoft.com/office/drawing/2014/main" id="{8EB27D98-A5CC-45A4-86AE-C64FE831DF35}"/>
                </a:ext>
              </a:extLst>
            </p:cNvPr>
            <p:cNvPicPr>
              <a:picLocks noChangeAspect="1"/>
            </p:cNvPicPr>
            <p:nvPr/>
          </p:nvPicPr>
          <p:blipFill>
            <a:blip r:embed="rId2"/>
            <a:stretch>
              <a:fillRect/>
            </a:stretch>
          </p:blipFill>
          <p:spPr>
            <a:xfrm>
              <a:off x="115409" y="843379"/>
              <a:ext cx="10251104" cy="5894580"/>
            </a:xfrm>
            <a:prstGeom prst="rect">
              <a:avLst/>
            </a:prstGeom>
          </p:spPr>
        </p:pic>
        <p:sp>
          <p:nvSpPr>
            <p:cNvPr id="6" name="矩形 5">
              <a:extLst>
                <a:ext uri="{FF2B5EF4-FFF2-40B4-BE49-F238E27FC236}">
                  <a16:creationId xmlns:a16="http://schemas.microsoft.com/office/drawing/2014/main" id="{3799D738-0D30-4011-A194-7D7A7A092CC4}"/>
                </a:ext>
              </a:extLst>
            </p:cNvPr>
            <p:cNvSpPr/>
            <p:nvPr/>
          </p:nvSpPr>
          <p:spPr>
            <a:xfrm>
              <a:off x="283648" y="5089704"/>
              <a:ext cx="9754873" cy="1311096"/>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4C428326-4829-4438-A40F-B4B18B3FA732}"/>
              </a:ext>
            </a:extLst>
          </p:cNvPr>
          <p:cNvSpPr/>
          <p:nvPr/>
        </p:nvSpPr>
        <p:spPr>
          <a:xfrm>
            <a:off x="2654424" y="1263769"/>
            <a:ext cx="5513033" cy="584775"/>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09809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576DE8-0669-B418-089F-E9B5D87CED45}"/>
              </a:ext>
            </a:extLst>
          </p:cNvPr>
          <p:cNvSpPr>
            <a:spLocks noGrp="1"/>
          </p:cNvSpPr>
          <p:nvPr>
            <p:ph type="title"/>
          </p:nvPr>
        </p:nvSpPr>
        <p:spPr>
          <a:xfrm>
            <a:off x="128955" y="753228"/>
            <a:ext cx="10165228" cy="1080938"/>
          </a:xfrm>
        </p:spPr>
        <p:txBody>
          <a:bodyPr>
            <a:normAutofit/>
          </a:bodyPr>
          <a:lstStyle/>
          <a:p>
            <a:r>
              <a:rPr lang="zh-TW" altLang="en-US" b="1" dirty="0">
                <a:latin typeface="標楷體" panose="03000509000000000000" pitchFamily="65" charset="-120"/>
                <a:ea typeface="標楷體" panose="03000509000000000000" pitchFamily="65" charset="-120"/>
              </a:rPr>
              <a:t>七、</a:t>
            </a:r>
            <a:r>
              <a:rPr lang="zh-TW" altLang="en-US" sz="3300" b="1" dirty="0">
                <a:latin typeface="標楷體" panose="03000509000000000000" pitchFamily="65" charset="-120"/>
                <a:ea typeface="標楷體" panose="03000509000000000000" pitchFamily="65" charset="-120"/>
              </a:rPr>
              <a:t>注意事項</a:t>
            </a:r>
            <a:r>
              <a:rPr lang="en-US" altLang="zh-TW" sz="3300" b="1" dirty="0">
                <a:latin typeface="標楷體" panose="03000509000000000000" pitchFamily="65" charset="-120"/>
                <a:ea typeface="標楷體" panose="03000509000000000000" pitchFamily="65" charset="-120"/>
              </a:rPr>
              <a:t>-</a:t>
            </a:r>
            <a:r>
              <a:rPr lang="zh-TW" altLang="en-US" sz="3300" b="1" dirty="0">
                <a:latin typeface="標楷體" panose="03000509000000000000" pitchFamily="65" charset="-120"/>
                <a:ea typeface="標楷體" panose="03000509000000000000" pitchFamily="65" charset="-120"/>
              </a:rPr>
              <a:t>再簡化本府經費動支行政流程</a:t>
            </a:r>
            <a:r>
              <a:rPr lang="en-US" altLang="zh-TW" sz="3300" b="1" dirty="0">
                <a:latin typeface="標楷體" panose="03000509000000000000" pitchFamily="65" charset="-120"/>
                <a:ea typeface="標楷體" panose="03000509000000000000" pitchFamily="65" charset="-120"/>
              </a:rPr>
              <a:t>(109</a:t>
            </a:r>
            <a:r>
              <a:rPr lang="zh-TW" altLang="en-US" sz="3300" b="1" dirty="0">
                <a:latin typeface="標楷體" panose="03000509000000000000" pitchFamily="65" charset="-120"/>
                <a:ea typeface="標楷體" panose="03000509000000000000" pitchFamily="65" charset="-120"/>
              </a:rPr>
              <a:t>年</a:t>
            </a:r>
            <a:r>
              <a:rPr lang="en-US" altLang="zh-TW" sz="3300" b="1" dirty="0">
                <a:latin typeface="標楷體" panose="03000509000000000000" pitchFamily="65" charset="-120"/>
                <a:ea typeface="標楷體" panose="03000509000000000000" pitchFamily="65" charset="-120"/>
              </a:rPr>
              <a:t>1</a:t>
            </a:r>
            <a:r>
              <a:rPr lang="zh-TW" altLang="en-US" sz="3300" b="1" dirty="0">
                <a:latin typeface="標楷體" panose="03000509000000000000" pitchFamily="65" charset="-120"/>
                <a:ea typeface="標楷體" panose="03000509000000000000" pitchFamily="65" charset="-120"/>
              </a:rPr>
              <a:t>月</a:t>
            </a:r>
            <a:r>
              <a:rPr lang="en-US" altLang="zh-TW" sz="3300" b="1" dirty="0">
                <a:latin typeface="標楷體" panose="03000509000000000000" pitchFamily="65" charset="-120"/>
                <a:ea typeface="標楷體" panose="03000509000000000000" pitchFamily="65" charset="-120"/>
              </a:rPr>
              <a:t>13</a:t>
            </a:r>
            <a:r>
              <a:rPr lang="zh-TW" altLang="en-US" sz="3300" b="1" dirty="0">
                <a:latin typeface="標楷體" panose="03000509000000000000" pitchFamily="65" charset="-120"/>
                <a:ea typeface="標楷體" panose="03000509000000000000" pitchFamily="65" charset="-120"/>
              </a:rPr>
              <a:t>日府主會字第</a:t>
            </a:r>
            <a:r>
              <a:rPr lang="en-US" altLang="zh-TW" sz="3300" b="1" dirty="0">
                <a:latin typeface="標楷體" panose="03000509000000000000" pitchFamily="65" charset="-120"/>
                <a:ea typeface="標楷體" panose="03000509000000000000" pitchFamily="65" charset="-120"/>
              </a:rPr>
              <a:t>1090002151</a:t>
            </a:r>
            <a:r>
              <a:rPr lang="zh-TW" altLang="en-US" sz="3300" b="1" dirty="0">
                <a:latin typeface="標楷體" panose="03000509000000000000" pitchFamily="65" charset="-120"/>
                <a:ea typeface="標楷體" panose="03000509000000000000" pitchFamily="65" charset="-120"/>
              </a:rPr>
              <a:t>號函</a:t>
            </a:r>
            <a:r>
              <a:rPr lang="en-US" altLang="zh-TW" sz="3300" b="1" dirty="0">
                <a:latin typeface="標楷體" panose="03000509000000000000" pitchFamily="65" charset="-120"/>
                <a:ea typeface="標楷體" panose="03000509000000000000" pitchFamily="65" charset="-120"/>
              </a:rPr>
              <a:t>)</a:t>
            </a:r>
            <a:endParaRPr lang="zh-TW" altLang="en-US" sz="3300" b="1" dirty="0">
              <a:latin typeface="標楷體" panose="03000509000000000000" pitchFamily="65" charset="-120"/>
              <a:ea typeface="標楷體" panose="03000509000000000000" pitchFamily="65" charset="-120"/>
            </a:endParaRPr>
          </a:p>
        </p:txBody>
      </p:sp>
      <p:graphicFrame>
        <p:nvGraphicFramePr>
          <p:cNvPr id="5" name="資料庫圖表 4">
            <a:extLst>
              <a:ext uri="{FF2B5EF4-FFF2-40B4-BE49-F238E27FC236}">
                <a16:creationId xmlns:a16="http://schemas.microsoft.com/office/drawing/2014/main" id="{2A449745-104A-8D4E-D0E2-AA09787BD283}"/>
              </a:ext>
            </a:extLst>
          </p:cNvPr>
          <p:cNvGraphicFramePr/>
          <p:nvPr>
            <p:extLst>
              <p:ext uri="{D42A27DB-BD31-4B8C-83A1-F6EECF244321}">
                <p14:modId xmlns:p14="http://schemas.microsoft.com/office/powerpoint/2010/main" val="3762595091"/>
              </p:ext>
            </p:extLst>
          </p:nvPr>
        </p:nvGraphicFramePr>
        <p:xfrm>
          <a:off x="128955" y="2040834"/>
          <a:ext cx="11760379" cy="4817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120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210538-4142-51D0-4452-08839BD70136}"/>
              </a:ext>
            </a:extLst>
          </p:cNvPr>
          <p:cNvSpPr>
            <a:spLocks noGrp="1"/>
          </p:cNvSpPr>
          <p:nvPr>
            <p:ph type="title"/>
          </p:nvPr>
        </p:nvSpPr>
        <p:spPr>
          <a:xfrm>
            <a:off x="248479" y="753228"/>
            <a:ext cx="10045704" cy="1080938"/>
          </a:xfrm>
        </p:spPr>
        <p:txBody>
          <a:bodyPr>
            <a:noAutofit/>
          </a:bodyPr>
          <a:lstStyle/>
          <a:p>
            <a:r>
              <a:rPr lang="zh-TW" altLang="en-US" sz="4000" b="1" dirty="0">
                <a:latin typeface="標楷體" panose="03000509000000000000" pitchFamily="65" charset="-120"/>
                <a:ea typeface="標楷體" panose="03000509000000000000" pitchFamily="65" charset="-120"/>
              </a:rPr>
              <a:t>四、單位預算執行之彈性</a:t>
            </a: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三</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歲出</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修改分配預算</a:t>
            </a:r>
          </a:p>
        </p:txBody>
      </p:sp>
      <p:graphicFrame>
        <p:nvGraphicFramePr>
          <p:cNvPr id="3" name="資料庫圖表 2">
            <a:extLst>
              <a:ext uri="{FF2B5EF4-FFF2-40B4-BE49-F238E27FC236}">
                <a16:creationId xmlns:a16="http://schemas.microsoft.com/office/drawing/2014/main" id="{4C75DF2E-3106-9863-6BF3-FCEAAC8D86E7}"/>
              </a:ext>
            </a:extLst>
          </p:cNvPr>
          <p:cNvGraphicFramePr/>
          <p:nvPr>
            <p:extLst>
              <p:ext uri="{D42A27DB-BD31-4B8C-83A1-F6EECF244321}">
                <p14:modId xmlns:p14="http://schemas.microsoft.com/office/powerpoint/2010/main" val="4109265282"/>
              </p:ext>
            </p:extLst>
          </p:nvPr>
        </p:nvGraphicFramePr>
        <p:xfrm>
          <a:off x="121785" y="2133599"/>
          <a:ext cx="11389894" cy="446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8464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修改分配預算</a:t>
            </a:r>
          </a:p>
        </p:txBody>
      </p:sp>
      <p:sp>
        <p:nvSpPr>
          <p:cNvPr id="5" name="矩形 4">
            <a:extLst>
              <a:ext uri="{FF2B5EF4-FFF2-40B4-BE49-F238E27FC236}">
                <a16:creationId xmlns:a16="http://schemas.microsoft.com/office/drawing/2014/main" id="{1A1F314D-8F4F-4ADB-88BE-0B21F0AB383A}"/>
              </a:ext>
            </a:extLst>
          </p:cNvPr>
          <p:cNvSpPr/>
          <p:nvPr/>
        </p:nvSpPr>
        <p:spPr>
          <a:xfrm>
            <a:off x="106534" y="2158001"/>
            <a:ext cx="10457893" cy="4493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u="sng" dirty="0">
                <a:solidFill>
                  <a:srgbClr val="FF0000"/>
                </a:solidFill>
                <a:latin typeface="標楷體" panose="03000509000000000000" pitchFamily="65" charset="-120"/>
                <a:ea typeface="標楷體" panose="03000509000000000000" pitchFamily="65" charset="-120"/>
              </a:rPr>
              <a:t>各機關單位預算執行要點第</a:t>
            </a:r>
            <a:r>
              <a:rPr lang="en-US" altLang="zh-TW" sz="2600" b="1" u="sng" dirty="0">
                <a:solidFill>
                  <a:srgbClr val="FF0000"/>
                </a:solidFill>
                <a:latin typeface="標楷體" panose="03000509000000000000" pitchFamily="65" charset="-120"/>
                <a:ea typeface="標楷體" panose="03000509000000000000" pitchFamily="65" charset="-120"/>
              </a:rPr>
              <a:t>11</a:t>
            </a:r>
            <a:r>
              <a:rPr lang="zh-TW" altLang="en-US" sz="2600" b="1" u="sng"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辧理。</a:t>
            </a:r>
          </a:p>
          <a:p>
            <a:r>
              <a:rPr lang="zh-TW" altLang="en-US" sz="2600" b="1" dirty="0">
                <a:latin typeface="標楷體" panose="03000509000000000000" pitchFamily="65" charset="-120"/>
                <a:ea typeface="標楷體" panose="03000509000000000000" pitchFamily="65" charset="-120"/>
              </a:rPr>
              <a:t>  二、因</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致○○○年度本府預算</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ㄧ級用途別科目」</a:t>
            </a:r>
            <a:r>
              <a:rPr lang="zh-TW" altLang="en-US" sz="2600" b="1" dirty="0">
                <a:latin typeface="標楷體" panose="03000509000000000000" pitchFamily="65" charset="-120"/>
                <a:ea typeface="標楷體" panose="03000509000000000000" pitchFamily="65" charset="-120"/>
              </a:rPr>
              <a:t>項下</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①○</a:t>
            </a:r>
            <a:r>
              <a:rPr lang="zh-TW" altLang="en-US" sz="2600" b="1" dirty="0">
                <a:solidFill>
                  <a:schemeClr val="bg1"/>
                </a:solidFill>
                <a:latin typeface="標楷體" panose="03000509000000000000" pitchFamily="65" charset="-120"/>
                <a:ea typeface="標楷體" panose="03000509000000000000" pitchFamily="65" charset="-120"/>
              </a:rPr>
              <a:t>月</a:t>
            </a:r>
            <a:r>
              <a:rPr lang="zh-TW" altLang="en-US" sz="2600" b="1" dirty="0">
                <a:latin typeface="標楷體" panose="03000509000000000000" pitchFamily="65" charset="-120"/>
                <a:ea typeface="標楷體" panose="03000509000000000000" pitchFamily="65" charset="-120"/>
              </a:rPr>
              <a:t>份原列分配數</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元不足，爰擬依規定辦理修改分配預算，由</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②○</a:t>
            </a:r>
            <a:r>
              <a:rPr lang="zh-TW" altLang="en-US" sz="2600" b="1" dirty="0">
                <a:latin typeface="標楷體" panose="03000509000000000000" pitchFamily="65" charset="-120"/>
                <a:ea typeface="標楷體" panose="03000509000000000000" pitchFamily="65" charset="-120"/>
              </a:rPr>
              <a:t>月份分配數</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元改分配</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元至</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①○</a:t>
            </a:r>
            <a:r>
              <a:rPr lang="zh-TW" altLang="en-US" sz="2600" b="1" dirty="0">
                <a:latin typeface="標楷體" panose="03000509000000000000" pitchFamily="65" charset="-120"/>
                <a:ea typeface="標楷體" panose="03000509000000000000" pitchFamily="65" charset="-120"/>
              </a:rPr>
              <a:t>月份。</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元，擬在○○○年度本府預算</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a:t>
            </a:r>
            <a:r>
              <a:rPr lang="zh-TW" altLang="en-US" sz="2600" b="1" dirty="0">
                <a:solidFill>
                  <a:schemeClr val="accent4">
                    <a:lumMod val="75000"/>
                  </a:schemeClr>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項下核實列支，並將修改後之「歲出預算分配表修改分配」及「歲出分配預算與計畫配合表」送本府財政處及主計處。</a:t>
            </a:r>
          </a:p>
        </p:txBody>
      </p:sp>
      <p:sp>
        <p:nvSpPr>
          <p:cNvPr id="3" name="語音泡泡: 圓角矩形 2">
            <a:extLst>
              <a:ext uri="{FF2B5EF4-FFF2-40B4-BE49-F238E27FC236}">
                <a16:creationId xmlns:a16="http://schemas.microsoft.com/office/drawing/2014/main" id="{4176D3EE-2546-4EA8-B926-E7E78B769D57}"/>
              </a:ext>
            </a:extLst>
          </p:cNvPr>
          <p:cNvSpPr/>
          <p:nvPr/>
        </p:nvSpPr>
        <p:spPr>
          <a:xfrm>
            <a:off x="8060924" y="2102191"/>
            <a:ext cx="2503503" cy="1278385"/>
          </a:xfrm>
          <a:prstGeom prst="wedgeRoundRectCallout">
            <a:avLst>
              <a:gd name="adj1" fmla="val 30257"/>
              <a:gd name="adj2" fmla="val 80923"/>
              <a:gd name="adj3" fmla="val 16667"/>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zh-TW" altLang="en-US" sz="2400" b="1" dirty="0">
                <a:solidFill>
                  <a:schemeClr val="bg1"/>
                </a:solidFill>
                <a:latin typeface="標楷體" panose="03000509000000000000" pitchFamily="65" charset="-120"/>
                <a:ea typeface="標楷體" panose="03000509000000000000" pitchFamily="65" charset="-120"/>
              </a:rPr>
              <a:t>例如</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工業建築行政</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工業及建築管理</a:t>
            </a:r>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業務費</a:t>
            </a:r>
          </a:p>
        </p:txBody>
      </p:sp>
    </p:spTree>
    <p:extLst>
      <p:ext uri="{BB962C8B-B14F-4D97-AF65-F5344CB8AC3E}">
        <p14:creationId xmlns:p14="http://schemas.microsoft.com/office/powerpoint/2010/main" val="3264260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45789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修改分配預算</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預算分配</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歲出預算分配</a:t>
            </a:r>
          </a:p>
        </p:txBody>
      </p:sp>
      <p:grpSp>
        <p:nvGrpSpPr>
          <p:cNvPr id="19" name="群組 18">
            <a:extLst>
              <a:ext uri="{FF2B5EF4-FFF2-40B4-BE49-F238E27FC236}">
                <a16:creationId xmlns:a16="http://schemas.microsoft.com/office/drawing/2014/main" id="{D1E2B685-B5DD-4524-9957-112711466D79}"/>
              </a:ext>
            </a:extLst>
          </p:cNvPr>
          <p:cNvGrpSpPr/>
          <p:nvPr/>
        </p:nvGrpSpPr>
        <p:grpSpPr>
          <a:xfrm>
            <a:off x="115408" y="1185289"/>
            <a:ext cx="10457898" cy="5256714"/>
            <a:chOff x="115408" y="1185289"/>
            <a:chExt cx="10457898" cy="5256714"/>
          </a:xfrm>
        </p:grpSpPr>
        <p:pic>
          <p:nvPicPr>
            <p:cNvPr id="5" name="圖片 4">
              <a:extLst>
                <a:ext uri="{FF2B5EF4-FFF2-40B4-BE49-F238E27FC236}">
                  <a16:creationId xmlns:a16="http://schemas.microsoft.com/office/drawing/2014/main" id="{BE35559F-9D3F-4756-985B-8656AEB6A542}"/>
                </a:ext>
              </a:extLst>
            </p:cNvPr>
            <p:cNvPicPr>
              <a:picLocks noChangeAspect="1"/>
            </p:cNvPicPr>
            <p:nvPr/>
          </p:nvPicPr>
          <p:blipFill rotWithShape="1">
            <a:blip r:embed="rId2"/>
            <a:srcRect l="1383" t="-3264" r="11894" b="13806"/>
            <a:stretch/>
          </p:blipFill>
          <p:spPr>
            <a:xfrm>
              <a:off x="115408" y="1185289"/>
              <a:ext cx="10457898" cy="5256714"/>
            </a:xfrm>
            <a:prstGeom prst="rect">
              <a:avLst/>
            </a:prstGeom>
          </p:spPr>
        </p:pic>
        <p:sp>
          <p:nvSpPr>
            <p:cNvPr id="7" name="矩形 6">
              <a:extLst>
                <a:ext uri="{FF2B5EF4-FFF2-40B4-BE49-F238E27FC236}">
                  <a16:creationId xmlns:a16="http://schemas.microsoft.com/office/drawing/2014/main" id="{8774645D-F7C3-4CCF-AB21-206347B8404D}"/>
                </a:ext>
              </a:extLst>
            </p:cNvPr>
            <p:cNvSpPr/>
            <p:nvPr/>
          </p:nvSpPr>
          <p:spPr>
            <a:xfrm>
              <a:off x="552729" y="2320031"/>
              <a:ext cx="3018409"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CE39C2B7-AAF7-430E-ABD7-F8E5B137D70F}"/>
                </a:ext>
              </a:extLst>
            </p:cNvPr>
            <p:cNvSpPr/>
            <p:nvPr/>
          </p:nvSpPr>
          <p:spPr>
            <a:xfrm>
              <a:off x="3051313" y="3065755"/>
              <a:ext cx="964096" cy="450244"/>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9F180903-0C94-4836-9784-2D03C3859023}"/>
                </a:ext>
              </a:extLst>
            </p:cNvPr>
            <p:cNvSpPr/>
            <p:nvPr/>
          </p:nvSpPr>
          <p:spPr>
            <a:xfrm>
              <a:off x="115408" y="2692893"/>
              <a:ext cx="2617853"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44AAD00A-202A-41BA-9F91-AAE082DCAFFD}"/>
                </a:ext>
              </a:extLst>
            </p:cNvPr>
            <p:cNvSpPr/>
            <p:nvPr/>
          </p:nvSpPr>
          <p:spPr>
            <a:xfrm>
              <a:off x="4383157" y="5680118"/>
              <a:ext cx="725556" cy="507305"/>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標楷體" panose="03000509000000000000" pitchFamily="65" charset="-120"/>
                  <a:ea typeface="標楷體" panose="03000509000000000000" pitchFamily="65" charset="-120"/>
                </a:rPr>
                <a:t>新增</a:t>
              </a:r>
            </a:p>
          </p:txBody>
        </p:sp>
        <p:sp>
          <p:nvSpPr>
            <p:cNvPr id="15" name="語音泡泡: 矩形 14">
              <a:extLst>
                <a:ext uri="{FF2B5EF4-FFF2-40B4-BE49-F238E27FC236}">
                  <a16:creationId xmlns:a16="http://schemas.microsoft.com/office/drawing/2014/main" id="{ECB47C93-EAF2-4168-B4DB-FE330C2DF501}"/>
                </a:ext>
              </a:extLst>
            </p:cNvPr>
            <p:cNvSpPr/>
            <p:nvPr/>
          </p:nvSpPr>
          <p:spPr>
            <a:xfrm>
              <a:off x="4681329" y="4412974"/>
              <a:ext cx="1759227" cy="785191"/>
            </a:xfrm>
            <a:prstGeom prst="wedgeRectCallout">
              <a:avLst>
                <a:gd name="adj1" fmla="val -44339"/>
                <a:gd name="adj2" fmla="val 8830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點新增</a:t>
              </a:r>
            </a:p>
          </p:txBody>
        </p:sp>
        <p:sp>
          <p:nvSpPr>
            <p:cNvPr id="16" name="語音泡泡: 矩形 15">
              <a:extLst>
                <a:ext uri="{FF2B5EF4-FFF2-40B4-BE49-F238E27FC236}">
                  <a16:creationId xmlns:a16="http://schemas.microsoft.com/office/drawing/2014/main" id="{D0022173-DAC9-48EE-A2C9-FE963B56C270}"/>
                </a:ext>
              </a:extLst>
            </p:cNvPr>
            <p:cNvSpPr/>
            <p:nvPr/>
          </p:nvSpPr>
          <p:spPr>
            <a:xfrm>
              <a:off x="5128542" y="2409933"/>
              <a:ext cx="2757001" cy="938781"/>
            </a:xfrm>
            <a:prstGeom prst="wedgeRectCallout">
              <a:avLst>
                <a:gd name="adj1" fmla="val -87906"/>
                <a:gd name="adj2" fmla="val 3003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下拉式選單</a:t>
              </a:r>
              <a:r>
                <a:rPr lang="zh-TW" altLang="en-US" sz="2800" b="1" dirty="0">
                  <a:solidFill>
                    <a:srgbClr val="FF0000"/>
                  </a:solidFill>
                  <a:latin typeface="標楷體" panose="03000509000000000000" pitchFamily="65" charset="-120"/>
                  <a:ea typeface="標楷體" panose="03000509000000000000" pitchFamily="65" charset="-120"/>
                </a:rPr>
                <a:t>選修正分配</a:t>
              </a:r>
            </a:p>
          </p:txBody>
        </p:sp>
        <p:sp>
          <p:nvSpPr>
            <p:cNvPr id="18" name="語音泡泡: 矩形 17">
              <a:extLst>
                <a:ext uri="{FF2B5EF4-FFF2-40B4-BE49-F238E27FC236}">
                  <a16:creationId xmlns:a16="http://schemas.microsoft.com/office/drawing/2014/main" id="{349B51E2-0603-49F8-A8A1-93A05B6020DF}"/>
                </a:ext>
              </a:extLst>
            </p:cNvPr>
            <p:cNvSpPr/>
            <p:nvPr/>
          </p:nvSpPr>
          <p:spPr>
            <a:xfrm>
              <a:off x="917713" y="3647831"/>
              <a:ext cx="2757001" cy="1033500"/>
            </a:xfrm>
            <a:prstGeom prst="wedgeRectCallout">
              <a:avLst>
                <a:gd name="adj1" fmla="val -30411"/>
                <a:gd name="adj2" fmla="val -10485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rgbClr val="FF0000"/>
                  </a:solidFill>
                  <a:latin typeface="標楷體" panose="03000509000000000000" pitchFamily="65" charset="-120"/>
                  <a:ea typeface="標楷體" panose="03000509000000000000" pitchFamily="65" charset="-120"/>
                </a:rPr>
                <a:t>主檔做完記得還要再去做明細</a:t>
              </a:r>
            </a:p>
          </p:txBody>
        </p:sp>
      </p:grpSp>
    </p:spTree>
    <p:extLst>
      <p:ext uri="{BB962C8B-B14F-4D97-AF65-F5344CB8AC3E}">
        <p14:creationId xmlns:p14="http://schemas.microsoft.com/office/powerpoint/2010/main" val="8954331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45789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修改分配預算</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產表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「歲出預算分配表修改分配」</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預算分配</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分配報表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歲出預算分配表</a:t>
            </a:r>
          </a:p>
        </p:txBody>
      </p:sp>
      <p:grpSp>
        <p:nvGrpSpPr>
          <p:cNvPr id="2" name="群組 1">
            <a:extLst>
              <a:ext uri="{FF2B5EF4-FFF2-40B4-BE49-F238E27FC236}">
                <a16:creationId xmlns:a16="http://schemas.microsoft.com/office/drawing/2014/main" id="{B6807687-9AC8-44D6-A524-1E28AE31642F}"/>
              </a:ext>
            </a:extLst>
          </p:cNvPr>
          <p:cNvGrpSpPr/>
          <p:nvPr/>
        </p:nvGrpSpPr>
        <p:grpSpPr>
          <a:xfrm>
            <a:off x="115408" y="1310763"/>
            <a:ext cx="10529401" cy="5254401"/>
            <a:chOff x="115408" y="1310763"/>
            <a:chExt cx="10529401" cy="5254401"/>
          </a:xfrm>
        </p:grpSpPr>
        <p:grpSp>
          <p:nvGrpSpPr>
            <p:cNvPr id="6" name="群組 5">
              <a:extLst>
                <a:ext uri="{FF2B5EF4-FFF2-40B4-BE49-F238E27FC236}">
                  <a16:creationId xmlns:a16="http://schemas.microsoft.com/office/drawing/2014/main" id="{1EEB8712-EE2D-407B-90C5-C4329B427DF3}"/>
                </a:ext>
              </a:extLst>
            </p:cNvPr>
            <p:cNvGrpSpPr/>
            <p:nvPr/>
          </p:nvGrpSpPr>
          <p:grpSpPr>
            <a:xfrm>
              <a:off x="115408" y="1310763"/>
              <a:ext cx="10529401" cy="5254401"/>
              <a:chOff x="115408" y="1314200"/>
              <a:chExt cx="10610850" cy="5254401"/>
            </a:xfrm>
          </p:grpSpPr>
          <p:pic>
            <p:nvPicPr>
              <p:cNvPr id="3" name="圖片 2">
                <a:extLst>
                  <a:ext uri="{FF2B5EF4-FFF2-40B4-BE49-F238E27FC236}">
                    <a16:creationId xmlns:a16="http://schemas.microsoft.com/office/drawing/2014/main" id="{06FE7962-027D-4EB2-AC53-4B9F9D74E1F0}"/>
                  </a:ext>
                </a:extLst>
              </p:cNvPr>
              <p:cNvPicPr>
                <a:picLocks noChangeAspect="1"/>
              </p:cNvPicPr>
              <p:nvPr/>
            </p:nvPicPr>
            <p:blipFill>
              <a:blip r:embed="rId2"/>
              <a:stretch>
                <a:fillRect/>
              </a:stretch>
            </p:blipFill>
            <p:spPr>
              <a:xfrm>
                <a:off x="115408" y="1343798"/>
                <a:ext cx="10610850" cy="5224803"/>
              </a:xfrm>
              <a:prstGeom prst="rect">
                <a:avLst/>
              </a:prstGeom>
            </p:spPr>
          </p:pic>
          <p:sp>
            <p:nvSpPr>
              <p:cNvPr id="16" name="語音泡泡: 矩形 15">
                <a:extLst>
                  <a:ext uri="{FF2B5EF4-FFF2-40B4-BE49-F238E27FC236}">
                    <a16:creationId xmlns:a16="http://schemas.microsoft.com/office/drawing/2014/main" id="{D0022173-DAC9-48EE-A2C9-FE963B56C270}"/>
                  </a:ext>
                </a:extLst>
              </p:cNvPr>
              <p:cNvSpPr/>
              <p:nvPr/>
            </p:nvSpPr>
            <p:spPr>
              <a:xfrm>
                <a:off x="5315378" y="2107312"/>
                <a:ext cx="2417265" cy="1033453"/>
              </a:xfrm>
              <a:prstGeom prst="wedgeRectCallout">
                <a:avLst>
                  <a:gd name="adj1" fmla="val -77883"/>
                  <a:gd name="adj2" fmla="val -3624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下拉式選單</a:t>
                </a:r>
                <a:r>
                  <a:rPr lang="zh-TW" altLang="en-US" sz="2800" b="1" dirty="0">
                    <a:solidFill>
                      <a:srgbClr val="FF0000"/>
                    </a:solidFill>
                    <a:latin typeface="標楷體" panose="03000509000000000000" pitchFamily="65" charset="-120"/>
                    <a:ea typeface="標楷體" panose="03000509000000000000" pitchFamily="65" charset="-120"/>
                  </a:rPr>
                  <a:t>選修正分配</a:t>
                </a:r>
              </a:p>
            </p:txBody>
          </p:sp>
          <p:sp>
            <p:nvSpPr>
              <p:cNvPr id="12" name="矩形 11">
                <a:extLst>
                  <a:ext uri="{FF2B5EF4-FFF2-40B4-BE49-F238E27FC236}">
                    <a16:creationId xmlns:a16="http://schemas.microsoft.com/office/drawing/2014/main" id="{9F180903-0C94-4836-9784-2D03C3859023}"/>
                  </a:ext>
                </a:extLst>
              </p:cNvPr>
              <p:cNvSpPr/>
              <p:nvPr/>
            </p:nvSpPr>
            <p:spPr>
              <a:xfrm>
                <a:off x="3500512" y="2175760"/>
                <a:ext cx="1186763"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8774645D-F7C3-4CCF-AB21-206347B8404D}"/>
                  </a:ext>
                </a:extLst>
              </p:cNvPr>
              <p:cNvSpPr/>
              <p:nvPr/>
            </p:nvSpPr>
            <p:spPr>
              <a:xfrm>
                <a:off x="993913" y="1314200"/>
                <a:ext cx="4084983"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CE39C2B7-AAF7-430E-ABD7-F8E5B137D70F}"/>
                  </a:ext>
                </a:extLst>
              </p:cNvPr>
              <p:cNvSpPr/>
              <p:nvPr/>
            </p:nvSpPr>
            <p:spPr>
              <a:xfrm>
                <a:off x="7266892" y="6027756"/>
                <a:ext cx="1211186" cy="450244"/>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語音泡泡: 矩形 8">
              <a:extLst>
                <a:ext uri="{FF2B5EF4-FFF2-40B4-BE49-F238E27FC236}">
                  <a16:creationId xmlns:a16="http://schemas.microsoft.com/office/drawing/2014/main" id="{35F3D2EB-2469-4462-8A7A-F351FC8C7EB3}"/>
                </a:ext>
              </a:extLst>
            </p:cNvPr>
            <p:cNvSpPr/>
            <p:nvPr/>
          </p:nvSpPr>
          <p:spPr>
            <a:xfrm>
              <a:off x="7674173" y="4481272"/>
              <a:ext cx="1700906" cy="1033453"/>
            </a:xfrm>
            <a:prstGeom prst="wedgeRectCallout">
              <a:avLst>
                <a:gd name="adj1" fmla="val -50324"/>
                <a:gd name="adj2" fmla="val 908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產表</a:t>
              </a:r>
            </a:p>
          </p:txBody>
        </p:sp>
      </p:grpSp>
    </p:spTree>
    <p:extLst>
      <p:ext uri="{BB962C8B-B14F-4D97-AF65-F5344CB8AC3E}">
        <p14:creationId xmlns:p14="http://schemas.microsoft.com/office/powerpoint/2010/main" val="14749267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25110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3200" b="1" dirty="0">
                <a:latin typeface="標楷體" panose="03000509000000000000" pitchFamily="65" charset="-120"/>
                <a:ea typeface="標楷體" panose="03000509000000000000" pitchFamily="65" charset="-120"/>
              </a:rPr>
              <a:t>「歲出預算分配表修改分配」</a:t>
            </a:r>
            <a:endParaRPr lang="en-US" altLang="zh-TW" sz="3200" b="1" dirty="0">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24EF3ABE-8CAE-4697-A3E1-B86AB9C5279C}"/>
              </a:ext>
            </a:extLst>
          </p:cNvPr>
          <p:cNvGrpSpPr/>
          <p:nvPr/>
        </p:nvGrpSpPr>
        <p:grpSpPr>
          <a:xfrm>
            <a:off x="115408" y="904875"/>
            <a:ext cx="10251104" cy="5953125"/>
            <a:chOff x="115408" y="904875"/>
            <a:chExt cx="10251104" cy="5953125"/>
          </a:xfrm>
        </p:grpSpPr>
        <p:pic>
          <p:nvPicPr>
            <p:cNvPr id="5" name="圖片 4">
              <a:extLst>
                <a:ext uri="{FF2B5EF4-FFF2-40B4-BE49-F238E27FC236}">
                  <a16:creationId xmlns:a16="http://schemas.microsoft.com/office/drawing/2014/main" id="{34954ACC-D1B8-48B8-97B2-ADC032BA2E75}"/>
                </a:ext>
              </a:extLst>
            </p:cNvPr>
            <p:cNvPicPr>
              <a:picLocks noChangeAspect="1"/>
            </p:cNvPicPr>
            <p:nvPr/>
          </p:nvPicPr>
          <p:blipFill>
            <a:blip r:embed="rId2"/>
            <a:stretch>
              <a:fillRect/>
            </a:stretch>
          </p:blipFill>
          <p:spPr>
            <a:xfrm>
              <a:off x="115408" y="904875"/>
              <a:ext cx="10251104" cy="5953125"/>
            </a:xfrm>
            <a:prstGeom prst="rect">
              <a:avLst/>
            </a:prstGeom>
          </p:spPr>
        </p:pic>
        <p:sp>
          <p:nvSpPr>
            <p:cNvPr id="6" name="矩形 5">
              <a:extLst>
                <a:ext uri="{FF2B5EF4-FFF2-40B4-BE49-F238E27FC236}">
                  <a16:creationId xmlns:a16="http://schemas.microsoft.com/office/drawing/2014/main" id="{9F50E336-E8C9-491C-AB42-C5B386901104}"/>
                </a:ext>
              </a:extLst>
            </p:cNvPr>
            <p:cNvSpPr/>
            <p:nvPr/>
          </p:nvSpPr>
          <p:spPr>
            <a:xfrm>
              <a:off x="3737499" y="1251420"/>
              <a:ext cx="3086689"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429236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54928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修改分配預算</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產表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「歲出分配預算與計畫配合表」</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預算分配</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分配報表</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歲出預算分配與計畫配合表</a:t>
            </a:r>
          </a:p>
        </p:txBody>
      </p:sp>
      <p:grpSp>
        <p:nvGrpSpPr>
          <p:cNvPr id="8" name="群組 7">
            <a:extLst>
              <a:ext uri="{FF2B5EF4-FFF2-40B4-BE49-F238E27FC236}">
                <a16:creationId xmlns:a16="http://schemas.microsoft.com/office/drawing/2014/main" id="{5AB6D04F-0F81-44AA-8B4A-56C5B07D05A4}"/>
              </a:ext>
            </a:extLst>
          </p:cNvPr>
          <p:cNvGrpSpPr/>
          <p:nvPr/>
        </p:nvGrpSpPr>
        <p:grpSpPr>
          <a:xfrm>
            <a:off x="115408" y="1228751"/>
            <a:ext cx="10651078" cy="5122353"/>
            <a:chOff x="115408" y="1228751"/>
            <a:chExt cx="10651078" cy="5122353"/>
          </a:xfrm>
        </p:grpSpPr>
        <p:pic>
          <p:nvPicPr>
            <p:cNvPr id="6" name="圖片 5">
              <a:extLst>
                <a:ext uri="{FF2B5EF4-FFF2-40B4-BE49-F238E27FC236}">
                  <a16:creationId xmlns:a16="http://schemas.microsoft.com/office/drawing/2014/main" id="{A6C1C7EB-5A9B-4AA3-B3E9-EF18EBB7E98C}"/>
                </a:ext>
              </a:extLst>
            </p:cNvPr>
            <p:cNvPicPr>
              <a:picLocks noChangeAspect="1"/>
            </p:cNvPicPr>
            <p:nvPr/>
          </p:nvPicPr>
          <p:blipFill rotWithShape="1">
            <a:blip r:embed="rId2"/>
            <a:srcRect r="3301" b="19257"/>
            <a:stretch/>
          </p:blipFill>
          <p:spPr>
            <a:xfrm>
              <a:off x="115409" y="1320954"/>
              <a:ext cx="10549279" cy="5030150"/>
            </a:xfrm>
            <a:prstGeom prst="rect">
              <a:avLst/>
            </a:prstGeom>
          </p:spPr>
        </p:pic>
        <p:sp>
          <p:nvSpPr>
            <p:cNvPr id="16" name="語音泡泡: 矩形 15">
              <a:extLst>
                <a:ext uri="{FF2B5EF4-FFF2-40B4-BE49-F238E27FC236}">
                  <a16:creationId xmlns:a16="http://schemas.microsoft.com/office/drawing/2014/main" id="{D0022173-DAC9-48EE-A2C9-FE963B56C270}"/>
                </a:ext>
              </a:extLst>
            </p:cNvPr>
            <p:cNvSpPr/>
            <p:nvPr/>
          </p:nvSpPr>
          <p:spPr>
            <a:xfrm>
              <a:off x="4602560" y="3654945"/>
              <a:ext cx="1913649" cy="1755093"/>
            </a:xfrm>
            <a:prstGeom prst="wedgeRectCallout">
              <a:avLst>
                <a:gd name="adj1" fmla="val -77883"/>
                <a:gd name="adj2" fmla="val -3624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2.</a:t>
              </a:r>
              <a:r>
                <a:rPr lang="zh-TW" altLang="en-US" sz="2800" b="1" dirty="0">
                  <a:solidFill>
                    <a:schemeClr val="bg1"/>
                  </a:solidFill>
                  <a:latin typeface="標楷體" panose="03000509000000000000" pitchFamily="65" charset="-120"/>
                  <a:ea typeface="標楷體" panose="03000509000000000000" pitchFamily="65" charset="-120"/>
                </a:rPr>
                <a:t>下拉式選單</a:t>
              </a:r>
              <a:r>
                <a:rPr lang="zh-TW" altLang="en-US" sz="2800" b="1" dirty="0">
                  <a:solidFill>
                    <a:srgbClr val="FF0000"/>
                  </a:solidFill>
                  <a:latin typeface="標楷體" panose="03000509000000000000" pitchFamily="65" charset="-120"/>
                  <a:ea typeface="標楷體" panose="03000509000000000000" pitchFamily="65" charset="-120"/>
                </a:rPr>
                <a:t>選修正分配</a:t>
              </a:r>
              <a:r>
                <a:rPr lang="zh-TW" altLang="en-US" sz="2800" b="1" dirty="0">
                  <a:solidFill>
                    <a:schemeClr val="bg1"/>
                  </a:solidFill>
                  <a:latin typeface="標楷體" panose="03000509000000000000" pitchFamily="65" charset="-120"/>
                  <a:ea typeface="標楷體" panose="03000509000000000000" pitchFamily="65" charset="-120"/>
                </a:rPr>
                <a:t>及</a:t>
              </a:r>
              <a:r>
                <a:rPr lang="zh-TW" altLang="en-US" sz="2800" b="1" dirty="0">
                  <a:solidFill>
                    <a:srgbClr val="FF0000"/>
                  </a:solidFill>
                  <a:latin typeface="標楷體" panose="03000509000000000000" pitchFamily="65" charset="-120"/>
                  <a:ea typeface="標楷體" panose="03000509000000000000" pitchFamily="65" charset="-120"/>
                </a:rPr>
                <a:t>未審核</a:t>
              </a:r>
            </a:p>
          </p:txBody>
        </p:sp>
        <p:sp>
          <p:nvSpPr>
            <p:cNvPr id="12" name="矩形 11">
              <a:extLst>
                <a:ext uri="{FF2B5EF4-FFF2-40B4-BE49-F238E27FC236}">
                  <a16:creationId xmlns:a16="http://schemas.microsoft.com/office/drawing/2014/main" id="{9F180903-0C94-4836-9784-2D03C3859023}"/>
                </a:ext>
              </a:extLst>
            </p:cNvPr>
            <p:cNvSpPr/>
            <p:nvPr/>
          </p:nvSpPr>
          <p:spPr>
            <a:xfrm>
              <a:off x="3179756" y="3354934"/>
              <a:ext cx="843380" cy="814059"/>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8774645D-F7C3-4CCF-AB21-206347B8404D}"/>
                </a:ext>
              </a:extLst>
            </p:cNvPr>
            <p:cNvSpPr/>
            <p:nvPr/>
          </p:nvSpPr>
          <p:spPr>
            <a:xfrm>
              <a:off x="9050054" y="1449661"/>
              <a:ext cx="1716432" cy="896644"/>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CE39C2B7-AAF7-430E-ABD7-F8E5B137D70F}"/>
                </a:ext>
              </a:extLst>
            </p:cNvPr>
            <p:cNvSpPr/>
            <p:nvPr/>
          </p:nvSpPr>
          <p:spPr>
            <a:xfrm>
              <a:off x="8518438" y="1639079"/>
              <a:ext cx="494111" cy="496954"/>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語音泡泡: 矩形 12">
              <a:extLst>
                <a:ext uri="{FF2B5EF4-FFF2-40B4-BE49-F238E27FC236}">
                  <a16:creationId xmlns:a16="http://schemas.microsoft.com/office/drawing/2014/main" id="{CAC768BE-9301-41F5-90E6-0B334535F099}"/>
                </a:ext>
              </a:extLst>
            </p:cNvPr>
            <p:cNvSpPr/>
            <p:nvPr/>
          </p:nvSpPr>
          <p:spPr>
            <a:xfrm>
              <a:off x="6834152" y="1887556"/>
              <a:ext cx="1376036" cy="896644"/>
            </a:xfrm>
            <a:prstGeom prst="wedgeRectCallout">
              <a:avLst>
                <a:gd name="adj1" fmla="val 70650"/>
                <a:gd name="adj2" fmla="val -3978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先查詢</a:t>
              </a:r>
            </a:p>
          </p:txBody>
        </p:sp>
        <p:sp>
          <p:nvSpPr>
            <p:cNvPr id="14" name="語音泡泡: 矩形 13">
              <a:extLst>
                <a:ext uri="{FF2B5EF4-FFF2-40B4-BE49-F238E27FC236}">
                  <a16:creationId xmlns:a16="http://schemas.microsoft.com/office/drawing/2014/main" id="{CEF2F001-036B-49E5-ADE8-39C7A5243CC0}"/>
                </a:ext>
              </a:extLst>
            </p:cNvPr>
            <p:cNvSpPr/>
            <p:nvPr/>
          </p:nvSpPr>
          <p:spPr>
            <a:xfrm>
              <a:off x="8518438" y="2906612"/>
              <a:ext cx="1376036" cy="896644"/>
            </a:xfrm>
            <a:prstGeom prst="wedgeRectCallout">
              <a:avLst>
                <a:gd name="adj1" fmla="val 51941"/>
                <a:gd name="adj2" fmla="val -9585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3.</a:t>
              </a:r>
              <a:r>
                <a:rPr lang="zh-TW" altLang="en-US" sz="2800" b="1" dirty="0">
                  <a:solidFill>
                    <a:schemeClr val="bg1"/>
                  </a:solidFill>
                  <a:latin typeface="標楷體" panose="03000509000000000000" pitchFamily="65" charset="-120"/>
                  <a:ea typeface="標楷體" panose="03000509000000000000" pitchFamily="65" charset="-120"/>
                </a:rPr>
                <a:t>再產表</a:t>
              </a:r>
            </a:p>
          </p:txBody>
        </p:sp>
        <p:sp>
          <p:nvSpPr>
            <p:cNvPr id="10" name="矩形 9">
              <a:extLst>
                <a:ext uri="{FF2B5EF4-FFF2-40B4-BE49-F238E27FC236}">
                  <a16:creationId xmlns:a16="http://schemas.microsoft.com/office/drawing/2014/main" id="{77CC4A24-2EC7-48DD-9576-4AC4B3D25D6D}"/>
                </a:ext>
              </a:extLst>
            </p:cNvPr>
            <p:cNvSpPr/>
            <p:nvPr/>
          </p:nvSpPr>
          <p:spPr>
            <a:xfrm>
              <a:off x="5065273" y="5752136"/>
              <a:ext cx="494111" cy="598968"/>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B2843B6-4BE3-4F5D-B4FF-7FEDBE329B43}"/>
                </a:ext>
              </a:extLst>
            </p:cNvPr>
            <p:cNvSpPr/>
            <p:nvPr/>
          </p:nvSpPr>
          <p:spPr>
            <a:xfrm>
              <a:off x="115408" y="1228751"/>
              <a:ext cx="3391272" cy="441819"/>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52442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15408" y="120042"/>
            <a:ext cx="1025110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3200" b="1" dirty="0">
                <a:latin typeface="標楷體" panose="03000509000000000000" pitchFamily="65" charset="-120"/>
                <a:ea typeface="標楷體" panose="03000509000000000000" pitchFamily="65" charset="-120"/>
              </a:rPr>
              <a:t>「歲出分配預算與計畫配合表」</a:t>
            </a:r>
            <a:endParaRPr lang="en-US" altLang="zh-TW" sz="3200" b="1" dirty="0">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52324273-5198-4F5C-935E-9C3BBF5D88DF}"/>
              </a:ext>
            </a:extLst>
          </p:cNvPr>
          <p:cNvGrpSpPr/>
          <p:nvPr/>
        </p:nvGrpSpPr>
        <p:grpSpPr>
          <a:xfrm>
            <a:off x="115408" y="807868"/>
            <a:ext cx="10251104" cy="5808511"/>
            <a:chOff x="115408" y="807868"/>
            <a:chExt cx="10251104" cy="5808511"/>
          </a:xfrm>
        </p:grpSpPr>
        <p:pic>
          <p:nvPicPr>
            <p:cNvPr id="5" name="圖片 4">
              <a:extLst>
                <a:ext uri="{FF2B5EF4-FFF2-40B4-BE49-F238E27FC236}">
                  <a16:creationId xmlns:a16="http://schemas.microsoft.com/office/drawing/2014/main" id="{9072879D-BC50-4209-A274-31006D00735A}"/>
                </a:ext>
              </a:extLst>
            </p:cNvPr>
            <p:cNvPicPr>
              <a:picLocks noChangeAspect="1"/>
            </p:cNvPicPr>
            <p:nvPr/>
          </p:nvPicPr>
          <p:blipFill>
            <a:blip r:embed="rId2"/>
            <a:stretch>
              <a:fillRect/>
            </a:stretch>
          </p:blipFill>
          <p:spPr>
            <a:xfrm>
              <a:off x="115408" y="807868"/>
              <a:ext cx="10251104" cy="5808511"/>
            </a:xfrm>
            <a:prstGeom prst="rect">
              <a:avLst/>
            </a:prstGeom>
          </p:spPr>
        </p:pic>
        <p:sp>
          <p:nvSpPr>
            <p:cNvPr id="6" name="矩形 5">
              <a:extLst>
                <a:ext uri="{FF2B5EF4-FFF2-40B4-BE49-F238E27FC236}">
                  <a16:creationId xmlns:a16="http://schemas.microsoft.com/office/drawing/2014/main" id="{5309F221-1E03-4C47-8B73-E923B166378E}"/>
                </a:ext>
              </a:extLst>
            </p:cNvPr>
            <p:cNvSpPr/>
            <p:nvPr/>
          </p:nvSpPr>
          <p:spPr>
            <a:xfrm>
              <a:off x="328475" y="5193437"/>
              <a:ext cx="9818702" cy="1056444"/>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21E75594-E640-4D34-9C89-8050672AF0C2}"/>
              </a:ext>
            </a:extLst>
          </p:cNvPr>
          <p:cNvSpPr/>
          <p:nvPr/>
        </p:nvSpPr>
        <p:spPr>
          <a:xfrm>
            <a:off x="3694481" y="1029478"/>
            <a:ext cx="3336634" cy="372862"/>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47399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692D3-1FE7-4218-B371-73631AEBF2A3}"/>
              </a:ext>
            </a:extLst>
          </p:cNvPr>
          <p:cNvSpPr>
            <a:spLocks noGrp="1"/>
          </p:cNvSpPr>
          <p:nvPr>
            <p:ph type="title"/>
          </p:nvPr>
        </p:nvSpPr>
        <p:spPr>
          <a:xfrm>
            <a:off x="216495" y="736967"/>
            <a:ext cx="9613861" cy="1080938"/>
          </a:xfrm>
        </p:spPr>
        <p:txBody>
          <a:bodyPr>
            <a:normAutofit fontScale="90000"/>
          </a:bodyPr>
          <a:lstStyle/>
          <a:p>
            <a:r>
              <a:rPr lang="zh-TW" altLang="en-US" sz="4400" b="1" dirty="0">
                <a:latin typeface="標楷體" panose="03000509000000000000" pitchFamily="65" charset="-120"/>
                <a:ea typeface="標楷體" panose="03000509000000000000" pitchFamily="65" charset="-120"/>
              </a:rPr>
              <a:t>四、單位預算執行之彈性</a:t>
            </a:r>
            <a:br>
              <a:rPr lang="en-US" altLang="zh-TW" sz="4400" b="1" dirty="0">
                <a:latin typeface="標楷體" panose="03000509000000000000" pitchFamily="65" charset="-120"/>
                <a:ea typeface="標楷體" panose="03000509000000000000" pitchFamily="65" charset="-120"/>
              </a:rPr>
            </a:b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四</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歲出</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第一預備金之動支</a:t>
            </a:r>
          </a:p>
        </p:txBody>
      </p:sp>
      <p:sp>
        <p:nvSpPr>
          <p:cNvPr id="7" name="文字方塊 6">
            <a:extLst>
              <a:ext uri="{FF2B5EF4-FFF2-40B4-BE49-F238E27FC236}">
                <a16:creationId xmlns:a16="http://schemas.microsoft.com/office/drawing/2014/main" id="{95DBCFB6-4820-476E-A60D-9504341BB31A}"/>
              </a:ext>
            </a:extLst>
          </p:cNvPr>
          <p:cNvSpPr txBox="1"/>
          <p:nvPr/>
        </p:nvSpPr>
        <p:spPr>
          <a:xfrm>
            <a:off x="216495" y="2153355"/>
            <a:ext cx="11759009" cy="452431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Wingdings" panose="05000000000000000000" pitchFamily="2" charset="2"/>
              <a:buChar char="l"/>
            </a:pPr>
            <a:r>
              <a:rPr lang="zh-TW" altLang="en-US" sz="3200" dirty="0">
                <a:latin typeface="標楷體" panose="03000509000000000000" pitchFamily="65" charset="-120"/>
                <a:ea typeface="標楷體" panose="03000509000000000000" pitchFamily="65" charset="-120"/>
              </a:rPr>
              <a:t>各機關</a:t>
            </a:r>
            <a:r>
              <a:rPr lang="zh-TW" altLang="en-US" sz="3200" b="1" u="sng" dirty="0">
                <a:solidFill>
                  <a:srgbClr val="FF0000"/>
                </a:solidFill>
                <a:latin typeface="標楷體" panose="03000509000000000000" pitchFamily="65" charset="-120"/>
                <a:ea typeface="標楷體" panose="03000509000000000000" pitchFamily="65" charset="-120"/>
              </a:rPr>
              <a:t>執行歲出分配預算，其</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原有經費發生不足時</a:t>
            </a:r>
            <a:r>
              <a:rPr lang="zh-TW" altLang="en-US" sz="3200" dirty="0">
                <a:latin typeface="標楷體" panose="03000509000000000000" pitchFamily="65" charset="-120"/>
                <a:ea typeface="標楷體" panose="03000509000000000000" pitchFamily="65" charset="-120"/>
              </a:rPr>
              <a:t>，得報經主管機關核准</a:t>
            </a:r>
            <a:r>
              <a:rPr lang="zh-TW" altLang="en-US" sz="3200" b="1" u="sng" dirty="0">
                <a:solidFill>
                  <a:srgbClr val="FF0000"/>
                </a:solidFill>
                <a:latin typeface="標楷體" panose="03000509000000000000" pitchFamily="65" charset="-120"/>
                <a:ea typeface="標楷體" panose="03000509000000000000" pitchFamily="65" charset="-120"/>
              </a:rPr>
              <a:t>動支該機關</a:t>
            </a:r>
            <a:r>
              <a:rPr lang="zh-TW" altLang="en-US" sz="3200" b="1" u="sng" dirty="0">
                <a:solidFill>
                  <a:srgbClr val="FF0000"/>
                </a:solidFill>
                <a:highlight>
                  <a:srgbClr val="FFFF00"/>
                </a:highlight>
                <a:latin typeface="標楷體" panose="03000509000000000000" pitchFamily="65" charset="-120"/>
                <a:ea typeface="標楷體" panose="03000509000000000000" pitchFamily="65" charset="-120"/>
              </a:rPr>
              <a:t>單位預算內之第一預備金</a:t>
            </a:r>
            <a:r>
              <a:rPr lang="zh-TW" altLang="en-US" sz="3200" b="1" u="sng" dirty="0">
                <a:solidFill>
                  <a:srgbClr val="FF0000"/>
                </a:solidFill>
                <a:latin typeface="標楷體" panose="03000509000000000000" pitchFamily="65" charset="-120"/>
                <a:ea typeface="標楷體" panose="03000509000000000000" pitchFamily="65" charset="-120"/>
              </a:rPr>
              <a:t>。</a:t>
            </a:r>
            <a:r>
              <a:rPr lang="en-US" altLang="zh-TW" sz="3200" b="1" dirty="0">
                <a:solidFill>
                  <a:schemeClr val="tx2">
                    <a:lumMod val="10000"/>
                  </a:schemeClr>
                </a:solidFill>
                <a:latin typeface="標楷體" panose="03000509000000000000" pitchFamily="65" charset="-120"/>
                <a:ea typeface="標楷體" panose="03000509000000000000" pitchFamily="65" charset="-120"/>
              </a:rPr>
              <a:t>(</a:t>
            </a:r>
            <a:r>
              <a:rPr lang="zh-TW" altLang="en-US" sz="3200" b="1" dirty="0">
                <a:solidFill>
                  <a:schemeClr val="tx2">
                    <a:lumMod val="10000"/>
                  </a:schemeClr>
                </a:solidFill>
                <a:latin typeface="標楷體" panose="03000509000000000000" pitchFamily="65" charset="-120"/>
                <a:ea typeface="標楷體" panose="03000509000000000000" pitchFamily="65" charset="-120"/>
              </a:rPr>
              <a:t>各機關</a:t>
            </a:r>
            <a:r>
              <a:rPr lang="zh-TW" altLang="zh-TW" sz="3200" b="1" dirty="0">
                <a:solidFill>
                  <a:schemeClr val="tx2">
                    <a:lumMod val="10000"/>
                  </a:schemeClr>
                </a:solidFill>
                <a:latin typeface="標楷體" panose="03000509000000000000" pitchFamily="65" charset="-120"/>
                <a:ea typeface="標楷體" panose="03000509000000000000" pitchFamily="65" charset="-120"/>
              </a:rPr>
              <a:t>單位預算執行要點</a:t>
            </a:r>
            <a:r>
              <a:rPr lang="en-US" altLang="zh-TW" sz="3200" b="1" dirty="0">
                <a:solidFill>
                  <a:schemeClr val="tx2">
                    <a:lumMod val="10000"/>
                  </a:schemeClr>
                </a:solidFill>
                <a:latin typeface="標楷體" panose="03000509000000000000" pitchFamily="65" charset="-120"/>
                <a:ea typeface="標楷體" panose="03000509000000000000" pitchFamily="65" charset="-120"/>
              </a:rPr>
              <a:t>§29)</a:t>
            </a:r>
          </a:p>
          <a:p>
            <a:pPr marL="285750" indent="-285750">
              <a:buFont typeface="Wingdings" panose="05000000000000000000" pitchFamily="2" charset="2"/>
              <a:buChar char="l"/>
            </a:pPr>
            <a:r>
              <a:rPr lang="zh-TW" altLang="en-US" sz="3200" b="1" dirty="0">
                <a:solidFill>
                  <a:srgbClr val="FF0000"/>
                </a:solidFill>
                <a:latin typeface="標楷體" panose="03000509000000000000" pitchFamily="65" charset="-120"/>
                <a:ea typeface="標楷體" panose="03000509000000000000" pitchFamily="65" charset="-120"/>
              </a:rPr>
              <a:t>不得動支之情形：</a:t>
            </a:r>
            <a:endParaRPr lang="en-US" altLang="zh-TW" sz="3200" b="1" dirty="0">
              <a:solidFill>
                <a:srgbClr val="FF0000"/>
              </a:solidFill>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  經民意機關審議刪除或刪減之預算項目與金額（法定經費或經立法機關同意者除外）</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  超過統一規定標準</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  不合法令規定</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  非屬絕對需要之支出</a:t>
            </a:r>
          </a:p>
        </p:txBody>
      </p:sp>
      <p:sp>
        <p:nvSpPr>
          <p:cNvPr id="12" name="乘號 11">
            <a:extLst>
              <a:ext uri="{FF2B5EF4-FFF2-40B4-BE49-F238E27FC236}">
                <a16:creationId xmlns:a16="http://schemas.microsoft.com/office/drawing/2014/main" id="{F22DD477-A334-4B76-BE7C-0CB7FC916FD7}"/>
              </a:ext>
            </a:extLst>
          </p:cNvPr>
          <p:cNvSpPr/>
          <p:nvPr/>
        </p:nvSpPr>
        <p:spPr>
          <a:xfrm flipH="1">
            <a:off x="240834" y="5149293"/>
            <a:ext cx="543340" cy="43732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乘號 13">
            <a:extLst>
              <a:ext uri="{FF2B5EF4-FFF2-40B4-BE49-F238E27FC236}">
                <a16:creationId xmlns:a16="http://schemas.microsoft.com/office/drawing/2014/main" id="{43FCAD58-A785-4B0E-A91D-E787F3097697}"/>
              </a:ext>
            </a:extLst>
          </p:cNvPr>
          <p:cNvSpPr/>
          <p:nvPr/>
        </p:nvSpPr>
        <p:spPr>
          <a:xfrm flipH="1">
            <a:off x="240834" y="5648720"/>
            <a:ext cx="543340" cy="43732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乘號 15">
            <a:extLst>
              <a:ext uri="{FF2B5EF4-FFF2-40B4-BE49-F238E27FC236}">
                <a16:creationId xmlns:a16="http://schemas.microsoft.com/office/drawing/2014/main" id="{8FB4692E-E9F3-4BAD-9A44-56CE25011854}"/>
              </a:ext>
            </a:extLst>
          </p:cNvPr>
          <p:cNvSpPr/>
          <p:nvPr/>
        </p:nvSpPr>
        <p:spPr>
          <a:xfrm flipH="1">
            <a:off x="240834" y="6071382"/>
            <a:ext cx="543340" cy="43732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乘號 17">
            <a:extLst>
              <a:ext uri="{FF2B5EF4-FFF2-40B4-BE49-F238E27FC236}">
                <a16:creationId xmlns:a16="http://schemas.microsoft.com/office/drawing/2014/main" id="{6BA49770-2999-4DD3-83E2-ADEC1DD43074}"/>
              </a:ext>
            </a:extLst>
          </p:cNvPr>
          <p:cNvSpPr/>
          <p:nvPr/>
        </p:nvSpPr>
        <p:spPr>
          <a:xfrm flipH="1">
            <a:off x="240834" y="4183799"/>
            <a:ext cx="543340" cy="54283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乘號 8">
            <a:extLst>
              <a:ext uri="{FF2B5EF4-FFF2-40B4-BE49-F238E27FC236}">
                <a16:creationId xmlns:a16="http://schemas.microsoft.com/office/drawing/2014/main" id="{DCC5C2BB-9AEB-4CE3-BBD0-B9164DD645FB}"/>
              </a:ext>
            </a:extLst>
          </p:cNvPr>
          <p:cNvSpPr/>
          <p:nvPr/>
        </p:nvSpPr>
        <p:spPr>
          <a:xfrm flipH="1">
            <a:off x="2339859" y="3901656"/>
            <a:ext cx="5367132" cy="3173896"/>
          </a:xfrm>
          <a:prstGeom prst="mathMultiply">
            <a:avLst/>
          </a:prstGeom>
          <a:gradFill flip="none" rotWithShape="1">
            <a:gsLst>
              <a:gs pos="100000">
                <a:srgbClr val="FF0000">
                  <a:alpha val="51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8865484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AF311-C18A-4AC4-8346-A6D5810DA293}"/>
              </a:ext>
            </a:extLst>
          </p:cNvPr>
          <p:cNvSpPr>
            <a:spLocks noGrp="1"/>
          </p:cNvSpPr>
          <p:nvPr>
            <p:ph type="title"/>
          </p:nvPr>
        </p:nvSpPr>
        <p:spPr>
          <a:xfrm>
            <a:off x="106533" y="753228"/>
            <a:ext cx="10187650" cy="1080938"/>
          </a:xfrm>
        </p:spPr>
        <p:txBody>
          <a:bodyPr>
            <a:normAutofit fontScale="90000"/>
          </a:bodyPr>
          <a:lstStyle/>
          <a:p>
            <a:pPr algn="l"/>
            <a:r>
              <a:rPr lang="zh-TW" altLang="en-US" sz="4000" b="1" dirty="0">
                <a:latin typeface="標楷體" panose="03000509000000000000" pitchFamily="65" charset="-120"/>
                <a:ea typeface="標楷體" panose="03000509000000000000" pitchFamily="65" charset="-120"/>
              </a:rPr>
              <a:t>單位預算執行彈性之簽辦公文用語</a:t>
            </a:r>
            <a:r>
              <a:rPr lang="en-US" altLang="zh-TW" sz="4000" b="1" dirty="0">
                <a:latin typeface="標楷體" panose="03000509000000000000" pitchFamily="65" charset="-120"/>
                <a:ea typeface="標楷體" panose="03000509000000000000" pitchFamily="65" charset="-120"/>
              </a:rPr>
              <a:t>-</a:t>
            </a:r>
            <a:r>
              <a:rPr lang="zh-TW" altLang="en-US" sz="4000" b="1" dirty="0">
                <a:latin typeface="標楷體" panose="03000509000000000000" pitchFamily="65" charset="-120"/>
                <a:ea typeface="標楷體" panose="03000509000000000000" pitchFamily="65" charset="-120"/>
              </a:rPr>
              <a:t>第一預備金之  動支</a:t>
            </a:r>
          </a:p>
        </p:txBody>
      </p:sp>
      <p:sp>
        <p:nvSpPr>
          <p:cNvPr id="5" name="矩形 4">
            <a:extLst>
              <a:ext uri="{FF2B5EF4-FFF2-40B4-BE49-F238E27FC236}">
                <a16:creationId xmlns:a16="http://schemas.microsoft.com/office/drawing/2014/main" id="{1A1F314D-8F4F-4ADB-88BE-0B21F0AB383A}"/>
              </a:ext>
            </a:extLst>
          </p:cNvPr>
          <p:cNvSpPr/>
          <p:nvPr/>
        </p:nvSpPr>
        <p:spPr>
          <a:xfrm>
            <a:off x="106531" y="2025908"/>
            <a:ext cx="11299405" cy="40934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範例</a:t>
            </a:r>
            <a:r>
              <a:rPr lang="en-US" altLang="zh-TW" sz="2600" b="1" dirty="0">
                <a:latin typeface="標楷體" panose="03000509000000000000" pitchFamily="65" charset="-120"/>
                <a:ea typeface="標楷體" panose="03000509000000000000" pitchFamily="65" charset="-120"/>
              </a:rPr>
              <a:t>】</a:t>
            </a:r>
          </a:p>
          <a:p>
            <a:r>
              <a:rPr lang="zh-TW" altLang="en-US" sz="2600" b="1" dirty="0">
                <a:latin typeface="標楷體" panose="03000509000000000000" pitchFamily="65" charset="-120"/>
                <a:ea typeface="標楷體" panose="03000509000000000000" pitchFamily="65" charset="-120"/>
              </a:rPr>
              <a:t>主旨：關於</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一案，謹擬具處理意見，簽請核示。</a:t>
            </a:r>
          </a:p>
          <a:p>
            <a:r>
              <a:rPr lang="zh-TW" altLang="en-US" sz="2600" b="1" dirty="0">
                <a:latin typeface="標楷體" panose="03000509000000000000" pitchFamily="65" charset="-120"/>
                <a:ea typeface="標楷體" panose="03000509000000000000" pitchFamily="65" charset="-120"/>
              </a:rPr>
              <a:t>說明：</a:t>
            </a:r>
          </a:p>
          <a:p>
            <a:r>
              <a:rPr lang="zh-TW" altLang="en-US" sz="2600" b="1" dirty="0">
                <a:latin typeface="標楷體" panose="03000509000000000000" pitchFamily="65" charset="-120"/>
                <a:ea typeface="標楷體" panose="03000509000000000000" pitchFamily="65" charset="-120"/>
              </a:rPr>
              <a:t>  一、依據</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暨</a:t>
            </a:r>
            <a:r>
              <a:rPr lang="zh-TW" altLang="en-US" sz="2600" b="1" u="sng" dirty="0">
                <a:solidFill>
                  <a:srgbClr val="FF0000"/>
                </a:solidFill>
                <a:latin typeface="標楷體" panose="03000509000000000000" pitchFamily="65" charset="-120"/>
                <a:ea typeface="標楷體" panose="03000509000000000000" pitchFamily="65" charset="-120"/>
              </a:rPr>
              <a:t>預算法第</a:t>
            </a:r>
            <a:r>
              <a:rPr lang="en-US" altLang="zh-TW" sz="2600" b="1" u="sng" dirty="0">
                <a:solidFill>
                  <a:srgbClr val="FF0000"/>
                </a:solidFill>
                <a:latin typeface="標楷體" panose="03000509000000000000" pitchFamily="65" charset="-120"/>
                <a:ea typeface="標楷體" panose="03000509000000000000" pitchFamily="65" charset="-120"/>
              </a:rPr>
              <a:t>64</a:t>
            </a:r>
            <a:r>
              <a:rPr lang="zh-TW" altLang="en-US" sz="2600" b="1" u="sng" dirty="0">
                <a:solidFill>
                  <a:srgbClr val="FF0000"/>
                </a:solidFill>
                <a:latin typeface="標楷體" panose="03000509000000000000" pitchFamily="65" charset="-120"/>
                <a:ea typeface="標楷體" panose="03000509000000000000" pitchFamily="65" charset="-120"/>
              </a:rPr>
              <a:t>條及各機關單位預算執行要點第</a:t>
            </a:r>
            <a:r>
              <a:rPr lang="en-US" altLang="zh-TW" sz="2600" b="1" u="sng" dirty="0">
                <a:solidFill>
                  <a:srgbClr val="FF0000"/>
                </a:solidFill>
                <a:latin typeface="標楷體" panose="03000509000000000000" pitchFamily="65" charset="-120"/>
                <a:ea typeface="標楷體" panose="03000509000000000000" pitchFamily="65" charset="-120"/>
              </a:rPr>
              <a:t>29</a:t>
            </a:r>
            <a:r>
              <a:rPr lang="zh-TW" altLang="en-US" sz="2600" b="1" u="sng" dirty="0">
                <a:solidFill>
                  <a:srgbClr val="FF0000"/>
                </a:solidFill>
                <a:latin typeface="標楷體" panose="03000509000000000000" pitchFamily="65" charset="-120"/>
                <a:ea typeface="標楷體" panose="03000509000000000000" pitchFamily="65" charset="-120"/>
              </a:rPr>
              <a:t>點規定</a:t>
            </a:r>
            <a:r>
              <a:rPr lang="zh-TW" altLang="en-US" sz="2600" b="1" dirty="0">
                <a:latin typeface="標楷體" panose="03000509000000000000" pitchFamily="65" charset="-120"/>
                <a:ea typeface="標楷體" panose="03000509000000000000" pitchFamily="65" charset="-120"/>
              </a:rPr>
              <a:t>辧理。</a:t>
            </a:r>
          </a:p>
          <a:p>
            <a:r>
              <a:rPr lang="zh-TW" altLang="en-US" sz="2600" b="1" dirty="0">
                <a:latin typeface="標楷體" panose="03000509000000000000" pitchFamily="65" charset="-120"/>
                <a:ea typeface="標楷體" panose="03000509000000000000" pitchFamily="65" charset="-120"/>
              </a:rPr>
              <a:t>  二、本案所需經費新臺幣</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元，因</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致</a:t>
            </a:r>
            <a:r>
              <a:rPr lang="zh-TW" altLang="en-US" sz="2600" b="1" u="sng" dirty="0">
                <a:solidFill>
                  <a:srgbClr val="FF0000"/>
                </a:solidFill>
                <a:latin typeface="標楷體" panose="03000509000000000000" pitchFamily="65" charset="-120"/>
                <a:ea typeface="標楷體" panose="03000509000000000000" pitchFamily="65" charset="-120"/>
              </a:rPr>
              <a:t>原編列預算不足</a:t>
            </a:r>
            <a:r>
              <a:rPr lang="en-US" altLang="zh-TW" sz="2600" b="1" u="sng" dirty="0">
                <a:solidFill>
                  <a:srgbClr val="FF0000"/>
                </a:solidFill>
                <a:latin typeface="標楷體" panose="03000509000000000000" pitchFamily="65" charset="-120"/>
                <a:ea typeface="標楷體" panose="03000509000000000000" pitchFamily="65" charset="-120"/>
              </a:rPr>
              <a:t>XXX</a:t>
            </a:r>
            <a:r>
              <a:rPr lang="zh-TW" altLang="en-US" sz="2600" b="1" u="sng" dirty="0">
                <a:solidFill>
                  <a:srgbClr val="FF0000"/>
                </a:solidFill>
                <a:latin typeface="標楷體" panose="03000509000000000000" pitchFamily="65" charset="-120"/>
                <a:ea typeface="標楷體" panose="03000509000000000000" pitchFamily="65" charset="-120"/>
              </a:rPr>
              <a:t>元</a:t>
            </a:r>
            <a:r>
              <a:rPr lang="zh-TW" altLang="en-US" sz="2600" b="1" dirty="0">
                <a:latin typeface="標楷體" panose="03000509000000000000" pitchFamily="65" charset="-120"/>
                <a:ea typeface="標楷體" panose="03000509000000000000" pitchFamily="65" charset="-120"/>
              </a:rPr>
              <a:t>，爰擬依規定動支○○○年度本府預算第一預備金，並在○○○年度本府預算</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「業務計畫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工作計畫</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ㄧ級用途別科目</a:t>
            </a:r>
            <a:r>
              <a:rPr lang="en-US" altLang="zh-TW" sz="26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2600" b="1" dirty="0">
                <a:solidFill>
                  <a:srgbClr val="FF0000"/>
                </a:solidFill>
                <a:highlight>
                  <a:srgbClr val="00FFFF"/>
                </a:highlight>
                <a:latin typeface="標楷體" panose="03000509000000000000" pitchFamily="65" charset="-120"/>
                <a:ea typeface="標楷體" panose="03000509000000000000" pitchFamily="65" charset="-120"/>
              </a:rPr>
              <a:t>二級用途別科目」</a:t>
            </a:r>
            <a:r>
              <a:rPr lang="zh-TW" altLang="en-US" sz="2600" b="1" dirty="0">
                <a:latin typeface="標楷體" panose="03000509000000000000" pitchFamily="65" charset="-120"/>
                <a:ea typeface="標楷體" panose="03000509000000000000" pitchFamily="65" charset="-120"/>
              </a:rPr>
              <a:t>項下核實列支。</a:t>
            </a:r>
            <a:endParaRPr lang="en-US" altLang="zh-TW" sz="2600" b="1" dirty="0">
              <a:latin typeface="標楷體" panose="03000509000000000000" pitchFamily="65" charset="-120"/>
              <a:ea typeface="標楷體" panose="03000509000000000000" pitchFamily="65" charset="-120"/>
            </a:endParaRPr>
          </a:p>
          <a:p>
            <a:r>
              <a:rPr lang="zh-TW" altLang="en-US" sz="2600" b="1" dirty="0">
                <a:latin typeface="標楷體" panose="03000509000000000000" pitchFamily="65" charset="-120"/>
                <a:ea typeface="標楷體" panose="03000509000000000000" pitchFamily="65" charset="-120"/>
              </a:rPr>
              <a:t>擬辦：</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，本案如奉核可，所需不足經費</a:t>
            </a:r>
            <a:r>
              <a:rPr lang="en-US" altLang="zh-TW" sz="2600" b="1" dirty="0">
                <a:latin typeface="標楷體" panose="03000509000000000000" pitchFamily="65" charset="-120"/>
                <a:ea typeface="標楷體" panose="03000509000000000000" pitchFamily="65" charset="-120"/>
              </a:rPr>
              <a:t>XXX</a:t>
            </a:r>
            <a:r>
              <a:rPr lang="zh-TW" altLang="en-US" sz="2600" b="1" dirty="0">
                <a:latin typeface="標楷體" panose="03000509000000000000" pitchFamily="65" charset="-120"/>
                <a:ea typeface="標楷體" panose="03000509000000000000" pitchFamily="65" charset="-120"/>
              </a:rPr>
              <a:t>元，擬動支○○○年度本府預算第一預備金，並附具</a:t>
            </a:r>
            <a:r>
              <a:rPr lang="zh-TW" altLang="en-US" sz="2600" b="1" dirty="0">
                <a:solidFill>
                  <a:srgbClr val="FF0000"/>
                </a:solidFill>
                <a:latin typeface="標楷體" panose="03000509000000000000" pitchFamily="65" charset="-120"/>
                <a:ea typeface="標楷體" panose="03000509000000000000" pitchFamily="65" charset="-120"/>
              </a:rPr>
              <a:t>「動支第一預備金數額表」及「歲出計畫說明提要與各項費用明細表」</a:t>
            </a:r>
            <a:r>
              <a:rPr lang="zh-TW" altLang="en-US" sz="2600" b="1" dirty="0">
                <a:latin typeface="標楷體" panose="03000509000000000000" pitchFamily="65" charset="-120"/>
                <a:ea typeface="標楷體" panose="03000509000000000000" pitchFamily="65" charset="-120"/>
              </a:rPr>
              <a:t>送本府主計處核定後，於該項經費項下核實支應。</a:t>
            </a:r>
          </a:p>
        </p:txBody>
      </p:sp>
    </p:spTree>
    <p:extLst>
      <p:ext uri="{BB962C8B-B14F-4D97-AF65-F5344CB8AC3E}">
        <p14:creationId xmlns:p14="http://schemas.microsoft.com/office/powerpoint/2010/main" val="1090584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59CD5AC-EDFF-4D1C-AF93-03DF28C87462}"/>
              </a:ext>
            </a:extLst>
          </p:cNvPr>
          <p:cNvSpPr txBox="1"/>
          <p:nvPr/>
        </p:nvSpPr>
        <p:spPr>
          <a:xfrm>
            <a:off x="124285" y="204186"/>
            <a:ext cx="1057523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b="1" dirty="0">
                <a:latin typeface="標楷體" panose="03000509000000000000" pitchFamily="65" charset="-120"/>
                <a:ea typeface="標楷體" panose="03000509000000000000" pitchFamily="65" charset="-120"/>
              </a:rPr>
              <a:t>動支第一預備金</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功能選單</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預算數異動</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動支第一預備金</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申請作業</a:t>
            </a:r>
          </a:p>
        </p:txBody>
      </p:sp>
      <p:grpSp>
        <p:nvGrpSpPr>
          <p:cNvPr id="12" name="群組 11">
            <a:extLst>
              <a:ext uri="{FF2B5EF4-FFF2-40B4-BE49-F238E27FC236}">
                <a16:creationId xmlns:a16="http://schemas.microsoft.com/office/drawing/2014/main" id="{5C7EC408-940C-4A9C-A124-7B6A4586E86F}"/>
              </a:ext>
            </a:extLst>
          </p:cNvPr>
          <p:cNvGrpSpPr/>
          <p:nvPr/>
        </p:nvGrpSpPr>
        <p:grpSpPr>
          <a:xfrm>
            <a:off x="124284" y="1357575"/>
            <a:ext cx="10575237" cy="5136439"/>
            <a:chOff x="124284" y="1357575"/>
            <a:chExt cx="10575237" cy="5136439"/>
          </a:xfrm>
        </p:grpSpPr>
        <p:pic>
          <p:nvPicPr>
            <p:cNvPr id="2" name="圖片 1">
              <a:extLst>
                <a:ext uri="{FF2B5EF4-FFF2-40B4-BE49-F238E27FC236}">
                  <a16:creationId xmlns:a16="http://schemas.microsoft.com/office/drawing/2014/main" id="{796E67C8-44DA-49AD-B020-CDE576DA2571}"/>
                </a:ext>
              </a:extLst>
            </p:cNvPr>
            <p:cNvPicPr>
              <a:picLocks noChangeAspect="1"/>
            </p:cNvPicPr>
            <p:nvPr/>
          </p:nvPicPr>
          <p:blipFill rotWithShape="1">
            <a:blip r:embed="rId2"/>
            <a:srcRect l="804" t="23172" r="30825" b="28673"/>
            <a:stretch/>
          </p:blipFill>
          <p:spPr>
            <a:xfrm>
              <a:off x="124284" y="1429303"/>
              <a:ext cx="10575237" cy="5064711"/>
            </a:xfrm>
            <a:prstGeom prst="rect">
              <a:avLst/>
            </a:prstGeom>
          </p:spPr>
        </p:pic>
        <p:sp>
          <p:nvSpPr>
            <p:cNvPr id="9" name="矩形 8">
              <a:extLst>
                <a:ext uri="{FF2B5EF4-FFF2-40B4-BE49-F238E27FC236}">
                  <a16:creationId xmlns:a16="http://schemas.microsoft.com/office/drawing/2014/main" id="{6D0D4727-A26A-4990-94F2-220DF1CC6EC6}"/>
                </a:ext>
              </a:extLst>
            </p:cNvPr>
            <p:cNvSpPr/>
            <p:nvPr/>
          </p:nvSpPr>
          <p:spPr>
            <a:xfrm>
              <a:off x="5264458" y="4712933"/>
              <a:ext cx="663991"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語音泡泡: 矩形 9">
              <a:extLst>
                <a:ext uri="{FF2B5EF4-FFF2-40B4-BE49-F238E27FC236}">
                  <a16:creationId xmlns:a16="http://schemas.microsoft.com/office/drawing/2014/main" id="{220A5D92-4CE1-42C4-8FFD-5E5330516EDF}"/>
                </a:ext>
              </a:extLst>
            </p:cNvPr>
            <p:cNvSpPr/>
            <p:nvPr/>
          </p:nvSpPr>
          <p:spPr>
            <a:xfrm>
              <a:off x="4681989" y="2851396"/>
              <a:ext cx="2091673" cy="1155208"/>
            </a:xfrm>
            <a:prstGeom prst="wedgeRectCallout">
              <a:avLst>
                <a:gd name="adj1" fmla="val -11124"/>
                <a:gd name="adj2" fmla="val 10302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b="1" dirty="0">
                  <a:solidFill>
                    <a:schemeClr val="bg1"/>
                  </a:solidFill>
                  <a:latin typeface="標楷體" panose="03000509000000000000" pitchFamily="65" charset="-120"/>
                  <a:ea typeface="標楷體" panose="03000509000000000000" pitchFamily="65" charset="-120"/>
                </a:rPr>
                <a:t>1.</a:t>
              </a:r>
              <a:r>
                <a:rPr lang="zh-TW" altLang="en-US" sz="2800" b="1" dirty="0">
                  <a:solidFill>
                    <a:schemeClr val="bg1"/>
                  </a:solidFill>
                  <a:latin typeface="標楷體" panose="03000509000000000000" pitchFamily="65" charset="-120"/>
                  <a:ea typeface="標楷體" panose="03000509000000000000" pitchFamily="65" charset="-120"/>
                </a:rPr>
                <a:t>完成新增申請作業</a:t>
              </a:r>
            </a:p>
          </p:txBody>
        </p:sp>
        <p:sp>
          <p:nvSpPr>
            <p:cNvPr id="11" name="矩形 10">
              <a:extLst>
                <a:ext uri="{FF2B5EF4-FFF2-40B4-BE49-F238E27FC236}">
                  <a16:creationId xmlns:a16="http://schemas.microsoft.com/office/drawing/2014/main" id="{AD5EE51B-E801-4FD7-A2B6-415E4F982052}"/>
                </a:ext>
              </a:extLst>
            </p:cNvPr>
            <p:cNvSpPr/>
            <p:nvPr/>
          </p:nvSpPr>
          <p:spPr>
            <a:xfrm>
              <a:off x="124284" y="1357575"/>
              <a:ext cx="4447716" cy="390617"/>
            </a:xfrm>
            <a:prstGeom prst="rect">
              <a:avLst/>
            </a:prstGeom>
            <a:noFill/>
            <a:ln w="476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165499495"/>
      </p:ext>
    </p:extLst>
  </p:cSld>
  <p:clrMapOvr>
    <a:masterClrMapping/>
  </p:clrMapOvr>
</p:sld>
</file>

<file path=ppt/theme/theme1.xml><?xml version="1.0" encoding="utf-8"?>
<a:theme xmlns:a="http://schemas.openxmlformats.org/drawingml/2006/main" name="柏林">
  <a:themeElements>
    <a:clrScheme name="自訂 9">
      <a:dk1>
        <a:srgbClr val="2B2929"/>
      </a:dk1>
      <a:lt1>
        <a:sysClr val="window" lastClr="FFFFFF"/>
      </a:lt1>
      <a:dk2>
        <a:srgbClr val="6A9C41"/>
      </a:dk2>
      <a:lt2>
        <a:srgbClr val="E7E6E6"/>
      </a:lt2>
      <a:accent1>
        <a:srgbClr val="E7C43D"/>
      </a:accent1>
      <a:accent2>
        <a:srgbClr val="F2DF95"/>
      </a:accent2>
      <a:accent3>
        <a:srgbClr val="FED5B9"/>
      </a:accent3>
      <a:accent4>
        <a:srgbClr val="F8A28D"/>
      </a:accent4>
      <a:accent5>
        <a:srgbClr val="98E4B8"/>
      </a:accent5>
      <a:accent6>
        <a:srgbClr val="C3EFEA"/>
      </a:accent6>
      <a:hlink>
        <a:srgbClr val="DFFC96"/>
      </a:hlink>
      <a:folHlink>
        <a:srgbClr val="EBFFB9"/>
      </a:folHlink>
    </a:clrScheme>
    <a:fontScheme name="柏林">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柏林">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TM04033917[[fn=柏林]]</Template>
  <TotalTime>22757</TotalTime>
  <Words>14627</Words>
  <Application>Microsoft Office PowerPoint</Application>
  <PresentationFormat>寬螢幕</PresentationFormat>
  <Paragraphs>952</Paragraphs>
  <Slides>185</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185</vt:i4>
      </vt:variant>
    </vt:vector>
  </HeadingPairs>
  <TitlesOfParts>
    <vt:vector size="193" baseType="lpstr">
      <vt:lpstr>微軟正黑體</vt:lpstr>
      <vt:lpstr>DFKai-SB</vt:lpstr>
      <vt:lpstr>DFKai-SB</vt:lpstr>
      <vt:lpstr>Arial</vt:lpstr>
      <vt:lpstr>Calibri</vt:lpstr>
      <vt:lpstr>Trebuchet MS</vt:lpstr>
      <vt:lpstr>Wingdings</vt:lpstr>
      <vt:lpstr>柏林</vt:lpstr>
      <vt:lpstr>單位預算執行與經費動支核銷 之探討</vt:lpstr>
      <vt:lpstr>經費動支核銷規範 </vt:lpstr>
      <vt:lpstr>一、109年10月27日府主會字第1090094965號函</vt:lpstr>
      <vt:lpstr>二、113年1月17日府主會字第1130005718號函</vt:lpstr>
      <vt:lpstr>三、113年1月2日府主審字第1120115016號函</vt:lpstr>
      <vt:lpstr>四、112年6月13日府主會字第1120049185號函</vt:lpstr>
      <vt:lpstr>五、112年4月27日府主會字第1120034034號函</vt:lpstr>
      <vt:lpstr>六、112年3月28日府主會字第1120026044號函</vt:lpstr>
      <vt:lpstr>七、注意事項-再簡化本府經費動支行政流程(109年1月13日府主會字第1090002151號函)</vt:lpstr>
      <vt:lpstr>七、再簡化本府經費動支行政流程(109年1月13日府主會字第1090002151號函)</vt:lpstr>
      <vt:lpstr>其他重要宣導事項</vt:lpstr>
      <vt:lpstr>一、註銷應收款項、存貨及存出保證金會計事務處理作業規定</vt:lpstr>
      <vt:lpstr>一、註銷應收款項、存貨及存出保證金會計事務處理作業規定</vt:lpstr>
      <vt:lpstr>一、註銷應收款項、存貨及存出保證金會計事務處理作業規定</vt:lpstr>
      <vt:lpstr>一、註銷應收款項、存貨及存出保證金會計事務處理作業規定</vt:lpstr>
      <vt:lpstr>一、註銷應收款項、存貨及存出保證金會計事務處理作業規定</vt:lpstr>
      <vt:lpstr>一、註銷應收款項、存貨及存出保證金會計事務處理作業規定</vt:lpstr>
      <vt:lpstr>一、註銷應收款項、存貨及存出保證金會計事務處理作業規定</vt:lpstr>
      <vt:lpstr>PowerPoint 簡報</vt:lpstr>
      <vt:lpstr>PowerPoint 簡報</vt:lpstr>
      <vt:lpstr>二、金門縣政府對民間團體及個人補（捐）助經費作業要點</vt:lpstr>
      <vt:lpstr>二、金門縣政府對民間團體及個人補（捐）助經費作業要點</vt:lpstr>
      <vt:lpstr>二、金門縣政府對民間團體及個人補（捐）助經費作業要點</vt:lpstr>
      <vt:lpstr>二、金門縣政府對民間團體及個人補（捐）助經費作業要點</vt:lpstr>
      <vt:lpstr>PowerPoint 簡報</vt:lpstr>
      <vt:lpstr>PowerPoint 簡報</vt:lpstr>
      <vt:lpstr>PowerPoint 簡報</vt:lpstr>
      <vt:lpstr>三、社區發展協會及社會團體支用單據買受人欄位採簡稱(112年2月8日府社行字第1120008590號)</vt:lpstr>
      <vt:lpstr>四、金門縣政府委託各機關、學校或洽請其代辦 經費撥付及憑證保管等注意事項</vt:lpstr>
      <vt:lpstr>四、金門縣政府委託各機關、學校或洽請其代辦 經費撥付及憑證保管等注意事項</vt:lpstr>
      <vt:lpstr>五、採購案會計監辦</vt:lpstr>
      <vt:lpstr>五、採購案會計監辦</vt:lpstr>
      <vt:lpstr>六、金門縣政府各類公務用酒採購發放領用情形</vt:lpstr>
      <vt:lpstr>PowerPoint 簡報</vt:lpstr>
      <vt:lpstr>PowerPoint 簡報</vt:lpstr>
      <vt:lpstr>七、會計資訊管理系統「受款人資料建檔」</vt:lpstr>
      <vt:lpstr>PowerPoint 簡報</vt:lpstr>
      <vt:lpstr>PowerPoint 簡報</vt:lpstr>
      <vt:lpstr>PowerPoint 簡報</vt:lpstr>
      <vt:lpstr>八、會計資訊管理系統-執行「查詢受款人」功能</vt:lpstr>
      <vt:lpstr>PowerPoint 簡報</vt:lpstr>
      <vt:lpstr>PowerPoint 簡報</vt:lpstr>
      <vt:lpstr>PowerPoint 簡報</vt:lpstr>
      <vt:lpstr>九、會計資訊管理系統-執行「滙出及滙入」功能</vt:lpstr>
      <vt:lpstr>PowerPoint 簡報</vt:lpstr>
      <vt:lpstr>PowerPoint 簡報</vt:lpstr>
      <vt:lpstr>PowerPoint 簡報</vt:lpstr>
      <vt:lpstr>PowerPoint 簡報</vt:lpstr>
      <vt:lpstr>PowerPoint 簡報</vt:lpstr>
      <vt:lpstr>PowerPoint 簡報</vt:lpstr>
      <vt:lpstr>PowerPoint 簡報</vt:lpstr>
      <vt:lpstr>十、其他行政程序簡化</vt:lpstr>
      <vt:lpstr>預算型態 </vt:lpstr>
      <vt:lpstr> 預算法§2 </vt:lpstr>
      <vt:lpstr>預算執行-單位預算 </vt:lpstr>
      <vt:lpstr>一、基本原則</vt:lpstr>
      <vt:lpstr>一、(一)預算-民意機關審議意見</vt:lpstr>
      <vt:lpstr>一、(二)民意機關審議意見之效力-法律規定</vt:lpstr>
      <vt:lpstr>PowerPoint 簡報</vt:lpstr>
      <vt:lpstr>二、預算案未能依限完成審議</vt:lpstr>
      <vt:lpstr>二、預算案未能依限完成審議</vt:lpstr>
      <vt:lpstr>二、預算案未能依限完成審議</vt:lpstr>
      <vt:lpstr>二、預算案未能依限完成審議</vt:lpstr>
      <vt:lpstr>二、預算案未能依限完成審議</vt:lpstr>
      <vt:lpstr>二、預算案未能依限完成審議</vt:lpstr>
      <vt:lpstr>PowerPoint 簡報</vt:lpstr>
      <vt:lpstr>PowerPoint 簡報</vt:lpstr>
      <vt:lpstr>三、單位預算之執行-歲入</vt:lpstr>
      <vt:lpstr>三、單位預算之執行-歲入</vt:lpstr>
      <vt:lpstr>三、單位預算之執行-歲入</vt:lpstr>
      <vt:lpstr>四、單位預算執行之彈性-歲出</vt:lpstr>
      <vt:lpstr>四、單位預算執行之彈性-歲出(歲出機關別)</vt:lpstr>
      <vt:lpstr>PowerPoint 簡報</vt:lpstr>
      <vt:lpstr>PowerPoint 簡報</vt:lpstr>
      <vt:lpstr>PowerPoint 簡報</vt:lpstr>
      <vt:lpstr>PowerPoint 簡報</vt:lpstr>
      <vt:lpstr>PowerPoint 簡報</vt:lpstr>
      <vt:lpstr>四、單位預算執行之彈性 (一)歲出-勻支</vt:lpstr>
      <vt:lpstr>單位預算執行彈性之簽辦公文用語-勻支</vt:lpstr>
      <vt:lpstr>四、單位預算執行之彈性 (二)歲出-科目流用</vt:lpstr>
      <vt:lpstr>四、單位預算執行之彈性 (二)歲出-科目流用</vt:lpstr>
      <vt:lpstr>四、單位預算執行之彈性 (二)歲出-科目流用</vt:lpstr>
      <vt:lpstr>四、單位預算執行之彈性 (二)歲出-科目流用</vt:lpstr>
      <vt:lpstr>預算法第63條但書規定之執行原則 流用限額的計算</vt:lpstr>
      <vt:lpstr>預算法第63條但書規定之執行原則 流用限額的計算</vt:lpstr>
      <vt:lpstr>單位預算執行彈性之簽辦公文用語-流用</vt:lpstr>
      <vt:lpstr>PowerPoint 簡報</vt:lpstr>
      <vt:lpstr>PowerPoint 簡報</vt:lpstr>
      <vt:lpstr>PowerPoint 簡報</vt:lpstr>
      <vt:lpstr>四、單位預算執行之彈性 (三)歲出-修改分配預算</vt:lpstr>
      <vt:lpstr>單位預算執行彈性之簽辦公文用語-修改分配預算</vt:lpstr>
      <vt:lpstr>PowerPoint 簡報</vt:lpstr>
      <vt:lpstr>PowerPoint 簡報</vt:lpstr>
      <vt:lpstr>PowerPoint 簡報</vt:lpstr>
      <vt:lpstr>PowerPoint 簡報</vt:lpstr>
      <vt:lpstr>PowerPoint 簡報</vt:lpstr>
      <vt:lpstr>四、單位預算執行之彈性 (四)歲出-第一預備金之動支</vt:lpstr>
      <vt:lpstr>單位預算執行彈性之簽辦公文用語-第一預備金之  動支</vt:lpstr>
      <vt:lpstr>PowerPoint 簡報</vt:lpstr>
      <vt:lpstr>PowerPoint 簡報</vt:lpstr>
      <vt:lpstr>PowerPoint 簡報</vt:lpstr>
      <vt:lpstr>PowerPoint 簡報</vt:lpstr>
      <vt:lpstr>PowerPoint 簡報</vt:lpstr>
      <vt:lpstr>四、單位預算執行之彈性 (五)歲出-第二預備金之動支</vt:lpstr>
      <vt:lpstr>四、單位預算執行之彈性 (五)歲出-第二預備金之動支</vt:lpstr>
      <vt:lpstr>四、單位預算執行之彈性 (五)歲出-第二預備金之動支</vt:lpstr>
      <vt:lpstr>單位預算執行彈性之簽辦公文用語-第二預備金之  動支-預算法第70條第1款</vt:lpstr>
      <vt:lpstr>單位預算執行彈性之簽辦公文用語-第二預備金之  動支-預算法第70條第2款</vt:lpstr>
      <vt:lpstr>單位預算執行彈性之簽辦公文用語-第二預備金之  動支-預算法第70條第3款</vt:lpstr>
      <vt:lpstr>PowerPoint 簡報</vt:lpstr>
      <vt:lpstr>PowerPoint 簡報</vt:lpstr>
      <vt:lpstr>PowerPoint 簡報</vt:lpstr>
      <vt:lpstr>PowerPoint 簡報</vt:lpstr>
      <vt:lpstr>PowerPoint 簡報</vt:lpstr>
      <vt:lpstr>四、單位預算執行之彈性 (六)歲出-第一預備金與第二預備金之異同</vt:lpstr>
      <vt:lpstr>四、單位預算執行之彈性 (七)歲出-災害準備金之動支</vt:lpstr>
      <vt:lpstr>單位預算執行彈性之簽辦公文用語-災害準備金之  動支</vt:lpstr>
      <vt:lpstr>PowerPoint 簡報</vt:lpstr>
      <vt:lpstr>PowerPoint 簡報</vt:lpstr>
      <vt:lpstr>PowerPoint 簡報</vt:lpstr>
      <vt:lpstr>PowerPoint 簡報</vt:lpstr>
      <vt:lpstr>PowerPoint 簡報</vt:lpstr>
      <vt:lpstr>四、單位預算執行之彈性 (八)歲出-統籌支撥科目之動支</vt:lpstr>
      <vt:lpstr>四、單位預算執行之彈性 (九)墊付款支用</vt:lpstr>
      <vt:lpstr>四、單位預算執行之彈性 (九)墊付款支用</vt:lpstr>
      <vt:lpstr>單位預算執行彈性之簽辦公文用語-墊付款支用</vt:lpstr>
      <vt:lpstr>單位預算執行 （十)公共工程及建築計畫之執行</vt:lpstr>
      <vt:lpstr>經費動支、執行及核銷</vt:lpstr>
      <vt:lpstr>經費動支、執行及核銷流程</vt:lpstr>
      <vt:lpstr>一、經費動支 (一)注意事項</vt:lpstr>
      <vt:lpstr>一、經費動支 (二)CBA產製黏貼憑證用紙(受款人清單)</vt:lpstr>
      <vt:lpstr>PowerPoint 簡報</vt:lpstr>
      <vt:lpstr>PowerPoint 簡報</vt:lpstr>
      <vt:lpstr>PowerPoint 簡報</vt:lpstr>
      <vt:lpstr>PowerPoint 簡報</vt:lpstr>
      <vt:lpstr>PowerPoint 簡報</vt:lpstr>
      <vt:lpstr>二、經費核銷 (一) 經費報支與審核責任</vt:lpstr>
      <vt:lpstr>二、經費核銷 (二) 「經費結報檢附原始憑證及其他單據表」</vt:lpstr>
      <vt:lpstr>二、經費核銷 (二) 「經費結報檢附原始憑證及其他單據表」</vt:lpstr>
      <vt:lpstr>二、經費核銷 (二) 「經費結報檢附原始憑證及其他單據表」</vt:lpstr>
      <vt:lpstr>二、經費核銷 (三)支出憑證(政府支出憑證處理要點)</vt:lpstr>
      <vt:lpstr>二、經費核銷 (三)支出憑證-收據</vt:lpstr>
      <vt:lpstr>二、經費核銷 (三)支出憑證-收據</vt:lpstr>
      <vt:lpstr>二、經費核銷 (三)支出憑證-統一發票</vt:lpstr>
      <vt:lpstr>一、經費核銷 (三)支出憑證-普通收據</vt:lpstr>
      <vt:lpstr>二、經費核銷 (四)其他單據-財產物品增加單</vt:lpstr>
      <vt:lpstr>二、經費核銷 (四)其他單據-經費結算表</vt:lpstr>
      <vt:lpstr>PowerPoint 簡報</vt:lpstr>
      <vt:lpstr>PowerPoint 簡報</vt:lpstr>
      <vt:lpstr>二、經費核銷 (四)其他單據-支出證明單</vt:lpstr>
      <vt:lpstr>PowerPoint 簡報</vt:lpstr>
      <vt:lpstr>二、經費核銷 (四)其他單據-分批（期）付款表</vt:lpstr>
      <vt:lpstr>二、經費核銷 (四)其他單據-支出科目分攤表</vt:lpstr>
      <vt:lpstr>二、經費核銷 (四)其他單據-支出科目分攤表</vt:lpstr>
      <vt:lpstr>二、經費核銷 (四)其他單據-支出科目分攤表</vt:lpstr>
      <vt:lpstr>二、經費核銷 (四)其他單據-支出科目分攤表</vt:lpstr>
      <vt:lpstr>二、經費核銷 (四)其他單據-支出科目分攤表</vt:lpstr>
      <vt:lpstr>二、經費核銷 (四)其他單據-國內出差旅費報告表</vt:lpstr>
      <vt:lpstr>二、經費核銷 (四)其他單據-國內出差旅費報告表</vt:lpstr>
      <vt:lpstr>PowerPoint 簡報</vt:lpstr>
      <vt:lpstr>PowerPoint 簡報</vt:lpstr>
      <vt:lpstr>PowerPoint 簡報</vt:lpstr>
      <vt:lpstr>二、經費核銷 (五)憑證簡化</vt:lpstr>
      <vt:lpstr>二、經費核銷 (五)憑證簡化</vt:lpstr>
      <vt:lpstr>二、經費核銷 (六)簽章簡化</vt:lpstr>
      <vt:lpstr>二、經費核銷 (七)程序簡化</vt:lpstr>
      <vt:lpstr>二、經費核銷 (八)其他簡化方式</vt:lpstr>
      <vt:lpstr>採購案押標金、履保金 及保固金作帳說明</vt:lpstr>
      <vt:lpstr>PowerPoint 簡報</vt:lpstr>
      <vt:lpstr>PowerPoint 簡報</vt:lpstr>
      <vt:lpstr>PowerPoint 簡報</vt:lpstr>
      <vt:lpstr>經費結報Ｑ＆Ａ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謝謝聆聴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節能績效保證專案 預算編列及採購作業</dc:title>
  <dc:creator>KUO</dc:creator>
  <cp:lastModifiedBy>卓玥涵</cp:lastModifiedBy>
  <cp:revision>752</cp:revision>
  <cp:lastPrinted>2024-03-30T00:36:05Z</cp:lastPrinted>
  <dcterms:created xsi:type="dcterms:W3CDTF">2020-09-22T05:41:42Z</dcterms:created>
  <dcterms:modified xsi:type="dcterms:W3CDTF">2024-04-16T01:50:49Z</dcterms:modified>
</cp:coreProperties>
</file>