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96" r:id="rId3"/>
    <p:sldId id="298" r:id="rId4"/>
    <p:sldId id="297" r:id="rId5"/>
    <p:sldId id="262" r:id="rId6"/>
    <p:sldId id="263" r:id="rId7"/>
    <p:sldId id="265" r:id="rId8"/>
    <p:sldId id="267" r:id="rId9"/>
    <p:sldId id="268" r:id="rId10"/>
    <p:sldId id="266" r:id="rId11"/>
    <p:sldId id="269" r:id="rId12"/>
    <p:sldId id="271" r:id="rId13"/>
    <p:sldId id="280" r:id="rId14"/>
    <p:sldId id="279" r:id="rId15"/>
    <p:sldId id="278" r:id="rId16"/>
    <p:sldId id="277" r:id="rId17"/>
    <p:sldId id="293" r:id="rId18"/>
    <p:sldId id="272" r:id="rId19"/>
    <p:sldId id="273" r:id="rId20"/>
    <p:sldId id="274" r:id="rId21"/>
    <p:sldId id="275" r:id="rId22"/>
    <p:sldId id="294" r:id="rId23"/>
    <p:sldId id="290" r:id="rId24"/>
    <p:sldId id="276" r:id="rId25"/>
    <p:sldId id="264" r:id="rId26"/>
    <p:sldId id="282" r:id="rId27"/>
    <p:sldId id="283" r:id="rId28"/>
    <p:sldId id="289" r:id="rId29"/>
    <p:sldId id="288" r:id="rId30"/>
    <p:sldId id="287" r:id="rId31"/>
    <p:sldId id="286" r:id="rId32"/>
    <p:sldId id="291" r:id="rId33"/>
    <p:sldId id="292" r:id="rId3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95" d="100"/>
          <a:sy n="95" d="100"/>
        </p:scale>
        <p:origin x="-1075" y="226"/>
      </p:cViewPr>
      <p:guideLst>
        <p:guide orient="horz" pos="2160"/>
        <p:guide pos="2880"/>
      </p:guideLst>
    </p:cSldViewPr>
  </p:slideViewPr>
  <p:notesTextViewPr>
    <p:cViewPr>
      <p:scale>
        <a:sx n="1" d="1"/>
        <a:sy n="1" d="1"/>
      </p:scale>
      <p:origin x="0" y="0"/>
    </p:cViewPr>
  </p:notesTextViewPr>
  <p:sorterViewPr>
    <p:cViewPr>
      <p:scale>
        <a:sx n="100" d="100"/>
        <a:sy n="100" d="100"/>
      </p:scale>
      <p:origin x="0" y="-33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45381A-3B5E-49F7-889C-682D1DBEA8CB}" type="datetimeFigureOut">
              <a:rPr lang="zh-TW" altLang="en-US" smtClean="0"/>
              <a:t>2021/6/16</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65F59-8416-441D-A100-EBF36A2CA3AC}" type="slidenum">
              <a:rPr lang="zh-TW" altLang="en-US" smtClean="0"/>
              <a:t>‹#›</a:t>
            </a:fld>
            <a:endParaRPr lang="zh-TW" altLang="en-US"/>
          </a:p>
        </p:txBody>
      </p:sp>
    </p:spTree>
    <p:extLst>
      <p:ext uri="{BB962C8B-B14F-4D97-AF65-F5344CB8AC3E}">
        <p14:creationId xmlns:p14="http://schemas.microsoft.com/office/powerpoint/2010/main" val="253744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spect="1" noChangeArrowheads="1" noTextEdit="1"/>
          </p:cNvSpPr>
          <p:nvPr>
            <p:ph type="sldImg"/>
          </p:nvPr>
        </p:nvSpPr>
        <p:spPr>
          <a:xfrm>
            <a:off x="1060450" y="784225"/>
            <a:ext cx="5262563" cy="3948113"/>
          </a:xfrm>
          <a:ln/>
        </p:spPr>
      </p:sp>
      <p:sp>
        <p:nvSpPr>
          <p:cNvPr id="309251" name="Rectangle 3"/>
          <p:cNvSpPr>
            <a:spLocks noGrp="1" noChangeArrowheads="1"/>
          </p:cNvSpPr>
          <p:nvPr>
            <p:ph type="body" idx="1"/>
          </p:nvPr>
        </p:nvSpPr>
        <p:spPr>
          <a:xfrm>
            <a:off x="400050" y="4999038"/>
            <a:ext cx="6656388" cy="4733925"/>
          </a:xfrm>
          <a:noFill/>
        </p:spPr>
        <p:txBody>
          <a:bodyPr/>
          <a:lstStyle/>
          <a:p>
            <a:pPr eaLnBrk="1" hangingPunct="1"/>
            <a:endParaRPr lang="zh-TW" altLang="zh-TW" smtClean="0"/>
          </a:p>
        </p:txBody>
      </p:sp>
      <p:sp>
        <p:nvSpPr>
          <p:cNvPr id="309252" name="投影片編號版面配置區 2"/>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7BA9D5-8727-4B6A-A030-138473C2BC12}" type="slidenum">
              <a:rPr lang="en-US" altLang="zh-TW" smtClean="0"/>
              <a:pPr/>
              <a:t>33</a:t>
            </a:fld>
            <a:endParaRPr lang="en-US" altLang="zh-TW" smtClean="0"/>
          </a:p>
        </p:txBody>
      </p:sp>
      <p:sp>
        <p:nvSpPr>
          <p:cNvPr id="309253" name="日期版面配置區 3"/>
          <p:cNvSpPr>
            <a:spLocks noGrp="1"/>
          </p:cNvSpPr>
          <p:nvPr>
            <p:ph type="dt" sz="quarter" idx="1"/>
          </p:nvPr>
        </p:nvSpPr>
        <p:spPr>
          <a:noFill/>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en-US" altLang="zh-TW" smtClean="0"/>
          </a:p>
        </p:txBody>
      </p:sp>
    </p:spTree>
    <p:extLst>
      <p:ext uri="{BB962C8B-B14F-4D97-AF65-F5344CB8AC3E}">
        <p14:creationId xmlns:p14="http://schemas.microsoft.com/office/powerpoint/2010/main" val="1503880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8642A72B-A0CD-4B70-83B5-BEFAFDB2A1EC}" type="datetime1">
              <a:rPr lang="zh-TW" altLang="en-US" smtClean="0"/>
              <a:t>2021/6/16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a:xfrm>
            <a:off x="6972300" y="6356351"/>
            <a:ext cx="2057400" cy="365125"/>
          </a:xfrm>
        </p:spPr>
        <p:txBody>
          <a:bodyPr/>
          <a:lstStyle>
            <a:lvl1pPr>
              <a:defRPr sz="1400">
                <a:solidFill>
                  <a:schemeClr val="tx1"/>
                </a:solidFill>
              </a:defRPr>
            </a:lvl1pPr>
          </a:lstStyle>
          <a:p>
            <a:fld id="{874E72F4-5AC2-4827-866C-0A5BE25DA73D}" type="slidenum">
              <a:rPr lang="zh-TW" altLang="en-US" smtClean="0"/>
              <a:pPr/>
              <a:t>‹#›</a:t>
            </a:fld>
            <a:endParaRPr lang="zh-TW" altLang="en-US" dirty="0"/>
          </a:p>
        </p:txBody>
      </p:sp>
    </p:spTree>
    <p:extLst>
      <p:ext uri="{BB962C8B-B14F-4D97-AF65-F5344CB8AC3E}">
        <p14:creationId xmlns:p14="http://schemas.microsoft.com/office/powerpoint/2010/main" val="411766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1522623-DEBB-4E91-9202-6764927E5168}" type="datetime1">
              <a:rPr lang="zh-TW" altLang="en-US" smtClean="0"/>
              <a:t>2021/6/16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a:xfrm>
            <a:off x="7086600" y="6482609"/>
            <a:ext cx="2057400" cy="365125"/>
          </a:xfrm>
        </p:spPr>
        <p:txBody>
          <a:bodyPr/>
          <a:lstStyle/>
          <a:p>
            <a:fld id="{874E72F4-5AC2-4827-866C-0A5BE25DA73D}" type="slidenum">
              <a:rPr lang="zh-TW" altLang="en-US" smtClean="0"/>
              <a:t>‹#›</a:t>
            </a:fld>
            <a:endParaRPr lang="zh-TW" altLang="en-US"/>
          </a:p>
        </p:txBody>
      </p:sp>
    </p:spTree>
    <p:extLst>
      <p:ext uri="{BB962C8B-B14F-4D97-AF65-F5344CB8AC3E}">
        <p14:creationId xmlns:p14="http://schemas.microsoft.com/office/powerpoint/2010/main" val="36954193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4E65D-DAD5-4C66-B758-684040BF0D79}" type="datetime1">
              <a:rPr lang="zh-TW" altLang="en-US" smtClean="0"/>
              <a:t>2021/6/16</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885239" y="6356351"/>
            <a:ext cx="2057400" cy="365125"/>
          </a:xfrm>
          <a:prstGeom prst="rect">
            <a:avLst/>
          </a:prstGeom>
        </p:spPr>
        <p:txBody>
          <a:bodyPr vert="horz" lIns="91440" tIns="45720" rIns="91440" bIns="45720" rtlCol="0" anchor="ctr"/>
          <a:lstStyle>
            <a:lvl1pPr algn="r">
              <a:defRPr sz="1400">
                <a:solidFill>
                  <a:schemeClr val="tx1"/>
                </a:solidFill>
              </a:defRPr>
            </a:lvl1pPr>
          </a:lstStyle>
          <a:p>
            <a:fld id="{874E72F4-5AC2-4827-866C-0A5BE25DA73D}" type="slidenum">
              <a:rPr lang="zh-TW" altLang="en-US" smtClean="0"/>
              <a:pPr/>
              <a:t>‹#›</a:t>
            </a:fld>
            <a:endParaRPr lang="zh-TW" altLang="en-US"/>
          </a:p>
        </p:txBody>
      </p:sp>
    </p:spTree>
    <p:extLst>
      <p:ext uri="{BB962C8B-B14F-4D97-AF65-F5344CB8AC3E}">
        <p14:creationId xmlns:p14="http://schemas.microsoft.com/office/powerpoint/2010/main" val="3322748061"/>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pic>
        <p:nvPicPr>
          <p:cNvPr id="4" name="圖片 3"/>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442" t="4792" r="943"/>
          <a:stretch/>
        </p:blipFill>
        <p:spPr>
          <a:xfrm>
            <a:off x="0" y="0"/>
            <a:ext cx="9149893" cy="6858000"/>
          </a:xfrm>
          <a:prstGeom prst="rect">
            <a:avLst/>
          </a:prstGeom>
          <a:noFill/>
          <a:ln w="15875">
            <a:noFill/>
            <a:tailEnd type="oval" w="sm" len="sm"/>
          </a:ln>
        </p:spPr>
      </p:pic>
      <p:sp>
        <p:nvSpPr>
          <p:cNvPr id="5" name="矩形 4"/>
          <p:cNvSpPr/>
          <p:nvPr/>
        </p:nvSpPr>
        <p:spPr>
          <a:xfrm>
            <a:off x="357084" y="1296958"/>
            <a:ext cx="8429831" cy="1015663"/>
          </a:xfrm>
          <a:prstGeom prst="rect">
            <a:avLst/>
          </a:prstGeom>
        </p:spPr>
        <p:txBody>
          <a:bodyPr wrap="square">
            <a:spAutoFit/>
          </a:bodyPr>
          <a:lstStyle/>
          <a:p>
            <a:pPr algn="ctr">
              <a:spcAft>
                <a:spcPts val="0"/>
              </a:spcAft>
            </a:pPr>
            <a:r>
              <a:rPr lang="zh-TW" altLang="zh-TW" sz="6000" b="1" kern="100" dirty="0">
                <a:solidFill>
                  <a:srgbClr val="000000"/>
                </a:solidFill>
                <a:latin typeface="微軟正黑體" panose="020B0604030504040204" pitchFamily="34" charset="-120"/>
                <a:ea typeface="微軟正黑體" panose="020B0604030504040204" pitchFamily="34" charset="-120"/>
              </a:rPr>
              <a:t>雙鯉湖水環境改善計畫</a:t>
            </a:r>
            <a:endParaRPr lang="zh-TW" altLang="zh-TW" sz="6000" kern="100" dirty="0">
              <a:latin typeface="微軟正黑體" panose="020B0604030504040204" pitchFamily="34" charset="-120"/>
              <a:ea typeface="微軟正黑體" panose="020B0604030504040204" pitchFamily="34" charset="-120"/>
            </a:endParaRPr>
          </a:p>
        </p:txBody>
      </p:sp>
      <p:sp>
        <p:nvSpPr>
          <p:cNvPr id="6" name="矩形 5"/>
          <p:cNvSpPr/>
          <p:nvPr/>
        </p:nvSpPr>
        <p:spPr>
          <a:xfrm>
            <a:off x="1017180" y="2600213"/>
            <a:ext cx="7109640" cy="830997"/>
          </a:xfrm>
          <a:prstGeom prst="rect">
            <a:avLst/>
          </a:prstGeom>
        </p:spPr>
        <p:txBody>
          <a:bodyPr wrap="square">
            <a:spAutoFit/>
          </a:bodyPr>
          <a:lstStyle/>
          <a:p>
            <a:pPr algn="ctr"/>
            <a:r>
              <a:rPr lang="zh-TW" altLang="zh-TW" sz="4800" b="1" kern="100" dirty="0">
                <a:solidFill>
                  <a:srgbClr val="000000"/>
                </a:solidFill>
                <a:latin typeface="微軟正黑體" panose="020B0604030504040204" pitchFamily="34" charset="-120"/>
                <a:ea typeface="微軟正黑體" panose="020B0604030504040204" pitchFamily="34" charset="-120"/>
              </a:rPr>
              <a:t>整體計畫工作計畫書</a:t>
            </a:r>
          </a:p>
        </p:txBody>
      </p:sp>
      <p:sp>
        <p:nvSpPr>
          <p:cNvPr id="7" name="矩形 6"/>
          <p:cNvSpPr/>
          <p:nvPr/>
        </p:nvSpPr>
        <p:spPr>
          <a:xfrm>
            <a:off x="2633007" y="4555112"/>
            <a:ext cx="3877985" cy="2062103"/>
          </a:xfrm>
          <a:prstGeom prst="rect">
            <a:avLst/>
          </a:prstGeom>
        </p:spPr>
        <p:txBody>
          <a:bodyPr wrap="none">
            <a:spAutoFit/>
          </a:bodyPr>
          <a:lstStyle/>
          <a:p>
            <a:pPr algn="ctr"/>
            <a:r>
              <a:rPr lang="zh-TW" altLang="en-US" sz="3200" b="1" kern="100" dirty="0">
                <a:solidFill>
                  <a:srgbClr val="000000"/>
                </a:solidFill>
                <a:latin typeface="微軟正黑體" panose="020B0604030504040204" pitchFamily="34" charset="-120"/>
                <a:ea typeface="微軟正黑體" panose="020B0604030504040204" pitchFamily="34" charset="-120"/>
              </a:rPr>
              <a:t>金門縣政府</a:t>
            </a:r>
            <a:endParaRPr lang="en-US" altLang="zh-TW" sz="3200" b="1" kern="100" dirty="0">
              <a:solidFill>
                <a:srgbClr val="000000"/>
              </a:solidFill>
              <a:latin typeface="微軟正黑體" panose="020B0604030504040204" pitchFamily="34" charset="-120"/>
              <a:ea typeface="微軟正黑體" panose="020B0604030504040204" pitchFamily="34" charset="-120"/>
            </a:endParaRPr>
          </a:p>
          <a:p>
            <a:pPr algn="ctr">
              <a:spcAft>
                <a:spcPts val="0"/>
              </a:spcAft>
            </a:pPr>
            <a:r>
              <a:rPr lang="zh-TW" altLang="en-US" sz="3200" b="1" kern="100" dirty="0" smtClean="0">
                <a:solidFill>
                  <a:srgbClr val="000000"/>
                </a:solidFill>
                <a:latin typeface="微軟正黑體" panose="020B0604030504040204" pitchFamily="34" charset="-120"/>
                <a:ea typeface="微軟正黑體" panose="020B0604030504040204" pitchFamily="34" charset="-120"/>
              </a:rPr>
              <a:t>金門國家公園管理處</a:t>
            </a:r>
            <a:endParaRPr lang="en-US" altLang="zh-TW" sz="3200" b="1" kern="100" dirty="0" smtClean="0">
              <a:solidFill>
                <a:srgbClr val="000000"/>
              </a:solidFill>
              <a:latin typeface="微軟正黑體" panose="020B0604030504040204" pitchFamily="34" charset="-120"/>
              <a:ea typeface="微軟正黑體" panose="020B0604030504040204" pitchFamily="34" charset="-120"/>
            </a:endParaRPr>
          </a:p>
          <a:p>
            <a:pPr algn="ctr">
              <a:spcAft>
                <a:spcPts val="0"/>
              </a:spcAft>
            </a:pPr>
            <a:endParaRPr lang="en-US" altLang="zh-TW" sz="3200" b="1" kern="100" dirty="0">
              <a:solidFill>
                <a:srgbClr val="000000"/>
              </a:solidFill>
              <a:latin typeface="微軟正黑體" panose="020B0604030504040204" pitchFamily="34" charset="-120"/>
              <a:ea typeface="微軟正黑體" panose="020B0604030504040204" pitchFamily="34" charset="-120"/>
            </a:endParaRPr>
          </a:p>
          <a:p>
            <a:pPr algn="ctr">
              <a:spcAft>
                <a:spcPts val="0"/>
              </a:spcAft>
            </a:pPr>
            <a:r>
              <a:rPr lang="en-US" altLang="zh-TW" sz="2800" b="1" kern="100" dirty="0" smtClean="0">
                <a:solidFill>
                  <a:srgbClr val="000000"/>
                </a:solidFill>
                <a:latin typeface="微軟正黑體" panose="020B0604030504040204" pitchFamily="34" charset="-120"/>
                <a:ea typeface="微軟正黑體" panose="020B0604030504040204" pitchFamily="34" charset="-120"/>
              </a:rPr>
              <a:t>2021.6</a:t>
            </a:r>
            <a:endParaRPr lang="zh-TW" altLang="zh-TW" sz="2800" kern="100" dirty="0">
              <a:latin typeface="微軟正黑體" panose="020B0604030504040204" pitchFamily="34" charset="-120"/>
              <a:ea typeface="微軟正黑體" panose="020B0604030504040204" pitchFamily="34" charset="-120"/>
            </a:endParaRPr>
          </a:p>
        </p:txBody>
      </p:sp>
      <p:sp>
        <p:nvSpPr>
          <p:cNvPr id="9" name="投影片編號版面配置區 8"/>
          <p:cNvSpPr>
            <a:spLocks noGrp="1"/>
          </p:cNvSpPr>
          <p:nvPr>
            <p:ph type="sldNum" sz="quarter" idx="12"/>
          </p:nvPr>
        </p:nvSpPr>
        <p:spPr/>
        <p:txBody>
          <a:bodyPr/>
          <a:lstStyle/>
          <a:p>
            <a:fld id="{874E72F4-5AC2-4827-866C-0A5BE25DA73D}" type="slidenum">
              <a:rPr lang="zh-TW" altLang="en-US" smtClean="0"/>
              <a:t>1</a:t>
            </a:fld>
            <a:endParaRPr lang="zh-TW" altLang="en-US"/>
          </a:p>
        </p:txBody>
      </p:sp>
    </p:spTree>
    <p:extLst>
      <p:ext uri="{BB962C8B-B14F-4D97-AF65-F5344CB8AC3E}">
        <p14:creationId xmlns:p14="http://schemas.microsoft.com/office/powerpoint/2010/main" val="3849546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生態環境現況</a:t>
            </a:r>
          </a:p>
        </p:txBody>
      </p:sp>
      <p:sp>
        <p:nvSpPr>
          <p:cNvPr id="2" name="矩形 1"/>
          <p:cNvSpPr/>
          <p:nvPr/>
        </p:nvSpPr>
        <p:spPr>
          <a:xfrm>
            <a:off x="2219" y="600851"/>
            <a:ext cx="8825587" cy="3400931"/>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zh-TW" altLang="zh-TW" sz="2000" kern="100" dirty="0">
                <a:solidFill>
                  <a:srgbClr val="000000"/>
                </a:solidFill>
                <a:latin typeface="Times New Roman" panose="02020603050405020304" pitchFamily="18" charset="0"/>
                <a:ea typeface="標楷體" panose="03000509000000000000" pitchFamily="65" charset="-120"/>
              </a:rPr>
              <a:t>雙鯉湖及附近濕地由一連串的淡鹹水池塘、養殖池構成，同時也具備旱田、灌叢、樹林等環境，交錯形成</a:t>
            </a:r>
            <a:r>
              <a:rPr lang="zh-TW" altLang="zh-TW" sz="2000" kern="100" dirty="0">
                <a:solidFill>
                  <a:srgbClr val="C00000"/>
                </a:solidFill>
                <a:latin typeface="Times New Roman" panose="02020603050405020304" pitchFamily="18" charset="0"/>
                <a:ea typeface="標楷體" panose="03000509000000000000" pitchFamily="65" charset="-120"/>
              </a:rPr>
              <a:t>多元生態系統</a:t>
            </a:r>
            <a:r>
              <a:rPr lang="zh-TW" altLang="zh-TW"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植物</a:t>
            </a:r>
            <a:r>
              <a:rPr lang="zh-TW" altLang="zh-TW" sz="2000" kern="100" dirty="0">
                <a:solidFill>
                  <a:srgbClr val="000000"/>
                </a:solidFill>
                <a:latin typeface="Times New Roman" panose="02020603050405020304" pitchFamily="18" charset="0"/>
                <a:ea typeface="標楷體" panose="03000509000000000000" pitchFamily="65" charset="-120"/>
              </a:rPr>
              <a:t>資源主要有木麻黃、樟樹、潺槁樹、大葉合歡、相思樹、朴樹、苦楝、黃槿、月橘、刺花椒、小葉桑等</a:t>
            </a:r>
            <a:r>
              <a:rPr lang="zh-TW" altLang="zh-TW"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動物</a:t>
            </a:r>
            <a:r>
              <a:rPr lang="zh-TW" altLang="zh-TW" sz="2000" kern="100" dirty="0">
                <a:solidFill>
                  <a:srgbClr val="000000"/>
                </a:solidFill>
                <a:latin typeface="Times New Roman" panose="02020603050405020304" pitchFamily="18" charset="0"/>
                <a:ea typeface="標楷體" panose="03000509000000000000" pitchFamily="65" charset="-120"/>
              </a:rPr>
              <a:t>資源有</a:t>
            </a:r>
            <a:r>
              <a:rPr lang="zh-TW" altLang="zh-TW" sz="2000" kern="100" dirty="0">
                <a:solidFill>
                  <a:srgbClr val="C00000"/>
                </a:solidFill>
                <a:latin typeface="Times New Roman" panose="02020603050405020304" pitchFamily="18" charset="0"/>
                <a:ea typeface="標楷體" panose="03000509000000000000" pitchFamily="65" charset="-120"/>
              </a:rPr>
              <a:t>水獺</a:t>
            </a:r>
            <a:r>
              <a:rPr lang="zh-TW" altLang="zh-TW" sz="2000" kern="100" dirty="0">
                <a:solidFill>
                  <a:srgbClr val="000000"/>
                </a:solidFill>
                <a:latin typeface="Times New Roman" panose="02020603050405020304" pitchFamily="18" charset="0"/>
                <a:ea typeface="標楷體" panose="03000509000000000000" pitchFamily="65" charset="-120"/>
              </a:rPr>
              <a:t>及大白鷺、中白鷺、小白鷺、蒼鷺、黃小鷺、夜鷺、唐白鷺、翠鳥、斑翡翠、蒼翡翠、黑頭翡翠、紅冠水雞、白冠雞、鸕鶿、小鷿鷉、赤頸鴨、花嘴鴨、羅文鴨、琵嘴鴨、青足鷸、高蹺鴴、鵟、黑翅鳶、鶺鴒、黃尾鴝、褐翅鴉鵑、斑頸鳩、鷦鶯、黑臉鵐、喜鵲、伯勞等鳥類。</a:t>
            </a: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推測</a:t>
            </a:r>
            <a:r>
              <a:rPr lang="zh-TW" altLang="zh-TW" sz="2000" kern="100" dirty="0">
                <a:solidFill>
                  <a:srgbClr val="000000"/>
                </a:solidFill>
                <a:latin typeface="Times New Roman" panose="02020603050405020304" pitchFamily="18" charset="0"/>
                <a:ea typeface="標楷體" panose="03000509000000000000" pitchFamily="65" charset="-120"/>
              </a:rPr>
              <a:t>雙鯉濕地自然中心涵洞為連結雙鯉湖及周遭湖泊重要之</a:t>
            </a:r>
            <a:r>
              <a:rPr lang="zh-TW" altLang="zh-TW" sz="2000" kern="100" dirty="0">
                <a:solidFill>
                  <a:srgbClr val="C00000"/>
                </a:solidFill>
                <a:latin typeface="Times New Roman" panose="02020603050405020304" pitchFamily="18" charset="0"/>
                <a:ea typeface="標楷體" panose="03000509000000000000" pitchFamily="65" charset="-120"/>
              </a:rPr>
              <a:t>生物廊道</a:t>
            </a:r>
            <a:r>
              <a:rPr lang="zh-TW" altLang="zh-TW" sz="2000" kern="100" dirty="0">
                <a:solidFill>
                  <a:srgbClr val="000000"/>
                </a:solidFill>
                <a:latin typeface="Times New Roman" panose="02020603050405020304" pitchFamily="18" charset="0"/>
                <a:ea typeface="標楷體" panose="03000509000000000000" pitchFamily="65" charset="-120"/>
              </a:rPr>
              <a:t>，惟近年來人為活動趨繁及環境劣化，可能影響該區歐亞水獺活動。</a:t>
            </a: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10</a:t>
            </a:fld>
            <a:endParaRPr lang="zh-TW" altLang="en-US"/>
          </a:p>
        </p:txBody>
      </p:sp>
      <p:pic>
        <p:nvPicPr>
          <p:cNvPr id="7" name="圖片 6"/>
          <p:cNvPicPr/>
          <p:nvPr/>
        </p:nvPicPr>
        <p:blipFill rotWithShape="1">
          <a:blip r:embed="rId2" cstate="print">
            <a:extLst>
              <a:ext uri="{28A0092B-C50C-407E-A947-70E740481C1C}">
                <a14:useLocalDpi xmlns:a14="http://schemas.microsoft.com/office/drawing/2010/main" val="0"/>
              </a:ext>
            </a:extLst>
          </a:blip>
          <a:srcRect b="10681"/>
          <a:stretch/>
        </p:blipFill>
        <p:spPr bwMode="auto">
          <a:xfrm>
            <a:off x="581114" y="4053058"/>
            <a:ext cx="3990886" cy="2670653"/>
          </a:xfrm>
          <a:prstGeom prst="rect">
            <a:avLst/>
          </a:prstGeom>
          <a:ln>
            <a:noFill/>
          </a:ln>
          <a:extLst>
            <a:ext uri="{53640926-AAD7-44D8-BBD7-CCE9431645EC}">
              <a14:shadowObscured xmlns:a14="http://schemas.microsoft.com/office/drawing/2010/main"/>
            </a:ext>
          </a:extLst>
        </p:spPr>
      </p:pic>
      <p:pic>
        <p:nvPicPr>
          <p:cNvPr id="5" name="圖片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211" t="8341" r="5003" b="10396"/>
          <a:stretch/>
        </p:blipFill>
        <p:spPr>
          <a:xfrm>
            <a:off x="4683094" y="4053058"/>
            <a:ext cx="4110528" cy="2670653"/>
          </a:xfrm>
          <a:prstGeom prst="rect">
            <a:avLst/>
          </a:prstGeom>
        </p:spPr>
      </p:pic>
    </p:spTree>
    <p:extLst>
      <p:ext uri="{BB962C8B-B14F-4D97-AF65-F5344CB8AC3E}">
        <p14:creationId xmlns:p14="http://schemas.microsoft.com/office/powerpoint/2010/main" val="2000462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水質狀況</a:t>
            </a:r>
          </a:p>
        </p:txBody>
      </p:sp>
      <p:pic>
        <p:nvPicPr>
          <p:cNvPr id="15362" name="圖片 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232" y="3523469"/>
            <a:ext cx="4013768" cy="3010326"/>
          </a:xfrm>
          <a:prstGeom prst="rect">
            <a:avLst/>
          </a:prstGeom>
          <a:noFill/>
          <a:extLst>
            <a:ext uri="{909E8E84-426E-40DD-AFC4-6F175D3DCCD1}">
              <a14:hiddenFill xmlns:a14="http://schemas.microsoft.com/office/drawing/2010/main">
                <a:solidFill>
                  <a:srgbClr val="FFFFFF"/>
                </a:solidFill>
              </a14:hiddenFill>
            </a:ext>
          </a:extLst>
        </p:spPr>
      </p:pic>
      <p:pic>
        <p:nvPicPr>
          <p:cNvPr id="15361" name="圖片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1968" y="3523469"/>
            <a:ext cx="3999433" cy="301032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79130" y="693554"/>
            <a:ext cx="8817041" cy="2323713"/>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zh-TW" altLang="zh-TW" sz="2000" kern="100" dirty="0">
                <a:solidFill>
                  <a:srgbClr val="000000"/>
                </a:solidFill>
                <a:latin typeface="Times New Roman" panose="02020603050405020304" pitchFamily="18" charset="0"/>
                <a:ea typeface="標楷體" panose="03000509000000000000" pitchFamily="65" charset="-120"/>
              </a:rPr>
              <a:t>雙鯉湖因缺乏水源補充，加上鄰近聚落之部分汙廢水溢流入湖中，造成水中營養鹽不斷累積，水質呈現</a:t>
            </a:r>
            <a:r>
              <a:rPr lang="zh-TW" altLang="zh-TW" sz="2000" kern="100" dirty="0">
                <a:solidFill>
                  <a:srgbClr val="C00000"/>
                </a:solidFill>
                <a:latin typeface="Times New Roman" panose="02020603050405020304" pitchFamily="18" charset="0"/>
                <a:ea typeface="標楷體" panose="03000509000000000000" pitchFamily="65" charset="-120"/>
              </a:rPr>
              <a:t>優養化</a:t>
            </a:r>
            <a:r>
              <a:rPr lang="zh-TW" altLang="zh-TW" sz="2000" kern="100" dirty="0" smtClean="0">
                <a:solidFill>
                  <a:srgbClr val="000000"/>
                </a:solidFill>
                <a:latin typeface="Times New Roman" panose="02020603050405020304" pitchFamily="18" charset="0"/>
                <a:ea typeface="標楷體" panose="03000509000000000000" pitchFamily="65" charset="-120"/>
              </a:rPr>
              <a:t>狀態</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雖然</a:t>
            </a:r>
            <a:r>
              <a:rPr lang="zh-TW" altLang="zh-TW" sz="2000" kern="100" dirty="0">
                <a:solidFill>
                  <a:srgbClr val="000000"/>
                </a:solidFill>
                <a:latin typeface="Times New Roman" panose="02020603050405020304" pitchFamily="18" charset="0"/>
                <a:ea typeface="標楷體" panose="03000509000000000000" pitchFamily="65" charset="-120"/>
              </a:rPr>
              <a:t>國家公園於</a:t>
            </a:r>
            <a:r>
              <a:rPr lang="en-US" altLang="zh-TW" sz="2000" kern="100" dirty="0">
                <a:solidFill>
                  <a:srgbClr val="000000"/>
                </a:solidFill>
                <a:latin typeface="Times New Roman" panose="02020603050405020304" pitchFamily="18" charset="0"/>
                <a:ea typeface="標楷體" panose="03000509000000000000" pitchFamily="65" charset="-120"/>
              </a:rPr>
              <a:t>101</a:t>
            </a:r>
            <a:r>
              <a:rPr lang="zh-TW" altLang="zh-TW" sz="2000" kern="100" dirty="0">
                <a:solidFill>
                  <a:srgbClr val="000000"/>
                </a:solidFill>
                <a:latin typeface="Times New Roman" panose="02020603050405020304" pitchFamily="18" charset="0"/>
                <a:ea typeface="標楷體" panose="03000509000000000000" pitchFamily="65" charset="-120"/>
              </a:rPr>
              <a:t>年度起已陸續完成北山及南山聚落的污水家戶接管，已解決污廢水流入湖中的問題，但是近期金門</a:t>
            </a:r>
            <a:r>
              <a:rPr lang="zh-TW" altLang="zh-TW" sz="2000" kern="100" dirty="0">
                <a:solidFill>
                  <a:srgbClr val="C00000"/>
                </a:solidFill>
                <a:latin typeface="Times New Roman" panose="02020603050405020304" pitchFamily="18" charset="0"/>
                <a:ea typeface="標楷體" panose="03000509000000000000" pitchFamily="65" charset="-120"/>
              </a:rPr>
              <a:t>久旱未雨</a:t>
            </a:r>
            <a:r>
              <a:rPr lang="zh-TW" altLang="zh-TW" sz="2000" kern="100" dirty="0">
                <a:solidFill>
                  <a:srgbClr val="000000"/>
                </a:solidFill>
                <a:latin typeface="Times New Roman" panose="02020603050405020304" pitchFamily="18" charset="0"/>
                <a:ea typeface="標楷體" panose="03000509000000000000" pitchFamily="65" charset="-120"/>
              </a:rPr>
              <a:t>，水域範圍不斷</a:t>
            </a:r>
            <a:r>
              <a:rPr lang="zh-TW" altLang="zh-TW" sz="2000" kern="100" dirty="0" smtClean="0">
                <a:solidFill>
                  <a:srgbClr val="000000"/>
                </a:solidFill>
                <a:latin typeface="Times New Roman" panose="02020603050405020304" pitchFamily="18" charset="0"/>
                <a:ea typeface="標楷體" panose="03000509000000000000" pitchFamily="65" charset="-120"/>
              </a:rPr>
              <a:t>縮小，僅存</a:t>
            </a:r>
            <a:r>
              <a:rPr lang="zh-TW" altLang="zh-TW" sz="2000" kern="100" dirty="0">
                <a:solidFill>
                  <a:srgbClr val="000000"/>
                </a:solidFill>
                <a:latin typeface="Times New Roman" panose="02020603050405020304" pitchFamily="18" charset="0"/>
                <a:ea typeface="標楷體" panose="03000509000000000000" pitchFamily="65" charset="-120"/>
              </a:rPr>
              <a:t>的部分水域中滋生大量藻類，水色呈欖綠色，優養化情況嚴重，亟待進行</a:t>
            </a:r>
            <a:r>
              <a:rPr lang="zh-TW" altLang="zh-TW" sz="2000" kern="100" dirty="0">
                <a:solidFill>
                  <a:srgbClr val="C00000"/>
                </a:solidFill>
                <a:latin typeface="Times New Roman" panose="02020603050405020304" pitchFamily="18" charset="0"/>
                <a:ea typeface="標楷體" panose="03000509000000000000" pitchFamily="65" charset="-120"/>
              </a:rPr>
              <a:t>水質淨化處理</a:t>
            </a:r>
            <a:r>
              <a:rPr lang="zh-TW" altLang="zh-TW" sz="2000" kern="100" dirty="0">
                <a:solidFill>
                  <a:srgbClr val="000000"/>
                </a:solidFill>
                <a:latin typeface="Times New Roman" panose="02020603050405020304" pitchFamily="18" charset="0"/>
                <a:ea typeface="標楷體" panose="03000509000000000000" pitchFamily="65" charset="-120"/>
              </a:rPr>
              <a:t>，以確保生物棲息環境健康，並維護水域周邊環境之安全衛生。</a:t>
            </a: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11</a:t>
            </a:fld>
            <a:endParaRPr lang="zh-TW" altLang="en-US"/>
          </a:p>
        </p:txBody>
      </p:sp>
    </p:spTree>
    <p:extLst>
      <p:ext uri="{BB962C8B-B14F-4D97-AF65-F5344CB8AC3E}">
        <p14:creationId xmlns:p14="http://schemas.microsoft.com/office/powerpoint/2010/main" val="2814649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公民參與辦理情形 </a:t>
            </a:r>
          </a:p>
        </p:txBody>
      </p:sp>
      <p:sp>
        <p:nvSpPr>
          <p:cNvPr id="4" name="矩形 3"/>
          <p:cNvSpPr/>
          <p:nvPr/>
        </p:nvSpPr>
        <p:spPr>
          <a:xfrm>
            <a:off x="29369" y="924290"/>
            <a:ext cx="4284661" cy="1938992"/>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en-US" altLang="zh-TW" sz="2000" kern="100" dirty="0">
                <a:solidFill>
                  <a:srgbClr val="000000"/>
                </a:solidFill>
                <a:latin typeface="Times New Roman" panose="02020603050405020304" pitchFamily="18" charset="0"/>
                <a:ea typeface="標楷體" panose="03000509000000000000" pitchFamily="65" charset="-120"/>
              </a:rPr>
              <a:t>109/3/11</a:t>
            </a:r>
            <a:r>
              <a:rPr lang="zh-TW" altLang="zh-TW" sz="2000" kern="100" dirty="0">
                <a:solidFill>
                  <a:srgbClr val="000000"/>
                </a:solidFill>
                <a:latin typeface="Times New Roman" panose="02020603050405020304" pitchFamily="18" charset="0"/>
                <a:ea typeface="標楷體" panose="03000509000000000000" pitchFamily="65" charset="-120"/>
              </a:rPr>
              <a:t>召開之金寧鄉民代表會第十二屆第六次臨時會中所通過</a:t>
            </a:r>
            <a:r>
              <a:rPr lang="en-US" altLang="zh-TW" sz="2000" kern="100" dirty="0">
                <a:solidFill>
                  <a:srgbClr val="000000"/>
                </a:solidFill>
                <a:latin typeface="Times New Roman" panose="02020603050405020304" pitchFamily="18" charset="0"/>
                <a:ea typeface="標楷體" panose="03000509000000000000" pitchFamily="65" charset="-120"/>
              </a:rPr>
              <a:t>12</a:t>
            </a:r>
            <a:r>
              <a:rPr lang="zh-TW" altLang="zh-TW" sz="2000" kern="100" dirty="0">
                <a:solidFill>
                  <a:srgbClr val="000000"/>
                </a:solidFill>
                <a:latin typeface="Times New Roman" panose="02020603050405020304" pitchFamily="18" charset="0"/>
                <a:ea typeface="標楷體" panose="03000509000000000000" pitchFamily="65" charset="-120"/>
              </a:rPr>
              <a:t>項提案中之第七案由代表李琳瑯提案「</a:t>
            </a:r>
            <a:r>
              <a:rPr lang="zh-TW" altLang="zh-TW" sz="2000" kern="100" dirty="0">
                <a:solidFill>
                  <a:srgbClr val="C00000"/>
                </a:solidFill>
                <a:latin typeface="Times New Roman" panose="02020603050405020304" pitchFamily="18" charset="0"/>
                <a:ea typeface="標楷體" panose="03000509000000000000" pitchFamily="65" charset="-120"/>
              </a:rPr>
              <a:t>促請協助雙鯉湖浚深</a:t>
            </a:r>
            <a:r>
              <a:rPr lang="zh-TW" altLang="zh-TW" sz="2000" kern="100" dirty="0">
                <a:solidFill>
                  <a:srgbClr val="000000"/>
                </a:solidFill>
                <a:latin typeface="Times New Roman" panose="02020603050405020304" pitchFamily="18" charset="0"/>
                <a:ea typeface="標楷體" panose="03000509000000000000" pitchFamily="65" charset="-120"/>
              </a:rPr>
              <a:t>，以提升蓄水功能及有利辦理端午節龍舟競技活動。」</a:t>
            </a: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4030" y="96716"/>
            <a:ext cx="4780208" cy="6761284"/>
          </a:xfrm>
          <a:prstGeom prst="rect">
            <a:avLst/>
          </a:prstGeom>
        </p:spPr>
      </p:pic>
      <p:sp>
        <p:nvSpPr>
          <p:cNvPr id="2" name="投影片編號版面配置區 1"/>
          <p:cNvSpPr>
            <a:spLocks noGrp="1"/>
          </p:cNvSpPr>
          <p:nvPr>
            <p:ph type="sldNum" sz="quarter" idx="12"/>
          </p:nvPr>
        </p:nvSpPr>
        <p:spPr/>
        <p:txBody>
          <a:bodyPr/>
          <a:lstStyle/>
          <a:p>
            <a:fld id="{874E72F4-5AC2-4827-866C-0A5BE25DA73D}" type="slidenum">
              <a:rPr lang="zh-TW" altLang="en-US" smtClean="0"/>
              <a:t>12</a:t>
            </a:fld>
            <a:endParaRPr lang="zh-TW" altLang="en-US"/>
          </a:p>
        </p:txBody>
      </p:sp>
    </p:spTree>
    <p:extLst>
      <p:ext uri="{BB962C8B-B14F-4D97-AF65-F5344CB8AC3E}">
        <p14:creationId xmlns:p14="http://schemas.microsoft.com/office/powerpoint/2010/main" val="3851967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公民參與辦理情形 </a:t>
            </a:r>
          </a:p>
        </p:txBody>
      </p:sp>
      <p:sp>
        <p:nvSpPr>
          <p:cNvPr id="4" name="矩形 3"/>
          <p:cNvSpPr/>
          <p:nvPr/>
        </p:nvSpPr>
        <p:spPr>
          <a:xfrm>
            <a:off x="0" y="924290"/>
            <a:ext cx="3986613" cy="3554819"/>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en-US" altLang="zh-TW" sz="2000" kern="100" dirty="0">
                <a:solidFill>
                  <a:srgbClr val="000000"/>
                </a:solidFill>
                <a:latin typeface="Times New Roman" panose="02020603050405020304" pitchFamily="18" charset="0"/>
                <a:ea typeface="標楷體" panose="03000509000000000000" pitchFamily="65" charset="-120"/>
              </a:rPr>
              <a:t>109/05/06</a:t>
            </a:r>
            <a:r>
              <a:rPr lang="zh-TW" altLang="en-US" sz="2000" kern="100" dirty="0">
                <a:solidFill>
                  <a:srgbClr val="000000"/>
                </a:solidFill>
                <a:latin typeface="Times New Roman" panose="02020603050405020304" pitchFamily="18" charset="0"/>
                <a:ea typeface="標楷體" panose="03000509000000000000" pitchFamily="65" charset="-120"/>
              </a:rPr>
              <a:t>金寧鄉民代表會下鄉考察鄉務建設，代表們在金寧鄉長楊忠俊等人陪同下瞭解基層建設現況；實地勘查古寧頭</a:t>
            </a:r>
            <a:r>
              <a:rPr lang="zh-TW" altLang="en-US" sz="2000" kern="100" dirty="0">
                <a:solidFill>
                  <a:srgbClr val="C00000"/>
                </a:solidFill>
                <a:latin typeface="Times New Roman" panose="02020603050405020304" pitchFamily="18" charset="0"/>
                <a:ea typeface="標楷體" panose="03000509000000000000" pitchFamily="65" charset="-120"/>
              </a:rPr>
              <a:t>雙鯉湖內湖乾涸</a:t>
            </a:r>
            <a:r>
              <a:rPr lang="zh-TW" altLang="en-US" sz="2000" kern="100" dirty="0" smtClean="0">
                <a:solidFill>
                  <a:srgbClr val="000000"/>
                </a:solidFill>
                <a:latin typeface="Times New Roman" panose="02020603050405020304" pitchFamily="18" charset="0"/>
                <a:ea typeface="標楷體" panose="03000509000000000000" pitchFamily="65" charset="-120"/>
              </a:rPr>
              <a:t>情形。</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en-US" sz="2000" kern="100" dirty="0" smtClean="0">
                <a:solidFill>
                  <a:srgbClr val="000000"/>
                </a:solidFill>
                <a:latin typeface="Times New Roman" panose="02020603050405020304" pitchFamily="18" charset="0"/>
                <a:ea typeface="標楷體" panose="03000509000000000000" pitchFamily="65" charset="-120"/>
              </a:rPr>
              <a:t>代表</a:t>
            </a:r>
            <a:r>
              <a:rPr lang="zh-TW" altLang="en-US" sz="2000" kern="100" dirty="0">
                <a:solidFill>
                  <a:srgbClr val="000000"/>
                </a:solidFill>
                <a:latin typeface="Times New Roman" panose="02020603050405020304" pitchFamily="18" charset="0"/>
                <a:ea typeface="標楷體" panose="03000509000000000000" pitchFamily="65" charset="-120"/>
              </a:rPr>
              <a:t>李琳瑯、村長李開陣提議配合旱季水域工程施工較方便，希望相關單位能</a:t>
            </a:r>
            <a:r>
              <a:rPr lang="zh-TW" altLang="en-US" sz="2000" kern="100" dirty="0">
                <a:solidFill>
                  <a:srgbClr val="C00000"/>
                </a:solidFill>
                <a:latin typeface="Times New Roman" panose="02020603050405020304" pitchFamily="18" charset="0"/>
                <a:ea typeface="標楷體" panose="03000509000000000000" pitchFamily="65" charset="-120"/>
              </a:rPr>
              <a:t>提出浚深相關計畫</a:t>
            </a:r>
            <a:r>
              <a:rPr lang="zh-TW" altLang="en-US" sz="2000" kern="100" dirty="0">
                <a:solidFill>
                  <a:srgbClr val="000000"/>
                </a:solidFill>
                <a:latin typeface="Times New Roman" panose="02020603050405020304" pitchFamily="18" charset="0"/>
                <a:ea typeface="標楷體" panose="03000509000000000000" pitchFamily="65" charset="-120"/>
              </a:rPr>
              <a:t>，金管處主任陳世軍也到場會勘，同意將建議函轉金管處研處後續作業事項。</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8874" y="209153"/>
            <a:ext cx="4700716" cy="6648847"/>
          </a:xfrm>
          <a:prstGeom prst="rect">
            <a:avLst/>
          </a:prstGeom>
        </p:spPr>
      </p:pic>
      <p:sp>
        <p:nvSpPr>
          <p:cNvPr id="5" name="投影片編號版面配置區 4"/>
          <p:cNvSpPr>
            <a:spLocks noGrp="1"/>
          </p:cNvSpPr>
          <p:nvPr>
            <p:ph type="sldNum" sz="quarter" idx="12"/>
          </p:nvPr>
        </p:nvSpPr>
        <p:spPr/>
        <p:txBody>
          <a:bodyPr/>
          <a:lstStyle/>
          <a:p>
            <a:fld id="{874E72F4-5AC2-4827-866C-0A5BE25DA73D}" type="slidenum">
              <a:rPr lang="zh-TW" altLang="en-US" smtClean="0"/>
              <a:t>13</a:t>
            </a:fld>
            <a:endParaRPr lang="zh-TW" altLang="en-US"/>
          </a:p>
        </p:txBody>
      </p:sp>
    </p:spTree>
    <p:extLst>
      <p:ext uri="{BB962C8B-B14F-4D97-AF65-F5344CB8AC3E}">
        <p14:creationId xmlns:p14="http://schemas.microsoft.com/office/powerpoint/2010/main" val="1998925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公民參與辦理情形 </a:t>
            </a:r>
          </a:p>
        </p:txBody>
      </p:sp>
      <p:sp>
        <p:nvSpPr>
          <p:cNvPr id="4" name="矩形 3"/>
          <p:cNvSpPr/>
          <p:nvPr/>
        </p:nvSpPr>
        <p:spPr>
          <a:xfrm>
            <a:off x="1" y="1182231"/>
            <a:ext cx="4390320" cy="2246769"/>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en-US" altLang="zh-TW" sz="2000" kern="100" dirty="0">
                <a:solidFill>
                  <a:srgbClr val="000000"/>
                </a:solidFill>
                <a:latin typeface="Times New Roman" panose="02020603050405020304" pitchFamily="18" charset="0"/>
                <a:ea typeface="標楷體" panose="03000509000000000000" pitchFamily="65" charset="-120"/>
              </a:rPr>
              <a:t>109/11/9</a:t>
            </a:r>
            <a:r>
              <a:rPr lang="zh-TW" altLang="en-US" sz="2000" kern="100" dirty="0">
                <a:solidFill>
                  <a:srgbClr val="000000"/>
                </a:solidFill>
                <a:latin typeface="Times New Roman" panose="02020603050405020304" pitchFamily="18" charset="0"/>
                <a:ea typeface="標楷體" panose="03000509000000000000" pitchFamily="65" charset="-120"/>
              </a:rPr>
              <a:t>召開之金寧鄉民代表會第十二屆第四次定期大會中所通過</a:t>
            </a:r>
            <a:r>
              <a:rPr lang="en-US" altLang="zh-TW" sz="2000" kern="100" dirty="0">
                <a:solidFill>
                  <a:srgbClr val="000000"/>
                </a:solidFill>
                <a:latin typeface="Times New Roman" panose="02020603050405020304" pitchFamily="18" charset="0"/>
                <a:ea typeface="標楷體" panose="03000509000000000000" pitchFamily="65" charset="-120"/>
              </a:rPr>
              <a:t>8</a:t>
            </a:r>
            <a:r>
              <a:rPr lang="zh-TW" altLang="en-US" sz="2000" kern="100" dirty="0">
                <a:solidFill>
                  <a:srgbClr val="000000"/>
                </a:solidFill>
                <a:latin typeface="Times New Roman" panose="02020603050405020304" pitchFamily="18" charset="0"/>
                <a:ea typeface="標楷體" panose="03000509000000000000" pitchFamily="65" charset="-120"/>
              </a:rPr>
              <a:t>項提案中之第六案內容：李琳瑯提案，連署人：莊振源主席、黃文欣代表，案由：促請</a:t>
            </a:r>
            <a:r>
              <a:rPr lang="zh-TW" altLang="en-US" sz="2000" kern="100" dirty="0">
                <a:solidFill>
                  <a:srgbClr val="C00000"/>
                </a:solidFill>
                <a:latin typeface="Times New Roman" panose="02020603050405020304" pitchFamily="18" charset="0"/>
                <a:ea typeface="標楷體" panose="03000509000000000000" pitchFamily="65" charset="-120"/>
              </a:rPr>
              <a:t>協助古寧雙鯉湖清淤與浚深工作</a:t>
            </a:r>
            <a:r>
              <a:rPr lang="zh-TW" altLang="en-US" sz="2000" kern="100" dirty="0">
                <a:solidFill>
                  <a:srgbClr val="000000"/>
                </a:solidFill>
                <a:latin typeface="Times New Roman" panose="02020603050405020304" pitchFamily="18" charset="0"/>
                <a:ea typeface="標楷體" panose="03000509000000000000" pitchFamily="65" charset="-120"/>
              </a:rPr>
              <a:t>，以提供村民及遊客優質之休憩場所</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0320" y="200378"/>
            <a:ext cx="4658585" cy="6589256"/>
          </a:xfrm>
          <a:prstGeom prst="rect">
            <a:avLst/>
          </a:prstGeom>
        </p:spPr>
      </p:pic>
      <p:sp>
        <p:nvSpPr>
          <p:cNvPr id="2" name="投影片編號版面配置區 1"/>
          <p:cNvSpPr>
            <a:spLocks noGrp="1"/>
          </p:cNvSpPr>
          <p:nvPr>
            <p:ph type="sldNum" sz="quarter" idx="12"/>
          </p:nvPr>
        </p:nvSpPr>
        <p:spPr/>
        <p:txBody>
          <a:bodyPr/>
          <a:lstStyle/>
          <a:p>
            <a:fld id="{874E72F4-5AC2-4827-866C-0A5BE25DA73D}" type="slidenum">
              <a:rPr lang="zh-TW" altLang="en-US" smtClean="0"/>
              <a:t>14</a:t>
            </a:fld>
            <a:endParaRPr lang="zh-TW" altLang="en-US"/>
          </a:p>
        </p:txBody>
      </p:sp>
    </p:spTree>
    <p:extLst>
      <p:ext uri="{BB962C8B-B14F-4D97-AF65-F5344CB8AC3E}">
        <p14:creationId xmlns:p14="http://schemas.microsoft.com/office/powerpoint/2010/main" val="3321819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公民參與辦理情形 </a:t>
            </a:r>
          </a:p>
        </p:txBody>
      </p:sp>
      <p:sp>
        <p:nvSpPr>
          <p:cNvPr id="4" name="矩形 3"/>
          <p:cNvSpPr/>
          <p:nvPr/>
        </p:nvSpPr>
        <p:spPr>
          <a:xfrm>
            <a:off x="89650" y="812372"/>
            <a:ext cx="4174620" cy="4785926"/>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en-US" altLang="zh-TW" sz="2000" kern="100" dirty="0">
                <a:solidFill>
                  <a:srgbClr val="000000"/>
                </a:solidFill>
                <a:latin typeface="Times New Roman" panose="02020603050405020304" pitchFamily="18" charset="0"/>
                <a:ea typeface="標楷體" panose="03000509000000000000" pitchFamily="65" charset="-120"/>
              </a:rPr>
              <a:t>109/12/11</a:t>
            </a:r>
            <a:r>
              <a:rPr lang="zh-TW" altLang="en-US" sz="2000" kern="100" dirty="0">
                <a:solidFill>
                  <a:srgbClr val="000000"/>
                </a:solidFill>
                <a:latin typeface="Times New Roman" panose="02020603050405020304" pitchFamily="18" charset="0"/>
                <a:ea typeface="標楷體" panose="03000509000000000000" pitchFamily="65" charset="-120"/>
              </a:rPr>
              <a:t>金門日報標題「縣府力爭旱災補助 蘇揆要求各部會積極協助」之報導中描述「</a:t>
            </a:r>
            <a:r>
              <a:rPr lang="en-US" altLang="zh-TW" sz="2000" kern="100" dirty="0">
                <a:solidFill>
                  <a:srgbClr val="000000"/>
                </a:solidFill>
                <a:latin typeface="Times New Roman" panose="02020603050405020304" pitchFamily="18" charset="0"/>
                <a:ea typeface="標楷體" panose="03000509000000000000" pitchFamily="65" charset="-120"/>
              </a:rPr>
              <a:t>…</a:t>
            </a:r>
            <a:r>
              <a:rPr lang="zh-TW" altLang="en-US" sz="2000" kern="100" dirty="0">
                <a:solidFill>
                  <a:srgbClr val="000000"/>
                </a:solidFill>
                <a:latin typeface="Times New Roman" panose="02020603050405020304" pitchFamily="18" charset="0"/>
                <a:ea typeface="標楷體" panose="03000509000000000000" pitchFamily="65" charset="-120"/>
              </a:rPr>
              <a:t>因應久旱不雨對地區水資源運用的衝擊，縣長楊鎮浯指示縣府團隊</a:t>
            </a:r>
            <a:r>
              <a:rPr lang="zh-TW" altLang="en-US" sz="2000" kern="100" dirty="0">
                <a:solidFill>
                  <a:srgbClr val="C00000"/>
                </a:solidFill>
                <a:latin typeface="Times New Roman" panose="02020603050405020304" pitchFamily="18" charset="0"/>
                <a:ea typeface="標楷體" panose="03000509000000000000" pitchFamily="65" charset="-120"/>
              </a:rPr>
              <a:t>積極爭取中央補助金門地區水資源開發與農塘浚深經費</a:t>
            </a:r>
            <a:r>
              <a:rPr lang="zh-TW" altLang="en-US" sz="2000" kern="100" dirty="0">
                <a:solidFill>
                  <a:srgbClr val="000000"/>
                </a:solidFill>
                <a:latin typeface="Times New Roman" panose="02020603050405020304" pitchFamily="18" charset="0"/>
                <a:ea typeface="標楷體" panose="03000509000000000000" pitchFamily="65" charset="-120"/>
              </a:rPr>
              <a:t>計</a:t>
            </a:r>
            <a:r>
              <a:rPr lang="en-US" altLang="zh-TW" sz="2000" kern="100" dirty="0">
                <a:solidFill>
                  <a:srgbClr val="000000"/>
                </a:solidFill>
                <a:latin typeface="Times New Roman" panose="02020603050405020304" pitchFamily="18" charset="0"/>
                <a:ea typeface="標楷體" panose="03000509000000000000" pitchFamily="65" charset="-120"/>
              </a:rPr>
              <a:t>1.2</a:t>
            </a:r>
            <a:r>
              <a:rPr lang="zh-TW" altLang="en-US" sz="2000" kern="100" dirty="0">
                <a:solidFill>
                  <a:srgbClr val="000000"/>
                </a:solidFill>
                <a:latin typeface="Times New Roman" panose="02020603050405020304" pitchFamily="18" charset="0"/>
                <a:ea typeface="標楷體" panose="03000509000000000000" pitchFamily="65" charset="-120"/>
              </a:rPr>
              <a:t>億</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en-US" sz="2000" kern="100" dirty="0" smtClean="0">
                <a:solidFill>
                  <a:srgbClr val="000000"/>
                </a:solidFill>
                <a:latin typeface="Times New Roman" panose="02020603050405020304" pitchFamily="18" charset="0"/>
                <a:ea typeface="標楷體" panose="03000509000000000000" pitchFamily="65" charset="-120"/>
              </a:rPr>
              <a:t>相關</a:t>
            </a:r>
            <a:r>
              <a:rPr lang="zh-TW" altLang="en-US" sz="2000" kern="100" dirty="0">
                <a:solidFill>
                  <a:srgbClr val="000000"/>
                </a:solidFill>
                <a:latin typeface="Times New Roman" panose="02020603050405020304" pitchFamily="18" charset="0"/>
                <a:ea typeface="標楷體" panose="03000509000000000000" pitchFamily="65" charset="-120"/>
              </a:rPr>
              <a:t>提案於</a:t>
            </a:r>
            <a:r>
              <a:rPr lang="en-US" altLang="zh-TW" sz="2000" kern="100" dirty="0">
                <a:solidFill>
                  <a:srgbClr val="000000"/>
                </a:solidFill>
                <a:latin typeface="Times New Roman" panose="02020603050405020304" pitchFamily="18" charset="0"/>
                <a:ea typeface="標楷體" panose="03000509000000000000" pitchFamily="65" charset="-120"/>
              </a:rPr>
              <a:t>9</a:t>
            </a:r>
            <a:r>
              <a:rPr lang="zh-TW" altLang="en-US" sz="2000" kern="100" dirty="0">
                <a:solidFill>
                  <a:srgbClr val="000000"/>
                </a:solidFill>
                <a:latin typeface="Times New Roman" panose="02020603050405020304" pitchFamily="18" charset="0"/>
                <a:ea typeface="標楷體" panose="03000509000000000000" pitchFamily="65" charset="-120"/>
              </a:rPr>
              <a:t>日在行政院召開的「離島建設指導委員會第</a:t>
            </a:r>
            <a:r>
              <a:rPr lang="en-US" altLang="zh-TW" sz="2000" kern="100" dirty="0">
                <a:solidFill>
                  <a:srgbClr val="000000"/>
                </a:solidFill>
                <a:latin typeface="Times New Roman" panose="02020603050405020304" pitchFamily="18" charset="0"/>
                <a:ea typeface="標楷體" panose="03000509000000000000" pitchFamily="65" charset="-120"/>
              </a:rPr>
              <a:t>16</a:t>
            </a:r>
            <a:r>
              <a:rPr lang="zh-TW" altLang="en-US" sz="2000" kern="100" dirty="0">
                <a:solidFill>
                  <a:srgbClr val="000000"/>
                </a:solidFill>
                <a:latin typeface="Times New Roman" panose="02020603050405020304" pitchFamily="18" charset="0"/>
                <a:ea typeface="標楷體" panose="03000509000000000000" pitchFamily="65" charset="-120"/>
              </a:rPr>
              <a:t>次會議」中，獲行政院長蘇貞昌高度重視，並裁示經濟部、農委會與內政部等相關部會，</a:t>
            </a:r>
            <a:r>
              <a:rPr lang="zh-TW" altLang="en-US" sz="2000" kern="100" dirty="0">
                <a:solidFill>
                  <a:srgbClr val="C00000"/>
                </a:solidFill>
                <a:latin typeface="Times New Roman" panose="02020603050405020304" pitchFamily="18" charset="0"/>
                <a:ea typeface="標楷體" panose="03000509000000000000" pitchFamily="65" charset="-120"/>
              </a:rPr>
              <a:t>應積極協助金門縣旱災期間所提的研擬改善方案</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1019" y="96716"/>
            <a:ext cx="4782981" cy="6765205"/>
          </a:xfrm>
          <a:prstGeom prst="rect">
            <a:avLst/>
          </a:prstGeom>
        </p:spPr>
      </p:pic>
      <p:sp>
        <p:nvSpPr>
          <p:cNvPr id="5" name="投影片編號版面配置區 4"/>
          <p:cNvSpPr>
            <a:spLocks noGrp="1"/>
          </p:cNvSpPr>
          <p:nvPr>
            <p:ph type="sldNum" sz="quarter" idx="12"/>
          </p:nvPr>
        </p:nvSpPr>
        <p:spPr/>
        <p:txBody>
          <a:bodyPr/>
          <a:lstStyle/>
          <a:p>
            <a:fld id="{874E72F4-5AC2-4827-866C-0A5BE25DA73D}" type="slidenum">
              <a:rPr lang="zh-TW" altLang="en-US" smtClean="0"/>
              <a:t>15</a:t>
            </a:fld>
            <a:endParaRPr lang="zh-TW" altLang="en-US"/>
          </a:p>
        </p:txBody>
      </p:sp>
    </p:spTree>
    <p:extLst>
      <p:ext uri="{BB962C8B-B14F-4D97-AF65-F5344CB8AC3E}">
        <p14:creationId xmlns:p14="http://schemas.microsoft.com/office/powerpoint/2010/main" val="4111919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公民參與辦理情形 </a:t>
            </a:r>
          </a:p>
        </p:txBody>
      </p:sp>
      <p:sp>
        <p:nvSpPr>
          <p:cNvPr id="4" name="矩形 3"/>
          <p:cNvSpPr/>
          <p:nvPr/>
        </p:nvSpPr>
        <p:spPr>
          <a:xfrm>
            <a:off x="79131" y="767986"/>
            <a:ext cx="5014162" cy="5401479"/>
          </a:xfrm>
          <a:prstGeom prst="rect">
            <a:avLst/>
          </a:prstGeom>
        </p:spPr>
        <p:txBody>
          <a:bodyPr wrap="square">
            <a:spAutoFit/>
          </a:bodyPr>
          <a:lstStyle/>
          <a:p>
            <a:pPr marL="265113" indent="-179388" algn="just">
              <a:lnSpc>
                <a:spcPts val="2400"/>
              </a:lnSpc>
              <a:spcBef>
                <a:spcPts val="600"/>
              </a:spcBef>
              <a:buFont typeface="Arial" panose="020B0604020202020204" pitchFamily="34" charset="0"/>
              <a:buChar char="•"/>
            </a:pPr>
            <a:r>
              <a:rPr lang="en-US" altLang="zh-TW" sz="2000" kern="100" dirty="0">
                <a:solidFill>
                  <a:srgbClr val="000000"/>
                </a:solidFill>
                <a:latin typeface="Times New Roman" panose="02020603050405020304" pitchFamily="18" charset="0"/>
                <a:ea typeface="標楷體" panose="03000509000000000000" pitchFamily="65" charset="-120"/>
              </a:rPr>
              <a:t>110</a:t>
            </a:r>
            <a:r>
              <a:rPr lang="zh-TW" altLang="en-US" sz="2000" kern="100" dirty="0">
                <a:solidFill>
                  <a:srgbClr val="000000"/>
                </a:solidFill>
                <a:latin typeface="Times New Roman" panose="02020603050405020304" pitchFamily="18" charset="0"/>
                <a:ea typeface="標楷體" panose="03000509000000000000" pitchFamily="65" charset="-120"/>
              </a:rPr>
              <a:t>年</a:t>
            </a:r>
            <a:r>
              <a:rPr lang="en-US" altLang="zh-TW" sz="2000" kern="100" dirty="0">
                <a:solidFill>
                  <a:srgbClr val="000000"/>
                </a:solidFill>
                <a:latin typeface="Times New Roman" panose="02020603050405020304" pitchFamily="18" charset="0"/>
                <a:ea typeface="標楷體" panose="03000509000000000000" pitchFamily="65" charset="-120"/>
              </a:rPr>
              <a:t>3</a:t>
            </a:r>
            <a:r>
              <a:rPr lang="zh-TW" altLang="en-US" sz="2000" kern="100" dirty="0">
                <a:solidFill>
                  <a:srgbClr val="000000"/>
                </a:solidFill>
                <a:latin typeface="Times New Roman" panose="02020603050405020304" pitchFamily="18" charset="0"/>
                <a:ea typeface="標楷體" panose="03000509000000000000" pitchFamily="65" charset="-120"/>
              </a:rPr>
              <a:t>月</a:t>
            </a:r>
            <a:r>
              <a:rPr lang="en-US" altLang="zh-TW" sz="2000" kern="100" dirty="0">
                <a:solidFill>
                  <a:srgbClr val="000000"/>
                </a:solidFill>
                <a:latin typeface="Times New Roman" panose="02020603050405020304" pitchFamily="18" charset="0"/>
                <a:ea typeface="標楷體" panose="03000509000000000000" pitchFamily="65" charset="-120"/>
              </a:rPr>
              <a:t>5</a:t>
            </a:r>
            <a:r>
              <a:rPr lang="zh-TW" altLang="en-US" sz="2000" kern="100" dirty="0">
                <a:solidFill>
                  <a:srgbClr val="000000"/>
                </a:solidFill>
                <a:latin typeface="Times New Roman" panose="02020603050405020304" pitchFamily="18" charset="0"/>
                <a:ea typeface="標楷體" panose="03000509000000000000" pitchFamily="65" charset="-120"/>
              </a:rPr>
              <a:t>日</a:t>
            </a:r>
            <a:r>
              <a:rPr lang="en-US" altLang="zh-TW" sz="2000" kern="100" dirty="0">
                <a:solidFill>
                  <a:srgbClr val="000000"/>
                </a:solidFill>
                <a:latin typeface="Times New Roman" panose="02020603050405020304" pitchFamily="18" charset="0"/>
                <a:ea typeface="標楷體" panose="03000509000000000000" pitchFamily="65" charset="-120"/>
              </a:rPr>
              <a:t>(</a:t>
            </a:r>
            <a:r>
              <a:rPr lang="zh-TW" altLang="en-US" sz="2000" kern="100" dirty="0">
                <a:solidFill>
                  <a:srgbClr val="000000"/>
                </a:solidFill>
                <a:latin typeface="Times New Roman" panose="02020603050405020304" pitchFamily="18" charset="0"/>
                <a:ea typeface="標楷體" panose="03000509000000000000" pitchFamily="65" charset="-120"/>
              </a:rPr>
              <a:t>星期五</a:t>
            </a:r>
            <a:r>
              <a:rPr lang="en-US" altLang="zh-TW" sz="2000" kern="100" dirty="0">
                <a:solidFill>
                  <a:srgbClr val="000000"/>
                </a:solidFill>
                <a:latin typeface="Times New Roman" panose="02020603050405020304" pitchFamily="18" charset="0"/>
                <a:ea typeface="標楷體" panose="03000509000000000000" pitchFamily="65" charset="-120"/>
              </a:rPr>
              <a:t>)</a:t>
            </a:r>
            <a:r>
              <a:rPr lang="zh-TW" altLang="en-US" sz="2000" kern="100" dirty="0">
                <a:solidFill>
                  <a:srgbClr val="000000"/>
                </a:solidFill>
                <a:latin typeface="Times New Roman" panose="02020603050405020304" pitchFamily="18" charset="0"/>
                <a:ea typeface="標楷體" panose="03000509000000000000" pitchFamily="65" charset="-120"/>
              </a:rPr>
              <a:t>上午</a:t>
            </a:r>
            <a:r>
              <a:rPr lang="en-US" altLang="zh-TW" sz="2000" kern="100" dirty="0">
                <a:solidFill>
                  <a:srgbClr val="000000"/>
                </a:solidFill>
                <a:latin typeface="Times New Roman" panose="02020603050405020304" pitchFamily="18" charset="0"/>
                <a:ea typeface="標楷體" panose="03000509000000000000" pitchFamily="65" charset="-120"/>
              </a:rPr>
              <a:t>10:00</a:t>
            </a:r>
            <a:r>
              <a:rPr lang="zh-TW" altLang="en-US" sz="2000" kern="100" dirty="0">
                <a:solidFill>
                  <a:srgbClr val="000000"/>
                </a:solidFill>
                <a:latin typeface="Times New Roman" panose="02020603050405020304" pitchFamily="18" charset="0"/>
                <a:ea typeface="標楷體" panose="03000509000000000000" pitchFamily="65" charset="-120"/>
              </a:rPr>
              <a:t>金門縣議員李養生服務處為古寧村村民建議雙鯉湖浚深事宜辦理會勘，會勘結論如下：</a:t>
            </a:r>
          </a:p>
          <a:p>
            <a:pPr marL="444500" indent="-180975" algn="just">
              <a:lnSpc>
                <a:spcPts val="2400"/>
              </a:lnSpc>
              <a:spcBef>
                <a:spcPts val="600"/>
              </a:spcBef>
            </a:pPr>
            <a:r>
              <a:rPr lang="en-US" altLang="zh-TW" sz="2000" kern="100" dirty="0">
                <a:solidFill>
                  <a:srgbClr val="000000"/>
                </a:solidFill>
                <a:latin typeface="Times New Roman" panose="02020603050405020304" pitchFamily="18" charset="0"/>
                <a:ea typeface="標楷體" panose="03000509000000000000" pitchFamily="65" charset="-120"/>
              </a:rPr>
              <a:t>1.</a:t>
            </a:r>
            <a:r>
              <a:rPr lang="zh-TW" altLang="en-US" sz="2000" kern="100" dirty="0">
                <a:solidFill>
                  <a:srgbClr val="000000"/>
                </a:solidFill>
                <a:latin typeface="Times New Roman" panose="02020603050405020304" pitchFamily="18" charset="0"/>
                <a:ea typeface="標楷體" panose="03000509000000000000" pitchFamily="65" charset="-120"/>
              </a:rPr>
              <a:t>雙鯉潮的浚深，已經</a:t>
            </a:r>
            <a:r>
              <a:rPr lang="zh-TW" altLang="en-US" sz="2000" kern="100" dirty="0">
                <a:solidFill>
                  <a:srgbClr val="C00000"/>
                </a:solidFill>
                <a:latin typeface="Times New Roman" panose="02020603050405020304" pitchFamily="18" charset="0"/>
                <a:ea typeface="標楷體" panose="03000509000000000000" pitchFamily="65" charset="-120"/>
              </a:rPr>
              <a:t>幾十年沒有清淤</a:t>
            </a:r>
            <a:r>
              <a:rPr lang="zh-TW" altLang="en-US" sz="2000" kern="100" dirty="0">
                <a:solidFill>
                  <a:srgbClr val="000000"/>
                </a:solidFill>
                <a:latin typeface="Times New Roman" panose="02020603050405020304" pitchFamily="18" charset="0"/>
                <a:ea typeface="標楷體" panose="03000509000000000000" pitchFamily="65" charset="-120"/>
              </a:rPr>
              <a:t>，趁缺水乾旱時候，盡速解決這問題，以達事半功倍之效。</a:t>
            </a:r>
          </a:p>
          <a:p>
            <a:pPr marL="444500" indent="-180975" algn="just">
              <a:lnSpc>
                <a:spcPts val="2400"/>
              </a:lnSpc>
              <a:spcBef>
                <a:spcPts val="600"/>
              </a:spcBef>
            </a:pPr>
            <a:r>
              <a:rPr lang="en-US" altLang="zh-TW" sz="2000" kern="100" dirty="0">
                <a:solidFill>
                  <a:srgbClr val="000000"/>
                </a:solidFill>
                <a:latin typeface="Times New Roman" panose="02020603050405020304" pitchFamily="18" charset="0"/>
                <a:ea typeface="標楷體" panose="03000509000000000000" pitchFamily="65" charset="-120"/>
              </a:rPr>
              <a:t>2.</a:t>
            </a:r>
            <a:r>
              <a:rPr lang="zh-TW" altLang="en-US" sz="2000" kern="100" dirty="0">
                <a:solidFill>
                  <a:srgbClr val="000000"/>
                </a:solidFill>
                <a:latin typeface="Times New Roman" panose="02020603050405020304" pitchFamily="18" charset="0"/>
                <a:ea typeface="標楷體" panose="03000509000000000000" pitchFamily="65" charset="-120"/>
              </a:rPr>
              <a:t>雙鯉湖的石板橋中間部分，有</a:t>
            </a:r>
            <a:r>
              <a:rPr lang="zh-TW" altLang="en-US" sz="2000" kern="100" dirty="0">
                <a:solidFill>
                  <a:srgbClr val="C00000"/>
                </a:solidFill>
                <a:latin typeface="Times New Roman" panose="02020603050405020304" pitchFamily="18" charset="0"/>
                <a:ea typeface="標楷體" panose="03000509000000000000" pitchFamily="65" charset="-120"/>
              </a:rPr>
              <a:t>每年划龍舟競賽的水道需求</a:t>
            </a:r>
            <a:r>
              <a:rPr lang="zh-TW" altLang="en-US" sz="2000" kern="100" dirty="0">
                <a:solidFill>
                  <a:srgbClr val="000000"/>
                </a:solidFill>
                <a:latin typeface="Times New Roman" panose="02020603050405020304" pitchFamily="18" charset="0"/>
                <a:ea typeface="標楷體" panose="03000509000000000000" pitchFamily="65" charset="-120"/>
              </a:rPr>
              <a:t>，應再挖開。</a:t>
            </a:r>
          </a:p>
          <a:p>
            <a:pPr marL="444500" indent="-180975" algn="just">
              <a:lnSpc>
                <a:spcPts val="2400"/>
              </a:lnSpc>
              <a:spcBef>
                <a:spcPts val="600"/>
              </a:spcBef>
            </a:pPr>
            <a:r>
              <a:rPr lang="en-US" altLang="zh-TW" sz="2000" kern="100" dirty="0">
                <a:solidFill>
                  <a:srgbClr val="000000"/>
                </a:solidFill>
                <a:latin typeface="Times New Roman" panose="02020603050405020304" pitchFamily="18" charset="0"/>
                <a:ea typeface="標楷體" panose="03000509000000000000" pitchFamily="65" charset="-120"/>
              </a:rPr>
              <a:t>3.</a:t>
            </a:r>
            <a:r>
              <a:rPr lang="zh-TW" altLang="en-US" sz="2000" kern="100" dirty="0">
                <a:solidFill>
                  <a:srgbClr val="000000"/>
                </a:solidFill>
                <a:latin typeface="Times New Roman" panose="02020603050405020304" pitchFamily="18" charset="0"/>
                <a:ea typeface="標楷體" panose="03000509000000000000" pitchFamily="65" charset="-120"/>
              </a:rPr>
              <a:t>浚深工作問題主要是</a:t>
            </a:r>
            <a:r>
              <a:rPr lang="zh-TW" altLang="en-US" sz="2000" kern="100" dirty="0">
                <a:solidFill>
                  <a:srgbClr val="C00000"/>
                </a:solidFill>
                <a:latin typeface="Times New Roman" panose="02020603050405020304" pitchFamily="18" charset="0"/>
                <a:ea typeface="標楷體" panose="03000509000000000000" pitchFamily="65" charset="-120"/>
              </a:rPr>
              <a:t>土方和經費</a:t>
            </a:r>
            <a:r>
              <a:rPr lang="zh-TW" altLang="en-US" sz="2000" kern="100" dirty="0">
                <a:solidFill>
                  <a:srgbClr val="000000"/>
                </a:solidFill>
                <a:latin typeface="Times New Roman" panose="02020603050405020304" pitchFamily="18" charset="0"/>
                <a:ea typeface="標楷體" panose="03000509000000000000" pitchFamily="65" charset="-120"/>
              </a:rPr>
              <a:t>，金門國家公園管理處原編列預算，但被砍掉了。</a:t>
            </a:r>
          </a:p>
          <a:p>
            <a:pPr marL="444500" indent="-180975" algn="just">
              <a:lnSpc>
                <a:spcPts val="2400"/>
              </a:lnSpc>
              <a:spcBef>
                <a:spcPts val="600"/>
              </a:spcBef>
            </a:pPr>
            <a:r>
              <a:rPr lang="en-US" altLang="zh-TW" sz="2000" kern="100" dirty="0">
                <a:solidFill>
                  <a:srgbClr val="000000"/>
                </a:solidFill>
                <a:latin typeface="Times New Roman" panose="02020603050405020304" pitchFamily="18" charset="0"/>
                <a:ea typeface="標楷體" panose="03000509000000000000" pitchFamily="65" charset="-120"/>
              </a:rPr>
              <a:t>4.</a:t>
            </a:r>
            <a:r>
              <a:rPr lang="zh-TW" altLang="en-US" sz="2000" kern="100" dirty="0">
                <a:solidFill>
                  <a:srgbClr val="000000"/>
                </a:solidFill>
                <a:latin typeface="Times New Roman" panose="02020603050405020304" pitchFamily="18" charset="0"/>
                <a:ea typeface="標楷體" panose="03000509000000000000" pitchFamily="65" charset="-120"/>
              </a:rPr>
              <a:t>土方問題金門國家公園管理處可以媒合解決，但</a:t>
            </a:r>
            <a:r>
              <a:rPr lang="zh-TW" altLang="en-US" sz="2000" kern="100" dirty="0">
                <a:solidFill>
                  <a:srgbClr val="C00000"/>
                </a:solidFill>
                <a:latin typeface="Times New Roman" panose="02020603050405020304" pitchFamily="18" charset="0"/>
                <a:ea typeface="標楷體" panose="03000509000000000000" pitchFamily="65" charset="-120"/>
              </a:rPr>
              <a:t>經費需各方來協調爭取</a:t>
            </a:r>
            <a:r>
              <a:rPr lang="zh-TW" altLang="en-US" sz="2000" kern="100" dirty="0">
                <a:solidFill>
                  <a:srgbClr val="000000"/>
                </a:solidFill>
                <a:latin typeface="Times New Roman" panose="02020603050405020304" pitchFamily="18" charset="0"/>
                <a:ea typeface="標楷體" panose="03000509000000000000" pitchFamily="65" charset="-120"/>
              </a:rPr>
              <a:t>，必要時也請洪申翰立法委員來幫忙。</a:t>
            </a:r>
          </a:p>
          <a:p>
            <a:pPr marL="265113" indent="-179388" algn="just">
              <a:lnSpc>
                <a:spcPts val="2400"/>
              </a:lnSpc>
              <a:spcBef>
                <a:spcPts val="6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此次會勘結論亦透過立法委員洪申翰國會辦公室轉請內政部營建署妥處本案。</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4767" y="300448"/>
            <a:ext cx="3267660" cy="2451298"/>
          </a:xfrm>
          <a:prstGeom prst="rect">
            <a:avLst/>
          </a:prstGeom>
        </p:spPr>
      </p:pic>
      <p:pic>
        <p:nvPicPr>
          <p:cNvPr id="7" name="圖片 6"/>
          <p:cNvPicPr>
            <a:picLocks noChangeAspect="1"/>
          </p:cNvPicPr>
          <p:nvPr/>
        </p:nvPicPr>
        <p:blipFill rotWithShape="1">
          <a:blip r:embed="rId3" cstate="print">
            <a:extLst>
              <a:ext uri="{28A0092B-C50C-407E-A947-70E740481C1C}">
                <a14:useLocalDpi xmlns:a14="http://schemas.microsoft.com/office/drawing/2010/main" val="0"/>
              </a:ext>
            </a:extLst>
          </a:blip>
          <a:srcRect l="16651" t="10405" r="7102" b="24435"/>
          <a:stretch/>
        </p:blipFill>
        <p:spPr>
          <a:xfrm>
            <a:off x="5424767" y="2814993"/>
            <a:ext cx="3267660" cy="3949003"/>
          </a:xfrm>
          <a:prstGeom prst="rect">
            <a:avLst/>
          </a:prstGeom>
        </p:spPr>
      </p:pic>
      <p:sp>
        <p:nvSpPr>
          <p:cNvPr id="5" name="投影片編號版面配置區 4"/>
          <p:cNvSpPr>
            <a:spLocks noGrp="1"/>
          </p:cNvSpPr>
          <p:nvPr>
            <p:ph type="sldNum" sz="quarter" idx="12"/>
          </p:nvPr>
        </p:nvSpPr>
        <p:spPr/>
        <p:txBody>
          <a:bodyPr/>
          <a:lstStyle/>
          <a:p>
            <a:fld id="{874E72F4-5AC2-4827-866C-0A5BE25DA73D}" type="slidenum">
              <a:rPr lang="zh-TW" altLang="en-US" smtClean="0"/>
              <a:t>16</a:t>
            </a:fld>
            <a:endParaRPr lang="zh-TW" altLang="en-US"/>
          </a:p>
        </p:txBody>
      </p:sp>
    </p:spTree>
    <p:extLst>
      <p:ext uri="{BB962C8B-B14F-4D97-AF65-F5344CB8AC3E}">
        <p14:creationId xmlns:p14="http://schemas.microsoft.com/office/powerpoint/2010/main" val="2295169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smtClean="0"/>
              <a:t>相關作業辦理</a:t>
            </a:r>
            <a:r>
              <a:rPr lang="zh-TW" altLang="en-US" sz="2800" b="1" dirty="0"/>
              <a:t>情形 </a:t>
            </a:r>
          </a:p>
        </p:txBody>
      </p:sp>
      <p:sp>
        <p:nvSpPr>
          <p:cNvPr id="5" name="投影片編號版面配置區 4"/>
          <p:cNvSpPr>
            <a:spLocks noGrp="1"/>
          </p:cNvSpPr>
          <p:nvPr>
            <p:ph type="sldNum" sz="quarter" idx="12"/>
          </p:nvPr>
        </p:nvSpPr>
        <p:spPr/>
        <p:txBody>
          <a:bodyPr/>
          <a:lstStyle/>
          <a:p>
            <a:fld id="{874E72F4-5AC2-4827-866C-0A5BE25DA73D}" type="slidenum">
              <a:rPr lang="zh-TW" altLang="en-US" smtClean="0"/>
              <a:t>17</a:t>
            </a:fld>
            <a:endParaRPr lang="zh-TW" altLang="en-US"/>
          </a:p>
        </p:txBody>
      </p:sp>
      <p:sp>
        <p:nvSpPr>
          <p:cNvPr id="6" name="Rectangle 2"/>
          <p:cNvSpPr>
            <a:spLocks noChangeArrowheads="1"/>
          </p:cNvSpPr>
          <p:nvPr/>
        </p:nvSpPr>
        <p:spPr bwMode="auto">
          <a:xfrm>
            <a:off x="189116" y="1221626"/>
            <a:ext cx="428888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65113" marR="0" lvl="0" indent="-265113"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a:t>
            </a:r>
            <a:r>
              <a:rPr kumimoji="0" lang="zh-TW" altLang="en-US" sz="20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金門地區「全國水環境改善計畫」第五批次提案第一次現勘</a:t>
            </a:r>
            <a:endParaRPr kumimoji="0" lang="zh-TW" altLang="en-US" sz="2000" b="0" i="0" u="none" strike="noStrike" cap="none" normalizeH="0" baseline="0" dirty="0" smtClean="0">
              <a:ln>
                <a:noFill/>
              </a:ln>
              <a:solidFill>
                <a:schemeClr val="tx1"/>
              </a:solidFill>
              <a:effectLst/>
            </a:endParaRPr>
          </a:p>
          <a:p>
            <a:pPr marL="265113" marR="0" lvl="0" algn="l" defTabSz="914400" rtl="0" eaLnBrk="0" fontAlgn="base" latinLnBrk="0" hangingPunct="0">
              <a:lnSpc>
                <a:spcPct val="100000"/>
              </a:lnSpc>
              <a:spcBef>
                <a:spcPct val="0"/>
              </a:spcBef>
              <a:spcAft>
                <a:spcPct val="0"/>
              </a:spcAft>
              <a:buClrTx/>
              <a:buSzTx/>
              <a:buFontTx/>
              <a:buNone/>
              <a:tabLst>
                <a:tab pos="358775" algn="l"/>
              </a:tabLst>
            </a:pPr>
            <a:r>
              <a:rPr kumimoji="0" lang="zh-TW" altLang="en-US" sz="20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時間：</a:t>
            </a:r>
            <a:r>
              <a:rPr kumimoji="0" lang="en-US" altLang="zh-TW" sz="20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110</a:t>
            </a:r>
            <a:r>
              <a:rPr kumimoji="0" lang="zh-TW" altLang="en-US" sz="20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年</a:t>
            </a:r>
            <a:r>
              <a:rPr kumimoji="0" lang="en-US" altLang="zh-TW" sz="20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4</a:t>
            </a:r>
            <a:r>
              <a:rPr kumimoji="0" lang="zh-TW" altLang="en-US" sz="20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月</a:t>
            </a:r>
            <a:r>
              <a:rPr kumimoji="0" lang="en-US" altLang="zh-TW" sz="20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19</a:t>
            </a:r>
            <a:r>
              <a:rPr kumimoji="0" lang="zh-TW" altLang="en-US" sz="20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日（星期一）</a:t>
            </a:r>
            <a:endParaRPr kumimoji="0" lang="zh-TW"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000" b="0" i="0" u="none" strike="noStrike" cap="none" normalizeH="0" baseline="0" dirty="0" smtClean="0">
              <a:ln>
                <a:noFill/>
              </a:ln>
              <a:solidFill>
                <a:schemeClr val="tx1"/>
              </a:solidFill>
              <a:effectLst/>
            </a:endParaRPr>
          </a:p>
        </p:txBody>
      </p:sp>
      <p:pic>
        <p:nvPicPr>
          <p:cNvPr id="1025" name="圖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1282" y="470019"/>
            <a:ext cx="4109370" cy="30840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189116" y="3620489"/>
            <a:ext cx="873153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2</a:t>
            </a:r>
            <a:r>
              <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金門</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地區「全國水環境改善計畫」第五批次提案初審會議</a:t>
            </a:r>
          </a:p>
          <a:p>
            <a:pPr marL="358775" indent="-358775" eaLnBrk="0" fontAlgn="base" hangingPunct="0">
              <a:spcBef>
                <a:spcPct val="0"/>
              </a:spcBef>
              <a:spcAft>
                <a:spcPct val="0"/>
              </a:spcAft>
            </a:pP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  時間</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110</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4</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日</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（星期二）</a:t>
            </a:r>
            <a:endPar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endParaRPr>
          </a:p>
          <a:p>
            <a:pPr marL="358775" indent="-358775" eaLnBrk="0" fontAlgn="base" hangingPunct="0">
              <a:spcBef>
                <a:spcPct val="0"/>
              </a:spcBef>
              <a:spcAft>
                <a:spcPct val="0"/>
              </a:spcAft>
            </a:pPr>
            <a:endPar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endParaRPr>
          </a:p>
          <a:p>
            <a:pPr marL="265113" indent="-265113" eaLnBrk="0" fontAlgn="base" hangingPunct="0">
              <a:spcBef>
                <a:spcPct val="0"/>
              </a:spcBef>
              <a:spcAft>
                <a:spcPct val="0"/>
              </a:spcAft>
            </a:pPr>
            <a:r>
              <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rPr>
              <a:t>3.110</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rPr>
              <a:t>5</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rPr>
              <a:t>12</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日 金門縣長</a:t>
            </a:r>
            <a:r>
              <a:rPr lang="zh-TW" altLang="en-US" sz="2000" dirty="0" smtClean="0">
                <a:latin typeface="PMingLiU" panose="02020500000000000000" pitchFamily="18" charset="-120"/>
                <a:ea typeface="PMingLiU" panose="02020500000000000000" pitchFamily="18" charset="-120"/>
                <a:cs typeface="Times New Roman" panose="02020603050405020304" pitchFamily="18" charset="0"/>
              </a:rPr>
              <a:t>、</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議長率縣府及議會主管赴現場了解雙鯉湖浚深工程，並期待中央給予經費支持本案。</a:t>
            </a:r>
            <a:endParaRPr lang="en-US" altLang="zh-TW" sz="2000" dirty="0">
              <a:latin typeface="標楷體" panose="03000509000000000000" pitchFamily="65" charset="-120"/>
              <a:ea typeface="標楷體" panose="03000509000000000000" pitchFamily="65" charset="-120"/>
              <a:cs typeface="Times New Roman" panose="02020603050405020304" pitchFamily="18" charset="0"/>
            </a:endParaRPr>
          </a:p>
          <a:p>
            <a:pPr marL="358775" indent="-358775" eaLnBrk="0" fontAlgn="base" hangingPunct="0">
              <a:spcBef>
                <a:spcPct val="0"/>
              </a:spcBef>
              <a:spcAft>
                <a:spcPct val="0"/>
              </a:spcAft>
            </a:pPr>
            <a:endParaRPr lang="zh-TW" altLang="en-US" sz="2000" dirty="0">
              <a:latin typeface="標楷體" panose="03000509000000000000" pitchFamily="65" charset="-120"/>
              <a:ea typeface="標楷體" panose="03000509000000000000" pitchFamily="65" charset="-120"/>
              <a:cs typeface="Times New Roman" panose="02020603050405020304" pitchFamily="18" charset="0"/>
            </a:endParaRPr>
          </a:p>
          <a:p>
            <a:pPr eaLnBrk="0" fontAlgn="base" hangingPunct="0">
              <a:spcBef>
                <a:spcPct val="0"/>
              </a:spcBef>
              <a:spcAft>
                <a:spcPct val="0"/>
              </a:spcAft>
            </a:pPr>
            <a:r>
              <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rPr>
              <a:t>4.</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全國水環境改善計畫」第五批次提報案件南區共學營</a:t>
            </a:r>
          </a:p>
          <a:p>
            <a:pPr eaLnBrk="0" fontAlgn="base" hangingPunct="0">
              <a:spcBef>
                <a:spcPct val="0"/>
              </a:spcBef>
              <a:spcAft>
                <a:spcPct val="0"/>
              </a:spcAft>
            </a:pP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  時間</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110</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5</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13</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日（星期四</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87233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整體計畫概述</a:t>
            </a:r>
          </a:p>
        </p:txBody>
      </p:sp>
      <p:sp>
        <p:nvSpPr>
          <p:cNvPr id="2" name="矩形 1"/>
          <p:cNvSpPr/>
          <p:nvPr/>
        </p:nvSpPr>
        <p:spPr>
          <a:xfrm>
            <a:off x="213604" y="809961"/>
            <a:ext cx="8716791" cy="4939814"/>
          </a:xfrm>
          <a:prstGeom prst="rect">
            <a:avLst/>
          </a:prstGeom>
        </p:spPr>
        <p:txBody>
          <a:bodyPr wrap="square">
            <a:spAutoFit/>
          </a:bodyPr>
          <a:lstStyle/>
          <a:p>
            <a:pPr marL="522288" indent="-342900">
              <a:lnSpc>
                <a:spcPts val="2400"/>
              </a:lnSpc>
              <a:spcBef>
                <a:spcPts val="1200"/>
              </a:spcBef>
              <a:spcAft>
                <a:spcPts val="0"/>
              </a:spcAft>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雙</a:t>
            </a:r>
            <a:r>
              <a:rPr lang="zh-TW" altLang="zh-TW" sz="2000" kern="100" dirty="0">
                <a:solidFill>
                  <a:srgbClr val="000000"/>
                </a:solidFill>
                <a:latin typeface="Times New Roman" panose="02020603050405020304" pitchFamily="18" charset="0"/>
                <a:ea typeface="標楷體" panose="03000509000000000000" pitchFamily="65" charset="-120"/>
              </a:rPr>
              <a:t>鯉湖因近年長期乾旱及降雨量不足，且因泥沙經年累月沉積湖底，進而逐漸加劇雙鯉湖淤積陸化，同時因水質優養化問題嚴重，大大影響眾多湖區內的生物棲息與生態景觀，以及環境品質與安全</a:t>
            </a:r>
            <a:r>
              <a:rPr lang="zh-TW" altLang="zh-TW" sz="2000" kern="100" dirty="0" smtClean="0">
                <a:solidFill>
                  <a:srgbClr val="000000"/>
                </a:solidFill>
                <a:latin typeface="Times New Roman" panose="02020603050405020304" pitchFamily="18" charset="0"/>
                <a:ea typeface="標楷體" panose="03000509000000000000" pitchFamily="65" charset="-120"/>
              </a:rPr>
              <a:t>衛生</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522288" indent="-342900">
              <a:lnSpc>
                <a:spcPts val="2400"/>
              </a:lnSpc>
              <a:spcBef>
                <a:spcPts val="1200"/>
              </a:spcBef>
              <a:spcAft>
                <a:spcPts val="0"/>
              </a:spcAft>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故</a:t>
            </a:r>
            <a:r>
              <a:rPr lang="zh-TW" altLang="zh-TW" sz="2000" kern="100" dirty="0">
                <a:solidFill>
                  <a:srgbClr val="000000"/>
                </a:solidFill>
                <a:latin typeface="Times New Roman" panose="02020603050405020304" pitchFamily="18" charset="0"/>
                <a:ea typeface="標楷體" panose="03000509000000000000" pitchFamily="65" charset="-120"/>
              </a:rPr>
              <a:t>本計畫執行之目的為改善前述之問題，並期望達成</a:t>
            </a:r>
            <a:r>
              <a:rPr lang="zh-TW" altLang="zh-TW" sz="2000" kern="100" dirty="0">
                <a:solidFill>
                  <a:srgbClr val="C00000"/>
                </a:solidFill>
                <a:latin typeface="Times New Roman" panose="02020603050405020304" pitchFamily="18" charset="0"/>
                <a:ea typeface="標楷體" panose="03000509000000000000" pitchFamily="65" charset="-120"/>
              </a:rPr>
              <a:t>增加湖區整體蓄水量</a:t>
            </a:r>
            <a:r>
              <a:rPr lang="zh-TW" altLang="zh-TW" sz="2000" kern="100" dirty="0">
                <a:solidFill>
                  <a:srgbClr val="000000"/>
                </a:solidFill>
                <a:latin typeface="Times New Roman" panose="02020603050405020304" pitchFamily="18" charset="0"/>
                <a:ea typeface="標楷體" panose="03000509000000000000" pitchFamily="65" charset="-120"/>
              </a:rPr>
              <a:t>、</a:t>
            </a:r>
            <a:r>
              <a:rPr lang="zh-TW" altLang="zh-TW" sz="2000" kern="100" dirty="0">
                <a:solidFill>
                  <a:srgbClr val="C00000"/>
                </a:solidFill>
                <a:latin typeface="Times New Roman" panose="02020603050405020304" pitchFamily="18" charset="0"/>
                <a:ea typeface="標楷體" panose="03000509000000000000" pitchFamily="65" charset="-120"/>
              </a:rPr>
              <a:t>改善水質優養化狀況</a:t>
            </a:r>
            <a:r>
              <a:rPr lang="zh-TW" altLang="zh-TW" sz="2000" kern="100" dirty="0">
                <a:solidFill>
                  <a:srgbClr val="000000"/>
                </a:solidFill>
                <a:latin typeface="Times New Roman" panose="02020603050405020304" pitchFamily="18" charset="0"/>
                <a:ea typeface="標楷體" panose="03000509000000000000" pitchFamily="65" charset="-120"/>
              </a:rPr>
              <a:t>，以及</a:t>
            </a:r>
            <a:r>
              <a:rPr lang="zh-TW" altLang="zh-TW" sz="2000" kern="100" dirty="0">
                <a:solidFill>
                  <a:srgbClr val="C00000"/>
                </a:solidFill>
                <a:latin typeface="Times New Roman" panose="02020603050405020304" pitchFamily="18" charset="0"/>
                <a:ea typeface="標楷體" panose="03000509000000000000" pitchFamily="65" charset="-120"/>
              </a:rPr>
              <a:t>營造優質生態與生活環境</a:t>
            </a:r>
            <a:r>
              <a:rPr lang="zh-TW" altLang="zh-TW" sz="2000" kern="100" dirty="0">
                <a:solidFill>
                  <a:srgbClr val="000000"/>
                </a:solidFill>
                <a:latin typeface="Times New Roman" panose="02020603050405020304" pitchFamily="18" charset="0"/>
                <a:ea typeface="標楷體" panose="03000509000000000000" pitchFamily="65" charset="-120"/>
              </a:rPr>
              <a:t>之願景目標。</a:t>
            </a:r>
            <a:endParaRPr lang="zh-TW" altLang="zh-TW" sz="2000" kern="100" dirty="0">
              <a:latin typeface="Times New Roman" panose="02020603050405020304" pitchFamily="18" charset="0"/>
            </a:endParaRPr>
          </a:p>
          <a:p>
            <a:pPr marL="467995" indent="71120">
              <a:spcBef>
                <a:spcPts val="600"/>
              </a:spcBef>
              <a:spcAft>
                <a:spcPts val="600"/>
              </a:spcAft>
            </a:pPr>
            <a:r>
              <a:rPr lang="zh-TW" altLang="zh-TW" sz="2000" kern="100" dirty="0">
                <a:solidFill>
                  <a:srgbClr val="000000"/>
                </a:solidFill>
                <a:latin typeface="Times New Roman" panose="02020603050405020304" pitchFamily="18" charset="0"/>
                <a:ea typeface="標楷體" panose="03000509000000000000" pitchFamily="65" charset="-120"/>
              </a:rPr>
              <a:t>本計畫擬執行內容如下</a:t>
            </a:r>
            <a:r>
              <a:rPr lang="en-US" altLang="zh-TW" sz="2000" kern="100" dirty="0">
                <a:solidFill>
                  <a:srgbClr val="000000"/>
                </a:solidFill>
                <a:latin typeface="Times New Roman" panose="02020603050405020304" pitchFamily="18" charset="0"/>
                <a:ea typeface="標楷體" panose="03000509000000000000" pitchFamily="65" charset="-120"/>
              </a:rPr>
              <a:t>:</a:t>
            </a:r>
            <a:endParaRPr lang="zh-TW" altLang="zh-TW" sz="2000" kern="100" dirty="0">
              <a:latin typeface="Times New Roman" panose="02020603050405020304" pitchFamily="18" charset="0"/>
            </a:endParaRPr>
          </a:p>
          <a:p>
            <a:pPr marL="654050" marR="289560" indent="-388938">
              <a:spcBef>
                <a:spcPts val="600"/>
              </a:spcBef>
              <a:spcAft>
                <a:spcPts val="600"/>
              </a:spcAft>
            </a:pPr>
            <a:r>
              <a:rPr lang="en-US" altLang="zh-TW" sz="2000" b="1" kern="100" dirty="0">
                <a:latin typeface="標楷體" panose="03000509000000000000" pitchFamily="65" charset="-120"/>
                <a:ea typeface="標楷體" panose="03000509000000000000" pitchFamily="65" charset="-120"/>
                <a:cs typeface="Times New Roman" panose="02020603050405020304" pitchFamily="18" charset="0"/>
              </a:rPr>
              <a:t>1</a:t>
            </a:r>
            <a:r>
              <a:rPr lang="en-US" altLang="zh-TW" sz="2000" b="1"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b="1" kern="100" dirty="0">
                <a:latin typeface="標楷體" panose="03000509000000000000" pitchFamily="65" charset="-120"/>
                <a:ea typeface="標楷體" panose="03000509000000000000" pitchFamily="65" charset="-120"/>
                <a:cs typeface="Times New Roman" panose="02020603050405020304" pitchFamily="18" charset="0"/>
              </a:rPr>
              <a:t>雙鯉湖區底泥清除及浚深</a:t>
            </a:r>
            <a:r>
              <a:rPr lang="zh-TW" altLang="en-US" sz="2000" b="1" kern="100" dirty="0" smtClean="0">
                <a:latin typeface="標楷體" panose="03000509000000000000" pitchFamily="65" charset="-120"/>
                <a:ea typeface="標楷體" panose="03000509000000000000" pitchFamily="65" charset="-120"/>
                <a:cs typeface="Times New Roman" panose="02020603050405020304" pitchFamily="18" charset="0"/>
              </a:rPr>
              <a:t>改善</a:t>
            </a:r>
            <a:endParaRPr lang="en-US" altLang="zh-TW" sz="2000" b="1" kern="100" dirty="0" smtClean="0">
              <a:latin typeface="標楷體" panose="03000509000000000000" pitchFamily="65" charset="-120"/>
              <a:ea typeface="標楷體" panose="03000509000000000000" pitchFamily="65" charset="-120"/>
              <a:cs typeface="Times New Roman" panose="02020603050405020304" pitchFamily="18" charset="0"/>
            </a:endParaRPr>
          </a:p>
          <a:p>
            <a:pPr marL="654050" marR="289560" indent="-388938">
              <a:spcBef>
                <a:spcPts val="600"/>
              </a:spcBef>
              <a:spcAft>
                <a:spcPts val="600"/>
              </a:spcAft>
            </a:pPr>
            <a:r>
              <a:rPr lang="en-US" altLang="zh-TW" sz="2000" b="1" kern="100" dirty="0" smtClean="0">
                <a:latin typeface="標楷體" panose="03000509000000000000" pitchFamily="65" charset="-120"/>
                <a:ea typeface="標楷體" panose="03000509000000000000" pitchFamily="65" charset="-120"/>
                <a:cs typeface="Times New Roman" panose="02020603050405020304" pitchFamily="18" charset="0"/>
              </a:rPr>
              <a:t>2</a:t>
            </a:r>
            <a:r>
              <a:rPr lang="en-US" altLang="zh-TW" sz="2000" b="1"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b="1" kern="100" dirty="0">
                <a:latin typeface="標楷體" panose="03000509000000000000" pitchFamily="65" charset="-120"/>
                <a:ea typeface="標楷體" panose="03000509000000000000" pitchFamily="65" charset="-120"/>
                <a:cs typeface="Times New Roman" panose="02020603050405020304" pitchFamily="18" charset="0"/>
              </a:rPr>
              <a:t>建置水質改善淨化系統設施</a:t>
            </a:r>
          </a:p>
          <a:p>
            <a:pPr marL="654050" marR="289560" indent="-388938">
              <a:spcBef>
                <a:spcPts val="600"/>
              </a:spcBef>
              <a:spcAft>
                <a:spcPts val="600"/>
              </a:spcAft>
            </a:pPr>
            <a:r>
              <a:rPr lang="en-US" altLang="zh-TW" sz="2000" b="1" kern="100" dirty="0">
                <a:latin typeface="標楷體" panose="03000509000000000000" pitchFamily="65" charset="-120"/>
                <a:ea typeface="標楷體" panose="03000509000000000000" pitchFamily="65" charset="-120"/>
                <a:cs typeface="Times New Roman" panose="02020603050405020304" pitchFamily="18" charset="0"/>
              </a:rPr>
              <a:t>3.</a:t>
            </a:r>
            <a:r>
              <a:rPr lang="zh-TW" altLang="en-US" sz="2000" b="1" kern="100" dirty="0">
                <a:latin typeface="標楷體" panose="03000509000000000000" pitchFamily="65" charset="-120"/>
                <a:ea typeface="標楷體" panose="03000509000000000000" pitchFamily="65" charset="-120"/>
                <a:cs typeface="Times New Roman" panose="02020603050405020304" pitchFamily="18" charset="0"/>
              </a:rPr>
              <a:t>動物廊道及微棲地改善</a:t>
            </a:r>
          </a:p>
          <a:p>
            <a:pPr marL="654050" marR="289560" indent="-388938">
              <a:spcBef>
                <a:spcPts val="600"/>
              </a:spcBef>
              <a:spcAft>
                <a:spcPts val="600"/>
              </a:spcAft>
            </a:pPr>
            <a:r>
              <a:rPr lang="en-US" altLang="zh-TW" sz="2000" b="1" kern="100" dirty="0">
                <a:latin typeface="標楷體" panose="03000509000000000000" pitchFamily="65" charset="-120"/>
                <a:ea typeface="標楷體" panose="03000509000000000000" pitchFamily="65" charset="-120"/>
                <a:cs typeface="Times New Roman" panose="02020603050405020304" pitchFamily="18" charset="0"/>
              </a:rPr>
              <a:t>4.</a:t>
            </a:r>
            <a:r>
              <a:rPr lang="zh-TW" altLang="en-US" sz="2000" b="1" kern="100" dirty="0">
                <a:latin typeface="標楷體" panose="03000509000000000000" pitchFamily="65" charset="-120"/>
                <a:ea typeface="標楷體" panose="03000509000000000000" pitchFamily="65" charset="-120"/>
                <a:cs typeface="Times New Roman" panose="02020603050405020304" pitchFamily="18" charset="0"/>
              </a:rPr>
              <a:t>湖區疏濬範圍內之週邊環境整理維護</a:t>
            </a:r>
          </a:p>
          <a:p>
            <a:pPr marL="654050" marR="289560" indent="-388938">
              <a:spcBef>
                <a:spcPts val="600"/>
              </a:spcBef>
              <a:spcAft>
                <a:spcPts val="600"/>
              </a:spcAft>
            </a:pPr>
            <a:r>
              <a:rPr lang="en-US" altLang="zh-TW" sz="2000" b="1" kern="100" dirty="0">
                <a:latin typeface="標楷體" panose="03000509000000000000" pitchFamily="65" charset="-120"/>
                <a:ea typeface="標楷體" panose="03000509000000000000" pitchFamily="65" charset="-120"/>
                <a:cs typeface="Times New Roman" panose="02020603050405020304" pitchFamily="18" charset="0"/>
              </a:rPr>
              <a:t>5.</a:t>
            </a:r>
            <a:r>
              <a:rPr lang="zh-TW" altLang="en-US" sz="2000" b="1" kern="100" dirty="0">
                <a:latin typeface="標楷體" panose="03000509000000000000" pitchFamily="65" charset="-120"/>
                <a:ea typeface="標楷體" panose="03000509000000000000" pitchFamily="65" charset="-120"/>
                <a:cs typeface="Times New Roman" panose="02020603050405020304" pitchFamily="18" charset="0"/>
              </a:rPr>
              <a:t>水域中既有生物移置及外來種移除作業</a:t>
            </a:r>
          </a:p>
          <a:p>
            <a:pPr marL="654050" marR="289560" indent="-388938">
              <a:spcBef>
                <a:spcPts val="600"/>
              </a:spcBef>
              <a:spcAft>
                <a:spcPts val="600"/>
              </a:spcAft>
            </a:pPr>
            <a:r>
              <a:rPr lang="en-US" altLang="zh-TW" sz="2000" b="1" kern="100" dirty="0">
                <a:latin typeface="標楷體" panose="03000509000000000000" pitchFamily="65" charset="-120"/>
                <a:ea typeface="標楷體" panose="03000509000000000000" pitchFamily="65" charset="-120"/>
                <a:cs typeface="Times New Roman" panose="02020603050405020304" pitchFamily="18" charset="0"/>
              </a:rPr>
              <a:t>6.</a:t>
            </a:r>
            <a:r>
              <a:rPr lang="zh-TW" altLang="en-US" sz="2000" b="1" kern="100" dirty="0">
                <a:latin typeface="標楷體" panose="03000509000000000000" pitchFamily="65" charset="-120"/>
                <a:ea typeface="標楷體" panose="03000509000000000000" pitchFamily="65" charset="-120"/>
                <a:cs typeface="Times New Roman" panose="02020603050405020304" pitchFamily="18" charset="0"/>
              </a:rPr>
              <a:t>辦理生態檢核作業</a:t>
            </a: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18</a:t>
            </a:fld>
            <a:endParaRPr lang="zh-TW" altLang="en-US"/>
          </a:p>
        </p:txBody>
      </p:sp>
    </p:spTree>
    <p:extLst>
      <p:ext uri="{BB962C8B-B14F-4D97-AF65-F5344CB8AC3E}">
        <p14:creationId xmlns:p14="http://schemas.microsoft.com/office/powerpoint/2010/main" val="4293924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553" y="1064388"/>
            <a:ext cx="8810714" cy="3477875"/>
          </a:xfrm>
          <a:prstGeom prst="rect">
            <a:avLst/>
          </a:prstGeom>
        </p:spPr>
        <p:txBody>
          <a:bodyPr wrap="square">
            <a:spAutoFit/>
          </a:bodyPr>
          <a:lstStyle/>
          <a:p>
            <a:pPr marL="522288" indent="-342900">
              <a:lnSpc>
                <a:spcPts val="2400"/>
              </a:lnSpc>
              <a:spcBef>
                <a:spcPts val="12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本</a:t>
            </a:r>
            <a:r>
              <a:rPr lang="zh-TW" altLang="zh-TW" sz="2000" kern="100" dirty="0">
                <a:solidFill>
                  <a:srgbClr val="000000"/>
                </a:solidFill>
                <a:latin typeface="Times New Roman" panose="02020603050405020304" pitchFamily="18" charset="0"/>
                <a:ea typeface="標楷體" panose="03000509000000000000" pitchFamily="65" charset="-120"/>
              </a:rPr>
              <a:t>案之辦理原則如下</a:t>
            </a:r>
            <a:r>
              <a:rPr lang="en-US" altLang="zh-TW" sz="2000" kern="100" dirty="0">
                <a:solidFill>
                  <a:srgbClr val="000000"/>
                </a:solidFill>
                <a:latin typeface="Times New Roman" panose="02020603050405020304" pitchFamily="18" charset="0"/>
                <a:ea typeface="標楷體" panose="03000509000000000000" pitchFamily="65" charset="-120"/>
              </a:rPr>
              <a:t>:</a:t>
            </a:r>
            <a:endParaRPr lang="zh-TW" altLang="zh-TW" sz="2000" kern="100" dirty="0">
              <a:solidFill>
                <a:srgbClr val="000000"/>
              </a:solidFill>
              <a:latin typeface="Times New Roman" panose="02020603050405020304" pitchFamily="18" charset="0"/>
              <a:ea typeface="標楷體" panose="03000509000000000000" pitchFamily="65" charset="-120"/>
            </a:endParaRPr>
          </a:p>
          <a:p>
            <a:pPr marL="358775" indent="-179388">
              <a:lnSpc>
                <a:spcPts val="2400"/>
              </a:lnSpc>
              <a:spcBef>
                <a:spcPts val="1200"/>
              </a:spcBef>
            </a:pPr>
            <a:r>
              <a:rPr lang="en-US" altLang="zh-TW" sz="2000" kern="100" dirty="0">
                <a:solidFill>
                  <a:srgbClr val="000000"/>
                </a:solidFill>
                <a:latin typeface="Times New Roman" panose="02020603050405020304" pitchFamily="18" charset="0"/>
                <a:ea typeface="標楷體" panose="03000509000000000000" pitchFamily="65" charset="-120"/>
              </a:rPr>
              <a:t>1.</a:t>
            </a:r>
            <a:r>
              <a:rPr lang="zh-TW" altLang="zh-TW" sz="2000" kern="100" dirty="0">
                <a:solidFill>
                  <a:srgbClr val="000000"/>
                </a:solidFill>
                <a:latin typeface="Times New Roman" panose="02020603050405020304" pitchFamily="18" charset="0"/>
                <a:ea typeface="標楷體" panose="03000509000000000000" pitchFamily="65" charset="-120"/>
              </a:rPr>
              <a:t>雙鯉湖中生長諸多水生植物，每年植株枯萎留下之有機質沉積於湖底，進而逐漸加劇湖區淤積陸化程度，影響環境生態景觀。適逢近年長期乾旱降雨量不足，致部分區域湖水乾涸，大量魚類死亡腐臭，造成居民困擾；考量雨季及水鳥棲息季節習性，疏浚工程擬採分期</a:t>
            </a:r>
            <a:r>
              <a:rPr lang="en-US" altLang="zh-TW" sz="2000" kern="100" dirty="0">
                <a:solidFill>
                  <a:srgbClr val="000000"/>
                </a:solidFill>
                <a:latin typeface="Times New Roman" panose="02020603050405020304" pitchFamily="18" charset="0"/>
                <a:ea typeface="標楷體" panose="03000509000000000000" pitchFamily="65" charset="-120"/>
              </a:rPr>
              <a:t>(</a:t>
            </a:r>
            <a:r>
              <a:rPr lang="zh-TW" altLang="zh-TW" sz="2000" kern="100" dirty="0">
                <a:solidFill>
                  <a:srgbClr val="000000"/>
                </a:solidFill>
                <a:latin typeface="Times New Roman" panose="02020603050405020304" pitchFamily="18" charset="0"/>
                <a:ea typeface="標楷體" panose="03000509000000000000" pitchFamily="65" charset="-120"/>
              </a:rPr>
              <a:t>標</a:t>
            </a:r>
            <a:r>
              <a:rPr lang="en-US" altLang="zh-TW" sz="2000" kern="100" dirty="0">
                <a:solidFill>
                  <a:srgbClr val="000000"/>
                </a:solidFill>
                <a:latin typeface="Times New Roman" panose="02020603050405020304" pitchFamily="18" charset="0"/>
                <a:ea typeface="標楷體" panose="03000509000000000000" pitchFamily="65" charset="-120"/>
              </a:rPr>
              <a:t>)</a:t>
            </a:r>
            <a:r>
              <a:rPr lang="zh-TW" altLang="zh-TW" sz="2000" kern="100" dirty="0">
                <a:solidFill>
                  <a:srgbClr val="000000"/>
                </a:solidFill>
                <a:latin typeface="Times New Roman" panose="02020603050405020304" pitchFamily="18" charset="0"/>
                <a:ea typeface="標楷體" panose="03000509000000000000" pitchFamily="65" charset="-120"/>
              </a:rPr>
              <a:t>階段性施作，</a:t>
            </a:r>
            <a:r>
              <a:rPr lang="zh-TW" altLang="zh-TW" sz="2000" kern="100" dirty="0">
                <a:solidFill>
                  <a:srgbClr val="C00000"/>
                </a:solidFill>
                <a:latin typeface="Times New Roman" panose="02020603050405020304" pitchFamily="18" charset="0"/>
                <a:ea typeface="標楷體" panose="03000509000000000000" pitchFamily="65" charset="-120"/>
              </a:rPr>
              <a:t>以乾涸池區優先施作</a:t>
            </a:r>
            <a:r>
              <a:rPr lang="zh-TW" altLang="zh-TW" sz="2000" kern="100" dirty="0">
                <a:solidFill>
                  <a:srgbClr val="000000"/>
                </a:solidFill>
                <a:latin typeface="Times New Roman" panose="02020603050405020304" pitchFamily="18" charset="0"/>
                <a:ea typeface="標楷體" panose="03000509000000000000" pitchFamily="65" charset="-120"/>
              </a:rPr>
              <a:t>，為提供水鳥棲地，維持生態多樣性，</a:t>
            </a:r>
            <a:r>
              <a:rPr lang="zh-TW" altLang="zh-TW" sz="2000" kern="100" dirty="0">
                <a:solidFill>
                  <a:srgbClr val="C00000"/>
                </a:solidFill>
                <a:latin typeface="Times New Roman" panose="02020603050405020304" pitchFamily="18" charset="0"/>
                <a:ea typeface="標楷體" panose="03000509000000000000" pitchFamily="65" charset="-120"/>
              </a:rPr>
              <a:t>泥砂疏浚宜有深有淺</a:t>
            </a:r>
            <a:r>
              <a:rPr lang="zh-TW" altLang="zh-TW" sz="2000" kern="100" dirty="0">
                <a:solidFill>
                  <a:srgbClr val="000000"/>
                </a:solidFill>
                <a:latin typeface="Times New Roman" panose="02020603050405020304" pitchFamily="18" charset="0"/>
                <a:ea typeface="標楷體" panose="03000509000000000000" pitchFamily="65" charset="-120"/>
              </a:rPr>
              <a:t>。 </a:t>
            </a:r>
          </a:p>
          <a:p>
            <a:pPr marL="358775" indent="-179388">
              <a:lnSpc>
                <a:spcPts val="2400"/>
              </a:lnSpc>
              <a:spcBef>
                <a:spcPts val="1200"/>
              </a:spcBef>
            </a:pPr>
            <a:r>
              <a:rPr lang="en-US" altLang="zh-TW" sz="2000" kern="100" dirty="0">
                <a:solidFill>
                  <a:srgbClr val="000000"/>
                </a:solidFill>
                <a:latin typeface="Times New Roman" panose="02020603050405020304" pitchFamily="18" charset="0"/>
                <a:ea typeface="標楷體" panose="03000509000000000000" pitchFamily="65" charset="-120"/>
              </a:rPr>
              <a:t>2.</a:t>
            </a:r>
            <a:r>
              <a:rPr lang="zh-TW" altLang="zh-TW" sz="2000" kern="100" dirty="0">
                <a:solidFill>
                  <a:srgbClr val="000000"/>
                </a:solidFill>
                <a:latin typeface="Times New Roman" panose="02020603050405020304" pitchFamily="18" charset="0"/>
                <a:ea typeface="標楷體" panose="03000509000000000000" pitchFamily="65" charset="-120"/>
              </a:rPr>
              <a:t>為持續監測該區域自然生態系統，以維持生物多樣性，如各類鳥類分別性喜棲息於淺水、淺灘或一定深度水域，</a:t>
            </a:r>
            <a:r>
              <a:rPr lang="zh-TW" altLang="zh-TW" sz="2000" kern="100" dirty="0">
                <a:solidFill>
                  <a:srgbClr val="C00000"/>
                </a:solidFill>
                <a:latin typeface="Times New Roman" panose="02020603050405020304" pitchFamily="18" charset="0"/>
                <a:ea typeface="標楷體" panose="03000509000000000000" pitchFamily="65" charset="-120"/>
              </a:rPr>
              <a:t>規劃前預先釐清目標復育族群特性，有效營造適當之鳥類及其他生物棲息活動環境</a:t>
            </a:r>
            <a:r>
              <a:rPr lang="zh-TW" altLang="zh-TW" sz="2000" kern="100" dirty="0">
                <a:solidFill>
                  <a:srgbClr val="000000"/>
                </a:solidFill>
                <a:latin typeface="Times New Roman" panose="02020603050405020304" pitchFamily="18" charset="0"/>
                <a:ea typeface="標楷體" panose="03000509000000000000" pitchFamily="65" charset="-120"/>
              </a:rPr>
              <a:t>，爰工程辦理前、執行中及完成後</a:t>
            </a:r>
            <a:r>
              <a:rPr lang="zh-TW" altLang="zh-TW" sz="2000" kern="100" dirty="0">
                <a:solidFill>
                  <a:srgbClr val="C00000"/>
                </a:solidFill>
                <a:latin typeface="Times New Roman" panose="02020603050405020304" pitchFamily="18" charset="0"/>
                <a:ea typeface="標楷體" panose="03000509000000000000" pitchFamily="65" charset="-120"/>
              </a:rPr>
              <a:t>持續監測</a:t>
            </a:r>
            <a:r>
              <a:rPr lang="zh-TW" altLang="zh-TW" sz="2000" kern="100" dirty="0">
                <a:solidFill>
                  <a:srgbClr val="000000"/>
                </a:solidFill>
                <a:latin typeface="Times New Roman" panose="02020603050405020304" pitchFamily="18" charset="0"/>
                <a:ea typeface="標楷體" panose="03000509000000000000" pitchFamily="65" charset="-120"/>
              </a:rPr>
              <a:t>該區域動植物生態資源，提供工程執行管理。 </a:t>
            </a:r>
          </a:p>
        </p:txBody>
      </p:sp>
      <p:sp>
        <p:nvSpPr>
          <p:cNvPr id="5"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整體計畫概述</a:t>
            </a:r>
          </a:p>
        </p:txBody>
      </p:sp>
      <p:sp>
        <p:nvSpPr>
          <p:cNvPr id="6" name="投影片編號版面配置區 5"/>
          <p:cNvSpPr>
            <a:spLocks noGrp="1"/>
          </p:cNvSpPr>
          <p:nvPr>
            <p:ph type="sldNum" sz="quarter" idx="12"/>
          </p:nvPr>
        </p:nvSpPr>
        <p:spPr/>
        <p:txBody>
          <a:bodyPr/>
          <a:lstStyle/>
          <a:p>
            <a:fld id="{874E72F4-5AC2-4827-866C-0A5BE25DA73D}" type="slidenum">
              <a:rPr lang="zh-TW" altLang="en-US" smtClean="0"/>
              <a:t>19</a:t>
            </a:fld>
            <a:endParaRPr lang="zh-TW" altLang="en-US"/>
          </a:p>
        </p:txBody>
      </p:sp>
    </p:spTree>
    <p:extLst>
      <p:ext uri="{BB962C8B-B14F-4D97-AF65-F5344CB8AC3E}">
        <p14:creationId xmlns:p14="http://schemas.microsoft.com/office/powerpoint/2010/main" val="3980930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28600" y="119642"/>
            <a:ext cx="8684664" cy="1417597"/>
          </a:xfrm>
        </p:spPr>
        <p:txBody>
          <a:bodyPr>
            <a:normAutofit fontScale="62500" lnSpcReduction="20000"/>
          </a:bodyPr>
          <a:lstStyle/>
          <a:p>
            <a:pPr marL="0" indent="0">
              <a:buNone/>
            </a:pPr>
            <a:r>
              <a:rPr lang="zh-TW" altLang="en-US" sz="3200" dirty="0"/>
              <a:t>「全國水環境改善計畫」第五批次提報案件南區共學營會議討論意見回覆表</a:t>
            </a:r>
          </a:p>
          <a:p>
            <a:pPr marL="0" indent="0">
              <a:buNone/>
            </a:pPr>
            <a:r>
              <a:rPr lang="zh-TW" altLang="en-US" sz="2200" dirty="0"/>
              <a:t>壹、時間：中華民國</a:t>
            </a:r>
            <a:r>
              <a:rPr lang="en-US" altLang="zh-TW" sz="2200" dirty="0"/>
              <a:t>110</a:t>
            </a:r>
            <a:r>
              <a:rPr lang="zh-TW" altLang="en-US" sz="2200" dirty="0"/>
              <a:t>年</a:t>
            </a:r>
            <a:r>
              <a:rPr lang="en-US" altLang="zh-TW" sz="2200" dirty="0"/>
              <a:t>5</a:t>
            </a:r>
            <a:r>
              <a:rPr lang="zh-TW" altLang="en-US" sz="2200" dirty="0"/>
              <a:t>月</a:t>
            </a:r>
            <a:r>
              <a:rPr lang="en-US" altLang="zh-TW" sz="2200" dirty="0"/>
              <a:t>13</a:t>
            </a:r>
            <a:r>
              <a:rPr lang="zh-TW" altLang="en-US" sz="2200" dirty="0"/>
              <a:t>日</a:t>
            </a:r>
          </a:p>
          <a:p>
            <a:pPr marL="0" indent="0">
              <a:buNone/>
            </a:pPr>
            <a:r>
              <a:rPr lang="zh-TW" altLang="en-US" sz="2200" dirty="0"/>
              <a:t>貳、地點：第六河川局</a:t>
            </a:r>
          </a:p>
          <a:p>
            <a:pPr marL="0" indent="0">
              <a:buNone/>
            </a:pPr>
            <a:r>
              <a:rPr lang="zh-TW" altLang="en-US" sz="2200" dirty="0"/>
              <a:t>參、主持人：陳局長建成</a:t>
            </a:r>
            <a:r>
              <a:rPr lang="en-US" altLang="zh-TW" sz="2200" dirty="0"/>
              <a:t>(</a:t>
            </a:r>
            <a:r>
              <a:rPr lang="zh-TW" altLang="en-US" sz="2200" dirty="0"/>
              <a:t>陳簡任正工程司代理</a:t>
            </a:r>
            <a:r>
              <a:rPr lang="en-US" altLang="zh-TW" sz="2200" dirty="0"/>
              <a:t>)       </a:t>
            </a:r>
          </a:p>
          <a:p>
            <a:pPr marL="0" indent="0">
              <a:buNone/>
            </a:pPr>
            <a:r>
              <a:rPr lang="zh-TW" altLang="en-US" sz="2200" dirty="0"/>
              <a:t>肆、討論意見</a:t>
            </a:r>
            <a:r>
              <a:rPr lang="zh-TW" altLang="en-US" sz="2200" dirty="0" smtClean="0"/>
              <a:t>：</a:t>
            </a:r>
            <a:endParaRPr lang="en-US" altLang="zh-TW" sz="2200" dirty="0" smtClean="0"/>
          </a:p>
          <a:p>
            <a:pPr marL="0" indent="0">
              <a:buNone/>
            </a:pPr>
            <a:endParaRPr lang="en-US" altLang="zh-TW" dirty="0"/>
          </a:p>
          <a:p>
            <a:pPr marL="0" indent="0">
              <a:buNone/>
            </a:pP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2</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2483978535"/>
              </p:ext>
            </p:extLst>
          </p:nvPr>
        </p:nvGraphicFramePr>
        <p:xfrm>
          <a:off x="160767" y="1509752"/>
          <a:ext cx="8820330" cy="5323940"/>
        </p:xfrm>
        <a:graphic>
          <a:graphicData uri="http://schemas.openxmlformats.org/drawingml/2006/table">
            <a:tbl>
              <a:tblPr firstRow="1" firstCol="1" bandRow="1" bandCol="1">
                <a:tableStyleId>{7DF18680-E054-41AD-8BC1-D1AEF772440D}</a:tableStyleId>
              </a:tblPr>
              <a:tblGrid>
                <a:gridCol w="4419779">
                  <a:extLst>
                    <a:ext uri="{9D8B030D-6E8A-4147-A177-3AD203B41FA5}">
                      <a16:colId xmlns:a16="http://schemas.microsoft.com/office/drawing/2014/main" xmlns="" val="471757191"/>
                    </a:ext>
                  </a:extLst>
                </a:gridCol>
                <a:gridCol w="4400551">
                  <a:extLst>
                    <a:ext uri="{9D8B030D-6E8A-4147-A177-3AD203B41FA5}">
                      <a16:colId xmlns:a16="http://schemas.microsoft.com/office/drawing/2014/main" xmlns="" val="3429525505"/>
                    </a:ext>
                  </a:extLst>
                </a:gridCol>
              </a:tblGrid>
              <a:tr h="291072">
                <a:tc>
                  <a:txBody>
                    <a:bodyPr/>
                    <a:lstStyle/>
                    <a:p>
                      <a:pPr algn="ctr">
                        <a:lnSpc>
                          <a:spcPts val="2000"/>
                        </a:lnSpc>
                        <a:spcAft>
                          <a:spcPts val="0"/>
                        </a:spcAft>
                      </a:pPr>
                      <a:r>
                        <a:rPr lang="zh-TW" sz="1400" b="1" kern="100" dirty="0">
                          <a:effectLst/>
                          <a:latin typeface="標楷體" panose="03000509000000000000" pitchFamily="65" charset="-120"/>
                          <a:ea typeface="標楷體" panose="03000509000000000000" pitchFamily="65" charset="-120"/>
                        </a:rPr>
                        <a:t>討論意見</a:t>
                      </a:r>
                    </a:p>
                  </a:txBody>
                  <a:tcPr marL="72000" marR="72000" marT="36000" marB="36000" anchor="ctr"/>
                </a:tc>
                <a:tc>
                  <a:txBody>
                    <a:bodyPr/>
                    <a:lstStyle/>
                    <a:p>
                      <a:pPr algn="ctr">
                        <a:lnSpc>
                          <a:spcPts val="2000"/>
                        </a:lnSpc>
                        <a:spcAft>
                          <a:spcPts val="0"/>
                        </a:spcAft>
                      </a:pPr>
                      <a:r>
                        <a:rPr lang="zh-TW" sz="1400" b="1" kern="100" dirty="0">
                          <a:effectLst/>
                          <a:latin typeface="標楷體" panose="03000509000000000000" pitchFamily="65" charset="-120"/>
                          <a:ea typeface="標楷體" panose="03000509000000000000" pitchFamily="65" charset="-120"/>
                        </a:rPr>
                        <a:t>答覆說明</a:t>
                      </a:r>
                    </a:p>
                  </a:txBody>
                  <a:tcPr marL="72000" marR="72000" marT="36000" marB="36000" anchor="ctr"/>
                </a:tc>
                <a:extLst>
                  <a:ext uri="{0D108BD9-81ED-4DB2-BD59-A6C34878D82A}">
                    <a16:rowId xmlns:a16="http://schemas.microsoft.com/office/drawing/2014/main" xmlns="" val="1368644377"/>
                  </a:ext>
                </a:extLst>
              </a:tr>
              <a:tr h="1855260">
                <a:tc>
                  <a:txBody>
                    <a:bodyPr/>
                    <a:lstStyle/>
                    <a:p>
                      <a:pPr marL="0" lvl="0" indent="0" algn="just">
                        <a:spcAft>
                          <a:spcPts val="0"/>
                        </a:spcAft>
                        <a:buFont typeface="Times New Roman" panose="02020603050405020304" pitchFamily="18" charset="0"/>
                        <a:buNone/>
                      </a:pPr>
                      <a:r>
                        <a:rPr lang="en-US" altLang="zh-TW" sz="1400" b="0" kern="100" dirty="0" smtClean="0">
                          <a:effectLst/>
                          <a:latin typeface="標楷體" panose="03000509000000000000" pitchFamily="65" charset="-120"/>
                          <a:ea typeface="標楷體" panose="03000509000000000000" pitchFamily="65" charset="-120"/>
                        </a:rPr>
                        <a:t>(</a:t>
                      </a:r>
                      <a:r>
                        <a:rPr lang="zh-TW" altLang="en-US" sz="1400" b="0" kern="100" dirty="0" smtClean="0">
                          <a:effectLst/>
                          <a:latin typeface="標楷體" panose="03000509000000000000" pitchFamily="65" charset="-120"/>
                          <a:ea typeface="標楷體" panose="03000509000000000000" pitchFamily="65" charset="-120"/>
                        </a:rPr>
                        <a:t>一</a:t>
                      </a:r>
                      <a:r>
                        <a:rPr lang="en-US" altLang="zh-TW" sz="1400" b="0" kern="100" dirty="0" smtClean="0">
                          <a:effectLst/>
                          <a:latin typeface="標楷體" panose="03000509000000000000" pitchFamily="65" charset="-120"/>
                          <a:ea typeface="標楷體" panose="03000509000000000000" pitchFamily="65" charset="-120"/>
                        </a:rPr>
                        <a:t>)</a:t>
                      </a:r>
                      <a:r>
                        <a:rPr lang="zh-TW" altLang="en-US" sz="1400" b="0" kern="100" dirty="0" smtClean="0">
                          <a:effectLst/>
                          <a:latin typeface="標楷體" panose="03000509000000000000" pitchFamily="65" charset="-120"/>
                          <a:ea typeface="標楷體" panose="03000509000000000000" pitchFamily="65" charset="-120"/>
                        </a:rPr>
                        <a:t> </a:t>
                      </a:r>
                      <a:r>
                        <a:rPr lang="zh-TW" sz="1400" b="0" kern="100" dirty="0" smtClean="0">
                          <a:effectLst/>
                          <a:latin typeface="標楷體" panose="03000509000000000000" pitchFamily="65" charset="-120"/>
                          <a:ea typeface="標楷體" panose="03000509000000000000" pitchFamily="65" charset="-120"/>
                        </a:rPr>
                        <a:t>優點</a:t>
                      </a:r>
                      <a:r>
                        <a:rPr lang="zh-TW" sz="1400" b="0" kern="100" dirty="0">
                          <a:effectLst/>
                          <a:latin typeface="標楷體" panose="03000509000000000000" pitchFamily="65" charset="-120"/>
                          <a:ea typeface="標楷體" panose="03000509000000000000" pitchFamily="65" charset="-120"/>
                        </a:rPr>
                        <a:t>︰</a:t>
                      </a:r>
                    </a:p>
                    <a:p>
                      <a:pPr marL="179388" lvl="0" indent="-179388" algn="just">
                        <a:spcAft>
                          <a:spcPts val="0"/>
                        </a:spcAft>
                        <a:buFont typeface="+mj-lt"/>
                        <a:buAutoNum type="arabicPeriod"/>
                      </a:pPr>
                      <a:r>
                        <a:rPr lang="zh-TW" sz="1400" b="0" kern="100" dirty="0">
                          <a:effectLst/>
                          <a:latin typeface="標楷體" panose="03000509000000000000" pitchFamily="65" charset="-120"/>
                          <a:ea typeface="標楷體" panose="03000509000000000000" pitchFamily="65" charset="-120"/>
                        </a:rPr>
                        <a:t>與慈湖相連，有雙鯉古地。</a:t>
                      </a:r>
                    </a:p>
                    <a:p>
                      <a:pPr marL="179388" lvl="0" indent="-179388" algn="just">
                        <a:spcAft>
                          <a:spcPts val="0"/>
                        </a:spcAft>
                        <a:buFont typeface="+mj-lt"/>
                        <a:buAutoNum type="arabicPeriod"/>
                      </a:pPr>
                      <a:r>
                        <a:rPr lang="zh-TW" sz="1400" b="0" kern="100" dirty="0">
                          <a:effectLst/>
                          <a:latin typeface="標楷體" panose="03000509000000000000" pitchFamily="65" charset="-120"/>
                          <a:ea typeface="標楷體" panose="03000509000000000000" pitchFamily="65" charset="-120"/>
                        </a:rPr>
                        <a:t>以人文生態旅遊與環境教育之發展。</a:t>
                      </a:r>
                    </a:p>
                    <a:p>
                      <a:pPr marL="179388" lvl="0" indent="-179388" algn="just">
                        <a:spcAft>
                          <a:spcPts val="0"/>
                        </a:spcAft>
                        <a:buFont typeface="+mj-lt"/>
                        <a:buAutoNum type="arabicPeriod"/>
                      </a:pPr>
                      <a:r>
                        <a:rPr lang="zh-TW" sz="1400" b="0" kern="100" dirty="0">
                          <a:effectLst/>
                          <a:latin typeface="標楷體" panose="03000509000000000000" pitchFamily="65" charset="-120"/>
                          <a:ea typeface="標楷體" panose="03000509000000000000" pitchFamily="65" charset="-120"/>
                        </a:rPr>
                        <a:t>考慮生態有關水獺外亦重視卷羽鵜鶘、白額雁、黑面琵鷺及白琵鷺等珍稀水鳥在此棲息，且有注意翠鳥、蒼翡翠及斑翡翠等鳥類之棲息。</a:t>
                      </a:r>
                    </a:p>
                    <a:p>
                      <a:pPr marL="179388" lvl="0" indent="-179388" algn="just">
                        <a:spcAft>
                          <a:spcPts val="0"/>
                        </a:spcAft>
                        <a:buFont typeface="+mj-lt"/>
                        <a:buAutoNum type="arabicPeriod"/>
                      </a:pPr>
                      <a:r>
                        <a:rPr lang="zh-TW" sz="1400" b="0" kern="100" dirty="0">
                          <a:effectLst/>
                          <a:latin typeface="標楷體" panose="03000509000000000000" pitchFamily="65" charset="-120"/>
                          <a:ea typeface="標楷體" panose="03000509000000000000" pitchFamily="65" charset="-120"/>
                        </a:rPr>
                        <a:t>可增加滯洪效果且可清除現存之污泥，可改善水質。</a:t>
                      </a:r>
                    </a:p>
                    <a:p>
                      <a:pPr marL="179388" lvl="0" indent="-179388" algn="just">
                        <a:spcAft>
                          <a:spcPts val="0"/>
                        </a:spcAft>
                        <a:buFont typeface="+mj-lt"/>
                        <a:buAutoNum type="arabicPeriod"/>
                      </a:pPr>
                      <a:r>
                        <a:rPr lang="zh-TW" sz="1400" b="0" kern="100" dirty="0">
                          <a:effectLst/>
                          <a:latin typeface="標楷體" panose="03000509000000000000" pitchFamily="65" charset="-120"/>
                          <a:ea typeface="標楷體" panose="03000509000000000000" pitchFamily="65" charset="-120"/>
                        </a:rPr>
                        <a:t>本案由淨化水質並營造棲地環境為出發點，符合前瞻水環境改善的目的。</a:t>
                      </a:r>
                      <a:endParaRPr lang="zh-TW" sz="1400" b="0" kern="100" dirty="0">
                        <a:solidFill>
                          <a:schemeClr val="lt1"/>
                        </a:solidFill>
                        <a:effectLst/>
                        <a:latin typeface="標楷體" panose="03000509000000000000" pitchFamily="65" charset="-120"/>
                        <a:ea typeface="標楷體" panose="03000509000000000000" pitchFamily="65" charset="-120"/>
                        <a:cs typeface="+mn-cs"/>
                      </a:endParaRPr>
                    </a:p>
                  </a:txBody>
                  <a:tcPr marL="72000" marR="72000" marT="36000" marB="36000"/>
                </a:tc>
                <a:tc>
                  <a:txBody>
                    <a:bodyPr/>
                    <a:lstStyle/>
                    <a:p>
                      <a:pPr algn="just">
                        <a:lnSpc>
                          <a:spcPts val="1500"/>
                        </a:lnSpc>
                        <a:spcBef>
                          <a:spcPts val="300"/>
                        </a:spcBef>
                        <a:spcAft>
                          <a:spcPts val="300"/>
                        </a:spcAft>
                      </a:pPr>
                      <a:r>
                        <a:rPr lang="zh-TW" sz="1400" b="0" kern="100" dirty="0">
                          <a:effectLst/>
                          <a:latin typeface="標楷體" panose="03000509000000000000" pitchFamily="65" charset="-120"/>
                          <a:ea typeface="標楷體" panose="03000509000000000000" pitchFamily="65" charset="-120"/>
                        </a:rPr>
                        <a:t>感謝委員肯定。</a:t>
                      </a:r>
                    </a:p>
                  </a:txBody>
                  <a:tcPr marL="72000" marR="72000" marT="36000" marB="36000"/>
                </a:tc>
                <a:extLst>
                  <a:ext uri="{0D108BD9-81ED-4DB2-BD59-A6C34878D82A}">
                    <a16:rowId xmlns:a16="http://schemas.microsoft.com/office/drawing/2014/main" xmlns="" val="957172970"/>
                  </a:ext>
                </a:extLst>
              </a:tr>
              <a:tr h="2799038">
                <a:tc>
                  <a:txBody>
                    <a:bodyPr/>
                    <a:lstStyle/>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a:t>
                      </a:r>
                      <a:r>
                        <a:rPr lang="zh-TW" sz="1400" b="0" kern="100" dirty="0">
                          <a:effectLst/>
                          <a:latin typeface="標楷體" panose="03000509000000000000" pitchFamily="65" charset="-120"/>
                          <a:ea typeface="標楷體" panose="03000509000000000000" pitchFamily="65" charset="-120"/>
                        </a:rPr>
                        <a:t>二</a:t>
                      </a:r>
                      <a:r>
                        <a:rPr lang="en-US" sz="1400" b="0" kern="100" dirty="0" smtClean="0">
                          <a:effectLst/>
                          <a:latin typeface="標楷體" panose="03000509000000000000" pitchFamily="65" charset="-120"/>
                          <a:ea typeface="標楷體" panose="03000509000000000000" pitchFamily="65" charset="-120"/>
                        </a:rPr>
                        <a:t>)</a:t>
                      </a:r>
                      <a:r>
                        <a:rPr lang="zh-TW" altLang="en-US" sz="1400" b="0" kern="100" dirty="0" smtClean="0">
                          <a:effectLst/>
                          <a:latin typeface="標楷體" panose="03000509000000000000" pitchFamily="65" charset="-120"/>
                          <a:ea typeface="標楷體" panose="03000509000000000000" pitchFamily="65" charset="-120"/>
                        </a:rPr>
                        <a:t> </a:t>
                      </a:r>
                      <a:r>
                        <a:rPr lang="zh-TW" sz="1400" b="0" kern="100" dirty="0" smtClean="0">
                          <a:effectLst/>
                          <a:latin typeface="標楷體" panose="03000509000000000000" pitchFamily="65" charset="-120"/>
                          <a:ea typeface="標楷體" panose="03000509000000000000" pitchFamily="65" charset="-120"/>
                        </a:rPr>
                        <a:t>建議</a:t>
                      </a:r>
                      <a:r>
                        <a:rPr lang="zh-TW" sz="1400" b="0" kern="100" dirty="0">
                          <a:effectLst/>
                          <a:latin typeface="標楷體" panose="03000509000000000000" pitchFamily="65" charset="-120"/>
                          <a:ea typeface="標楷體" panose="03000509000000000000" pitchFamily="65" charset="-120"/>
                        </a:rPr>
                        <a:t>改善事項︰</a:t>
                      </a:r>
                    </a:p>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1.	</a:t>
                      </a:r>
                      <a:r>
                        <a:rPr lang="zh-TW" sz="1400" b="0" kern="100" dirty="0">
                          <a:effectLst/>
                          <a:latin typeface="標楷體" panose="03000509000000000000" pitchFamily="65" charset="-120"/>
                          <a:ea typeface="標楷體" panose="03000509000000000000" pitchFamily="65" charset="-120"/>
                        </a:rPr>
                        <a:t>經濟部前於</a:t>
                      </a:r>
                      <a:r>
                        <a:rPr lang="en-US" sz="1400" b="0" kern="100" dirty="0">
                          <a:effectLst/>
                          <a:latin typeface="標楷體" panose="03000509000000000000" pitchFamily="65" charset="-120"/>
                          <a:ea typeface="標楷體" panose="03000509000000000000" pitchFamily="65" charset="-120"/>
                        </a:rPr>
                        <a:t>110</a:t>
                      </a:r>
                      <a:r>
                        <a:rPr lang="zh-TW" sz="1400" b="0" kern="100" dirty="0">
                          <a:effectLst/>
                          <a:latin typeface="標楷體" panose="03000509000000000000" pitchFamily="65" charset="-120"/>
                          <a:ea typeface="標楷體" panose="03000509000000000000" pitchFamily="65" charset="-120"/>
                        </a:rPr>
                        <a:t>年</a:t>
                      </a:r>
                      <a:r>
                        <a:rPr lang="en-US" sz="1400" b="0" kern="100" dirty="0">
                          <a:effectLst/>
                          <a:latin typeface="標楷體" panose="03000509000000000000" pitchFamily="65" charset="-120"/>
                          <a:ea typeface="標楷體" panose="03000509000000000000" pitchFamily="65" charset="-120"/>
                        </a:rPr>
                        <a:t>2</a:t>
                      </a:r>
                      <a:r>
                        <a:rPr lang="zh-TW" sz="1400" b="0" kern="100" dirty="0">
                          <a:effectLst/>
                          <a:latin typeface="標楷體" panose="03000509000000000000" pitchFamily="65" charset="-120"/>
                          <a:ea typeface="標楷體" panose="03000509000000000000" pitchFamily="65" charset="-120"/>
                        </a:rPr>
                        <a:t>月</a:t>
                      </a:r>
                      <a:r>
                        <a:rPr lang="en-US" sz="1400" b="0" kern="100" dirty="0">
                          <a:effectLst/>
                          <a:latin typeface="標楷體" panose="03000509000000000000" pitchFamily="65" charset="-120"/>
                          <a:ea typeface="標楷體" panose="03000509000000000000" pitchFamily="65" charset="-120"/>
                        </a:rPr>
                        <a:t>26</a:t>
                      </a:r>
                      <a:r>
                        <a:rPr lang="zh-TW" sz="1400" b="0" kern="100" dirty="0">
                          <a:effectLst/>
                          <a:latin typeface="標楷體" panose="03000509000000000000" pitchFamily="65" charset="-120"/>
                          <a:ea typeface="標楷體" panose="03000509000000000000" pitchFamily="65" charset="-120"/>
                        </a:rPr>
                        <a:t>日召開「全國水環境改善計畫」第十三次複評及考核小組作業會議，決議啟動第五批次提案評核程序，並以</a:t>
                      </a:r>
                      <a:r>
                        <a:rPr lang="en-US" sz="1400" b="0" kern="100" dirty="0">
                          <a:effectLst/>
                          <a:latin typeface="標楷體" panose="03000509000000000000" pitchFamily="65" charset="-120"/>
                          <a:ea typeface="標楷體" panose="03000509000000000000" pitchFamily="65" charset="-120"/>
                        </a:rPr>
                        <a:t>(1)</a:t>
                      </a:r>
                      <a:r>
                        <a:rPr lang="zh-TW" sz="1400" b="0" kern="100" dirty="0">
                          <a:effectLst/>
                          <a:latin typeface="標楷體" panose="03000509000000000000" pitchFamily="65" charset="-120"/>
                          <a:ea typeface="標楷體" panose="03000509000000000000" pitchFamily="65" charset="-120"/>
                        </a:rPr>
                        <a:t>水質優先改善案件、</a:t>
                      </a:r>
                      <a:r>
                        <a:rPr lang="en-US" sz="1400" b="0" kern="100" dirty="0">
                          <a:effectLst/>
                          <a:latin typeface="標楷體" panose="03000509000000000000" pitchFamily="65" charset="-120"/>
                          <a:ea typeface="標楷體" panose="03000509000000000000" pitchFamily="65" charset="-120"/>
                        </a:rPr>
                        <a:t>(2)</a:t>
                      </a:r>
                      <a:r>
                        <a:rPr lang="zh-TW" sz="1400" b="0" kern="100" dirty="0">
                          <a:effectLst/>
                          <a:latin typeface="標楷體" panose="03000509000000000000" pitchFamily="65" charset="-120"/>
                          <a:ea typeface="標楷體" panose="03000509000000000000" pitchFamily="65" charset="-120"/>
                        </a:rPr>
                        <a:t>前各批次已核規劃設計費並完成規劃設計作業，尚餘工程未完成辦理案件者、</a:t>
                      </a:r>
                      <a:r>
                        <a:rPr lang="en-US" sz="1400" b="0" kern="100" dirty="0">
                          <a:effectLst/>
                          <a:latin typeface="標楷體" panose="03000509000000000000" pitchFamily="65" charset="-120"/>
                          <a:ea typeface="標楷體" panose="03000509000000000000" pitchFamily="65" charset="-120"/>
                        </a:rPr>
                        <a:t>(3)</a:t>
                      </a:r>
                      <a:r>
                        <a:rPr lang="zh-TW" sz="1400" b="0" kern="100" dirty="0">
                          <a:effectLst/>
                          <a:latin typeface="標楷體" panose="03000509000000000000" pitchFamily="65" charset="-120"/>
                          <a:ea typeface="標楷體" panose="03000509000000000000" pitchFamily="65" charset="-120"/>
                        </a:rPr>
                        <a:t>前各批次核定案件因加強公民參與、生態檢核等作業致未能於</a:t>
                      </a:r>
                      <a:r>
                        <a:rPr lang="en-US" sz="1400" b="0" kern="100" dirty="0">
                          <a:effectLst/>
                          <a:latin typeface="標楷體" panose="03000509000000000000" pitchFamily="65" charset="-120"/>
                          <a:ea typeface="標楷體" panose="03000509000000000000" pitchFamily="65" charset="-120"/>
                        </a:rPr>
                        <a:t>109</a:t>
                      </a:r>
                      <a:r>
                        <a:rPr lang="zh-TW" sz="1400" b="0" kern="100" dirty="0">
                          <a:effectLst/>
                          <a:latin typeface="標楷體" panose="03000509000000000000" pitchFamily="65" charset="-120"/>
                          <a:ea typeface="標楷體" panose="03000509000000000000" pitchFamily="65" charset="-120"/>
                        </a:rPr>
                        <a:t>年</a:t>
                      </a:r>
                      <a:r>
                        <a:rPr lang="en-US" sz="1400" b="0" kern="100" dirty="0">
                          <a:effectLst/>
                          <a:latin typeface="標楷體" panose="03000509000000000000" pitchFamily="65" charset="-120"/>
                          <a:ea typeface="標楷體" panose="03000509000000000000" pitchFamily="65" charset="-120"/>
                        </a:rPr>
                        <a:t>12</a:t>
                      </a:r>
                      <a:r>
                        <a:rPr lang="zh-TW" sz="1400" b="0" kern="100" dirty="0">
                          <a:effectLst/>
                          <a:latin typeface="標楷體" panose="03000509000000000000" pitchFamily="65" charset="-120"/>
                          <a:ea typeface="標楷體" panose="03000509000000000000" pitchFamily="65" charset="-120"/>
                        </a:rPr>
                        <a:t>月底前發生權責之取消辦理案件等三項原則為該批次提案條件。本次縣市政府提案是否符合上開要件請再檢視；如屬新興水環境改善個案，請研議將其納入水環境改善整體空間發展藍圖規劃內，整體性評估辦理必要性，及檢視是否符合「全國水環境改善計畫」推動精神後，再於後續批次提報爭取辦理。本次共學營與會專家學者所提意見，建議可納入後續水環境改善整體空間發展藍圖規劃時參酌</a:t>
                      </a:r>
                      <a:r>
                        <a:rPr lang="zh-TW" sz="1400" b="0" kern="100" dirty="0" smtClean="0">
                          <a:effectLst/>
                          <a:latin typeface="標楷體" panose="03000509000000000000" pitchFamily="65" charset="-120"/>
                          <a:ea typeface="標楷體" panose="03000509000000000000" pitchFamily="65" charset="-120"/>
                        </a:rPr>
                        <a:t>。</a:t>
                      </a:r>
                      <a:endParaRPr lang="zh-TW" sz="1400" b="0" kern="100" dirty="0">
                        <a:effectLst/>
                        <a:latin typeface="標楷體" panose="03000509000000000000" pitchFamily="65" charset="-120"/>
                        <a:ea typeface="標楷體" panose="03000509000000000000" pitchFamily="65" charset="-120"/>
                      </a:endParaRPr>
                    </a:p>
                  </a:txBody>
                  <a:tcPr marL="72000" marR="72000" marT="36000" marB="36000"/>
                </a:tc>
                <a:tc>
                  <a:txBody>
                    <a:bodyPr/>
                    <a:lstStyle/>
                    <a:p>
                      <a:pPr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 </a:t>
                      </a:r>
                      <a:endParaRPr lang="zh-TW" sz="1400" b="0" kern="100" dirty="0">
                        <a:effectLst/>
                        <a:latin typeface="標楷體" panose="03000509000000000000" pitchFamily="65" charset="-120"/>
                        <a:ea typeface="標楷體" panose="03000509000000000000" pitchFamily="65" charset="-120"/>
                      </a:endParaRPr>
                    </a:p>
                    <a:p>
                      <a:pPr algn="just">
                        <a:lnSpc>
                          <a:spcPts val="1500"/>
                        </a:lnSpc>
                        <a:spcBef>
                          <a:spcPts val="300"/>
                        </a:spcBef>
                        <a:spcAft>
                          <a:spcPts val="300"/>
                        </a:spcAft>
                      </a:pPr>
                      <a:r>
                        <a:rPr lang="zh-TW" sz="1400" b="0" kern="100" dirty="0">
                          <a:effectLst/>
                          <a:latin typeface="標楷體" panose="03000509000000000000" pitchFamily="65" charset="-120"/>
                          <a:ea typeface="標楷體" panose="03000509000000000000" pitchFamily="65" charset="-120"/>
                        </a:rPr>
                        <a:t>感謝與會專家學者所提意見，並將妥為納入後續水環境改善整體空間發展藍圖規劃時參酌。</a:t>
                      </a:r>
                    </a:p>
                  </a:txBody>
                  <a:tcPr marL="72000" marR="72000" marT="36000" marB="36000"/>
                </a:tc>
                <a:extLst>
                  <a:ext uri="{0D108BD9-81ED-4DB2-BD59-A6C34878D82A}">
                    <a16:rowId xmlns:a16="http://schemas.microsoft.com/office/drawing/2014/main" xmlns="" val="2573234139"/>
                  </a:ext>
                </a:extLst>
              </a:tr>
            </a:tbl>
          </a:graphicData>
        </a:graphic>
      </p:graphicFrame>
    </p:spTree>
    <p:extLst>
      <p:ext uri="{BB962C8B-B14F-4D97-AF65-F5344CB8AC3E}">
        <p14:creationId xmlns:p14="http://schemas.microsoft.com/office/powerpoint/2010/main" val="3501157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276178"/>
            <a:ext cx="3434078" cy="596838"/>
          </a:xfrm>
        </p:spPr>
        <p:txBody>
          <a:bodyPr vert="horz" lIns="91440" tIns="45720" rIns="91440" bIns="45720" rtlCol="0" anchor="ctr">
            <a:normAutofit/>
          </a:bodyPr>
          <a:lstStyle/>
          <a:p>
            <a:r>
              <a:rPr lang="zh-TW" altLang="en-US" sz="2800" b="1" dirty="0" smtClean="0"/>
              <a:t>初步</a:t>
            </a:r>
            <a:r>
              <a:rPr lang="zh-TW" altLang="en-US" sz="2800" b="1" dirty="0"/>
              <a:t>規劃構想示意圖</a:t>
            </a:r>
          </a:p>
        </p:txBody>
      </p:sp>
      <p:sp>
        <p:nvSpPr>
          <p:cNvPr id="2" name="投影片編號版面配置區 1"/>
          <p:cNvSpPr>
            <a:spLocks noGrp="1"/>
          </p:cNvSpPr>
          <p:nvPr>
            <p:ph type="sldNum" sz="quarter" idx="12"/>
          </p:nvPr>
        </p:nvSpPr>
        <p:spPr/>
        <p:txBody>
          <a:bodyPr/>
          <a:lstStyle/>
          <a:p>
            <a:fld id="{874E72F4-5AC2-4827-866C-0A5BE25DA73D}" type="slidenum">
              <a:rPr lang="zh-TW" altLang="en-US" smtClean="0"/>
              <a:t>20</a:t>
            </a:fld>
            <a:endParaRPr lang="zh-TW" altLang="en-US"/>
          </a:p>
        </p:txBody>
      </p:sp>
      <p:pic>
        <p:nvPicPr>
          <p:cNvPr id="6" name="圖片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35067" y="0"/>
            <a:ext cx="5508933" cy="68477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0599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1988951" cy="596838"/>
          </a:xfrm>
        </p:spPr>
        <p:txBody>
          <a:bodyPr vert="horz" lIns="91440" tIns="45720" rIns="91440" bIns="45720" rtlCol="0" anchor="ctr">
            <a:normAutofit/>
          </a:bodyPr>
          <a:lstStyle/>
          <a:p>
            <a:r>
              <a:rPr lang="zh-TW" altLang="en-US" sz="2800" b="1" dirty="0"/>
              <a:t>設計</a:t>
            </a:r>
            <a:r>
              <a:rPr lang="zh-TW" altLang="en-US" sz="2800" b="1" dirty="0" smtClean="0"/>
              <a:t>說明 </a:t>
            </a:r>
            <a:r>
              <a:rPr lang="en-US" altLang="zh-TW" sz="2800" b="1" dirty="0" smtClean="0"/>
              <a:t>‒</a:t>
            </a:r>
            <a:endParaRPr lang="zh-TW" altLang="en-US" sz="2800" b="1" dirty="0"/>
          </a:p>
        </p:txBody>
      </p:sp>
      <p:sp>
        <p:nvSpPr>
          <p:cNvPr id="2" name="Rectangle 2"/>
          <p:cNvSpPr>
            <a:spLocks noChangeArrowheads="1"/>
          </p:cNvSpPr>
          <p:nvPr/>
        </p:nvSpPr>
        <p:spPr bwMode="auto">
          <a:xfrm>
            <a:off x="237908" y="888087"/>
            <a:ext cx="8668183" cy="2092881"/>
          </a:xfrm>
          <a:prstGeom prst="rect">
            <a:avLst/>
          </a:prstGeom>
          <a:extLst/>
        </p:spPr>
        <p:txBody>
          <a:bodyPr wrap="square">
            <a:spAutoFit/>
          </a:bodyPr>
          <a:lstStyle/>
          <a:p>
            <a:pPr marL="342900" indent="-163513">
              <a:lnSpc>
                <a:spcPts val="2400"/>
              </a:lnSpc>
              <a:spcBef>
                <a:spcPts val="6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本次疏</a:t>
            </a:r>
            <a:r>
              <a:rPr lang="zh-TW" altLang="en-US" sz="2000" kern="100" dirty="0" smtClean="0">
                <a:solidFill>
                  <a:srgbClr val="000000"/>
                </a:solidFill>
                <a:latin typeface="Times New Roman" panose="02020603050405020304" pitchFamily="18" charset="0"/>
                <a:ea typeface="標楷體" panose="03000509000000000000" pitchFamily="65" charset="-120"/>
              </a:rPr>
              <a:t>濬平均</a:t>
            </a:r>
            <a:r>
              <a:rPr lang="zh-TW" altLang="en-US" sz="2000" kern="100" dirty="0">
                <a:solidFill>
                  <a:srgbClr val="000000"/>
                </a:solidFill>
                <a:latin typeface="Times New Roman" panose="02020603050405020304" pitchFamily="18" charset="0"/>
                <a:ea typeface="標楷體" panose="03000509000000000000" pitchFamily="65" charset="-120"/>
              </a:rPr>
              <a:t>深度為</a:t>
            </a:r>
            <a:r>
              <a:rPr lang="en-US" altLang="zh-TW" sz="2000" kern="100" dirty="0">
                <a:solidFill>
                  <a:srgbClr val="C00000"/>
                </a:solidFill>
                <a:latin typeface="Times New Roman" panose="02020603050405020304" pitchFamily="18" charset="0"/>
                <a:ea typeface="標楷體" panose="03000509000000000000" pitchFamily="65" charset="-120"/>
              </a:rPr>
              <a:t>50</a:t>
            </a:r>
            <a:r>
              <a:rPr lang="zh-TW" altLang="en-US" sz="2000" kern="100" dirty="0">
                <a:solidFill>
                  <a:srgbClr val="C00000"/>
                </a:solidFill>
                <a:latin typeface="Times New Roman" panose="02020603050405020304" pitchFamily="18" charset="0"/>
                <a:ea typeface="標楷體" panose="03000509000000000000" pitchFamily="65" charset="-120"/>
              </a:rPr>
              <a:t>公分</a:t>
            </a:r>
            <a:r>
              <a:rPr lang="zh-TW" altLang="en-US" sz="2000" kern="100" dirty="0">
                <a:solidFill>
                  <a:srgbClr val="000000"/>
                </a:solidFill>
                <a:latin typeface="Times New Roman" panose="02020603050405020304" pitchFamily="18" charset="0"/>
                <a:ea typeface="標楷體" panose="03000509000000000000" pitchFamily="65" charset="-120"/>
              </a:rPr>
              <a:t>，並考量不同類群水鳥棲息而有深淺之變化，但須避免浚挖過深而擾動底層鹽分。</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342900" indent="-163513">
              <a:lnSpc>
                <a:spcPts val="2400"/>
              </a:lnSpc>
              <a:spcBef>
                <a:spcPts val="600"/>
              </a:spcBef>
              <a:buFont typeface="Arial" panose="020B0604020202020204" pitchFamily="34" charset="0"/>
              <a:buChar char="•"/>
              <a:tabLst>
                <a:tab pos="265113" algn="l"/>
              </a:tabLst>
            </a:pPr>
            <a:r>
              <a:rPr lang="zh-TW" altLang="en-US" sz="2000" kern="100" dirty="0" smtClean="0">
                <a:solidFill>
                  <a:srgbClr val="000000"/>
                </a:solidFill>
                <a:latin typeface="Times New Roman" panose="02020603050405020304" pitchFamily="18" charset="0"/>
                <a:ea typeface="標楷體" panose="03000509000000000000" pitchFamily="65" charset="-120"/>
              </a:rPr>
              <a:t>因應豐枯水期之水位變化，水域浚深擬採多階式設計，故在不同水位高程時，仍可</a:t>
            </a:r>
            <a:r>
              <a:rPr lang="zh-TW" altLang="en-US" sz="2000" kern="100" dirty="0" smtClean="0">
                <a:solidFill>
                  <a:srgbClr val="C00000"/>
                </a:solidFill>
                <a:latin typeface="Times New Roman" panose="02020603050405020304" pitchFamily="18" charset="0"/>
                <a:ea typeface="標楷體" panose="03000509000000000000" pitchFamily="65" charset="-120"/>
              </a:rPr>
              <a:t>同時呈現淺灘與深水區</a:t>
            </a:r>
            <a:r>
              <a:rPr lang="zh-TW" altLang="en-US" sz="2000" kern="100" dirty="0" smtClean="0">
                <a:solidFill>
                  <a:srgbClr val="000000"/>
                </a:solidFill>
                <a:latin typeface="Times New Roman" panose="02020603050405020304" pitchFamily="18" charset="0"/>
                <a:ea typeface="標楷體" panose="03000509000000000000" pitchFamily="65" charset="-120"/>
              </a:rPr>
              <a:t>之環境，以有利於各類型水鳥棲息活動，即使於枯水期，仍能保留局部水域，以提供魚類及底棲生物利用。</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342900" indent="-163513">
              <a:lnSpc>
                <a:spcPts val="2400"/>
              </a:lnSpc>
              <a:spcBef>
                <a:spcPts val="600"/>
              </a:spcBef>
              <a:buFont typeface="Arial" panose="020B0604020202020204" pitchFamily="34" charset="0"/>
              <a:buChar char="•"/>
              <a:tabLst>
                <a:tab pos="265113" algn="l"/>
              </a:tabLst>
            </a:pPr>
            <a:r>
              <a:rPr lang="zh-TW" altLang="en-US" sz="2000" kern="100" dirty="0" smtClean="0">
                <a:solidFill>
                  <a:srgbClr val="000000"/>
                </a:solidFill>
                <a:latin typeface="Times New Roman" panose="02020603050405020304" pitchFamily="18" charset="0"/>
                <a:ea typeface="標楷體" panose="03000509000000000000" pitchFamily="65" charset="-120"/>
              </a:rPr>
              <a:t>水岸邊坡採緩坡設計，</a:t>
            </a:r>
            <a:r>
              <a:rPr lang="zh-TW" altLang="en-US" sz="2000" kern="100" dirty="0" smtClean="0">
                <a:solidFill>
                  <a:srgbClr val="C00000"/>
                </a:solidFill>
                <a:latin typeface="Times New Roman" panose="02020603050405020304" pitchFamily="18" charset="0"/>
                <a:ea typeface="標楷體" panose="03000509000000000000" pitchFamily="65" charset="-120"/>
              </a:rPr>
              <a:t>坡度高寬比小於</a:t>
            </a:r>
            <a:r>
              <a:rPr lang="en-US" altLang="zh-TW" sz="2000" kern="100" dirty="0" smtClean="0">
                <a:solidFill>
                  <a:srgbClr val="C00000"/>
                </a:solidFill>
                <a:latin typeface="Times New Roman" panose="02020603050405020304" pitchFamily="18" charset="0"/>
                <a:ea typeface="標楷體" panose="03000509000000000000" pitchFamily="65" charset="-120"/>
              </a:rPr>
              <a:t>1/6</a:t>
            </a:r>
            <a:r>
              <a:rPr lang="zh-TW" altLang="en-US" sz="2000" kern="100" dirty="0" smtClean="0">
                <a:solidFill>
                  <a:srgbClr val="000000"/>
                </a:solidFill>
                <a:latin typeface="Times New Roman" panose="02020603050405020304" pitchFamily="18" charset="0"/>
                <a:ea typeface="標楷體" panose="03000509000000000000" pitchFamily="65" charset="-120"/>
              </a:rPr>
              <a:t>，可有利於多數生物棲息活動。</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p:txBody>
      </p:sp>
      <p:sp>
        <p:nvSpPr>
          <p:cNvPr id="5" name="矩形 4"/>
          <p:cNvSpPr/>
          <p:nvPr/>
        </p:nvSpPr>
        <p:spPr>
          <a:xfrm>
            <a:off x="1945311" y="164302"/>
            <a:ext cx="5498076" cy="461665"/>
          </a:xfrm>
          <a:prstGeom prst="rect">
            <a:avLst/>
          </a:prstGeom>
        </p:spPr>
        <p:txBody>
          <a:bodyPr wrap="square">
            <a:spAutoFit/>
          </a:bodyPr>
          <a:lstStyle/>
          <a:p>
            <a:pPr lvl="0" eaLnBrk="0" fontAlgn="base" hangingPunct="0">
              <a:spcBef>
                <a:spcPct val="0"/>
              </a:spcBef>
              <a:spcAft>
                <a:spcPct val="0"/>
              </a:spcAft>
              <a:tabLst>
                <a:tab pos="5334000" algn="r"/>
              </a:tabLst>
            </a:pPr>
            <a:r>
              <a:rPr lang="zh-TW" altLang="en-US" sz="2400" b="1" dirty="0">
                <a:latin typeface="標楷體" panose="03000509000000000000" pitchFamily="65" charset="-120"/>
                <a:ea typeface="標楷體" panose="03000509000000000000" pitchFamily="65" charset="-120"/>
                <a:cs typeface="Times New Roman" panose="02020603050405020304" pitchFamily="18" charset="0"/>
              </a:rPr>
              <a:t>湖區底泥清除及周邊環境整理</a:t>
            </a:r>
            <a:r>
              <a:rPr lang="zh-TW" altLang="en-US" sz="2400" b="1" dirty="0" smtClean="0">
                <a:latin typeface="標楷體" panose="03000509000000000000" pitchFamily="65" charset="-120"/>
                <a:ea typeface="標楷體" panose="03000509000000000000" pitchFamily="65" charset="-120"/>
                <a:cs typeface="Times New Roman" panose="02020603050405020304" pitchFamily="18" charset="0"/>
              </a:rPr>
              <a:t>維護</a:t>
            </a:r>
            <a:r>
              <a:rPr lang="en-US" altLang="zh-TW" sz="2400" b="1" dirty="0" smtClean="0">
                <a:latin typeface="標楷體" panose="03000509000000000000" pitchFamily="65" charset="-120"/>
                <a:ea typeface="標楷體" panose="03000509000000000000" pitchFamily="65" charset="-120"/>
                <a:cs typeface="Times New Roman" panose="02020603050405020304" pitchFamily="18" charset="0"/>
              </a:rPr>
              <a:t>-1</a:t>
            </a:r>
            <a:endParaRPr lang="zh-TW" altLang="en-US" sz="2400" b="1" dirty="0"/>
          </a:p>
        </p:txBody>
      </p:sp>
      <p:sp>
        <p:nvSpPr>
          <p:cNvPr id="6" name="投影片編號版面配置區 5"/>
          <p:cNvSpPr>
            <a:spLocks noGrp="1"/>
          </p:cNvSpPr>
          <p:nvPr>
            <p:ph type="sldNum" sz="quarter" idx="12"/>
          </p:nvPr>
        </p:nvSpPr>
        <p:spPr/>
        <p:txBody>
          <a:bodyPr/>
          <a:lstStyle/>
          <a:p>
            <a:fld id="{874E72F4-5AC2-4827-866C-0A5BE25DA73D}" type="slidenum">
              <a:rPr lang="zh-TW" altLang="en-US" smtClean="0"/>
              <a:t>21</a:t>
            </a:fld>
            <a:endParaRPr lang="zh-TW" altLang="en-US"/>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51593"/>
            <a:ext cx="9144000" cy="2208157"/>
          </a:xfrm>
          <a:prstGeom prst="rect">
            <a:avLst/>
          </a:prstGeom>
        </p:spPr>
      </p:pic>
    </p:spTree>
    <p:extLst>
      <p:ext uri="{BB962C8B-B14F-4D97-AF65-F5344CB8AC3E}">
        <p14:creationId xmlns:p14="http://schemas.microsoft.com/office/powerpoint/2010/main" val="1202981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1988951" cy="596838"/>
          </a:xfrm>
        </p:spPr>
        <p:txBody>
          <a:bodyPr vert="horz" lIns="91440" tIns="45720" rIns="91440" bIns="45720" rtlCol="0" anchor="ctr">
            <a:normAutofit/>
          </a:bodyPr>
          <a:lstStyle/>
          <a:p>
            <a:r>
              <a:rPr lang="zh-TW" altLang="en-US" sz="2800" b="1" dirty="0"/>
              <a:t>設計</a:t>
            </a:r>
            <a:r>
              <a:rPr lang="zh-TW" altLang="en-US" sz="2800" b="1" dirty="0" smtClean="0"/>
              <a:t>說明 </a:t>
            </a:r>
            <a:r>
              <a:rPr lang="en-US" altLang="zh-TW" sz="2800" b="1" dirty="0" smtClean="0"/>
              <a:t>‒</a:t>
            </a:r>
            <a:endParaRPr lang="zh-TW" altLang="en-US" sz="2800" b="1" dirty="0"/>
          </a:p>
        </p:txBody>
      </p:sp>
      <p:sp>
        <p:nvSpPr>
          <p:cNvPr id="2" name="Rectangle 2"/>
          <p:cNvSpPr>
            <a:spLocks noChangeArrowheads="1"/>
          </p:cNvSpPr>
          <p:nvPr/>
        </p:nvSpPr>
        <p:spPr bwMode="auto">
          <a:xfrm>
            <a:off x="237908" y="967558"/>
            <a:ext cx="8668183" cy="1785104"/>
          </a:xfrm>
          <a:prstGeom prst="rect">
            <a:avLst/>
          </a:prstGeom>
          <a:extLst/>
        </p:spPr>
        <p:txBody>
          <a:bodyPr wrap="square">
            <a:spAutoFit/>
          </a:bodyPr>
          <a:lstStyle/>
          <a:p>
            <a:pPr marL="342900" indent="-163513">
              <a:lnSpc>
                <a:spcPts val="2400"/>
              </a:lnSpc>
              <a:spcBef>
                <a:spcPts val="600"/>
              </a:spcBef>
              <a:buFont typeface="Arial" panose="020B0604020202020204" pitchFamily="34" charset="0"/>
              <a:buChar char="•"/>
              <a:tabLst>
                <a:tab pos="265113" algn="l"/>
              </a:tabLst>
            </a:pPr>
            <a:r>
              <a:rPr lang="zh-TW" altLang="en-US" sz="2000" kern="100" dirty="0" smtClean="0">
                <a:solidFill>
                  <a:srgbClr val="000000"/>
                </a:solidFill>
                <a:latin typeface="Times New Roman" panose="02020603050405020304" pitchFamily="18" charset="0"/>
                <a:ea typeface="標楷體" panose="03000509000000000000" pitchFamily="65" charset="-120"/>
              </a:rPr>
              <a:t>浚</a:t>
            </a:r>
            <a:r>
              <a:rPr lang="zh-TW" altLang="en-US" sz="2000" kern="100" dirty="0">
                <a:solidFill>
                  <a:srgbClr val="000000"/>
                </a:solidFill>
                <a:latin typeface="Times New Roman" panose="02020603050405020304" pitchFamily="18" charset="0"/>
                <a:ea typeface="標楷體" panose="03000509000000000000" pitchFamily="65" charset="-120"/>
              </a:rPr>
              <a:t>深作業時須一併</a:t>
            </a:r>
            <a:r>
              <a:rPr lang="zh-TW" altLang="en-US" sz="2000" kern="100" dirty="0">
                <a:solidFill>
                  <a:srgbClr val="C00000"/>
                </a:solidFill>
                <a:latin typeface="Times New Roman" panose="02020603050405020304" pitchFamily="18" charset="0"/>
                <a:ea typeface="標楷體" panose="03000509000000000000" pitchFamily="65" charset="-120"/>
              </a:rPr>
              <a:t>清除整理水岸周邊之垃圾雜物</a:t>
            </a:r>
            <a:r>
              <a:rPr lang="zh-TW" altLang="en-US" sz="2000" kern="100" dirty="0">
                <a:solidFill>
                  <a:srgbClr val="000000"/>
                </a:solidFill>
                <a:latin typeface="Times New Roman" panose="02020603050405020304" pitchFamily="18" charset="0"/>
                <a:ea typeface="標楷體" panose="03000509000000000000" pitchFamily="65" charset="-120"/>
              </a:rPr>
              <a:t>，惟須確實</a:t>
            </a:r>
            <a:r>
              <a:rPr lang="zh-TW" altLang="en-US" sz="2000" kern="100" dirty="0">
                <a:solidFill>
                  <a:srgbClr val="C00000"/>
                </a:solidFill>
                <a:latin typeface="Times New Roman" panose="02020603050405020304" pitchFamily="18" charset="0"/>
                <a:ea typeface="標楷體" panose="03000509000000000000" pitchFamily="65" charset="-120"/>
              </a:rPr>
              <a:t>保留既有水岸之植生</a:t>
            </a:r>
            <a:r>
              <a:rPr lang="zh-TW" altLang="en-US" sz="2000" kern="100" dirty="0">
                <a:solidFill>
                  <a:srgbClr val="000000"/>
                </a:solidFill>
                <a:latin typeface="Times New Roman" panose="02020603050405020304" pitchFamily="18" charset="0"/>
                <a:ea typeface="標楷體" panose="03000509000000000000" pitchFamily="65" charset="-120"/>
              </a:rPr>
              <a:t>，以提供生物之棲息利用</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342900" indent="-163513">
              <a:lnSpc>
                <a:spcPts val="2400"/>
              </a:lnSpc>
              <a:spcBef>
                <a:spcPts val="600"/>
              </a:spcBef>
              <a:buFont typeface="Arial" panose="020B0604020202020204" pitchFamily="34" charset="0"/>
              <a:buChar char="•"/>
              <a:tabLst>
                <a:tab pos="265113" algn="l"/>
              </a:tabLst>
            </a:pPr>
            <a:r>
              <a:rPr lang="zh-TW" altLang="en-US" sz="2000" kern="100" dirty="0" smtClean="0">
                <a:solidFill>
                  <a:srgbClr val="000000"/>
                </a:solidFill>
                <a:latin typeface="Times New Roman" panose="02020603050405020304" pitchFamily="18" charset="0"/>
                <a:ea typeface="標楷體" panose="03000509000000000000" pitchFamily="65" charset="-120"/>
              </a:rPr>
              <a:t>所</a:t>
            </a:r>
            <a:r>
              <a:rPr lang="zh-TW" altLang="en-US" sz="2000" kern="100" dirty="0">
                <a:solidFill>
                  <a:srgbClr val="000000"/>
                </a:solidFill>
                <a:latin typeface="Times New Roman" panose="02020603050405020304" pitchFamily="18" charset="0"/>
                <a:ea typeface="標楷體" panose="03000509000000000000" pitchFamily="65" charset="-120"/>
              </a:rPr>
              <a:t>清除之底泥土方將提供做為公共工程綠美化客土之用。</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342900" indent="-163513">
              <a:lnSpc>
                <a:spcPts val="2400"/>
              </a:lnSpc>
              <a:spcBef>
                <a:spcPts val="600"/>
              </a:spcBef>
              <a:buFont typeface="Arial" panose="020B0604020202020204" pitchFamily="34" charset="0"/>
              <a:buChar char="•"/>
              <a:tabLst>
                <a:tab pos="265113" algn="l"/>
              </a:tabLst>
            </a:pPr>
            <a:r>
              <a:rPr lang="zh-TW" altLang="en-US" sz="2000" kern="100" dirty="0" smtClean="0">
                <a:solidFill>
                  <a:srgbClr val="000000"/>
                </a:solidFill>
                <a:latin typeface="Times New Roman" panose="02020603050405020304" pitchFamily="18" charset="0"/>
                <a:ea typeface="標楷體" panose="03000509000000000000" pitchFamily="65" charset="-120"/>
              </a:rPr>
              <a:t>浚</a:t>
            </a:r>
            <a:r>
              <a:rPr lang="zh-TW" altLang="en-US" sz="2000" kern="100" dirty="0">
                <a:solidFill>
                  <a:srgbClr val="000000"/>
                </a:solidFill>
                <a:latin typeface="Times New Roman" panose="02020603050405020304" pitchFamily="18" charset="0"/>
                <a:ea typeface="標楷體" panose="03000509000000000000" pitchFamily="65" charset="-120"/>
              </a:rPr>
              <a:t>深作業前，需將水域中</a:t>
            </a:r>
            <a:r>
              <a:rPr lang="zh-TW" altLang="en-US" sz="2000" kern="100" dirty="0">
                <a:solidFill>
                  <a:srgbClr val="C00000"/>
                </a:solidFill>
                <a:latin typeface="Times New Roman" panose="02020603050405020304" pitchFamily="18" charset="0"/>
                <a:ea typeface="標楷體" panose="03000509000000000000" pitchFamily="65" charset="-120"/>
              </a:rPr>
              <a:t>既有之魚類、蝦蟹類等生物移置他處暫置</a:t>
            </a:r>
            <a:r>
              <a:rPr lang="zh-TW" altLang="en-US" sz="2000" kern="100" dirty="0">
                <a:solidFill>
                  <a:srgbClr val="000000"/>
                </a:solidFill>
                <a:latin typeface="Times New Roman" panose="02020603050405020304" pitchFamily="18" charset="0"/>
                <a:ea typeface="標楷體" panose="03000509000000000000" pitchFamily="65" charset="-120"/>
              </a:rPr>
              <a:t>，待浚深後，再視情況評估移回雙鯉</a:t>
            </a:r>
            <a:r>
              <a:rPr lang="zh-TW" altLang="en-US" sz="2000" kern="100" dirty="0" smtClean="0">
                <a:solidFill>
                  <a:srgbClr val="000000"/>
                </a:solidFill>
                <a:latin typeface="Times New Roman" panose="02020603050405020304" pitchFamily="18" charset="0"/>
                <a:ea typeface="標楷體" panose="03000509000000000000" pitchFamily="65" charset="-120"/>
              </a:rPr>
              <a:t>湖</a:t>
            </a:r>
            <a:r>
              <a:rPr lang="zh-TW" altLang="en-US" sz="2000" kern="100" dirty="0" smtClean="0">
                <a:solidFill>
                  <a:srgbClr val="000000"/>
                </a:solidFill>
                <a:latin typeface="PMingLiU" panose="02020500000000000000" pitchFamily="18" charset="-120"/>
                <a:ea typeface="PMingLiU" panose="02020500000000000000" pitchFamily="18" charset="-120"/>
              </a:rPr>
              <a:t>；</a:t>
            </a:r>
            <a:r>
              <a:rPr lang="zh-TW" altLang="en-US" sz="2000" kern="100" dirty="0" smtClean="0">
                <a:solidFill>
                  <a:srgbClr val="C00000"/>
                </a:solidFill>
                <a:latin typeface="Times New Roman" panose="02020603050405020304" pitchFamily="18" charset="0"/>
                <a:ea typeface="標楷體" panose="03000509000000000000" pitchFamily="65" charset="-120"/>
              </a:rPr>
              <a:t>巴西</a:t>
            </a:r>
            <a:r>
              <a:rPr lang="zh-TW" altLang="en-US" sz="2000" kern="100" dirty="0">
                <a:solidFill>
                  <a:srgbClr val="C00000"/>
                </a:solidFill>
                <a:latin typeface="Times New Roman" panose="02020603050405020304" pitchFamily="18" charset="0"/>
                <a:ea typeface="標楷體" panose="03000509000000000000" pitchFamily="65" charset="-120"/>
              </a:rPr>
              <a:t>龜等外來種生物則宜予移除</a:t>
            </a:r>
            <a:r>
              <a:rPr lang="zh-TW" altLang="en-US" sz="2000" kern="100" dirty="0">
                <a:solidFill>
                  <a:srgbClr val="000000"/>
                </a:solidFill>
                <a:latin typeface="Times New Roman" panose="02020603050405020304" pitchFamily="18" charset="0"/>
                <a:ea typeface="標楷體" panose="03000509000000000000" pitchFamily="65" charset="-120"/>
              </a:rPr>
              <a:t>。</a:t>
            </a:r>
          </a:p>
        </p:txBody>
      </p:sp>
      <p:sp>
        <p:nvSpPr>
          <p:cNvPr id="5" name="矩形 4"/>
          <p:cNvSpPr/>
          <p:nvPr/>
        </p:nvSpPr>
        <p:spPr>
          <a:xfrm>
            <a:off x="1945311" y="164302"/>
            <a:ext cx="6233014" cy="461665"/>
          </a:xfrm>
          <a:prstGeom prst="rect">
            <a:avLst/>
          </a:prstGeom>
        </p:spPr>
        <p:txBody>
          <a:bodyPr wrap="square">
            <a:spAutoFit/>
          </a:bodyPr>
          <a:lstStyle/>
          <a:p>
            <a:pPr lvl="0" eaLnBrk="0" fontAlgn="base" hangingPunct="0">
              <a:spcBef>
                <a:spcPct val="0"/>
              </a:spcBef>
              <a:spcAft>
                <a:spcPct val="0"/>
              </a:spcAft>
              <a:tabLst>
                <a:tab pos="5334000" algn="r"/>
              </a:tabLst>
            </a:pPr>
            <a:r>
              <a:rPr lang="zh-TW" altLang="en-US" sz="2400" b="1" dirty="0">
                <a:latin typeface="標楷體" panose="03000509000000000000" pitchFamily="65" charset="-120"/>
                <a:ea typeface="標楷體" panose="03000509000000000000" pitchFamily="65" charset="-120"/>
                <a:cs typeface="Times New Roman" panose="02020603050405020304" pitchFamily="18" charset="0"/>
              </a:rPr>
              <a:t>湖區底泥清除及周邊環境整理</a:t>
            </a:r>
            <a:r>
              <a:rPr lang="zh-TW" altLang="en-US" sz="2400" b="1" dirty="0" smtClean="0">
                <a:latin typeface="標楷體" panose="03000509000000000000" pitchFamily="65" charset="-120"/>
                <a:ea typeface="標楷體" panose="03000509000000000000" pitchFamily="65" charset="-120"/>
                <a:cs typeface="Times New Roman" panose="02020603050405020304" pitchFamily="18" charset="0"/>
              </a:rPr>
              <a:t>維護</a:t>
            </a:r>
            <a:r>
              <a:rPr lang="en-US" altLang="zh-TW" sz="2400" b="1" dirty="0" smtClean="0">
                <a:latin typeface="標楷體" panose="03000509000000000000" pitchFamily="65" charset="-120"/>
                <a:ea typeface="標楷體" panose="03000509000000000000" pitchFamily="65" charset="-120"/>
                <a:cs typeface="Times New Roman" panose="02020603050405020304" pitchFamily="18" charset="0"/>
              </a:rPr>
              <a:t>-2</a:t>
            </a:r>
            <a:endParaRPr lang="zh-TW" altLang="en-US" sz="2400" b="1" dirty="0"/>
          </a:p>
        </p:txBody>
      </p:sp>
      <p:sp>
        <p:nvSpPr>
          <p:cNvPr id="6" name="投影片編號版面配置區 5"/>
          <p:cNvSpPr>
            <a:spLocks noGrp="1"/>
          </p:cNvSpPr>
          <p:nvPr>
            <p:ph type="sldNum" sz="quarter" idx="12"/>
          </p:nvPr>
        </p:nvSpPr>
        <p:spPr/>
        <p:txBody>
          <a:bodyPr/>
          <a:lstStyle/>
          <a:p>
            <a:fld id="{874E72F4-5AC2-4827-866C-0A5BE25DA73D}" type="slidenum">
              <a:rPr lang="zh-TW" altLang="en-US" smtClean="0"/>
              <a:t>22</a:t>
            </a:fld>
            <a:endParaRPr lang="zh-TW" altLang="en-US"/>
          </a:p>
        </p:txBody>
      </p:sp>
      <p:pic>
        <p:nvPicPr>
          <p:cNvPr id="8" name="圖片 7"/>
          <p:cNvPicPr/>
          <p:nvPr/>
        </p:nvPicPr>
        <p:blipFill rotWithShape="1">
          <a:blip r:embed="rId2" cstate="print">
            <a:extLst>
              <a:ext uri="{28A0092B-C50C-407E-A947-70E740481C1C}">
                <a14:useLocalDpi xmlns:a14="http://schemas.microsoft.com/office/drawing/2010/main" val="0"/>
              </a:ext>
            </a:extLst>
          </a:blip>
          <a:srcRect t="-480" b="3773"/>
          <a:stretch/>
        </p:blipFill>
        <p:spPr bwMode="auto">
          <a:xfrm>
            <a:off x="491384" y="3170061"/>
            <a:ext cx="8007408" cy="34952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004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4" name="Picture 6" descr="溼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4550" y="787349"/>
            <a:ext cx="4204630" cy="27066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3"/>
          <p:cNvGrpSpPr>
            <a:grpSpLocks/>
          </p:cNvGrpSpPr>
          <p:nvPr/>
        </p:nvGrpSpPr>
        <p:grpSpPr bwMode="auto">
          <a:xfrm>
            <a:off x="1068224" y="3735702"/>
            <a:ext cx="7554483" cy="2861651"/>
            <a:chOff x="261" y="1278"/>
            <a:chExt cx="6800" cy="2486"/>
          </a:xfrm>
        </p:grpSpPr>
        <p:pic>
          <p:nvPicPr>
            <p:cNvPr id="7" name="圖片 21" descr="3忠義國小溼地淨化池S.jp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 y="1278"/>
              <a:ext cx="4749" cy="24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5"/>
            <p:cNvGrpSpPr>
              <a:grpSpLocks/>
            </p:cNvGrpSpPr>
            <p:nvPr/>
          </p:nvGrpSpPr>
          <p:grpSpPr bwMode="auto">
            <a:xfrm>
              <a:off x="5270" y="2114"/>
              <a:ext cx="1791" cy="1225"/>
              <a:chOff x="5316" y="2233"/>
              <a:chExt cx="1791" cy="1225"/>
            </a:xfrm>
          </p:grpSpPr>
          <p:sp>
            <p:nvSpPr>
              <p:cNvPr id="12" name="Oval 6"/>
              <p:cNvSpPr>
                <a:spLocks noChangeArrowheads="1"/>
              </p:cNvSpPr>
              <p:nvPr/>
            </p:nvSpPr>
            <p:spPr bwMode="auto">
              <a:xfrm>
                <a:off x="5316" y="2233"/>
                <a:ext cx="1791" cy="1225"/>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20000"/>
                  </a:spcAft>
                  <a:buClr>
                    <a:schemeClr val="hlink"/>
                  </a:buClr>
                  <a:buSzPct val="75000"/>
                  <a:buFont typeface="Wingdings" panose="05000000000000000000" pitchFamily="2" charset="2"/>
                  <a:buChar char="n"/>
                  <a:defRPr kumimoji="1" sz="2800">
                    <a:solidFill>
                      <a:schemeClr val="bg1"/>
                    </a:solidFill>
                    <a:latin typeface="News Gothic" pitchFamily="34" charset="0"/>
                    <a:ea typeface="新細明體" panose="02020500000000000000" pitchFamily="18" charset="-120"/>
                  </a:defRPr>
                </a:lvl1pPr>
                <a:lvl2pPr marL="742950" indent="-285750">
                  <a:spcAft>
                    <a:spcPct val="20000"/>
                  </a:spcAft>
                  <a:buClr>
                    <a:srgbClr val="80BA64"/>
                  </a:buClr>
                  <a:buSzPct val="75000"/>
                  <a:buFont typeface="Wingdings" panose="05000000000000000000" pitchFamily="2" charset="2"/>
                  <a:buChar char="l"/>
                  <a:defRPr kumimoji="1" sz="2400">
                    <a:solidFill>
                      <a:schemeClr val="bg1"/>
                    </a:solidFill>
                    <a:latin typeface="News Gothic" pitchFamily="34" charset="0"/>
                    <a:ea typeface="新細明體" panose="02020500000000000000" pitchFamily="18" charset="-120"/>
                  </a:defRPr>
                </a:lvl2pPr>
                <a:lvl3pPr marL="1143000" indent="-228600">
                  <a:spcAft>
                    <a:spcPct val="20000"/>
                  </a:spcAft>
                  <a:buChar char="•"/>
                  <a:defRPr kumimoji="1">
                    <a:solidFill>
                      <a:schemeClr val="bg1"/>
                    </a:solidFill>
                    <a:latin typeface="News Gothic" pitchFamily="34" charset="0"/>
                    <a:ea typeface="新細明體" panose="02020500000000000000" pitchFamily="18" charset="-120"/>
                  </a:defRPr>
                </a:lvl3pPr>
                <a:lvl4pPr marL="1600200" indent="-228600">
                  <a:spcAft>
                    <a:spcPct val="20000"/>
                  </a:spcAft>
                  <a:buChar char="–"/>
                  <a:defRPr kumimoji="1">
                    <a:solidFill>
                      <a:schemeClr val="bg1"/>
                    </a:solidFill>
                    <a:latin typeface="News Gothic" pitchFamily="34" charset="0"/>
                    <a:ea typeface="新細明體" panose="02020500000000000000" pitchFamily="18" charset="-120"/>
                  </a:defRPr>
                </a:lvl4pPr>
                <a:lvl5pPr marL="2057400" indent="-228600">
                  <a:spcBef>
                    <a:spcPct val="20000"/>
                  </a:spcBef>
                  <a:buChar char="»"/>
                  <a:defRPr kumimoji="1" sz="2000" b="1">
                    <a:solidFill>
                      <a:schemeClr val="tx1"/>
                    </a:solidFill>
                    <a:latin typeface="News Gothic"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9pPr>
              </a:lstStyle>
              <a:p>
                <a:pPr algn="ctr">
                  <a:spcBef>
                    <a:spcPct val="20000"/>
                  </a:spcBef>
                  <a:spcAft>
                    <a:spcPct val="0"/>
                  </a:spcAft>
                  <a:buClr>
                    <a:schemeClr val="bg1"/>
                  </a:buClr>
                  <a:buSzPct val="100000"/>
                  <a:buFontTx/>
                  <a:buChar char="•"/>
                </a:pPr>
                <a:endParaRPr kumimoji="0" lang="zh-TW" altLang="en-US" sz="2200">
                  <a:solidFill>
                    <a:schemeClr val="tx1"/>
                  </a:solidFill>
                  <a:latin typeface="Arial" panose="020B0604020202020204" pitchFamily="34" charset="0"/>
                  <a:ea typeface="標楷體" panose="03000509000000000000" pitchFamily="65" charset="-120"/>
                </a:endParaRPr>
              </a:p>
            </p:txBody>
          </p:sp>
          <p:pic>
            <p:nvPicPr>
              <p:cNvPr id="13" name="Picture 7" descr="根區"/>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8" y="2436"/>
                <a:ext cx="1195" cy="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8"/>
              <p:cNvSpPr>
                <a:spLocks noChangeArrowheads="1"/>
              </p:cNvSpPr>
              <p:nvPr/>
            </p:nvSpPr>
            <p:spPr bwMode="auto">
              <a:xfrm>
                <a:off x="6314" y="3004"/>
                <a:ext cx="793"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4114800">
                  <a:spcAft>
                    <a:spcPct val="20000"/>
                  </a:spcAft>
                  <a:buClr>
                    <a:schemeClr val="hlink"/>
                  </a:buClr>
                  <a:buSzPct val="75000"/>
                  <a:buFont typeface="Wingdings" panose="05000000000000000000" pitchFamily="2" charset="2"/>
                  <a:buChar char="n"/>
                  <a:defRPr kumimoji="1" sz="2800">
                    <a:solidFill>
                      <a:schemeClr val="bg1"/>
                    </a:solidFill>
                    <a:latin typeface="News Gothic" pitchFamily="34" charset="0"/>
                    <a:ea typeface="新細明體" panose="02020500000000000000" pitchFamily="18" charset="-120"/>
                  </a:defRPr>
                </a:lvl1pPr>
                <a:lvl2pPr marL="2057400" indent="-285750" defTabSz="4114800">
                  <a:spcAft>
                    <a:spcPct val="20000"/>
                  </a:spcAft>
                  <a:buClr>
                    <a:srgbClr val="80BA64"/>
                  </a:buClr>
                  <a:buSzPct val="75000"/>
                  <a:buFont typeface="Wingdings" panose="05000000000000000000" pitchFamily="2" charset="2"/>
                  <a:buChar char="l"/>
                  <a:defRPr kumimoji="1" sz="2400">
                    <a:solidFill>
                      <a:schemeClr val="bg1"/>
                    </a:solidFill>
                    <a:latin typeface="News Gothic" pitchFamily="34" charset="0"/>
                    <a:ea typeface="新細明體" panose="02020500000000000000" pitchFamily="18" charset="-120"/>
                  </a:defRPr>
                </a:lvl2pPr>
                <a:lvl3pPr marL="4114800" indent="-228600" defTabSz="4114800">
                  <a:spcAft>
                    <a:spcPct val="20000"/>
                  </a:spcAft>
                  <a:buChar char="•"/>
                  <a:defRPr kumimoji="1">
                    <a:solidFill>
                      <a:schemeClr val="bg1"/>
                    </a:solidFill>
                    <a:latin typeface="News Gothic" pitchFamily="34" charset="0"/>
                    <a:ea typeface="新細明體" panose="02020500000000000000" pitchFamily="18" charset="-120"/>
                  </a:defRPr>
                </a:lvl3pPr>
                <a:lvl4pPr marL="6172200" indent="-228600" defTabSz="4114800">
                  <a:spcAft>
                    <a:spcPct val="20000"/>
                  </a:spcAft>
                  <a:buChar char="–"/>
                  <a:defRPr kumimoji="1">
                    <a:solidFill>
                      <a:schemeClr val="bg1"/>
                    </a:solidFill>
                    <a:latin typeface="News Gothic" pitchFamily="34" charset="0"/>
                    <a:ea typeface="新細明體" panose="02020500000000000000" pitchFamily="18" charset="-120"/>
                  </a:defRPr>
                </a:lvl4pPr>
                <a:lvl5pPr marL="8229600" indent="-228600" defTabSz="4114800">
                  <a:spcBef>
                    <a:spcPct val="20000"/>
                  </a:spcBef>
                  <a:buChar char="»"/>
                  <a:defRPr kumimoji="1" sz="2000" b="1">
                    <a:solidFill>
                      <a:schemeClr val="tx1"/>
                    </a:solidFill>
                    <a:latin typeface="News Gothic" pitchFamily="34" charset="0"/>
                    <a:ea typeface="新細明體" panose="02020500000000000000" pitchFamily="18" charset="-120"/>
                  </a:defRPr>
                </a:lvl5pPr>
                <a:lvl6pPr marL="86868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6pPr>
                <a:lvl7pPr marL="91440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7pPr>
                <a:lvl8pPr marL="96012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8pPr>
                <a:lvl9pPr marL="100584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9pPr>
              </a:lstStyle>
              <a:p>
                <a:pPr eaLnBrk="1" hangingPunct="1">
                  <a:spcAft>
                    <a:spcPct val="0"/>
                  </a:spcAft>
                  <a:buClrTx/>
                  <a:buSzTx/>
                  <a:buFontTx/>
                  <a:buNone/>
                </a:pPr>
                <a:r>
                  <a:rPr lang="zh-TW" altLang="en-US" sz="800" b="1" dirty="0">
                    <a:solidFill>
                      <a:srgbClr val="000000"/>
                    </a:solidFill>
                    <a:latin typeface="標楷體" panose="03000509000000000000" pitchFamily="65" charset="-120"/>
                    <a:cs typeface="Times New Roman" panose="02020603050405020304" pitchFamily="18" charset="0"/>
                  </a:rPr>
                  <a:t>（</a:t>
                </a:r>
                <a:r>
                  <a:rPr lang="en-US" altLang="zh-TW" sz="800" b="1" dirty="0">
                    <a:solidFill>
                      <a:srgbClr val="000000"/>
                    </a:solidFill>
                    <a:latin typeface="標楷體" panose="03000509000000000000" pitchFamily="65" charset="-120"/>
                    <a:cs typeface="Times New Roman" panose="02020603050405020304" pitchFamily="18" charset="0"/>
                  </a:rPr>
                  <a:t>Brix</a:t>
                </a:r>
                <a:r>
                  <a:rPr lang="zh-TW" altLang="en-US" sz="800" b="1" dirty="0">
                    <a:solidFill>
                      <a:srgbClr val="000000"/>
                    </a:solidFill>
                    <a:latin typeface="標楷體" panose="03000509000000000000" pitchFamily="65" charset="-120"/>
                    <a:cs typeface="Times New Roman" panose="02020603050405020304" pitchFamily="18" charset="0"/>
                  </a:rPr>
                  <a:t>，</a:t>
                </a:r>
                <a:r>
                  <a:rPr lang="en-US" altLang="zh-TW" sz="800" b="1" dirty="0">
                    <a:solidFill>
                      <a:srgbClr val="000000"/>
                    </a:solidFill>
                    <a:latin typeface="標楷體" panose="03000509000000000000" pitchFamily="65" charset="-120"/>
                    <a:cs typeface="Times New Roman" panose="02020603050405020304" pitchFamily="18" charset="0"/>
                  </a:rPr>
                  <a:t>1987</a:t>
                </a:r>
                <a:r>
                  <a:rPr lang="zh-TW" altLang="en-US" sz="800" b="1" dirty="0">
                    <a:solidFill>
                      <a:srgbClr val="000000"/>
                    </a:solidFill>
                    <a:latin typeface="標楷體" panose="03000509000000000000" pitchFamily="65" charset="-120"/>
                    <a:cs typeface="Times New Roman" panose="02020603050405020304" pitchFamily="18" charset="0"/>
                  </a:rPr>
                  <a:t>）</a:t>
                </a:r>
              </a:p>
            </p:txBody>
          </p:sp>
          <p:sp>
            <p:nvSpPr>
              <p:cNvPr id="15" name="Text Box 9"/>
              <p:cNvSpPr txBox="1">
                <a:spLocks noChangeArrowheads="1"/>
              </p:cNvSpPr>
              <p:nvPr/>
            </p:nvSpPr>
            <p:spPr bwMode="auto">
              <a:xfrm>
                <a:off x="5837" y="3248"/>
                <a:ext cx="800"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4114800">
                  <a:spcAft>
                    <a:spcPct val="20000"/>
                  </a:spcAft>
                  <a:buClr>
                    <a:schemeClr val="hlink"/>
                  </a:buClr>
                  <a:buSzPct val="75000"/>
                  <a:buFont typeface="Wingdings" panose="05000000000000000000" pitchFamily="2" charset="2"/>
                  <a:buChar char="n"/>
                  <a:defRPr kumimoji="1" sz="2800">
                    <a:solidFill>
                      <a:schemeClr val="bg1"/>
                    </a:solidFill>
                    <a:latin typeface="News Gothic" pitchFamily="34" charset="0"/>
                    <a:ea typeface="新細明體" panose="02020500000000000000" pitchFamily="18" charset="-120"/>
                  </a:defRPr>
                </a:lvl1pPr>
                <a:lvl2pPr marL="2057400" indent="-285750" defTabSz="4114800">
                  <a:spcAft>
                    <a:spcPct val="20000"/>
                  </a:spcAft>
                  <a:buClr>
                    <a:srgbClr val="80BA64"/>
                  </a:buClr>
                  <a:buSzPct val="75000"/>
                  <a:buFont typeface="Wingdings" panose="05000000000000000000" pitchFamily="2" charset="2"/>
                  <a:buChar char="l"/>
                  <a:defRPr kumimoji="1" sz="2400">
                    <a:solidFill>
                      <a:schemeClr val="bg1"/>
                    </a:solidFill>
                    <a:latin typeface="News Gothic" pitchFamily="34" charset="0"/>
                    <a:ea typeface="新細明體" panose="02020500000000000000" pitchFamily="18" charset="-120"/>
                  </a:defRPr>
                </a:lvl2pPr>
                <a:lvl3pPr marL="4114800" indent="-228600" defTabSz="4114800">
                  <a:spcAft>
                    <a:spcPct val="20000"/>
                  </a:spcAft>
                  <a:buChar char="•"/>
                  <a:defRPr kumimoji="1">
                    <a:solidFill>
                      <a:schemeClr val="bg1"/>
                    </a:solidFill>
                    <a:latin typeface="News Gothic" pitchFamily="34" charset="0"/>
                    <a:ea typeface="新細明體" panose="02020500000000000000" pitchFamily="18" charset="-120"/>
                  </a:defRPr>
                </a:lvl3pPr>
                <a:lvl4pPr marL="6172200" indent="-228600" defTabSz="4114800">
                  <a:spcAft>
                    <a:spcPct val="20000"/>
                  </a:spcAft>
                  <a:buChar char="–"/>
                  <a:defRPr kumimoji="1">
                    <a:solidFill>
                      <a:schemeClr val="bg1"/>
                    </a:solidFill>
                    <a:latin typeface="News Gothic" pitchFamily="34" charset="0"/>
                    <a:ea typeface="新細明體" panose="02020500000000000000" pitchFamily="18" charset="-120"/>
                  </a:defRPr>
                </a:lvl4pPr>
                <a:lvl5pPr marL="8229600" indent="-228600" defTabSz="4114800">
                  <a:spcBef>
                    <a:spcPct val="20000"/>
                  </a:spcBef>
                  <a:buChar char="»"/>
                  <a:defRPr kumimoji="1" sz="2000" b="1">
                    <a:solidFill>
                      <a:schemeClr val="tx1"/>
                    </a:solidFill>
                    <a:latin typeface="News Gothic" pitchFamily="34" charset="0"/>
                    <a:ea typeface="新細明體" panose="02020500000000000000" pitchFamily="18" charset="-120"/>
                  </a:defRPr>
                </a:lvl5pPr>
                <a:lvl6pPr marL="86868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6pPr>
                <a:lvl7pPr marL="91440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7pPr>
                <a:lvl8pPr marL="96012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8pPr>
                <a:lvl9pPr marL="10058400" indent="-228600" defTabSz="41148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9pPr>
              </a:lstStyle>
              <a:p>
                <a:pPr eaLnBrk="1" hangingPunct="1">
                  <a:spcBef>
                    <a:spcPct val="50000"/>
                  </a:spcBef>
                  <a:spcAft>
                    <a:spcPct val="0"/>
                  </a:spcAft>
                  <a:buClrTx/>
                  <a:buSzTx/>
                  <a:buFontTx/>
                  <a:buNone/>
                </a:pPr>
                <a:r>
                  <a:rPr lang="zh-TW" altLang="en-US" sz="1000" dirty="0">
                    <a:solidFill>
                      <a:schemeClr val="tx1"/>
                    </a:solidFill>
                    <a:latin typeface="Arial" panose="020B0604020202020204" pitchFamily="34" charset="0"/>
                    <a:ea typeface="微軟正黑體" panose="020B0604030504040204" pitchFamily="34" charset="-120"/>
                  </a:rPr>
                  <a:t>根區效應示意</a:t>
                </a:r>
              </a:p>
            </p:txBody>
          </p:sp>
        </p:grpSp>
        <p:sp>
          <p:nvSpPr>
            <p:cNvPr id="9" name="Line 10"/>
            <p:cNvSpPr>
              <a:spLocks noChangeShapeType="1"/>
            </p:cNvSpPr>
            <p:nvPr/>
          </p:nvSpPr>
          <p:spPr bwMode="auto">
            <a:xfrm flipV="1">
              <a:off x="3738" y="2723"/>
              <a:ext cx="1544" cy="132"/>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0" name="Text Box 11"/>
            <p:cNvSpPr txBox="1">
              <a:spLocks noChangeArrowheads="1"/>
            </p:cNvSpPr>
            <p:nvPr/>
          </p:nvSpPr>
          <p:spPr bwMode="auto">
            <a:xfrm>
              <a:off x="476" y="1434"/>
              <a:ext cx="408"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20000"/>
                </a:spcAft>
                <a:buClr>
                  <a:schemeClr val="hlink"/>
                </a:buClr>
                <a:buSzPct val="75000"/>
                <a:buFont typeface="Wingdings" panose="05000000000000000000" pitchFamily="2" charset="2"/>
                <a:buChar char="n"/>
                <a:defRPr kumimoji="1" sz="2800">
                  <a:solidFill>
                    <a:schemeClr val="bg1"/>
                  </a:solidFill>
                  <a:latin typeface="News Gothic" pitchFamily="34" charset="0"/>
                  <a:ea typeface="新細明體" panose="02020500000000000000" pitchFamily="18" charset="-120"/>
                </a:defRPr>
              </a:lvl1pPr>
              <a:lvl2pPr marL="742950" indent="-285750">
                <a:spcAft>
                  <a:spcPct val="20000"/>
                </a:spcAft>
                <a:buClr>
                  <a:srgbClr val="80BA64"/>
                </a:buClr>
                <a:buSzPct val="75000"/>
                <a:buFont typeface="Wingdings" panose="05000000000000000000" pitchFamily="2" charset="2"/>
                <a:buChar char="l"/>
                <a:defRPr kumimoji="1" sz="2400">
                  <a:solidFill>
                    <a:schemeClr val="bg1"/>
                  </a:solidFill>
                  <a:latin typeface="News Gothic" pitchFamily="34" charset="0"/>
                  <a:ea typeface="新細明體" panose="02020500000000000000" pitchFamily="18" charset="-120"/>
                </a:defRPr>
              </a:lvl2pPr>
              <a:lvl3pPr marL="1143000" indent="-228600">
                <a:spcAft>
                  <a:spcPct val="20000"/>
                </a:spcAft>
                <a:buChar char="•"/>
                <a:defRPr kumimoji="1">
                  <a:solidFill>
                    <a:schemeClr val="bg1"/>
                  </a:solidFill>
                  <a:latin typeface="News Gothic" pitchFamily="34" charset="0"/>
                  <a:ea typeface="新細明體" panose="02020500000000000000" pitchFamily="18" charset="-120"/>
                </a:defRPr>
              </a:lvl3pPr>
              <a:lvl4pPr marL="1600200" indent="-228600">
                <a:spcAft>
                  <a:spcPct val="20000"/>
                </a:spcAft>
                <a:buChar char="–"/>
                <a:defRPr kumimoji="1">
                  <a:solidFill>
                    <a:schemeClr val="bg1"/>
                  </a:solidFill>
                  <a:latin typeface="News Gothic" pitchFamily="34" charset="0"/>
                  <a:ea typeface="新細明體" panose="02020500000000000000" pitchFamily="18" charset="-120"/>
                </a:defRPr>
              </a:lvl4pPr>
              <a:lvl5pPr marL="2057400" indent="-228600">
                <a:spcBef>
                  <a:spcPct val="20000"/>
                </a:spcBef>
                <a:buChar char="»"/>
                <a:defRPr kumimoji="1" sz="2000" b="1">
                  <a:solidFill>
                    <a:schemeClr val="tx1"/>
                  </a:solidFill>
                  <a:latin typeface="News Gothic"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b="1">
                  <a:solidFill>
                    <a:schemeClr val="tx1"/>
                  </a:solidFill>
                  <a:latin typeface="News Gothic" pitchFamily="34" charset="0"/>
                  <a:ea typeface="新細明體" panose="02020500000000000000" pitchFamily="18" charset="-120"/>
                </a:defRPr>
              </a:lvl9pPr>
            </a:lstStyle>
            <a:p>
              <a:pPr eaLnBrk="1" hangingPunct="1">
                <a:spcBef>
                  <a:spcPct val="50000"/>
                </a:spcBef>
                <a:spcAft>
                  <a:spcPct val="0"/>
                </a:spcAft>
                <a:buClrTx/>
                <a:buSzTx/>
                <a:buFontTx/>
                <a:buNone/>
              </a:pPr>
              <a:r>
                <a:rPr lang="zh-TW" altLang="en-US" sz="800" dirty="0">
                  <a:solidFill>
                    <a:schemeClr val="tx1"/>
                  </a:solidFill>
                  <a:latin typeface="Arial" panose="020B0604020202020204" pitchFamily="34" charset="0"/>
                  <a:ea typeface="標楷體" panose="03000509000000000000" pitchFamily="65" charset="-120"/>
                </a:rPr>
                <a:t>進流</a:t>
              </a:r>
            </a:p>
          </p:txBody>
        </p:sp>
        <p:sp>
          <p:nvSpPr>
            <p:cNvPr id="11" name="Line 12"/>
            <p:cNvSpPr>
              <a:spLocks noChangeShapeType="1"/>
            </p:cNvSpPr>
            <p:nvPr/>
          </p:nvSpPr>
          <p:spPr bwMode="auto">
            <a:xfrm>
              <a:off x="521" y="1661"/>
              <a:ext cx="227" cy="0"/>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16" name="標題 1"/>
          <p:cNvSpPr>
            <a:spLocks noGrp="1"/>
          </p:cNvSpPr>
          <p:nvPr>
            <p:ph type="title"/>
          </p:nvPr>
        </p:nvSpPr>
        <p:spPr>
          <a:xfrm>
            <a:off x="79131" y="96716"/>
            <a:ext cx="1988951" cy="596838"/>
          </a:xfrm>
        </p:spPr>
        <p:txBody>
          <a:bodyPr vert="horz" lIns="91440" tIns="45720" rIns="91440" bIns="45720" rtlCol="0" anchor="ctr">
            <a:normAutofit/>
          </a:bodyPr>
          <a:lstStyle/>
          <a:p>
            <a:r>
              <a:rPr lang="zh-TW" altLang="en-US" sz="2800" b="1" dirty="0"/>
              <a:t>設計</a:t>
            </a:r>
            <a:r>
              <a:rPr lang="zh-TW" altLang="en-US" sz="2800" b="1" dirty="0" smtClean="0"/>
              <a:t>說明 </a:t>
            </a:r>
            <a:r>
              <a:rPr lang="en-US" altLang="zh-TW" sz="2800" b="1" dirty="0" smtClean="0"/>
              <a:t>‒</a:t>
            </a:r>
            <a:endParaRPr lang="zh-TW" altLang="en-US" sz="2800" b="1" dirty="0"/>
          </a:p>
        </p:txBody>
      </p:sp>
      <p:sp>
        <p:nvSpPr>
          <p:cNvPr id="17" name="矩形 16"/>
          <p:cNvSpPr/>
          <p:nvPr/>
        </p:nvSpPr>
        <p:spPr>
          <a:xfrm>
            <a:off x="1885908" y="210469"/>
            <a:ext cx="3262432" cy="424732"/>
          </a:xfrm>
          <a:prstGeom prst="rect">
            <a:avLst/>
          </a:prstGeom>
        </p:spPr>
        <p:txBody>
          <a:bodyPr vert="horz" wrap="none" lIns="91440" tIns="45720" rIns="91440" bIns="45720" rtlCol="0" anchor="ctr">
            <a:spAutoFit/>
          </a:bodyPr>
          <a:lstStyle/>
          <a:p>
            <a:pPr eaLnBrk="0" fontAlgn="base" hangingPunct="0">
              <a:lnSpc>
                <a:spcPct val="90000"/>
              </a:lnSpc>
              <a:spcBef>
                <a:spcPct val="0"/>
              </a:spcBef>
              <a:spcAft>
                <a:spcPct val="0"/>
              </a:spcAft>
              <a:tabLst>
                <a:tab pos="5334000" algn="r"/>
              </a:tabLst>
            </a:pPr>
            <a:r>
              <a:rPr lang="zh-TW" altLang="zh-TW" sz="2400" b="1" dirty="0">
                <a:latin typeface="標楷體" panose="03000509000000000000" pitchFamily="65" charset="-120"/>
                <a:ea typeface="標楷體" panose="03000509000000000000" pitchFamily="65" charset="-120"/>
                <a:cs typeface="Times New Roman" panose="02020603050405020304" pitchFamily="18" charset="0"/>
              </a:rPr>
              <a:t>水質自然淨化處理系統</a:t>
            </a:r>
            <a:endParaRPr lang="zh-TW" altLang="en-US" sz="24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8" name="矩形 17"/>
          <p:cNvSpPr/>
          <p:nvPr/>
        </p:nvSpPr>
        <p:spPr>
          <a:xfrm>
            <a:off x="102550" y="1001039"/>
            <a:ext cx="4366901" cy="1323439"/>
          </a:xfrm>
          <a:prstGeom prst="rect">
            <a:avLst/>
          </a:prstGeom>
        </p:spPr>
        <p:txBody>
          <a:bodyPr vert="horz" wrap="square" lIns="91440" tIns="45720" rIns="91440" bIns="45720" rtlCol="0">
            <a:spAutoFit/>
          </a:bodyPr>
          <a:lstStyle/>
          <a:p>
            <a:pPr marL="522288" indent="-342900">
              <a:lnSpc>
                <a:spcPts val="2400"/>
              </a:lnSpc>
              <a:spcBef>
                <a:spcPts val="1200"/>
              </a:spcBef>
              <a:buFont typeface="Arial" panose="020B0604020202020204" pitchFamily="34" charset="0"/>
              <a:buChar char="•"/>
            </a:pPr>
            <a:r>
              <a:rPr lang="zh-TW" altLang="zh-TW" sz="2000" kern="100" dirty="0">
                <a:solidFill>
                  <a:srgbClr val="000000"/>
                </a:solidFill>
                <a:latin typeface="Times New Roman" panose="02020603050405020304" pitchFamily="18" charset="0"/>
                <a:ea typeface="標楷體" panose="03000509000000000000" pitchFamily="65" charset="-120"/>
              </a:rPr>
              <a:t>設置</a:t>
            </a:r>
            <a:r>
              <a:rPr lang="zh-TW" altLang="zh-TW" sz="2000" kern="100" dirty="0">
                <a:solidFill>
                  <a:srgbClr val="C00000"/>
                </a:solidFill>
                <a:latin typeface="Times New Roman" panose="02020603050405020304" pitchFamily="18" charset="0"/>
                <a:ea typeface="標楷體" panose="03000509000000000000" pitchFamily="65" charset="-120"/>
              </a:rPr>
              <a:t>人工溼地或植栽礫石濾床</a:t>
            </a:r>
            <a:r>
              <a:rPr lang="zh-TW" altLang="zh-TW" sz="2000" kern="100" dirty="0">
                <a:solidFill>
                  <a:srgbClr val="000000"/>
                </a:solidFill>
                <a:latin typeface="Times New Roman" panose="02020603050405020304" pitchFamily="18" charset="0"/>
                <a:ea typeface="標楷體" panose="03000509000000000000" pitchFamily="65" charset="-120"/>
              </a:rPr>
              <a:t>等自然淨化處理系統，透過物理性、化學性及生物性之作用，有效降低湖水中污染物</a:t>
            </a:r>
            <a:r>
              <a:rPr lang="zh-TW" altLang="zh-TW" sz="2000" kern="100" dirty="0" smtClean="0">
                <a:solidFill>
                  <a:srgbClr val="000000"/>
                </a:solidFill>
                <a:latin typeface="Times New Roman" panose="02020603050405020304" pitchFamily="18" charset="0"/>
                <a:ea typeface="標楷體" panose="03000509000000000000" pitchFamily="65" charset="-120"/>
              </a:rPr>
              <a:t>濃度</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sp>
        <p:nvSpPr>
          <p:cNvPr id="19" name="投影片編號版面配置區 18"/>
          <p:cNvSpPr>
            <a:spLocks noGrp="1"/>
          </p:cNvSpPr>
          <p:nvPr>
            <p:ph type="sldNum" sz="quarter" idx="12"/>
          </p:nvPr>
        </p:nvSpPr>
        <p:spPr/>
        <p:txBody>
          <a:bodyPr/>
          <a:lstStyle/>
          <a:p>
            <a:fld id="{874E72F4-5AC2-4827-866C-0A5BE25DA73D}" type="slidenum">
              <a:rPr lang="zh-TW" altLang="en-US" smtClean="0"/>
              <a:t>23</a:t>
            </a:fld>
            <a:endParaRPr lang="zh-TW" altLang="en-US"/>
          </a:p>
        </p:txBody>
      </p:sp>
    </p:spTree>
    <p:extLst>
      <p:ext uri="{BB962C8B-B14F-4D97-AF65-F5344CB8AC3E}">
        <p14:creationId xmlns:p14="http://schemas.microsoft.com/office/powerpoint/2010/main" val="320505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1963" y="876701"/>
            <a:ext cx="8720073" cy="1015663"/>
          </a:xfrm>
          <a:prstGeom prst="rect">
            <a:avLst/>
          </a:prstGeom>
        </p:spPr>
        <p:txBody>
          <a:bodyPr wrap="square">
            <a:spAutoFit/>
          </a:bodyPr>
          <a:lstStyle/>
          <a:p>
            <a:pPr marL="522288" indent="-342900">
              <a:lnSpc>
                <a:spcPts val="2400"/>
              </a:lnSpc>
              <a:spcBef>
                <a:spcPts val="12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雙鯉湖之內、中、外湖間，以及與外部池塘之</a:t>
            </a:r>
            <a:r>
              <a:rPr lang="zh-TW" altLang="en-US" sz="2000" kern="100" dirty="0">
                <a:solidFill>
                  <a:srgbClr val="C00000"/>
                </a:solidFill>
                <a:latin typeface="Times New Roman" panose="02020603050405020304" pitchFamily="18" charset="0"/>
                <a:ea typeface="標楷體" panose="03000509000000000000" pitchFamily="65" charset="-120"/>
              </a:rPr>
              <a:t>連通水路與水閘設施</a:t>
            </a:r>
            <a:r>
              <a:rPr lang="zh-TW" altLang="en-US" sz="2000" kern="100" dirty="0">
                <a:solidFill>
                  <a:srgbClr val="000000"/>
                </a:solidFill>
                <a:latin typeface="Times New Roman" panose="02020603050405020304" pitchFamily="18" charset="0"/>
                <a:ea typeface="標楷體" panose="03000509000000000000" pitchFamily="65" charset="-120"/>
              </a:rPr>
              <a:t>，需考量友善野生動物暢通的廊道，在發揮調節溢流功能同時，亦可便於水獺等生物通行。</a:t>
            </a:r>
            <a:endParaRPr lang="zh-TW" altLang="zh-TW" sz="2000" kern="100" dirty="0">
              <a:solidFill>
                <a:srgbClr val="000000"/>
              </a:solidFill>
              <a:latin typeface="Times New Roman" panose="02020603050405020304" pitchFamily="18" charset="0"/>
              <a:ea typeface="標楷體" panose="03000509000000000000" pitchFamily="65" charset="-120"/>
            </a:endParaRPr>
          </a:p>
        </p:txBody>
      </p:sp>
      <p:sp>
        <p:nvSpPr>
          <p:cNvPr id="6" name="標題 1"/>
          <p:cNvSpPr>
            <a:spLocks noGrp="1"/>
          </p:cNvSpPr>
          <p:nvPr>
            <p:ph type="title"/>
          </p:nvPr>
        </p:nvSpPr>
        <p:spPr>
          <a:xfrm>
            <a:off x="79131" y="96716"/>
            <a:ext cx="1988951" cy="596838"/>
          </a:xfrm>
        </p:spPr>
        <p:txBody>
          <a:bodyPr vert="horz" lIns="91440" tIns="45720" rIns="91440" bIns="45720" rtlCol="0" anchor="ctr">
            <a:normAutofit/>
          </a:bodyPr>
          <a:lstStyle/>
          <a:p>
            <a:r>
              <a:rPr lang="zh-TW" altLang="en-US" sz="2800" b="1" dirty="0"/>
              <a:t>設計</a:t>
            </a:r>
            <a:r>
              <a:rPr lang="zh-TW" altLang="en-US" sz="2800" b="1" dirty="0" smtClean="0"/>
              <a:t>說明 </a:t>
            </a:r>
            <a:r>
              <a:rPr lang="en-US" altLang="zh-TW" sz="2800" b="1" dirty="0" smtClean="0"/>
              <a:t>‒</a:t>
            </a:r>
            <a:endParaRPr lang="zh-TW" altLang="en-US" sz="2800" b="1" dirty="0"/>
          </a:p>
        </p:txBody>
      </p:sp>
      <p:sp>
        <p:nvSpPr>
          <p:cNvPr id="7" name="矩形 6"/>
          <p:cNvSpPr/>
          <p:nvPr/>
        </p:nvSpPr>
        <p:spPr>
          <a:xfrm>
            <a:off x="1941244" y="164302"/>
            <a:ext cx="2031325" cy="461665"/>
          </a:xfrm>
          <a:prstGeom prst="rect">
            <a:avLst/>
          </a:prstGeom>
        </p:spPr>
        <p:txBody>
          <a:bodyPr wrap="none">
            <a:spAutoFit/>
          </a:bodyPr>
          <a:lstStyle/>
          <a:p>
            <a:pPr eaLnBrk="0" fontAlgn="base" hangingPunct="0">
              <a:spcBef>
                <a:spcPct val="0"/>
              </a:spcBef>
              <a:spcAft>
                <a:spcPct val="0"/>
              </a:spcAft>
              <a:tabLst>
                <a:tab pos="5334000" algn="r"/>
              </a:tabLst>
            </a:pPr>
            <a:r>
              <a:rPr lang="zh-TW" altLang="en-US" sz="2400" b="1" dirty="0">
                <a:latin typeface="標楷體" panose="03000509000000000000" pitchFamily="65" charset="-120"/>
                <a:ea typeface="標楷體" panose="03000509000000000000" pitchFamily="65" charset="-120"/>
                <a:cs typeface="Times New Roman" panose="02020603050405020304" pitchFamily="18" charset="0"/>
              </a:rPr>
              <a:t>動物廊道改善</a:t>
            </a:r>
            <a:endParaRPr lang="zh-TW" altLang="zh-TW" sz="24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9" name="投影片編號版面配置區 8"/>
          <p:cNvSpPr>
            <a:spLocks noGrp="1"/>
          </p:cNvSpPr>
          <p:nvPr>
            <p:ph type="sldNum" sz="quarter" idx="12"/>
          </p:nvPr>
        </p:nvSpPr>
        <p:spPr/>
        <p:txBody>
          <a:bodyPr/>
          <a:lstStyle/>
          <a:p>
            <a:fld id="{874E72F4-5AC2-4827-866C-0A5BE25DA73D}" type="slidenum">
              <a:rPr lang="zh-TW" altLang="en-US" smtClean="0"/>
              <a:t>24</a:t>
            </a:fld>
            <a:endParaRPr lang="zh-TW" altLang="en-US"/>
          </a:p>
        </p:txBody>
      </p:sp>
      <p:pic>
        <p:nvPicPr>
          <p:cNvPr id="8" name="圖片 7"/>
          <p:cNvPicPr/>
          <p:nvPr/>
        </p:nvPicPr>
        <p:blipFill rotWithShape="1">
          <a:blip r:embed="rId2" cstate="print">
            <a:extLst>
              <a:ext uri="{28A0092B-C50C-407E-A947-70E740481C1C}">
                <a14:useLocalDpi xmlns:a14="http://schemas.microsoft.com/office/drawing/2010/main" val="0"/>
              </a:ext>
            </a:extLst>
          </a:blip>
          <a:srcRect l="10103" t="12889" r="5067" b="19778"/>
          <a:stretch/>
        </p:blipFill>
        <p:spPr bwMode="auto">
          <a:xfrm>
            <a:off x="667394" y="2093121"/>
            <a:ext cx="7809209" cy="41887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2048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9131" y="937892"/>
            <a:ext cx="8808495" cy="1323439"/>
          </a:xfrm>
          <a:prstGeom prst="rect">
            <a:avLst/>
          </a:prstGeom>
          <a:extLst/>
        </p:spPr>
        <p:txBody>
          <a:bodyPr wrap="square">
            <a:spAutoFit/>
          </a:bodyPr>
          <a:lstStyle/>
          <a:p>
            <a:pPr marL="522288" indent="-342900">
              <a:lnSpc>
                <a:spcPts val="2400"/>
              </a:lnSpc>
              <a:spcBef>
                <a:spcPts val="12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雙鯉湖是翠鳥、蒼翡翠及斑翡翠等重要活動棲地，應</a:t>
            </a:r>
            <a:r>
              <a:rPr lang="zh-TW" altLang="en-US" sz="2000" kern="100" dirty="0">
                <a:solidFill>
                  <a:srgbClr val="C00000"/>
                </a:solidFill>
                <a:latin typeface="Times New Roman" panose="02020603050405020304" pitchFamily="18" charset="0"/>
                <a:ea typeface="標楷體" panose="03000509000000000000" pitchFamily="65" charset="-120"/>
              </a:rPr>
              <a:t>維護土坵</a:t>
            </a:r>
            <a:r>
              <a:rPr lang="zh-TW" altLang="en-US" sz="2000" kern="100" dirty="0">
                <a:solidFill>
                  <a:srgbClr val="000000"/>
                </a:solidFill>
                <a:latin typeface="Times New Roman" panose="02020603050405020304" pitchFamily="18" charset="0"/>
                <a:ea typeface="標楷體" panose="03000509000000000000" pitchFamily="65" charset="-120"/>
              </a:rPr>
              <a:t>以利翠鳥挖洞營巢。維護改善方式為利用現地既有高程較高之砂質土坵進行整理，營造出</a:t>
            </a:r>
            <a:r>
              <a:rPr lang="zh-TW" altLang="en-US" sz="2000" kern="100" dirty="0">
                <a:solidFill>
                  <a:srgbClr val="C00000"/>
                </a:solidFill>
                <a:latin typeface="Times New Roman" panose="02020603050405020304" pitchFamily="18" charset="0"/>
                <a:ea typeface="標楷體" panose="03000509000000000000" pitchFamily="65" charset="-120"/>
              </a:rPr>
              <a:t>無植栽覆蓋之裸露垂直開挖面</a:t>
            </a:r>
            <a:r>
              <a:rPr lang="zh-TW" altLang="en-US" sz="2000" kern="100" dirty="0">
                <a:solidFill>
                  <a:srgbClr val="000000"/>
                </a:solidFill>
                <a:latin typeface="Times New Roman" panose="02020603050405020304" pitchFamily="18" charset="0"/>
                <a:ea typeface="標楷體" panose="03000509000000000000" pitchFamily="65" charset="-120"/>
              </a:rPr>
              <a:t>，坡面坡度約為</a:t>
            </a:r>
            <a:r>
              <a:rPr lang="en-US" altLang="zh-TW" sz="2000" kern="100" dirty="0">
                <a:solidFill>
                  <a:srgbClr val="000000"/>
                </a:solidFill>
                <a:latin typeface="Times New Roman" panose="02020603050405020304" pitchFamily="18" charset="0"/>
                <a:ea typeface="標楷體" panose="03000509000000000000" pitchFamily="65" charset="-120"/>
              </a:rPr>
              <a:t>80</a:t>
            </a:r>
            <a:r>
              <a:rPr lang="zh-TW" altLang="en-US" sz="2000" kern="100" dirty="0">
                <a:solidFill>
                  <a:srgbClr val="000000"/>
                </a:solidFill>
                <a:latin typeface="Times New Roman" panose="02020603050405020304" pitchFamily="18" charset="0"/>
                <a:ea typeface="標楷體" panose="03000509000000000000" pitchFamily="65" charset="-120"/>
              </a:rPr>
              <a:t>～</a:t>
            </a:r>
            <a:r>
              <a:rPr lang="en-US" altLang="zh-TW" sz="2000" kern="100" dirty="0">
                <a:solidFill>
                  <a:srgbClr val="000000"/>
                </a:solidFill>
                <a:latin typeface="Times New Roman" panose="02020603050405020304" pitchFamily="18" charset="0"/>
                <a:ea typeface="標楷體" panose="03000509000000000000" pitchFamily="65" charset="-120"/>
              </a:rPr>
              <a:t>90°</a:t>
            </a:r>
            <a:r>
              <a:rPr lang="zh-TW" altLang="en-US" sz="2000" kern="100" dirty="0">
                <a:solidFill>
                  <a:srgbClr val="000000"/>
                </a:solidFill>
                <a:latin typeface="Times New Roman" panose="02020603050405020304" pitchFamily="18" charset="0"/>
                <a:ea typeface="標楷體" panose="03000509000000000000" pitchFamily="65" charset="-120"/>
              </a:rPr>
              <a:t>，並需定期清除覆蓋坡面之植</a:t>
            </a:r>
            <a:r>
              <a:rPr lang="zh-TW" altLang="en-US" sz="2000" kern="100" dirty="0" smtClean="0">
                <a:solidFill>
                  <a:srgbClr val="000000"/>
                </a:solidFill>
                <a:latin typeface="Times New Roman" panose="02020603050405020304" pitchFamily="18" charset="0"/>
                <a:ea typeface="標楷體" panose="03000509000000000000" pitchFamily="65" charset="-120"/>
              </a:rPr>
              <a:t>栽。</a:t>
            </a:r>
            <a:endParaRPr lang="zh-TW" altLang="en-US" sz="2000" kern="100" dirty="0">
              <a:solidFill>
                <a:srgbClr val="000000"/>
              </a:solidFill>
              <a:latin typeface="Times New Roman" panose="02020603050405020304" pitchFamily="18" charset="0"/>
              <a:ea typeface="標楷體" panose="03000509000000000000" pitchFamily="65" charset="-120"/>
            </a:endParaRPr>
          </a:p>
        </p:txBody>
      </p:sp>
      <p:sp>
        <p:nvSpPr>
          <p:cNvPr id="7" name="標題 1"/>
          <p:cNvSpPr>
            <a:spLocks noGrp="1"/>
          </p:cNvSpPr>
          <p:nvPr>
            <p:ph type="title"/>
          </p:nvPr>
        </p:nvSpPr>
        <p:spPr>
          <a:xfrm>
            <a:off x="79131" y="96716"/>
            <a:ext cx="1988951" cy="596838"/>
          </a:xfrm>
        </p:spPr>
        <p:txBody>
          <a:bodyPr vert="horz" lIns="91440" tIns="45720" rIns="91440" bIns="45720" rtlCol="0" anchor="ctr">
            <a:normAutofit/>
          </a:bodyPr>
          <a:lstStyle/>
          <a:p>
            <a:r>
              <a:rPr lang="zh-TW" altLang="en-US" sz="2800" b="1" dirty="0" smtClean="0"/>
              <a:t>設計說明 </a:t>
            </a:r>
            <a:r>
              <a:rPr lang="en-US" altLang="zh-TW" sz="2800" b="1" dirty="0" smtClean="0"/>
              <a:t>‒</a:t>
            </a:r>
            <a:endParaRPr lang="zh-TW" altLang="en-US" sz="2800" b="1" dirty="0"/>
          </a:p>
        </p:txBody>
      </p:sp>
      <p:sp>
        <p:nvSpPr>
          <p:cNvPr id="6" name="矩形 5"/>
          <p:cNvSpPr/>
          <p:nvPr/>
        </p:nvSpPr>
        <p:spPr>
          <a:xfrm>
            <a:off x="1961356" y="164302"/>
            <a:ext cx="3570208" cy="461665"/>
          </a:xfrm>
          <a:prstGeom prst="rect">
            <a:avLst/>
          </a:prstGeom>
        </p:spPr>
        <p:txBody>
          <a:bodyPr wrap="none">
            <a:spAutoFit/>
          </a:bodyPr>
          <a:lstStyle/>
          <a:p>
            <a:pPr eaLnBrk="0" fontAlgn="base" hangingPunct="0">
              <a:spcBef>
                <a:spcPct val="0"/>
              </a:spcBef>
              <a:spcAft>
                <a:spcPct val="0"/>
              </a:spcAft>
              <a:tabLst>
                <a:tab pos="5334000" algn="r"/>
              </a:tabLst>
            </a:pPr>
            <a:r>
              <a:rPr lang="zh-TW" altLang="en-US" sz="2400" b="1" dirty="0">
                <a:latin typeface="標楷體" panose="03000509000000000000" pitchFamily="65" charset="-120"/>
                <a:ea typeface="標楷體" panose="03000509000000000000" pitchFamily="65" charset="-120"/>
                <a:cs typeface="Times New Roman" panose="02020603050405020304" pitchFamily="18" charset="0"/>
              </a:rPr>
              <a:t>土坵棲地環境改善與維護</a:t>
            </a:r>
          </a:p>
        </p:txBody>
      </p:sp>
      <p:sp>
        <p:nvSpPr>
          <p:cNvPr id="8" name="投影片編號版面配置區 7"/>
          <p:cNvSpPr>
            <a:spLocks noGrp="1"/>
          </p:cNvSpPr>
          <p:nvPr>
            <p:ph type="sldNum" sz="quarter" idx="12"/>
          </p:nvPr>
        </p:nvSpPr>
        <p:spPr/>
        <p:txBody>
          <a:bodyPr/>
          <a:lstStyle/>
          <a:p>
            <a:fld id="{874E72F4-5AC2-4827-866C-0A5BE25DA73D}" type="slidenum">
              <a:rPr lang="zh-TW" altLang="en-US" smtClean="0"/>
              <a:t>25</a:t>
            </a:fld>
            <a:endParaRPr lang="zh-TW" altLang="en-US"/>
          </a:p>
        </p:txBody>
      </p:sp>
      <p:pic>
        <p:nvPicPr>
          <p:cNvPr id="9" name="圖片 8"/>
          <p:cNvPicPr/>
          <p:nvPr/>
        </p:nvPicPr>
        <p:blipFill rotWithShape="1">
          <a:blip r:embed="rId2" cstate="print">
            <a:extLst>
              <a:ext uri="{28A0092B-C50C-407E-A947-70E740481C1C}">
                <a14:useLocalDpi xmlns:a14="http://schemas.microsoft.com/office/drawing/2010/main" val="0"/>
              </a:ext>
            </a:extLst>
          </a:blip>
          <a:srcRect b="5414"/>
          <a:stretch/>
        </p:blipFill>
        <p:spPr bwMode="auto">
          <a:xfrm>
            <a:off x="558350" y="2449277"/>
            <a:ext cx="8027300" cy="38453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1399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zh-TW" sz="2800" b="1" dirty="0"/>
              <a:t>計畫經費</a:t>
            </a:r>
            <a:endParaRPr lang="zh-TW" altLang="en-US" sz="2800" b="1" dirty="0"/>
          </a:p>
        </p:txBody>
      </p:sp>
      <p:sp>
        <p:nvSpPr>
          <p:cNvPr id="5" name="矩形 4"/>
          <p:cNvSpPr/>
          <p:nvPr/>
        </p:nvSpPr>
        <p:spPr>
          <a:xfrm>
            <a:off x="175743" y="693554"/>
            <a:ext cx="8788795" cy="1246495"/>
          </a:xfrm>
          <a:prstGeom prst="rect">
            <a:avLst/>
          </a:prstGeom>
        </p:spPr>
        <p:txBody>
          <a:bodyPr wrap="square">
            <a:spAutoFit/>
          </a:bodyPr>
          <a:lstStyle/>
          <a:p>
            <a:pPr algn="just">
              <a:lnSpc>
                <a:spcPct val="125000"/>
              </a:lnSpc>
              <a:spcBef>
                <a:spcPts val="600"/>
              </a:spcBef>
              <a:spcAft>
                <a:spcPts val="600"/>
              </a:spcAft>
            </a:pPr>
            <a:r>
              <a:rPr lang="zh-TW" altLang="en-US" sz="2000" kern="1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整體</a:t>
            </a:r>
            <a:r>
              <a:rPr lang="zh-TW" altLang="en-US"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計畫總經費</a:t>
            </a:r>
            <a:r>
              <a:rPr lang="en-US"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12,000</a:t>
            </a:r>
            <a:r>
              <a:rPr lang="zh-TW" altLang="en-US"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千元整（含工程費、規劃設計監造費、生態檢核服務費、空氣污染防制費、工程管理費等），由「全國水環境改善計畫</a:t>
            </a:r>
            <a:r>
              <a:rPr lang="en-US"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第三期預算及地方分擔款支應</a:t>
            </a:r>
            <a:r>
              <a:rPr lang="en-US"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中央補助款：</a:t>
            </a:r>
            <a:r>
              <a:rPr lang="en-US"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9,360</a:t>
            </a:r>
            <a:r>
              <a:rPr lang="zh-TW" altLang="en-US"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千元、地方分擔款：</a:t>
            </a:r>
            <a:r>
              <a:rPr lang="en-US"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2,640</a:t>
            </a:r>
            <a:r>
              <a:rPr lang="zh-TW" altLang="en-US"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千元</a:t>
            </a:r>
            <a:r>
              <a:rPr lang="en-US"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000" kern="1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endPar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874E72F4-5AC2-4827-866C-0A5BE25DA73D}" type="slidenum">
              <a:rPr lang="zh-TW" altLang="en-US" smtClean="0"/>
              <a:t>26</a:t>
            </a:fld>
            <a:endParaRPr lang="zh-TW" altLang="en-US"/>
          </a:p>
        </p:txBody>
      </p:sp>
      <p:graphicFrame>
        <p:nvGraphicFramePr>
          <p:cNvPr id="4" name="表格 3"/>
          <p:cNvGraphicFramePr>
            <a:graphicFrameLocks noGrp="1"/>
          </p:cNvGraphicFramePr>
          <p:nvPr>
            <p:extLst>
              <p:ext uri="{D42A27DB-BD31-4B8C-83A1-F6EECF244321}">
                <p14:modId xmlns:p14="http://schemas.microsoft.com/office/powerpoint/2010/main" val="1442134527"/>
              </p:ext>
            </p:extLst>
          </p:nvPr>
        </p:nvGraphicFramePr>
        <p:xfrm>
          <a:off x="179462" y="2230961"/>
          <a:ext cx="8785076" cy="4368577"/>
        </p:xfrm>
        <a:graphic>
          <a:graphicData uri="http://schemas.openxmlformats.org/drawingml/2006/table">
            <a:tbl>
              <a:tblPr firstRow="1" firstCol="1" lastRow="1" lastCol="1" bandRow="1" bandCol="1">
                <a:tableStyleId>{5C22544A-7EE6-4342-B048-85BDC9FD1C3A}</a:tableStyleId>
              </a:tblPr>
              <a:tblGrid>
                <a:gridCol w="490782">
                  <a:extLst>
                    <a:ext uri="{9D8B030D-6E8A-4147-A177-3AD203B41FA5}">
                      <a16:colId xmlns:a16="http://schemas.microsoft.com/office/drawing/2014/main" xmlns="" val="90932363"/>
                    </a:ext>
                  </a:extLst>
                </a:gridCol>
                <a:gridCol w="784777">
                  <a:extLst>
                    <a:ext uri="{9D8B030D-6E8A-4147-A177-3AD203B41FA5}">
                      <a16:colId xmlns:a16="http://schemas.microsoft.com/office/drawing/2014/main" xmlns="" val="1983671408"/>
                    </a:ext>
                  </a:extLst>
                </a:gridCol>
                <a:gridCol w="562699">
                  <a:extLst>
                    <a:ext uri="{9D8B030D-6E8A-4147-A177-3AD203B41FA5}">
                      <a16:colId xmlns:a16="http://schemas.microsoft.com/office/drawing/2014/main" xmlns="" val="3736183266"/>
                    </a:ext>
                  </a:extLst>
                </a:gridCol>
                <a:gridCol w="554564">
                  <a:extLst>
                    <a:ext uri="{9D8B030D-6E8A-4147-A177-3AD203B41FA5}">
                      <a16:colId xmlns:a16="http://schemas.microsoft.com/office/drawing/2014/main" xmlns="" val="1182651548"/>
                    </a:ext>
                  </a:extLst>
                </a:gridCol>
                <a:gridCol w="615297">
                  <a:extLst>
                    <a:ext uri="{9D8B030D-6E8A-4147-A177-3AD203B41FA5}">
                      <a16:colId xmlns:a16="http://schemas.microsoft.com/office/drawing/2014/main" xmlns="" val="2563479541"/>
                    </a:ext>
                  </a:extLst>
                </a:gridCol>
                <a:gridCol w="581114">
                  <a:extLst>
                    <a:ext uri="{9D8B030D-6E8A-4147-A177-3AD203B41FA5}">
                      <a16:colId xmlns:a16="http://schemas.microsoft.com/office/drawing/2014/main" xmlns="" val="3401792895"/>
                    </a:ext>
                  </a:extLst>
                </a:gridCol>
                <a:gridCol w="671325">
                  <a:extLst>
                    <a:ext uri="{9D8B030D-6E8A-4147-A177-3AD203B41FA5}">
                      <a16:colId xmlns:a16="http://schemas.microsoft.com/office/drawing/2014/main" xmlns="" val="1370150820"/>
                    </a:ext>
                  </a:extLst>
                </a:gridCol>
                <a:gridCol w="491572">
                  <a:extLst>
                    <a:ext uri="{9D8B030D-6E8A-4147-A177-3AD203B41FA5}">
                      <a16:colId xmlns:a16="http://schemas.microsoft.com/office/drawing/2014/main" xmlns="" val="3839489141"/>
                    </a:ext>
                  </a:extLst>
                </a:gridCol>
                <a:gridCol w="491572">
                  <a:extLst>
                    <a:ext uri="{9D8B030D-6E8A-4147-A177-3AD203B41FA5}">
                      <a16:colId xmlns:a16="http://schemas.microsoft.com/office/drawing/2014/main" xmlns="" val="1060011518"/>
                    </a:ext>
                  </a:extLst>
                </a:gridCol>
                <a:gridCol w="491572">
                  <a:extLst>
                    <a:ext uri="{9D8B030D-6E8A-4147-A177-3AD203B41FA5}">
                      <a16:colId xmlns:a16="http://schemas.microsoft.com/office/drawing/2014/main" xmlns="" val="3311139325"/>
                    </a:ext>
                  </a:extLst>
                </a:gridCol>
                <a:gridCol w="585618">
                  <a:extLst>
                    <a:ext uri="{9D8B030D-6E8A-4147-A177-3AD203B41FA5}">
                      <a16:colId xmlns:a16="http://schemas.microsoft.com/office/drawing/2014/main" xmlns="" val="838583832"/>
                    </a:ext>
                  </a:extLst>
                </a:gridCol>
                <a:gridCol w="586410">
                  <a:extLst>
                    <a:ext uri="{9D8B030D-6E8A-4147-A177-3AD203B41FA5}">
                      <a16:colId xmlns:a16="http://schemas.microsoft.com/office/drawing/2014/main" xmlns="" val="3885342761"/>
                    </a:ext>
                  </a:extLst>
                </a:gridCol>
                <a:gridCol w="586410">
                  <a:extLst>
                    <a:ext uri="{9D8B030D-6E8A-4147-A177-3AD203B41FA5}">
                      <a16:colId xmlns:a16="http://schemas.microsoft.com/office/drawing/2014/main" xmlns="" val="660898631"/>
                    </a:ext>
                  </a:extLst>
                </a:gridCol>
                <a:gridCol w="658976">
                  <a:extLst>
                    <a:ext uri="{9D8B030D-6E8A-4147-A177-3AD203B41FA5}">
                      <a16:colId xmlns:a16="http://schemas.microsoft.com/office/drawing/2014/main" xmlns="" val="1238245165"/>
                    </a:ext>
                  </a:extLst>
                </a:gridCol>
                <a:gridCol w="632388">
                  <a:extLst>
                    <a:ext uri="{9D8B030D-6E8A-4147-A177-3AD203B41FA5}">
                      <a16:colId xmlns:a16="http://schemas.microsoft.com/office/drawing/2014/main" xmlns="" val="3290815777"/>
                    </a:ext>
                  </a:extLst>
                </a:gridCol>
              </a:tblGrid>
              <a:tr h="195824">
                <a:tc rowSpan="4">
                  <a:txBody>
                    <a:bodyPr/>
                    <a:lstStyle/>
                    <a:p>
                      <a:pPr algn="ctr">
                        <a:spcAft>
                          <a:spcPts val="0"/>
                        </a:spcAft>
                      </a:pPr>
                      <a:r>
                        <a:rPr lang="zh-TW" sz="1200" kern="100" dirty="0">
                          <a:effectLst/>
                        </a:rPr>
                        <a:t>項次</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rowSpan="4">
                  <a:txBody>
                    <a:bodyPr/>
                    <a:lstStyle/>
                    <a:p>
                      <a:pPr algn="ctr">
                        <a:spcAft>
                          <a:spcPts val="0"/>
                        </a:spcAft>
                      </a:pPr>
                      <a:r>
                        <a:rPr lang="zh-TW" sz="1200" kern="100">
                          <a:effectLst/>
                        </a:rPr>
                        <a:t>分項案件名稱</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rowSpan="4">
                  <a:txBody>
                    <a:bodyPr/>
                    <a:lstStyle/>
                    <a:p>
                      <a:pPr algn="ctr">
                        <a:spcAft>
                          <a:spcPts val="0"/>
                        </a:spcAft>
                      </a:pPr>
                      <a:r>
                        <a:rPr lang="zh-TW" sz="1200" kern="100">
                          <a:effectLst/>
                        </a:rPr>
                        <a:t>對應部會</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gridSpan="12">
                  <a:txBody>
                    <a:bodyPr/>
                    <a:lstStyle/>
                    <a:p>
                      <a:pPr algn="ctr">
                        <a:spcAft>
                          <a:spcPts val="0"/>
                        </a:spcAft>
                      </a:pPr>
                      <a:r>
                        <a:rPr lang="zh-TW" sz="1200" kern="100" dirty="0">
                          <a:effectLst/>
                        </a:rPr>
                        <a:t>總工程經費</a:t>
                      </a:r>
                      <a:r>
                        <a:rPr lang="en-US" sz="1200" kern="100" dirty="0">
                          <a:effectLst/>
                        </a:rPr>
                        <a:t>(</a:t>
                      </a:r>
                      <a:r>
                        <a:rPr lang="zh-TW" sz="1200" kern="100" dirty="0">
                          <a:effectLst/>
                        </a:rPr>
                        <a:t>單位：千元</a:t>
                      </a:r>
                      <a:r>
                        <a:rPr lang="en-US" sz="1200" kern="100" dirty="0">
                          <a:effectLst/>
                        </a:rPr>
                        <a:t>)</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2582332545"/>
                  </a:ext>
                </a:extLst>
              </a:tr>
              <a:tr h="17484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4">
                  <a:txBody>
                    <a:bodyPr/>
                    <a:lstStyle/>
                    <a:p>
                      <a:pPr algn="ctr">
                        <a:spcAft>
                          <a:spcPts val="0"/>
                        </a:spcAft>
                      </a:pPr>
                      <a:r>
                        <a:rPr lang="en-US" sz="1200" kern="100">
                          <a:effectLst/>
                        </a:rPr>
                        <a:t>110</a:t>
                      </a:r>
                      <a:r>
                        <a:rPr lang="zh-TW" sz="1200" kern="100">
                          <a:effectLst/>
                        </a:rPr>
                        <a:t>年度</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sz="1200" kern="100">
                          <a:effectLst/>
                        </a:rPr>
                        <a:t>111</a:t>
                      </a:r>
                      <a:r>
                        <a:rPr lang="zh-TW" sz="1200" kern="100">
                          <a:effectLst/>
                        </a:rPr>
                        <a:t>年度</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gridSpan="2">
                  <a:txBody>
                    <a:bodyPr/>
                    <a:lstStyle/>
                    <a:p>
                      <a:pPr algn="ctr">
                        <a:spcAft>
                          <a:spcPts val="0"/>
                        </a:spcAft>
                      </a:pPr>
                      <a:r>
                        <a:rPr lang="en-US" sz="1200" kern="100">
                          <a:effectLst/>
                        </a:rPr>
                        <a:t>112</a:t>
                      </a:r>
                      <a:r>
                        <a:rPr lang="zh-TW" sz="1200" kern="100">
                          <a:effectLst/>
                        </a:rPr>
                        <a:t>年度</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rowSpan="2" gridSpan="2">
                  <a:txBody>
                    <a:bodyPr/>
                    <a:lstStyle/>
                    <a:p>
                      <a:pPr algn="ctr">
                        <a:spcAft>
                          <a:spcPts val="0"/>
                        </a:spcAft>
                      </a:pPr>
                      <a:r>
                        <a:rPr lang="zh-TW" sz="1200" kern="100">
                          <a:effectLst/>
                        </a:rPr>
                        <a:t>工程費小計</a:t>
                      </a:r>
                      <a:r>
                        <a:rPr lang="en-US" sz="1200" kern="100">
                          <a:effectLst/>
                        </a:rPr>
                        <a:t>(B)=</a:t>
                      </a:r>
                      <a:r>
                        <a:rPr lang="zh-TW" sz="1200" kern="100">
                          <a:effectLst/>
                        </a:rPr>
                        <a:t>Σ</a:t>
                      </a:r>
                      <a:r>
                        <a:rPr lang="en-US" sz="1200" kern="100">
                          <a:effectLst/>
                        </a:rPr>
                        <a:t>(b)</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rowSpan="2" hMerge="1">
                  <a:txBody>
                    <a:bodyPr/>
                    <a:lstStyle/>
                    <a:p>
                      <a:endParaRPr lang="zh-TW" altLang="en-US"/>
                    </a:p>
                  </a:txBody>
                  <a:tcPr/>
                </a:tc>
                <a:tc rowSpan="2" gridSpan="2">
                  <a:txBody>
                    <a:bodyPr/>
                    <a:lstStyle/>
                    <a:p>
                      <a:pPr algn="ctr">
                        <a:spcAft>
                          <a:spcPts val="0"/>
                        </a:spcAft>
                      </a:pPr>
                      <a:r>
                        <a:rPr lang="zh-TW" sz="1200" kern="100">
                          <a:effectLst/>
                        </a:rPr>
                        <a:t>總計</a:t>
                      </a:r>
                    </a:p>
                    <a:p>
                      <a:pPr algn="ctr">
                        <a:spcAft>
                          <a:spcPts val="0"/>
                        </a:spcAft>
                      </a:pPr>
                      <a:r>
                        <a:rPr lang="en-US" sz="1200" kern="100">
                          <a:effectLst/>
                        </a:rPr>
                        <a:t>(A)+(B)</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rowSpan="2" hMerge="1">
                  <a:txBody>
                    <a:bodyPr/>
                    <a:lstStyle/>
                    <a:p>
                      <a:endParaRPr lang="zh-TW" altLang="en-US"/>
                    </a:p>
                  </a:txBody>
                  <a:tcPr/>
                </a:tc>
                <a:extLst>
                  <a:ext uri="{0D108BD9-81ED-4DB2-BD59-A6C34878D82A}">
                    <a16:rowId xmlns:a16="http://schemas.microsoft.com/office/drawing/2014/main" xmlns="" val="2605133143"/>
                  </a:ext>
                </a:extLst>
              </a:tr>
              <a:tr h="251773">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p>
                      <a:pPr algn="ctr">
                        <a:spcAft>
                          <a:spcPts val="0"/>
                        </a:spcAft>
                      </a:pPr>
                      <a:r>
                        <a:rPr lang="zh-TW" sz="1200" kern="100">
                          <a:effectLst/>
                        </a:rPr>
                        <a:t>規劃設計費</a:t>
                      </a:r>
                      <a:r>
                        <a:rPr lang="en-US" sz="1200" kern="100">
                          <a:effectLst/>
                        </a:rPr>
                        <a:t>(A)</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gridSpan="2">
                  <a:txBody>
                    <a:bodyPr/>
                    <a:lstStyle/>
                    <a:p>
                      <a:pPr algn="ctr">
                        <a:spcAft>
                          <a:spcPts val="0"/>
                        </a:spcAft>
                      </a:pPr>
                      <a:r>
                        <a:rPr lang="zh-TW" sz="1200" kern="100">
                          <a:effectLst/>
                        </a:rPr>
                        <a:t>工程費</a:t>
                      </a:r>
                      <a:r>
                        <a:rPr lang="en-US" sz="1200" kern="100">
                          <a:effectLst/>
                        </a:rPr>
                        <a:t>(b)</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gridSpan="2">
                  <a:txBody>
                    <a:bodyPr/>
                    <a:lstStyle/>
                    <a:p>
                      <a:pPr algn="ctr">
                        <a:spcAft>
                          <a:spcPts val="0"/>
                        </a:spcAft>
                      </a:pPr>
                      <a:r>
                        <a:rPr lang="zh-TW" sz="1200" kern="100">
                          <a:effectLst/>
                        </a:rPr>
                        <a:t>工程費</a:t>
                      </a:r>
                      <a:r>
                        <a:rPr lang="en-US" sz="1200" kern="100">
                          <a:effectLst/>
                        </a:rPr>
                        <a:t>(b)</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gridSpan="2">
                  <a:txBody>
                    <a:bodyPr/>
                    <a:lstStyle/>
                    <a:p>
                      <a:pPr algn="ctr">
                        <a:spcAft>
                          <a:spcPts val="0"/>
                        </a:spcAft>
                      </a:pPr>
                      <a:r>
                        <a:rPr lang="zh-TW" sz="1200" kern="100">
                          <a:effectLst/>
                        </a:rPr>
                        <a:t>工程費</a:t>
                      </a:r>
                      <a:r>
                        <a:rPr lang="en-US" sz="1200" kern="100">
                          <a:effectLst/>
                        </a:rPr>
                        <a:t>(b)</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xmlns="" val="3736072937"/>
                  </a:ext>
                </a:extLst>
              </a:tr>
              <a:tr h="55949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200" kern="100">
                          <a:effectLst/>
                        </a:rPr>
                        <a:t>中央</a:t>
                      </a:r>
                    </a:p>
                    <a:p>
                      <a:pPr algn="ctr">
                        <a:spcAft>
                          <a:spcPts val="0"/>
                        </a:spcAft>
                      </a:pPr>
                      <a:r>
                        <a:rPr lang="zh-TW" sz="1200" kern="100">
                          <a:effectLst/>
                        </a:rPr>
                        <a:t>補助</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地方</a:t>
                      </a:r>
                    </a:p>
                    <a:p>
                      <a:pPr algn="ctr">
                        <a:spcAft>
                          <a:spcPts val="0"/>
                        </a:spcAft>
                      </a:pPr>
                      <a:r>
                        <a:rPr lang="zh-TW" sz="1200" kern="100">
                          <a:effectLst/>
                        </a:rPr>
                        <a:t>分擔</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中央</a:t>
                      </a:r>
                    </a:p>
                    <a:p>
                      <a:pPr algn="ctr">
                        <a:spcAft>
                          <a:spcPts val="0"/>
                        </a:spcAft>
                      </a:pPr>
                      <a:r>
                        <a:rPr lang="zh-TW" sz="1200" kern="100">
                          <a:effectLst/>
                        </a:rPr>
                        <a:t>補助</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地方</a:t>
                      </a:r>
                    </a:p>
                    <a:p>
                      <a:pPr algn="ctr">
                        <a:spcAft>
                          <a:spcPts val="0"/>
                        </a:spcAft>
                      </a:pPr>
                      <a:r>
                        <a:rPr lang="zh-TW" sz="1200" kern="100">
                          <a:effectLst/>
                        </a:rPr>
                        <a:t>分擔</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中央</a:t>
                      </a:r>
                    </a:p>
                    <a:p>
                      <a:pPr algn="ctr">
                        <a:spcAft>
                          <a:spcPts val="0"/>
                        </a:spcAft>
                      </a:pPr>
                      <a:r>
                        <a:rPr lang="zh-TW" sz="1200" kern="100">
                          <a:effectLst/>
                        </a:rPr>
                        <a:t>補助</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地方</a:t>
                      </a:r>
                    </a:p>
                    <a:p>
                      <a:pPr algn="ctr">
                        <a:spcAft>
                          <a:spcPts val="0"/>
                        </a:spcAft>
                      </a:pPr>
                      <a:r>
                        <a:rPr lang="zh-TW" sz="1200" kern="100">
                          <a:effectLst/>
                        </a:rPr>
                        <a:t>分擔</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中央</a:t>
                      </a:r>
                    </a:p>
                    <a:p>
                      <a:pPr algn="ctr">
                        <a:spcAft>
                          <a:spcPts val="0"/>
                        </a:spcAft>
                      </a:pPr>
                      <a:r>
                        <a:rPr lang="zh-TW" sz="1200" kern="100">
                          <a:effectLst/>
                        </a:rPr>
                        <a:t>補助</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地方</a:t>
                      </a:r>
                    </a:p>
                    <a:p>
                      <a:pPr algn="ctr">
                        <a:spcAft>
                          <a:spcPts val="0"/>
                        </a:spcAft>
                      </a:pPr>
                      <a:r>
                        <a:rPr lang="zh-TW" sz="1200" kern="100">
                          <a:effectLst/>
                        </a:rPr>
                        <a:t>分擔</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中央補助</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地方分擔</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dirty="0">
                          <a:effectLst/>
                        </a:rPr>
                        <a:t>中央</a:t>
                      </a:r>
                    </a:p>
                    <a:p>
                      <a:pPr algn="ctr">
                        <a:spcAft>
                          <a:spcPts val="0"/>
                        </a:spcAft>
                      </a:pPr>
                      <a:r>
                        <a:rPr lang="zh-TW" sz="1200" kern="100" dirty="0">
                          <a:effectLst/>
                        </a:rPr>
                        <a:t>補助</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zh-TW" sz="1200" kern="100">
                          <a:effectLst/>
                        </a:rPr>
                        <a:t>地方</a:t>
                      </a:r>
                    </a:p>
                    <a:p>
                      <a:pPr algn="ctr">
                        <a:spcAft>
                          <a:spcPts val="0"/>
                        </a:spcAft>
                      </a:pPr>
                      <a:r>
                        <a:rPr lang="zh-TW" sz="1200" kern="100">
                          <a:effectLst/>
                        </a:rPr>
                        <a:t>分擔</a:t>
                      </a:r>
                      <a:endParaRPr lang="zh-TW" sz="1200" kern="100">
                        <a:effectLst/>
                        <a:latin typeface="Times New Roman" panose="02020603050405020304" pitchFamily="18" charset="0"/>
                        <a:ea typeface="新細明體" panose="02020500000000000000" pitchFamily="18" charset="-120"/>
                      </a:endParaRPr>
                    </a:p>
                  </a:txBody>
                  <a:tcPr marL="64288" marR="64288" marT="0" marB="0"/>
                </a:tc>
                <a:extLst>
                  <a:ext uri="{0D108BD9-81ED-4DB2-BD59-A6C34878D82A}">
                    <a16:rowId xmlns:a16="http://schemas.microsoft.com/office/drawing/2014/main" xmlns="" val="3429350953"/>
                  </a:ext>
                </a:extLst>
              </a:tr>
              <a:tr h="1007093">
                <a:tc>
                  <a:txBody>
                    <a:bodyPr/>
                    <a:lstStyle/>
                    <a:p>
                      <a:pPr algn="ctr">
                        <a:spcAft>
                          <a:spcPts val="0"/>
                        </a:spcAft>
                      </a:pPr>
                      <a:r>
                        <a:rPr lang="en-US" sz="1200" kern="100">
                          <a:effectLst/>
                        </a:rPr>
                        <a:t>1</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zh-TW" sz="1200" kern="100" dirty="0">
                          <a:effectLst/>
                        </a:rPr>
                        <a:t>雙鯉湖水環境改善計畫</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zh-TW" altLang="en-US" sz="1200" kern="100" dirty="0" smtClean="0">
                          <a:effectLst/>
                          <a:latin typeface="Times New Roman" panose="02020603050405020304" pitchFamily="18" charset="0"/>
                          <a:ea typeface="新細明體" panose="02020500000000000000" pitchFamily="18" charset="-120"/>
                        </a:rPr>
                        <a:t>內政部營建署</a:t>
                      </a:r>
                      <a:r>
                        <a:rPr lang="en-US" altLang="zh-TW" sz="1200" kern="100" dirty="0" smtClean="0">
                          <a:effectLst/>
                          <a:latin typeface="Times New Roman" panose="02020603050405020304" pitchFamily="18" charset="0"/>
                          <a:ea typeface="新細明體" panose="02020500000000000000" pitchFamily="18" charset="-120"/>
                        </a:rPr>
                        <a:t>/</a:t>
                      </a:r>
                      <a:r>
                        <a:rPr lang="zh-TW" altLang="en-US" sz="1200" kern="100" dirty="0" smtClean="0">
                          <a:effectLst/>
                          <a:latin typeface="Times New Roman" panose="02020603050405020304" pitchFamily="18" charset="0"/>
                          <a:ea typeface="新細明體" panose="02020500000000000000" pitchFamily="18" charset="-120"/>
                        </a:rPr>
                        <a:t>環保署</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437</a:t>
                      </a:r>
                      <a:r>
                        <a:rPr lang="en-US" altLang="zh-TW" sz="1200" kern="100" dirty="0" smtClean="0">
                          <a:effectLst/>
                        </a:rPr>
                        <a:t>.</a:t>
                      </a:r>
                      <a:r>
                        <a:rPr lang="en-US" sz="1200" kern="100" dirty="0" smtClean="0">
                          <a:effectLst/>
                        </a:rPr>
                        <a:t>467</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123</a:t>
                      </a:r>
                      <a:r>
                        <a:rPr lang="en-US" altLang="zh-TW" sz="1200" kern="100" dirty="0" smtClean="0">
                          <a:effectLst/>
                        </a:rPr>
                        <a:t>.</a:t>
                      </a:r>
                      <a:r>
                        <a:rPr lang="en-US" sz="1200" kern="100" dirty="0" smtClean="0">
                          <a:effectLst/>
                        </a:rPr>
                        <a:t>388</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8,922</a:t>
                      </a:r>
                      <a:r>
                        <a:rPr lang="en-US" altLang="zh-TW" sz="1200" kern="100" dirty="0" smtClean="0">
                          <a:effectLst/>
                        </a:rPr>
                        <a:t>.</a:t>
                      </a:r>
                      <a:r>
                        <a:rPr lang="en-US" sz="1200" kern="100" dirty="0" smtClean="0">
                          <a:effectLst/>
                        </a:rPr>
                        <a:t>533</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2,516</a:t>
                      </a:r>
                      <a:r>
                        <a:rPr lang="en-US" altLang="zh-TW" sz="1200" kern="100" dirty="0" smtClean="0">
                          <a:effectLst/>
                        </a:rPr>
                        <a:t>.</a:t>
                      </a:r>
                      <a:r>
                        <a:rPr lang="en-US" sz="1200" kern="100" dirty="0" smtClean="0">
                          <a:effectLst/>
                        </a:rPr>
                        <a:t>612</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8,922</a:t>
                      </a:r>
                      <a:r>
                        <a:rPr lang="en-US" altLang="zh-TW" sz="1200" kern="100" dirty="0" smtClean="0">
                          <a:effectLst/>
                        </a:rPr>
                        <a:t>.</a:t>
                      </a:r>
                      <a:r>
                        <a:rPr lang="en-US" sz="1200" kern="100" dirty="0" smtClean="0">
                          <a:effectLst/>
                        </a:rPr>
                        <a:t>533</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2,516</a:t>
                      </a:r>
                      <a:r>
                        <a:rPr lang="en-US" altLang="zh-TW" sz="1200" kern="100" dirty="0" smtClean="0">
                          <a:effectLst/>
                        </a:rPr>
                        <a:t>.</a:t>
                      </a:r>
                      <a:r>
                        <a:rPr lang="en-US" sz="1200" kern="100" dirty="0" smtClean="0">
                          <a:effectLst/>
                        </a:rPr>
                        <a:t>612</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9,360</a:t>
                      </a:r>
                      <a:r>
                        <a:rPr lang="en-US" altLang="zh-TW" sz="1200" kern="100" dirty="0" smtClean="0">
                          <a:effectLst/>
                        </a:rPr>
                        <a:t>.000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2,640</a:t>
                      </a:r>
                      <a:r>
                        <a:rPr lang="en-US" altLang="zh-TW" sz="1200" kern="100" dirty="0" smtClean="0">
                          <a:effectLst/>
                        </a:rPr>
                        <a:t>.</a:t>
                      </a:r>
                      <a:r>
                        <a:rPr lang="en-US" sz="1200" kern="100" dirty="0" smtClean="0">
                          <a:effectLst/>
                        </a:rPr>
                        <a:t>000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extLst>
                  <a:ext uri="{0D108BD9-81ED-4DB2-BD59-A6C34878D82A}">
                    <a16:rowId xmlns:a16="http://schemas.microsoft.com/office/drawing/2014/main" xmlns="" val="3015472144"/>
                  </a:ext>
                </a:extLst>
              </a:tr>
              <a:tr h="298425">
                <a:tc>
                  <a:txBody>
                    <a:bodyPr/>
                    <a:lstStyle/>
                    <a:p>
                      <a:pPr algn="ctr">
                        <a:spcAft>
                          <a:spcPts val="0"/>
                        </a:spcAft>
                      </a:pPr>
                      <a:r>
                        <a:rPr lang="en-US" sz="1200" kern="100">
                          <a:effectLst/>
                        </a:rPr>
                        <a:t>2</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zh-TW" sz="1200" kern="100">
                          <a:effectLst/>
                        </a:rPr>
                        <a:t>○○</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extLst>
                  <a:ext uri="{0D108BD9-81ED-4DB2-BD59-A6C34878D82A}">
                    <a16:rowId xmlns:a16="http://schemas.microsoft.com/office/drawing/2014/main" xmlns="" val="2242053393"/>
                  </a:ext>
                </a:extLst>
              </a:tr>
              <a:tr h="298425">
                <a:tc>
                  <a:txBody>
                    <a:bodyPr/>
                    <a:lstStyle/>
                    <a:p>
                      <a:pPr algn="ctr">
                        <a:spcAft>
                          <a:spcPts val="0"/>
                        </a:spcAft>
                      </a:pPr>
                      <a:r>
                        <a:rPr lang="en-US" sz="1200" kern="100">
                          <a:effectLst/>
                        </a:rPr>
                        <a:t>3</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zh-TW" sz="1200" kern="100">
                          <a:effectLst/>
                        </a:rPr>
                        <a:t>○○</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extLst>
                  <a:ext uri="{0D108BD9-81ED-4DB2-BD59-A6C34878D82A}">
                    <a16:rowId xmlns:a16="http://schemas.microsoft.com/office/drawing/2014/main" xmlns="" val="3249564856"/>
                  </a:ext>
                </a:extLst>
              </a:tr>
              <a:tr h="298425">
                <a:tc>
                  <a:txBody>
                    <a:bodyPr/>
                    <a:lstStyle/>
                    <a:p>
                      <a:pPr algn="ctr">
                        <a:spcAft>
                          <a:spcPts val="0"/>
                        </a:spcAft>
                      </a:pPr>
                      <a:r>
                        <a:rPr lang="en-US" sz="1200" kern="100">
                          <a:effectLst/>
                        </a:rPr>
                        <a:t>4</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zh-TW" sz="1200" kern="100">
                          <a:effectLst/>
                        </a:rPr>
                        <a:t>○○</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extLst>
                  <a:ext uri="{0D108BD9-81ED-4DB2-BD59-A6C34878D82A}">
                    <a16:rowId xmlns:a16="http://schemas.microsoft.com/office/drawing/2014/main" xmlns="" val="1925961846"/>
                  </a:ext>
                </a:extLst>
              </a:tr>
              <a:tr h="298425">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en-US" sz="1200" kern="100">
                          <a:effectLst/>
                        </a:rPr>
                        <a:t>…</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lnSpc>
                          <a:spcPts val="2400"/>
                        </a:lnSpc>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extLst>
                  <a:ext uri="{0D108BD9-81ED-4DB2-BD59-A6C34878D82A}">
                    <a16:rowId xmlns:a16="http://schemas.microsoft.com/office/drawing/2014/main" xmlns="" val="3002568373"/>
                  </a:ext>
                </a:extLst>
              </a:tr>
              <a:tr h="464499">
                <a:tc gridSpan="2">
                  <a:txBody>
                    <a:bodyPr/>
                    <a:lstStyle/>
                    <a:p>
                      <a:pPr algn="ctr">
                        <a:spcAft>
                          <a:spcPts val="0"/>
                        </a:spcAft>
                      </a:pPr>
                      <a:r>
                        <a:rPr lang="zh-TW" sz="1200" kern="100">
                          <a:effectLst/>
                        </a:rPr>
                        <a:t>小計</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437</a:t>
                      </a:r>
                      <a:r>
                        <a:rPr lang="en-US" altLang="zh-TW" sz="1200" kern="100" dirty="0" smtClean="0">
                          <a:effectLst/>
                        </a:rPr>
                        <a:t>.</a:t>
                      </a:r>
                      <a:r>
                        <a:rPr lang="en-US" sz="1200" kern="100" dirty="0" smtClean="0">
                          <a:effectLst/>
                        </a:rPr>
                        <a:t>467</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123</a:t>
                      </a:r>
                      <a:r>
                        <a:rPr lang="en-US" altLang="zh-TW" sz="1200" kern="100" dirty="0" smtClean="0">
                          <a:effectLst/>
                        </a:rPr>
                        <a:t>.</a:t>
                      </a:r>
                      <a:r>
                        <a:rPr lang="en-US" sz="1200" kern="100" dirty="0" smtClean="0">
                          <a:effectLst/>
                        </a:rPr>
                        <a:t>388</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8,922</a:t>
                      </a:r>
                      <a:r>
                        <a:rPr lang="en-US" altLang="zh-TW" sz="1200" kern="100" dirty="0" smtClean="0">
                          <a:effectLst/>
                        </a:rPr>
                        <a:t>.</a:t>
                      </a:r>
                      <a:r>
                        <a:rPr lang="en-US" sz="1200" kern="100" dirty="0" smtClean="0">
                          <a:effectLst/>
                        </a:rPr>
                        <a:t>533</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2,516</a:t>
                      </a:r>
                      <a:r>
                        <a:rPr lang="en-US" altLang="zh-TW" sz="1200" kern="100" dirty="0" smtClean="0">
                          <a:effectLst/>
                        </a:rPr>
                        <a:t>.</a:t>
                      </a:r>
                      <a:r>
                        <a:rPr lang="en-US" sz="1200" kern="100" dirty="0" smtClean="0">
                          <a:effectLst/>
                        </a:rPr>
                        <a:t>612</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8,922</a:t>
                      </a:r>
                      <a:r>
                        <a:rPr lang="en-US" altLang="zh-TW" sz="1200" kern="100" dirty="0" smtClean="0">
                          <a:effectLst/>
                        </a:rPr>
                        <a:t>.</a:t>
                      </a:r>
                      <a:r>
                        <a:rPr lang="en-US" sz="1200" kern="100" dirty="0" smtClean="0">
                          <a:effectLst/>
                        </a:rPr>
                        <a:t>533</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2,516</a:t>
                      </a:r>
                      <a:r>
                        <a:rPr lang="en-US" altLang="zh-TW" sz="1200" kern="100" dirty="0" smtClean="0">
                          <a:effectLst/>
                        </a:rPr>
                        <a:t>.</a:t>
                      </a:r>
                      <a:r>
                        <a:rPr lang="en-US" sz="1200" kern="100" dirty="0" smtClean="0">
                          <a:effectLst/>
                        </a:rPr>
                        <a:t>612</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9,360</a:t>
                      </a:r>
                      <a:r>
                        <a:rPr lang="en-US" altLang="zh-TW" sz="1200" kern="100" dirty="0" smtClean="0">
                          <a:effectLst/>
                        </a:rPr>
                        <a:t>.</a:t>
                      </a:r>
                      <a:r>
                        <a:rPr lang="en-US" sz="1200" kern="100" dirty="0" smtClean="0">
                          <a:effectLst/>
                        </a:rPr>
                        <a:t>000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2,640</a:t>
                      </a:r>
                      <a:r>
                        <a:rPr lang="en-US" altLang="zh-TW" sz="1200" kern="100" dirty="0" smtClean="0">
                          <a:effectLst/>
                        </a:rPr>
                        <a:t>.</a:t>
                      </a:r>
                      <a:r>
                        <a:rPr lang="en-US" sz="1200" kern="100" dirty="0" smtClean="0">
                          <a:effectLst/>
                        </a:rPr>
                        <a:t>000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extLst>
                  <a:ext uri="{0D108BD9-81ED-4DB2-BD59-A6C34878D82A}">
                    <a16:rowId xmlns:a16="http://schemas.microsoft.com/office/drawing/2014/main" xmlns="" val="2511569015"/>
                  </a:ext>
                </a:extLst>
              </a:tr>
              <a:tr h="487811">
                <a:tc gridSpan="2">
                  <a:txBody>
                    <a:bodyPr/>
                    <a:lstStyle/>
                    <a:p>
                      <a:pPr algn="ctr">
                        <a:spcAft>
                          <a:spcPts val="0"/>
                        </a:spcAft>
                      </a:pPr>
                      <a:r>
                        <a:rPr lang="zh-TW" sz="1200" kern="100">
                          <a:effectLst/>
                        </a:rPr>
                        <a:t>總計</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hMerge="1">
                  <a:txBody>
                    <a:bodyPr/>
                    <a:lstStyle/>
                    <a:p>
                      <a:endParaRPr lang="zh-TW" altLang="en-US"/>
                    </a:p>
                  </a:txBody>
                  <a:tcP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437</a:t>
                      </a:r>
                      <a:r>
                        <a:rPr lang="en-US" altLang="zh-TW" sz="1200" kern="100" dirty="0" smtClean="0">
                          <a:effectLst/>
                        </a:rPr>
                        <a:t>.</a:t>
                      </a:r>
                      <a:r>
                        <a:rPr lang="en-US" sz="1200" kern="100" dirty="0" smtClean="0">
                          <a:effectLst/>
                        </a:rPr>
                        <a:t>467</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123</a:t>
                      </a:r>
                      <a:r>
                        <a:rPr lang="en-US" altLang="zh-TW" sz="1200" kern="100" dirty="0" smtClean="0">
                          <a:effectLst/>
                        </a:rPr>
                        <a:t>.</a:t>
                      </a:r>
                      <a:r>
                        <a:rPr lang="en-US" sz="1200" kern="100" dirty="0" smtClean="0">
                          <a:effectLst/>
                        </a:rPr>
                        <a:t>388</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8,922</a:t>
                      </a:r>
                      <a:r>
                        <a:rPr lang="en-US" altLang="zh-TW" sz="1200" kern="100" dirty="0" smtClean="0">
                          <a:effectLst/>
                        </a:rPr>
                        <a:t>.</a:t>
                      </a:r>
                      <a:r>
                        <a:rPr lang="en-US" sz="1200" kern="100" dirty="0" smtClean="0">
                          <a:effectLst/>
                        </a:rPr>
                        <a:t>533</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2,516</a:t>
                      </a:r>
                      <a:r>
                        <a:rPr lang="en-US" altLang="zh-TW" sz="1200" kern="100" dirty="0" smtClean="0">
                          <a:effectLst/>
                        </a:rPr>
                        <a:t>.</a:t>
                      </a:r>
                      <a:r>
                        <a:rPr lang="en-US" sz="1200" kern="100" dirty="0" smtClean="0">
                          <a:effectLst/>
                        </a:rPr>
                        <a:t>612</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a:effectLst/>
                        </a:rPr>
                        <a:t> </a:t>
                      </a:r>
                      <a:endParaRPr lang="zh-TW" sz="1200" kern="10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8,922</a:t>
                      </a:r>
                      <a:r>
                        <a:rPr lang="en-US" altLang="zh-TW" sz="1200" kern="100" dirty="0" smtClean="0">
                          <a:effectLst/>
                        </a:rPr>
                        <a:t>.</a:t>
                      </a:r>
                      <a:r>
                        <a:rPr lang="en-US" sz="1200" kern="100" dirty="0" smtClean="0">
                          <a:effectLst/>
                        </a:rPr>
                        <a:t>533</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2,516</a:t>
                      </a:r>
                      <a:r>
                        <a:rPr lang="en-US" altLang="zh-TW" sz="1200" kern="100" dirty="0" smtClean="0">
                          <a:effectLst/>
                        </a:rPr>
                        <a:t>.</a:t>
                      </a:r>
                      <a:r>
                        <a:rPr lang="en-US" sz="1200" kern="100" dirty="0" smtClean="0">
                          <a:effectLst/>
                        </a:rPr>
                        <a:t>612</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9,360</a:t>
                      </a:r>
                      <a:r>
                        <a:rPr lang="en-US" altLang="zh-TW" sz="1200" kern="100" dirty="0" smtClean="0">
                          <a:effectLst/>
                        </a:rPr>
                        <a:t>.</a:t>
                      </a:r>
                      <a:r>
                        <a:rPr lang="en-US" sz="1200" kern="100" dirty="0" smtClean="0">
                          <a:effectLst/>
                        </a:rPr>
                        <a:t>000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tc>
                  <a:txBody>
                    <a:bodyPr/>
                    <a:lstStyle/>
                    <a:p>
                      <a:pPr algn="ctr">
                        <a:spcAft>
                          <a:spcPts val="0"/>
                        </a:spcAft>
                      </a:pPr>
                      <a:r>
                        <a:rPr lang="en-US" sz="1200" kern="100" dirty="0" smtClean="0">
                          <a:effectLst/>
                        </a:rPr>
                        <a:t>2,640</a:t>
                      </a:r>
                      <a:r>
                        <a:rPr lang="en-US" altLang="zh-TW" sz="1200" kern="100" dirty="0" smtClean="0">
                          <a:effectLst/>
                        </a:rPr>
                        <a:t>.</a:t>
                      </a:r>
                      <a:r>
                        <a:rPr lang="en-US" sz="1200" kern="100" dirty="0" smtClean="0">
                          <a:effectLst/>
                        </a:rPr>
                        <a:t>000</a:t>
                      </a:r>
                      <a:endParaRPr lang="zh-TW" sz="1200" kern="100" dirty="0">
                        <a:effectLst/>
                        <a:latin typeface="Times New Roman" panose="02020603050405020304" pitchFamily="18" charset="0"/>
                        <a:ea typeface="新細明體" panose="02020500000000000000" pitchFamily="18" charset="-120"/>
                      </a:endParaRPr>
                    </a:p>
                  </a:txBody>
                  <a:tcPr marL="64288" marR="64288" marT="0" marB="0" anchor="ctr"/>
                </a:tc>
                <a:extLst>
                  <a:ext uri="{0D108BD9-81ED-4DB2-BD59-A6C34878D82A}">
                    <a16:rowId xmlns:a16="http://schemas.microsoft.com/office/drawing/2014/main" xmlns="" val="3908435662"/>
                  </a:ext>
                </a:extLst>
              </a:tr>
            </a:tbl>
          </a:graphicData>
        </a:graphic>
      </p:graphicFrame>
    </p:spTree>
    <p:extLst>
      <p:ext uri="{BB962C8B-B14F-4D97-AF65-F5344CB8AC3E}">
        <p14:creationId xmlns:p14="http://schemas.microsoft.com/office/powerpoint/2010/main" val="2882382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2" y="96716"/>
            <a:ext cx="1894948" cy="596838"/>
          </a:xfrm>
        </p:spPr>
        <p:txBody>
          <a:bodyPr vert="horz" lIns="91440" tIns="45720" rIns="91440" bIns="45720" rtlCol="0" anchor="ctr">
            <a:normAutofit/>
          </a:bodyPr>
          <a:lstStyle/>
          <a:p>
            <a:r>
              <a:rPr lang="zh-TW" altLang="en-US" sz="2800" b="1" dirty="0"/>
              <a:t>經費分析</a:t>
            </a:r>
          </a:p>
        </p:txBody>
      </p:sp>
      <p:sp>
        <p:nvSpPr>
          <p:cNvPr id="2" name="投影片編號版面配置區 1"/>
          <p:cNvSpPr>
            <a:spLocks noGrp="1"/>
          </p:cNvSpPr>
          <p:nvPr>
            <p:ph type="sldNum" sz="quarter" idx="12"/>
          </p:nvPr>
        </p:nvSpPr>
        <p:spPr/>
        <p:txBody>
          <a:bodyPr/>
          <a:lstStyle/>
          <a:p>
            <a:fld id="{874E72F4-5AC2-4827-866C-0A5BE25DA73D}" type="slidenum">
              <a:rPr lang="zh-TW" altLang="en-US" smtClean="0"/>
              <a:t>27</a:t>
            </a:fld>
            <a:endParaRPr lang="zh-TW" altLang="en-US"/>
          </a:p>
        </p:txBody>
      </p:sp>
      <p:pic>
        <p:nvPicPr>
          <p:cNvPr id="6" name="圖片 5"/>
          <p:cNvPicPr/>
          <p:nvPr/>
        </p:nvPicPr>
        <p:blipFill>
          <a:blip r:embed="rId2">
            <a:extLst>
              <a:ext uri="{28A0092B-C50C-407E-A947-70E740481C1C}">
                <a14:useLocalDpi xmlns:a14="http://schemas.microsoft.com/office/drawing/2010/main"/>
              </a:ext>
            </a:extLst>
          </a:blip>
          <a:srcRect/>
          <a:stretch>
            <a:fillRect/>
          </a:stretch>
        </p:blipFill>
        <p:spPr bwMode="auto">
          <a:xfrm>
            <a:off x="1807203" y="107398"/>
            <a:ext cx="6960781" cy="6660871"/>
          </a:xfrm>
          <a:prstGeom prst="rect">
            <a:avLst/>
          </a:prstGeom>
          <a:noFill/>
          <a:ln>
            <a:noFill/>
          </a:ln>
        </p:spPr>
      </p:pic>
    </p:spTree>
    <p:extLst>
      <p:ext uri="{BB962C8B-B14F-4D97-AF65-F5344CB8AC3E}">
        <p14:creationId xmlns:p14="http://schemas.microsoft.com/office/powerpoint/2010/main" val="2334551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56044" y="113901"/>
            <a:ext cx="3134088" cy="596838"/>
          </a:xfrm>
        </p:spPr>
        <p:txBody>
          <a:bodyPr vert="horz" lIns="91440" tIns="45720" rIns="91440" bIns="45720" rtlCol="0" anchor="ctr">
            <a:normAutofit/>
          </a:bodyPr>
          <a:lstStyle/>
          <a:p>
            <a:r>
              <a:rPr lang="zh-TW" altLang="en-US" sz="2800" b="1" dirty="0"/>
              <a:t>計畫執行期程表</a:t>
            </a:r>
          </a:p>
        </p:txBody>
      </p:sp>
      <p:sp>
        <p:nvSpPr>
          <p:cNvPr id="6" name="Rectangle 4"/>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3093651840"/>
              </p:ext>
            </p:extLst>
          </p:nvPr>
        </p:nvGraphicFramePr>
        <p:xfrm>
          <a:off x="303371" y="945656"/>
          <a:ext cx="8387702" cy="5301317"/>
        </p:xfrm>
        <a:graphic>
          <a:graphicData uri="http://schemas.openxmlformats.org/drawingml/2006/table">
            <a:tbl>
              <a:tblPr/>
              <a:tblGrid>
                <a:gridCol w="1983256">
                  <a:extLst>
                    <a:ext uri="{9D8B030D-6E8A-4147-A177-3AD203B41FA5}">
                      <a16:colId xmlns:a16="http://schemas.microsoft.com/office/drawing/2014/main" xmlns="" val="4243317022"/>
                    </a:ext>
                  </a:extLst>
                </a:gridCol>
                <a:gridCol w="355606">
                  <a:extLst>
                    <a:ext uri="{9D8B030D-6E8A-4147-A177-3AD203B41FA5}">
                      <a16:colId xmlns:a16="http://schemas.microsoft.com/office/drawing/2014/main" xmlns="" val="725020024"/>
                    </a:ext>
                  </a:extLst>
                </a:gridCol>
                <a:gridCol w="355606">
                  <a:extLst>
                    <a:ext uri="{9D8B030D-6E8A-4147-A177-3AD203B41FA5}">
                      <a16:colId xmlns:a16="http://schemas.microsoft.com/office/drawing/2014/main" xmlns="" val="3617460240"/>
                    </a:ext>
                  </a:extLst>
                </a:gridCol>
                <a:gridCol w="355606">
                  <a:extLst>
                    <a:ext uri="{9D8B030D-6E8A-4147-A177-3AD203B41FA5}">
                      <a16:colId xmlns:a16="http://schemas.microsoft.com/office/drawing/2014/main" xmlns="" val="726834900"/>
                    </a:ext>
                  </a:extLst>
                </a:gridCol>
                <a:gridCol w="355606">
                  <a:extLst>
                    <a:ext uri="{9D8B030D-6E8A-4147-A177-3AD203B41FA5}">
                      <a16:colId xmlns:a16="http://schemas.microsoft.com/office/drawing/2014/main" xmlns="" val="2974110235"/>
                    </a:ext>
                  </a:extLst>
                </a:gridCol>
                <a:gridCol w="355606">
                  <a:extLst>
                    <a:ext uri="{9D8B030D-6E8A-4147-A177-3AD203B41FA5}">
                      <a16:colId xmlns:a16="http://schemas.microsoft.com/office/drawing/2014/main" xmlns="" val="1278861070"/>
                    </a:ext>
                  </a:extLst>
                </a:gridCol>
                <a:gridCol w="355606">
                  <a:extLst>
                    <a:ext uri="{9D8B030D-6E8A-4147-A177-3AD203B41FA5}">
                      <a16:colId xmlns:a16="http://schemas.microsoft.com/office/drawing/2014/main" xmlns="" val="1905820712"/>
                    </a:ext>
                  </a:extLst>
                </a:gridCol>
                <a:gridCol w="355606">
                  <a:extLst>
                    <a:ext uri="{9D8B030D-6E8A-4147-A177-3AD203B41FA5}">
                      <a16:colId xmlns:a16="http://schemas.microsoft.com/office/drawing/2014/main" xmlns="" val="1899464143"/>
                    </a:ext>
                  </a:extLst>
                </a:gridCol>
                <a:gridCol w="355606">
                  <a:extLst>
                    <a:ext uri="{9D8B030D-6E8A-4147-A177-3AD203B41FA5}">
                      <a16:colId xmlns:a16="http://schemas.microsoft.com/office/drawing/2014/main" xmlns="" val="1594636606"/>
                    </a:ext>
                  </a:extLst>
                </a:gridCol>
                <a:gridCol w="355606">
                  <a:extLst>
                    <a:ext uri="{9D8B030D-6E8A-4147-A177-3AD203B41FA5}">
                      <a16:colId xmlns:a16="http://schemas.microsoft.com/office/drawing/2014/main" xmlns="" val="1994077826"/>
                    </a:ext>
                  </a:extLst>
                </a:gridCol>
                <a:gridCol w="355606">
                  <a:extLst>
                    <a:ext uri="{9D8B030D-6E8A-4147-A177-3AD203B41FA5}">
                      <a16:colId xmlns:a16="http://schemas.microsoft.com/office/drawing/2014/main" xmlns="" val="648310043"/>
                    </a:ext>
                  </a:extLst>
                </a:gridCol>
                <a:gridCol w="355606">
                  <a:extLst>
                    <a:ext uri="{9D8B030D-6E8A-4147-A177-3AD203B41FA5}">
                      <a16:colId xmlns:a16="http://schemas.microsoft.com/office/drawing/2014/main" xmlns="" val="2683831999"/>
                    </a:ext>
                  </a:extLst>
                </a:gridCol>
                <a:gridCol w="355606">
                  <a:extLst>
                    <a:ext uri="{9D8B030D-6E8A-4147-A177-3AD203B41FA5}">
                      <a16:colId xmlns:a16="http://schemas.microsoft.com/office/drawing/2014/main" xmlns="" val="3944359134"/>
                    </a:ext>
                  </a:extLst>
                </a:gridCol>
                <a:gridCol w="355606">
                  <a:extLst>
                    <a:ext uri="{9D8B030D-6E8A-4147-A177-3AD203B41FA5}">
                      <a16:colId xmlns:a16="http://schemas.microsoft.com/office/drawing/2014/main" xmlns="" val="4123646894"/>
                    </a:ext>
                  </a:extLst>
                </a:gridCol>
                <a:gridCol w="355606">
                  <a:extLst>
                    <a:ext uri="{9D8B030D-6E8A-4147-A177-3AD203B41FA5}">
                      <a16:colId xmlns:a16="http://schemas.microsoft.com/office/drawing/2014/main" xmlns="" val="920636396"/>
                    </a:ext>
                  </a:extLst>
                </a:gridCol>
                <a:gridCol w="355606">
                  <a:extLst>
                    <a:ext uri="{9D8B030D-6E8A-4147-A177-3AD203B41FA5}">
                      <a16:colId xmlns:a16="http://schemas.microsoft.com/office/drawing/2014/main" xmlns="" val="2001940963"/>
                    </a:ext>
                  </a:extLst>
                </a:gridCol>
                <a:gridCol w="355606">
                  <a:extLst>
                    <a:ext uri="{9D8B030D-6E8A-4147-A177-3AD203B41FA5}">
                      <a16:colId xmlns:a16="http://schemas.microsoft.com/office/drawing/2014/main" xmlns="" val="3899773529"/>
                    </a:ext>
                  </a:extLst>
                </a:gridCol>
                <a:gridCol w="357375">
                  <a:extLst>
                    <a:ext uri="{9D8B030D-6E8A-4147-A177-3AD203B41FA5}">
                      <a16:colId xmlns:a16="http://schemas.microsoft.com/office/drawing/2014/main" xmlns="" val="3863423094"/>
                    </a:ext>
                  </a:extLst>
                </a:gridCol>
                <a:gridCol w="357375">
                  <a:extLst>
                    <a:ext uri="{9D8B030D-6E8A-4147-A177-3AD203B41FA5}">
                      <a16:colId xmlns:a16="http://schemas.microsoft.com/office/drawing/2014/main" xmlns="" val="284546725"/>
                    </a:ext>
                  </a:extLst>
                </a:gridCol>
              </a:tblGrid>
              <a:tr h="499797">
                <a:tc gridSpan="19">
                  <a:txBody>
                    <a:bodyPr/>
                    <a:lstStyle/>
                    <a:p>
                      <a:pPr>
                        <a:spcAft>
                          <a:spcPts val="0"/>
                        </a:spcAft>
                      </a:pPr>
                      <a:r>
                        <a:rPr lang="zh-TW" sz="1600" b="1" kern="0">
                          <a:effectLst/>
                          <a:latin typeface="標楷體" panose="03000509000000000000" pitchFamily="65" charset="-120"/>
                          <a:ea typeface="新細明體" panose="02020500000000000000" pitchFamily="18" charset="-120"/>
                          <a:cs typeface="新細明體" panose="02020500000000000000" pitchFamily="18" charset="-120"/>
                        </a:rPr>
                        <a:t>雙鯉湖水環境改善計畫執行期程</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348588895"/>
                  </a:ext>
                </a:extLst>
              </a:tr>
              <a:tr h="263147">
                <a:tc rowSpan="2">
                  <a:txBody>
                    <a:bodyPr/>
                    <a:lstStyle/>
                    <a:p>
                      <a:pPr algn="ctr">
                        <a:spcAft>
                          <a:spcPts val="0"/>
                        </a:spcAft>
                      </a:pP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執</a:t>
                      </a:r>
                      <a:r>
                        <a:rPr lang="zh-TW" sz="1600" b="1"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行</a:t>
                      </a:r>
                      <a:r>
                        <a:rPr lang="zh-TW" sz="1600" b="1"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項</a:t>
                      </a:r>
                      <a:r>
                        <a:rPr lang="zh-TW" sz="1600" b="1"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目</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110</a:t>
                      </a: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年</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9">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111</a:t>
                      </a:r>
                      <a:r>
                        <a:rPr lang="zh-TW" sz="1600" b="1" kern="0" dirty="0">
                          <a:effectLst/>
                          <a:latin typeface="標楷體" panose="03000509000000000000" pitchFamily="65" charset="-120"/>
                          <a:ea typeface="新細明體" panose="02020500000000000000" pitchFamily="18" charset="-120"/>
                          <a:cs typeface="新細明體" panose="02020500000000000000" pitchFamily="18" charset="-120"/>
                        </a:rPr>
                        <a:t>年</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5232302"/>
                  </a:ext>
                </a:extLst>
              </a:tr>
              <a:tr h="328021">
                <a:tc vMerge="1">
                  <a:txBody>
                    <a:bodyPr/>
                    <a:lstStyle/>
                    <a:p>
                      <a:endParaRPr lang="zh-TW" altLang="en-US"/>
                    </a:p>
                  </a:txBody>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4</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5</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6</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7</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8</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9</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10</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11</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12</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1</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2</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3</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4</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5</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6</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7</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8</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9</a:t>
                      </a:r>
                      <a:endParaRPr lang="zh-TW" sz="1600" b="1"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164409"/>
                  </a:ext>
                </a:extLst>
              </a:tr>
              <a:tr h="263147">
                <a:tc rowSpan="2">
                  <a:txBody>
                    <a:bodyPr/>
                    <a:lstStyle/>
                    <a:p>
                      <a:pPr marL="225425" indent="-225425">
                        <a:spcAft>
                          <a:spcPts val="0"/>
                        </a:spcAft>
                      </a:pPr>
                      <a:r>
                        <a:rPr lang="zh-TW" sz="1500" b="1" kern="0">
                          <a:solidFill>
                            <a:srgbClr val="000000"/>
                          </a:solidFill>
                          <a:effectLst/>
                          <a:latin typeface="標楷體" panose="03000509000000000000" pitchFamily="65" charset="-120"/>
                          <a:ea typeface="新細明體" panose="02020500000000000000" pitchFamily="18" charset="-120"/>
                          <a:cs typeface="新細明體" panose="02020500000000000000" pitchFamily="18" charset="-120"/>
                        </a:rPr>
                        <a:t>計畫送審</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85803549"/>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89342762"/>
                  </a:ext>
                </a:extLst>
              </a:tr>
              <a:tr h="263147">
                <a:tc rowSpan="2">
                  <a:txBody>
                    <a:bodyPr/>
                    <a:lstStyle/>
                    <a:p>
                      <a:pPr>
                        <a:spcAft>
                          <a:spcPts val="0"/>
                        </a:spcAft>
                      </a:pPr>
                      <a:r>
                        <a:rPr lang="zh-TW" sz="1500" b="1" kern="100">
                          <a:solidFill>
                            <a:srgbClr val="000000"/>
                          </a:solidFill>
                          <a:effectLst/>
                          <a:latin typeface="標楷體" panose="03000509000000000000" pitchFamily="65" charset="-120"/>
                          <a:ea typeface="新細明體" panose="02020500000000000000" pitchFamily="18" charset="-120"/>
                        </a:rPr>
                        <a:t>計畫修正核定</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30944608"/>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068481445"/>
                  </a:ext>
                </a:extLst>
              </a:tr>
              <a:tr h="263147">
                <a:tc rowSpan="2">
                  <a:txBody>
                    <a:bodyPr/>
                    <a:lstStyle/>
                    <a:p>
                      <a:pPr>
                        <a:spcAft>
                          <a:spcPts val="0"/>
                        </a:spcAft>
                      </a:pPr>
                      <a:r>
                        <a:rPr lang="zh-TW" sz="1500" b="1" kern="100">
                          <a:solidFill>
                            <a:srgbClr val="000000"/>
                          </a:solidFill>
                          <a:effectLst/>
                          <a:latin typeface="標楷體" panose="03000509000000000000" pitchFamily="65" charset="-120"/>
                          <a:ea typeface="新細明體" panose="02020500000000000000" pitchFamily="18" charset="-120"/>
                        </a:rPr>
                        <a:t>規劃設計</a:t>
                      </a:r>
                      <a:r>
                        <a:rPr lang="en-US" sz="1500" b="1" kern="100">
                          <a:solidFill>
                            <a:srgbClr val="000000"/>
                          </a:solidFill>
                          <a:effectLst/>
                          <a:latin typeface="標楷體" panose="03000509000000000000" pitchFamily="65" charset="-120"/>
                          <a:ea typeface="新細明體" panose="02020500000000000000" pitchFamily="18" charset="-120"/>
                        </a:rPr>
                        <a:t>(</a:t>
                      </a:r>
                      <a:r>
                        <a:rPr lang="zh-TW" sz="1500" b="1" kern="100">
                          <a:solidFill>
                            <a:srgbClr val="000000"/>
                          </a:solidFill>
                          <a:effectLst/>
                          <a:latin typeface="標楷體" panose="03000509000000000000" pitchFamily="65" charset="-120"/>
                          <a:ea typeface="新細明體" panose="02020500000000000000" pitchFamily="18" charset="-120"/>
                        </a:rPr>
                        <a:t>含生態檢核</a:t>
                      </a:r>
                      <a:r>
                        <a:rPr lang="en-US" sz="1500" b="1" kern="100">
                          <a:solidFill>
                            <a:srgbClr val="000000"/>
                          </a:solidFill>
                          <a:effectLst/>
                          <a:latin typeface="標楷體" panose="03000509000000000000" pitchFamily="65" charset="-120"/>
                          <a:ea typeface="新細明體" panose="02020500000000000000" pitchFamily="18" charset="-120"/>
                        </a:rPr>
                        <a:t>)</a:t>
                      </a:r>
                      <a:r>
                        <a:rPr lang="zh-TW" sz="1500" b="1" kern="100">
                          <a:solidFill>
                            <a:srgbClr val="000000"/>
                          </a:solidFill>
                          <a:effectLst/>
                          <a:latin typeface="標楷體" panose="03000509000000000000" pitchFamily="65" charset="-120"/>
                          <a:ea typeface="新細明體" panose="02020500000000000000" pitchFamily="18" charset="-120"/>
                        </a:rPr>
                        <a:t>招標階段</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773543719"/>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26722240"/>
                  </a:ext>
                </a:extLst>
              </a:tr>
              <a:tr h="263147">
                <a:tc rowSpan="2">
                  <a:txBody>
                    <a:bodyPr/>
                    <a:lstStyle/>
                    <a:p>
                      <a:pPr>
                        <a:spcAft>
                          <a:spcPts val="0"/>
                        </a:spcAft>
                      </a:pPr>
                      <a:r>
                        <a:rPr lang="zh-TW" sz="1500" b="1" kern="100">
                          <a:solidFill>
                            <a:srgbClr val="000000"/>
                          </a:solidFill>
                          <a:effectLst/>
                          <a:latin typeface="標楷體" panose="03000509000000000000" pitchFamily="65" charset="-120"/>
                          <a:ea typeface="新細明體" panose="02020500000000000000" pitchFamily="18" charset="-120"/>
                        </a:rPr>
                        <a:t>工程規劃設計</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338537559"/>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944204531"/>
                  </a:ext>
                </a:extLst>
              </a:tr>
              <a:tr h="263147">
                <a:tc rowSpan="2">
                  <a:txBody>
                    <a:bodyPr/>
                    <a:lstStyle/>
                    <a:p>
                      <a:pPr>
                        <a:spcAft>
                          <a:spcPts val="0"/>
                        </a:spcAft>
                      </a:pPr>
                      <a:r>
                        <a:rPr lang="zh-TW" sz="1500" b="1" kern="100">
                          <a:solidFill>
                            <a:srgbClr val="000000"/>
                          </a:solidFill>
                          <a:effectLst/>
                          <a:latin typeface="標楷體" panose="03000509000000000000" pitchFamily="65" charset="-120"/>
                          <a:ea typeface="新細明體" panose="02020500000000000000" pitchFamily="18" charset="-120"/>
                        </a:rPr>
                        <a:t>工程招標階段</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38785244"/>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78485398"/>
                  </a:ext>
                </a:extLst>
              </a:tr>
              <a:tr h="263147">
                <a:tc rowSpan="2">
                  <a:txBody>
                    <a:bodyPr/>
                    <a:lstStyle/>
                    <a:p>
                      <a:pPr>
                        <a:spcAft>
                          <a:spcPts val="0"/>
                        </a:spcAft>
                      </a:pPr>
                      <a:r>
                        <a:rPr lang="zh-TW" sz="1500" b="1" kern="100">
                          <a:solidFill>
                            <a:srgbClr val="000000"/>
                          </a:solidFill>
                          <a:effectLst/>
                          <a:latin typeface="標楷體" panose="03000509000000000000" pitchFamily="65" charset="-120"/>
                          <a:ea typeface="新細明體" panose="02020500000000000000" pitchFamily="18" charset="-120"/>
                        </a:rPr>
                        <a:t>工程施工及監造</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76106555"/>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75006403"/>
                  </a:ext>
                </a:extLst>
              </a:tr>
              <a:tr h="263147">
                <a:tc rowSpan="2">
                  <a:txBody>
                    <a:bodyPr/>
                    <a:lstStyle/>
                    <a:p>
                      <a:pPr>
                        <a:spcAft>
                          <a:spcPts val="0"/>
                        </a:spcAft>
                      </a:pPr>
                      <a:r>
                        <a:rPr lang="zh-TW" sz="1500" b="1" kern="0">
                          <a:solidFill>
                            <a:srgbClr val="000000"/>
                          </a:solidFill>
                          <a:effectLst/>
                          <a:latin typeface="標楷體" panose="03000509000000000000" pitchFamily="65" charset="-120"/>
                          <a:ea typeface="新細明體" panose="02020500000000000000" pitchFamily="18" charset="-120"/>
                          <a:cs typeface="新細明體" panose="02020500000000000000" pitchFamily="18" charset="-120"/>
                        </a:rPr>
                        <a:t>生態檢核作業</a:t>
                      </a:r>
                      <a:endParaRPr lang="zh-TW" sz="1500" b="1"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3637346693"/>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044211025"/>
                  </a:ext>
                </a:extLst>
              </a:tr>
              <a:tr h="263147">
                <a:tc rowSpan="2">
                  <a:txBody>
                    <a:bodyPr/>
                    <a:lstStyle/>
                    <a:p>
                      <a:pPr>
                        <a:spcAft>
                          <a:spcPts val="0"/>
                        </a:spcAft>
                      </a:pPr>
                      <a:r>
                        <a:rPr lang="zh-TW" sz="1500" b="1" kern="0" dirty="0">
                          <a:solidFill>
                            <a:srgbClr val="000000"/>
                          </a:solidFill>
                          <a:effectLst/>
                          <a:latin typeface="標楷體" panose="03000509000000000000" pitchFamily="65" charset="-120"/>
                          <a:ea typeface="新細明體" panose="02020500000000000000" pitchFamily="18" charset="-120"/>
                          <a:cs typeface="新細明體" panose="02020500000000000000" pitchFamily="18" charset="-120"/>
                        </a:rPr>
                        <a:t>工程驗收結算</a:t>
                      </a:r>
                      <a:endParaRPr lang="zh-TW" sz="1500" b="1"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113681038"/>
                  </a:ext>
                </a:extLst>
              </a:tr>
              <a:tr h="263147">
                <a:tc vMerge="1">
                  <a:txBody>
                    <a:bodyPr/>
                    <a:lstStyle/>
                    <a:p>
                      <a:endParaRPr lang="zh-TW" altLang="en-US"/>
                    </a:p>
                  </a:txBody>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a:effectLst/>
                        <a:latin typeface="Times New Roman" panose="02020603050405020304" pitchFamily="18" charset="0"/>
                        <a:ea typeface="新細明體" panose="02020500000000000000" pitchFamily="18" charset="-12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kern="0" dirty="0">
                          <a:effectLst/>
                          <a:latin typeface="標楷體" panose="03000509000000000000" pitchFamily="65" charset="-120"/>
                          <a:ea typeface="新細明體" panose="02020500000000000000" pitchFamily="18" charset="-120"/>
                          <a:cs typeface="新細明體" panose="02020500000000000000" pitchFamily="18" charset="-120"/>
                        </a:rPr>
                        <a:t> </a:t>
                      </a:r>
                      <a:endParaRPr lang="zh-TW" sz="1600" b="1" kern="100" dirty="0">
                        <a:effectLst/>
                        <a:latin typeface="Times New Roman" panose="02020603050405020304" pitchFamily="18" charset="0"/>
                        <a:ea typeface="新細明體" panose="02020500000000000000" pitchFamily="18" charset="-12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723669838"/>
                  </a:ext>
                </a:extLst>
              </a:tr>
            </a:tbl>
          </a:graphicData>
        </a:graphic>
      </p:graphicFrame>
      <p:sp>
        <p:nvSpPr>
          <p:cNvPr id="2" name="投影片編號版面配置區 1"/>
          <p:cNvSpPr>
            <a:spLocks noGrp="1"/>
          </p:cNvSpPr>
          <p:nvPr>
            <p:ph type="sldNum" sz="quarter" idx="12"/>
          </p:nvPr>
        </p:nvSpPr>
        <p:spPr/>
        <p:txBody>
          <a:bodyPr/>
          <a:lstStyle/>
          <a:p>
            <a:fld id="{874E72F4-5AC2-4827-866C-0A5BE25DA73D}" type="slidenum">
              <a:rPr lang="zh-TW" altLang="en-US" smtClean="0"/>
              <a:t>28</a:t>
            </a:fld>
            <a:endParaRPr lang="zh-TW" altLang="en-US"/>
          </a:p>
        </p:txBody>
      </p:sp>
    </p:spTree>
    <p:extLst>
      <p:ext uri="{BB962C8B-B14F-4D97-AF65-F5344CB8AC3E}">
        <p14:creationId xmlns:p14="http://schemas.microsoft.com/office/powerpoint/2010/main" val="357321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3823" y="693554"/>
            <a:ext cx="8776531" cy="5478423"/>
          </a:xfrm>
          <a:prstGeom prst="rect">
            <a:avLst/>
          </a:prstGeom>
        </p:spPr>
        <p:txBody>
          <a:bodyPr wrap="square">
            <a:spAutoFit/>
          </a:bodyPr>
          <a:lstStyle/>
          <a:p>
            <a:pPr marL="358775" indent="-358775">
              <a:lnSpc>
                <a:spcPts val="2400"/>
              </a:lnSpc>
              <a:spcBef>
                <a:spcPts val="1200"/>
              </a:spcBef>
              <a:spcAft>
                <a:spcPts val="0"/>
              </a:spcAft>
            </a:pPr>
            <a:r>
              <a:rPr lang="en-US" altLang="zh-TW" sz="2000" b="1" kern="100" dirty="0" smtClean="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一</a:t>
            </a: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C00000"/>
                </a:solidFill>
                <a:latin typeface="標楷體" panose="03000509000000000000" pitchFamily="65" charset="-120"/>
                <a:ea typeface="標楷體" panose="03000509000000000000" pitchFamily="65" charset="-120"/>
              </a:rPr>
              <a:t>工程</a:t>
            </a:r>
            <a:r>
              <a:rPr lang="zh-TW" altLang="zh-TW" sz="2000" b="1" kern="100" dirty="0">
                <a:solidFill>
                  <a:srgbClr val="000000"/>
                </a:solidFill>
                <a:latin typeface="標楷體" panose="03000509000000000000" pitchFamily="65" charset="-120"/>
                <a:ea typeface="標楷體" panose="03000509000000000000" pitchFamily="65" charset="-120"/>
              </a:rPr>
              <a:t>可行性</a:t>
            </a:r>
            <a:r>
              <a:rPr lang="en-US" altLang="zh-TW" sz="2000" b="1" kern="100" dirty="0">
                <a:solidFill>
                  <a:srgbClr val="000000"/>
                </a:solidFill>
                <a:latin typeface="標楷體" panose="03000509000000000000" pitchFamily="65" charset="-120"/>
                <a:ea typeface="標楷體" panose="03000509000000000000" pitchFamily="65" charset="-120"/>
              </a:rPr>
              <a:t>:</a:t>
            </a:r>
            <a:endParaRPr lang="zh-TW" altLang="zh-TW" sz="2000" kern="100" dirty="0">
              <a:latin typeface="標楷體" panose="03000509000000000000" pitchFamily="65" charset="-120"/>
              <a:ea typeface="標楷體" panose="03000509000000000000" pitchFamily="65" charset="-120"/>
            </a:endParaRPr>
          </a:p>
          <a:p>
            <a:pPr marL="444500">
              <a:lnSpc>
                <a:spcPts val="2400"/>
              </a:lnSpc>
              <a:spcBef>
                <a:spcPts val="1200"/>
              </a:spcBef>
              <a:spcAft>
                <a:spcPts val="0"/>
              </a:spcAft>
            </a:pPr>
            <a:r>
              <a:rPr lang="zh-TW" altLang="zh-TW" sz="2000" kern="100" dirty="0">
                <a:solidFill>
                  <a:srgbClr val="000000"/>
                </a:solidFill>
                <a:latin typeface="標楷體" panose="03000509000000000000" pitchFamily="65" charset="-120"/>
                <a:ea typeface="標楷體" panose="03000509000000000000" pitchFamily="65" charset="-120"/>
              </a:rPr>
              <a:t>本計畫工程主要工項為淤泥清除及建置水質淨化系統等，相關工程技術單純且有諸多案例可參考，故具工程可行性。</a:t>
            </a:r>
            <a:endParaRPr lang="zh-TW" altLang="zh-TW" sz="2000" kern="100" dirty="0">
              <a:latin typeface="標楷體" panose="03000509000000000000" pitchFamily="65" charset="-120"/>
              <a:ea typeface="標楷體" panose="03000509000000000000" pitchFamily="65" charset="-120"/>
            </a:endParaRPr>
          </a:p>
          <a:p>
            <a:pPr marL="358775" indent="-358775">
              <a:lnSpc>
                <a:spcPts val="2400"/>
              </a:lnSpc>
              <a:spcBef>
                <a:spcPts val="1200"/>
              </a:spcBef>
            </a:pP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二</a:t>
            </a: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C00000"/>
                </a:solidFill>
                <a:latin typeface="標楷體" panose="03000509000000000000" pitchFamily="65" charset="-120"/>
                <a:ea typeface="標楷體" panose="03000509000000000000" pitchFamily="65" charset="-120"/>
              </a:rPr>
              <a:t>財務</a:t>
            </a:r>
            <a:r>
              <a:rPr lang="zh-TW" altLang="zh-TW" sz="2000" b="1" kern="100" dirty="0">
                <a:solidFill>
                  <a:srgbClr val="000000"/>
                </a:solidFill>
                <a:latin typeface="標楷體" panose="03000509000000000000" pitchFamily="65" charset="-120"/>
                <a:ea typeface="標楷體" panose="03000509000000000000" pitchFamily="65" charset="-120"/>
              </a:rPr>
              <a:t>可行性</a:t>
            </a:r>
            <a:r>
              <a:rPr lang="en-US" altLang="zh-TW" sz="2000" b="1" kern="100" dirty="0">
                <a:solidFill>
                  <a:srgbClr val="000000"/>
                </a:solidFill>
                <a:latin typeface="標楷體" panose="03000509000000000000" pitchFamily="65" charset="-120"/>
                <a:ea typeface="標楷體" panose="03000509000000000000" pitchFamily="65" charset="-120"/>
              </a:rPr>
              <a:t>:</a:t>
            </a:r>
            <a:endParaRPr lang="zh-TW" altLang="zh-TW" sz="2000" b="1" kern="100" dirty="0">
              <a:solidFill>
                <a:srgbClr val="000000"/>
              </a:solidFill>
              <a:latin typeface="標楷體" panose="03000509000000000000" pitchFamily="65" charset="-120"/>
              <a:ea typeface="標楷體" panose="03000509000000000000" pitchFamily="65" charset="-120"/>
            </a:endParaRPr>
          </a:p>
          <a:p>
            <a:pPr marL="444500">
              <a:lnSpc>
                <a:spcPts val="2400"/>
              </a:lnSpc>
              <a:spcBef>
                <a:spcPts val="1200"/>
              </a:spcBef>
            </a:pPr>
            <a:r>
              <a:rPr lang="zh-TW" altLang="zh-TW" sz="2000" kern="100" dirty="0">
                <a:solidFill>
                  <a:srgbClr val="000000"/>
                </a:solidFill>
                <a:latin typeface="標楷體" panose="03000509000000000000" pitchFamily="65" charset="-120"/>
                <a:ea typeface="標楷體" panose="03000509000000000000" pitchFamily="65" charset="-120"/>
              </a:rPr>
              <a:t>本計畫工程經費不高，除仰賴中央單位補助外，地方政府可分擔部分經費，故具財務可行性。</a:t>
            </a:r>
          </a:p>
          <a:p>
            <a:pPr marL="358775" indent="-358775">
              <a:lnSpc>
                <a:spcPts val="2400"/>
              </a:lnSpc>
              <a:spcBef>
                <a:spcPts val="1200"/>
              </a:spcBef>
              <a:spcAft>
                <a:spcPts val="0"/>
              </a:spcAft>
            </a:pP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三</a:t>
            </a: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C00000"/>
                </a:solidFill>
                <a:latin typeface="標楷體" panose="03000509000000000000" pitchFamily="65" charset="-120"/>
                <a:ea typeface="標楷體" panose="03000509000000000000" pitchFamily="65" charset="-120"/>
              </a:rPr>
              <a:t>土地使用</a:t>
            </a:r>
            <a:r>
              <a:rPr lang="zh-TW" altLang="zh-TW" sz="2000" b="1" kern="100" dirty="0">
                <a:solidFill>
                  <a:srgbClr val="000000"/>
                </a:solidFill>
                <a:latin typeface="標楷體" panose="03000509000000000000" pitchFamily="65" charset="-120"/>
                <a:ea typeface="標楷體" panose="03000509000000000000" pitchFamily="65" charset="-120"/>
              </a:rPr>
              <a:t>可行性</a:t>
            </a:r>
            <a:r>
              <a:rPr lang="en-US" altLang="zh-TW" sz="2000" b="1" kern="100" dirty="0">
                <a:solidFill>
                  <a:srgbClr val="000000"/>
                </a:solidFill>
                <a:latin typeface="標楷體" panose="03000509000000000000" pitchFamily="65" charset="-120"/>
                <a:ea typeface="標楷體" panose="03000509000000000000" pitchFamily="65" charset="-120"/>
              </a:rPr>
              <a:t>:</a:t>
            </a:r>
            <a:endParaRPr lang="zh-TW" altLang="zh-TW" sz="2000" b="1" kern="100" dirty="0">
              <a:solidFill>
                <a:srgbClr val="000000"/>
              </a:solidFill>
              <a:latin typeface="標楷體" panose="03000509000000000000" pitchFamily="65" charset="-120"/>
              <a:ea typeface="標楷體" panose="03000509000000000000" pitchFamily="65" charset="-120"/>
            </a:endParaRPr>
          </a:p>
          <a:p>
            <a:pPr marL="444500">
              <a:lnSpc>
                <a:spcPts val="2400"/>
              </a:lnSpc>
              <a:spcBef>
                <a:spcPts val="1200"/>
              </a:spcBef>
              <a:spcAft>
                <a:spcPts val="0"/>
              </a:spcAft>
            </a:pPr>
            <a:r>
              <a:rPr lang="zh-TW" altLang="zh-TW" sz="2000" kern="100" dirty="0">
                <a:solidFill>
                  <a:srgbClr val="000000"/>
                </a:solidFill>
                <a:latin typeface="標楷體" panose="03000509000000000000" pitchFamily="65" charset="-120"/>
                <a:ea typeface="標楷體" panose="03000509000000000000" pitchFamily="65" charset="-120"/>
              </a:rPr>
              <a:t>本計畫範圍之用地多為公有土地，部分私有土地亦皆能取得地主之使用同意書，故具土地使用可行性。</a:t>
            </a:r>
          </a:p>
          <a:p>
            <a:pPr marL="358775" indent="-358775">
              <a:lnSpc>
                <a:spcPts val="2400"/>
              </a:lnSpc>
              <a:spcBef>
                <a:spcPts val="1200"/>
              </a:spcBef>
            </a:pP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000000"/>
                </a:solidFill>
                <a:latin typeface="標楷體" panose="03000509000000000000" pitchFamily="65" charset="-120"/>
                <a:ea typeface="標楷體" panose="03000509000000000000" pitchFamily="65" charset="-120"/>
              </a:rPr>
              <a:t>四</a:t>
            </a:r>
            <a:r>
              <a:rPr lang="en-US" altLang="zh-TW" sz="2000" b="1" kern="100" dirty="0">
                <a:solidFill>
                  <a:srgbClr val="000000"/>
                </a:solidFill>
                <a:latin typeface="標楷體" panose="03000509000000000000" pitchFamily="65" charset="-120"/>
                <a:ea typeface="標楷體" panose="03000509000000000000" pitchFamily="65" charset="-120"/>
              </a:rPr>
              <a:t>)</a:t>
            </a:r>
            <a:r>
              <a:rPr lang="zh-TW" altLang="zh-TW" sz="2000" b="1" kern="100" dirty="0">
                <a:solidFill>
                  <a:srgbClr val="C00000"/>
                </a:solidFill>
                <a:latin typeface="標楷體" panose="03000509000000000000" pitchFamily="65" charset="-120"/>
                <a:ea typeface="標楷體" panose="03000509000000000000" pitchFamily="65" charset="-120"/>
              </a:rPr>
              <a:t>環境影響</a:t>
            </a:r>
            <a:r>
              <a:rPr lang="zh-TW" altLang="zh-TW" sz="2000" b="1" kern="100" dirty="0">
                <a:solidFill>
                  <a:srgbClr val="000000"/>
                </a:solidFill>
                <a:latin typeface="標楷體" panose="03000509000000000000" pitchFamily="65" charset="-120"/>
                <a:ea typeface="標楷體" panose="03000509000000000000" pitchFamily="65" charset="-120"/>
              </a:rPr>
              <a:t>可行性</a:t>
            </a:r>
            <a:r>
              <a:rPr lang="en-US" altLang="zh-TW" sz="2000" b="1" kern="100" dirty="0">
                <a:solidFill>
                  <a:srgbClr val="000000"/>
                </a:solidFill>
                <a:latin typeface="標楷體" panose="03000509000000000000" pitchFamily="65" charset="-120"/>
                <a:ea typeface="標楷體" panose="03000509000000000000" pitchFamily="65" charset="-120"/>
              </a:rPr>
              <a:t>:</a:t>
            </a:r>
            <a:endParaRPr lang="zh-TW" altLang="zh-TW" sz="2000" b="1" kern="100" dirty="0">
              <a:solidFill>
                <a:srgbClr val="000000"/>
              </a:solidFill>
              <a:latin typeface="標楷體" panose="03000509000000000000" pitchFamily="65" charset="-120"/>
              <a:ea typeface="標楷體" panose="03000509000000000000" pitchFamily="65" charset="-120"/>
            </a:endParaRPr>
          </a:p>
          <a:p>
            <a:pPr marL="444500">
              <a:lnSpc>
                <a:spcPts val="2400"/>
              </a:lnSpc>
              <a:spcBef>
                <a:spcPts val="1200"/>
              </a:spcBef>
              <a:spcAft>
                <a:spcPts val="0"/>
              </a:spcAft>
            </a:pPr>
            <a:r>
              <a:rPr lang="zh-TW" altLang="zh-TW" sz="2000" kern="100" dirty="0">
                <a:solidFill>
                  <a:srgbClr val="000000"/>
                </a:solidFill>
                <a:latin typeface="標楷體" panose="03000509000000000000" pitchFamily="65" charset="-120"/>
                <a:ea typeface="標楷體" panose="03000509000000000000" pitchFamily="65" charset="-120"/>
              </a:rPr>
              <a:t>本計畫工程之施作目的為增進雙鯉湖之水深與容量，以及淨化水質與提升周邊環境品質和環境教育功能，因此對於環境具有正面之影響，且於各階段皆搭配生態檢核作業，確保生態環境不致遭受衝擊破壞，故本計畫深具環境影響可行性。</a:t>
            </a:r>
            <a:endParaRPr lang="zh-TW" altLang="zh-TW" sz="2000" kern="100" dirty="0">
              <a:latin typeface="標楷體" panose="03000509000000000000" pitchFamily="65" charset="-120"/>
              <a:ea typeface="標楷體" panose="03000509000000000000" pitchFamily="65" charset="-120"/>
            </a:endParaRPr>
          </a:p>
        </p:txBody>
      </p:sp>
      <p:sp>
        <p:nvSpPr>
          <p:cNvPr id="6" name="標題 1"/>
          <p:cNvSpPr>
            <a:spLocks noGrp="1"/>
          </p:cNvSpPr>
          <p:nvPr>
            <p:ph type="title"/>
          </p:nvPr>
        </p:nvSpPr>
        <p:spPr>
          <a:xfrm>
            <a:off x="79132" y="68366"/>
            <a:ext cx="3134088" cy="625187"/>
          </a:xfrm>
        </p:spPr>
        <p:txBody>
          <a:bodyPr vert="horz" lIns="91440" tIns="45720" rIns="91440" bIns="45720" rtlCol="0" anchor="ctr">
            <a:normAutofit/>
          </a:bodyPr>
          <a:lstStyle/>
          <a:p>
            <a:pPr lvl="0"/>
            <a:r>
              <a:rPr lang="zh-TW" altLang="zh-TW" sz="2800" b="1" dirty="0" smtClean="0"/>
              <a:t>計畫可行性</a:t>
            </a:r>
            <a:endParaRPr lang="zh-TW" altLang="en-US" sz="2800" b="1" dirty="0"/>
          </a:p>
        </p:txBody>
      </p:sp>
      <p:sp>
        <p:nvSpPr>
          <p:cNvPr id="8" name="投影片編號版面配置區 7"/>
          <p:cNvSpPr>
            <a:spLocks noGrp="1"/>
          </p:cNvSpPr>
          <p:nvPr>
            <p:ph type="sldNum" sz="quarter" idx="12"/>
          </p:nvPr>
        </p:nvSpPr>
        <p:spPr/>
        <p:txBody>
          <a:bodyPr/>
          <a:lstStyle/>
          <a:p>
            <a:fld id="{874E72F4-5AC2-4827-866C-0A5BE25DA73D}" type="slidenum">
              <a:rPr lang="zh-TW" altLang="en-US" smtClean="0"/>
              <a:t>29</a:t>
            </a:fld>
            <a:endParaRPr lang="zh-TW" altLang="en-US"/>
          </a:p>
        </p:txBody>
      </p:sp>
    </p:spTree>
    <p:extLst>
      <p:ext uri="{BB962C8B-B14F-4D97-AF65-F5344CB8AC3E}">
        <p14:creationId xmlns:p14="http://schemas.microsoft.com/office/powerpoint/2010/main" val="72241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874E72F4-5AC2-4827-866C-0A5BE25DA73D}" type="slidenum">
              <a:rPr lang="zh-TW" altLang="en-US" smtClean="0"/>
              <a:t>3</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1757219171"/>
              </p:ext>
            </p:extLst>
          </p:nvPr>
        </p:nvGraphicFramePr>
        <p:xfrm>
          <a:off x="188007" y="291276"/>
          <a:ext cx="8767986" cy="5878787"/>
        </p:xfrm>
        <a:graphic>
          <a:graphicData uri="http://schemas.openxmlformats.org/drawingml/2006/table">
            <a:tbl>
              <a:tblPr firstRow="1" firstCol="1" bandRow="1" bandCol="1">
                <a:tableStyleId>{7DF18680-E054-41AD-8BC1-D1AEF772440D}</a:tableStyleId>
              </a:tblPr>
              <a:tblGrid>
                <a:gridCol w="4383993">
                  <a:extLst>
                    <a:ext uri="{9D8B030D-6E8A-4147-A177-3AD203B41FA5}">
                      <a16:colId xmlns:a16="http://schemas.microsoft.com/office/drawing/2014/main" xmlns="" val="471757191"/>
                    </a:ext>
                  </a:extLst>
                </a:gridCol>
                <a:gridCol w="4383993">
                  <a:extLst>
                    <a:ext uri="{9D8B030D-6E8A-4147-A177-3AD203B41FA5}">
                      <a16:colId xmlns:a16="http://schemas.microsoft.com/office/drawing/2014/main" xmlns="" val="3429525505"/>
                    </a:ext>
                  </a:extLst>
                </a:gridCol>
              </a:tblGrid>
              <a:tr h="334086">
                <a:tc>
                  <a:txBody>
                    <a:bodyPr/>
                    <a:lstStyle/>
                    <a:p>
                      <a:pPr algn="ctr">
                        <a:lnSpc>
                          <a:spcPts val="2000"/>
                        </a:lnSpc>
                        <a:spcAft>
                          <a:spcPts val="0"/>
                        </a:spcAft>
                      </a:pPr>
                      <a:r>
                        <a:rPr lang="zh-TW" sz="1400" b="1" kern="100" dirty="0">
                          <a:effectLst/>
                          <a:latin typeface="標楷體" panose="03000509000000000000" pitchFamily="65" charset="-120"/>
                          <a:ea typeface="標楷體" panose="03000509000000000000" pitchFamily="65" charset="-120"/>
                        </a:rPr>
                        <a:t>討論意見</a:t>
                      </a:r>
                    </a:p>
                  </a:txBody>
                  <a:tcPr marL="72000" marR="72000" marT="36000" marB="36000" anchor="ctr"/>
                </a:tc>
                <a:tc>
                  <a:txBody>
                    <a:bodyPr/>
                    <a:lstStyle/>
                    <a:p>
                      <a:pPr algn="ctr">
                        <a:lnSpc>
                          <a:spcPts val="2000"/>
                        </a:lnSpc>
                        <a:spcAft>
                          <a:spcPts val="0"/>
                        </a:spcAft>
                      </a:pPr>
                      <a:r>
                        <a:rPr lang="zh-TW" sz="1400" b="1" kern="100" dirty="0">
                          <a:effectLst/>
                          <a:latin typeface="標楷體" panose="03000509000000000000" pitchFamily="65" charset="-120"/>
                          <a:ea typeface="標楷體" panose="03000509000000000000" pitchFamily="65" charset="-120"/>
                        </a:rPr>
                        <a:t>答覆說明</a:t>
                      </a:r>
                    </a:p>
                  </a:txBody>
                  <a:tcPr marL="72000" marR="72000" marT="36000" marB="36000" anchor="ctr"/>
                </a:tc>
                <a:extLst>
                  <a:ext uri="{0D108BD9-81ED-4DB2-BD59-A6C34878D82A}">
                    <a16:rowId xmlns:a16="http://schemas.microsoft.com/office/drawing/2014/main" xmlns="" val="1368644377"/>
                  </a:ext>
                </a:extLst>
              </a:tr>
              <a:tr h="1049912">
                <a:tc>
                  <a:txBody>
                    <a:bodyPr/>
                    <a:lstStyle/>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2.	</a:t>
                      </a:r>
                      <a:r>
                        <a:rPr lang="zh-TW" sz="1400" b="0" kern="100" dirty="0">
                          <a:effectLst/>
                          <a:latin typeface="標楷體" panose="03000509000000000000" pitchFamily="65" charset="-120"/>
                          <a:ea typeface="標楷體" panose="03000509000000000000" pitchFamily="65" charset="-120"/>
                        </a:rPr>
                        <a:t>計畫推動願景應加強，並應強化欲展現水環境亮點為何。</a:t>
                      </a:r>
                    </a:p>
                  </a:txBody>
                  <a:tcPr marL="72000" marR="72000" marT="36000" marB="36000"/>
                </a:tc>
                <a:tc>
                  <a:txBody>
                    <a:bodyPr/>
                    <a:lstStyle/>
                    <a:p>
                      <a:pPr algn="just">
                        <a:lnSpc>
                          <a:spcPts val="1500"/>
                        </a:lnSpc>
                        <a:spcBef>
                          <a:spcPts val="300"/>
                        </a:spcBef>
                        <a:spcAft>
                          <a:spcPts val="300"/>
                        </a:spcAft>
                      </a:pPr>
                      <a:r>
                        <a:rPr lang="zh-TW" sz="1400" b="0" kern="100" dirty="0">
                          <a:effectLst/>
                          <a:latin typeface="標楷體" panose="03000509000000000000" pitchFamily="65" charset="-120"/>
                          <a:ea typeface="標楷體" panose="03000509000000000000" pitchFamily="65" charset="-120"/>
                        </a:rPr>
                        <a:t>本計畫主要為配合湖體清淤、浚深及環境整理，提升湖體的蓄水功能，以達永續發展目標，並改善湖庫水質，保障水棲生物健康與安全，提升水域周邊之環境衛生，以及營造友善生物的廊道及微棲地環境，提供多樣性生物棲息利用，以達到整體生態保育與復育。</a:t>
                      </a:r>
                    </a:p>
                  </a:txBody>
                  <a:tcPr marL="72000" marR="72000" marT="36000" marB="36000"/>
                </a:tc>
                <a:extLst>
                  <a:ext uri="{0D108BD9-81ED-4DB2-BD59-A6C34878D82A}">
                    <a16:rowId xmlns:a16="http://schemas.microsoft.com/office/drawing/2014/main" xmlns="" val="2826469938"/>
                  </a:ext>
                </a:extLst>
              </a:tr>
              <a:tr h="1245137">
                <a:tc>
                  <a:txBody>
                    <a:bodyPr/>
                    <a:lstStyle/>
                    <a:p>
                      <a:pPr marL="204470" indent="-204470" algn="just">
                        <a:lnSpc>
                          <a:spcPts val="1500"/>
                        </a:lnSpc>
                        <a:spcBef>
                          <a:spcPts val="300"/>
                        </a:spcBef>
                        <a:spcAft>
                          <a:spcPts val="300"/>
                        </a:spcAft>
                      </a:pPr>
                      <a:r>
                        <a:rPr lang="en-US" sz="1400" b="0" kern="100">
                          <a:effectLst/>
                          <a:latin typeface="標楷體" panose="03000509000000000000" pitchFamily="65" charset="-120"/>
                          <a:ea typeface="標楷體" panose="03000509000000000000" pitchFamily="65" charset="-120"/>
                        </a:rPr>
                        <a:t>3.	</a:t>
                      </a:r>
                      <a:r>
                        <a:rPr lang="zh-TW" sz="1400" b="0" kern="100">
                          <a:effectLst/>
                          <a:latin typeface="標楷體" panose="03000509000000000000" pitchFamily="65" charset="-120"/>
                          <a:ea typeface="標楷體" panose="03000509000000000000" pitchFamily="65" charset="-120"/>
                        </a:rPr>
                        <a:t>提案偏重區域型案件，較欠缺整體性考量，建議應盤點既有資源及需求，研議計畫整體願景性。</a:t>
                      </a:r>
                    </a:p>
                  </a:txBody>
                  <a:tcPr marL="72000" marR="72000" marT="36000" marB="36000"/>
                </a:tc>
                <a:tc>
                  <a:txBody>
                    <a:bodyPr/>
                    <a:lstStyle/>
                    <a:p>
                      <a:pPr algn="just">
                        <a:lnSpc>
                          <a:spcPts val="1500"/>
                        </a:lnSpc>
                        <a:spcBef>
                          <a:spcPts val="300"/>
                        </a:spcBef>
                        <a:spcAft>
                          <a:spcPts val="300"/>
                        </a:spcAft>
                      </a:pPr>
                      <a:r>
                        <a:rPr lang="zh-TW" sz="1400" b="0" kern="100" dirty="0">
                          <a:effectLst/>
                          <a:latin typeface="標楷體" panose="03000509000000000000" pitchFamily="65" charset="-120"/>
                          <a:ea typeface="標楷體" panose="03000509000000000000" pitchFamily="65" charset="-120"/>
                        </a:rPr>
                        <a:t>本計畫已初步盤點既有環境資源及地方需求，計畫之執行除可提升湖體之蓄水功能、淨化水質、營造友善生物棲地環境，同時亦能建構優質景觀，改善既有湖庫環境品質及友善遊客的自然賞景、賞鳥、環境教育及休憩設施，保育生態景觀資源，並有利於南北山之觀光遊憩產業發展。</a:t>
                      </a:r>
                    </a:p>
                  </a:txBody>
                  <a:tcPr marL="72000" marR="72000" marT="36000" marB="36000"/>
                </a:tc>
                <a:extLst>
                  <a:ext uri="{0D108BD9-81ED-4DB2-BD59-A6C34878D82A}">
                    <a16:rowId xmlns:a16="http://schemas.microsoft.com/office/drawing/2014/main" xmlns="" val="1708405222"/>
                  </a:ext>
                </a:extLst>
              </a:tr>
              <a:tr h="269011">
                <a:tc>
                  <a:txBody>
                    <a:bodyPr/>
                    <a:lstStyle/>
                    <a:p>
                      <a:pPr marL="204470" indent="-204470" algn="just">
                        <a:lnSpc>
                          <a:spcPts val="1500"/>
                        </a:lnSpc>
                        <a:spcBef>
                          <a:spcPts val="300"/>
                        </a:spcBef>
                        <a:spcAft>
                          <a:spcPts val="300"/>
                        </a:spcAft>
                      </a:pPr>
                      <a:r>
                        <a:rPr lang="en-US" sz="1400" b="0" kern="100">
                          <a:effectLst/>
                          <a:latin typeface="標楷體" panose="03000509000000000000" pitchFamily="65" charset="-120"/>
                          <a:ea typeface="標楷體" panose="03000509000000000000" pitchFamily="65" charset="-120"/>
                        </a:rPr>
                        <a:t>4.	</a:t>
                      </a:r>
                      <a:r>
                        <a:rPr lang="zh-TW" sz="1400" b="0" kern="100">
                          <a:effectLst/>
                          <a:latin typeface="標楷體" panose="03000509000000000000" pitchFamily="65" charset="-120"/>
                          <a:ea typeface="標楷體" panose="03000509000000000000" pitchFamily="65" charset="-120"/>
                        </a:rPr>
                        <a:t>提案機關請修正為金門縣政府。</a:t>
                      </a:r>
                    </a:p>
                  </a:txBody>
                  <a:tcPr marL="72000" marR="72000" marT="36000" marB="36000"/>
                </a:tc>
                <a:tc>
                  <a:txBody>
                    <a:bodyPr/>
                    <a:lstStyle/>
                    <a:p>
                      <a:pPr algn="just">
                        <a:lnSpc>
                          <a:spcPts val="1500"/>
                        </a:lnSpc>
                        <a:spcBef>
                          <a:spcPts val="300"/>
                        </a:spcBef>
                        <a:spcAft>
                          <a:spcPts val="300"/>
                        </a:spcAft>
                      </a:pPr>
                      <a:r>
                        <a:rPr lang="zh-TW" sz="1400" b="0" kern="100" dirty="0">
                          <a:effectLst/>
                          <a:latin typeface="標楷體" panose="03000509000000000000" pitchFamily="65" charset="-120"/>
                          <a:ea typeface="標楷體" panose="03000509000000000000" pitchFamily="65" charset="-120"/>
                        </a:rPr>
                        <a:t>已修改。</a:t>
                      </a:r>
                    </a:p>
                  </a:txBody>
                  <a:tcPr marL="72000" marR="72000" marT="36000" marB="36000"/>
                </a:tc>
                <a:extLst>
                  <a:ext uri="{0D108BD9-81ED-4DB2-BD59-A6C34878D82A}">
                    <a16:rowId xmlns:a16="http://schemas.microsoft.com/office/drawing/2014/main" xmlns="" val="4267363841"/>
                  </a:ext>
                </a:extLst>
              </a:tr>
              <a:tr h="659461">
                <a:tc>
                  <a:txBody>
                    <a:bodyPr/>
                    <a:lstStyle/>
                    <a:p>
                      <a:pPr marL="204470" indent="-204470" algn="just">
                        <a:lnSpc>
                          <a:spcPts val="1500"/>
                        </a:lnSpc>
                        <a:spcBef>
                          <a:spcPts val="300"/>
                        </a:spcBef>
                        <a:spcAft>
                          <a:spcPts val="300"/>
                        </a:spcAft>
                      </a:pPr>
                      <a:r>
                        <a:rPr lang="en-US" sz="1400" b="0" kern="100">
                          <a:effectLst/>
                          <a:latin typeface="標楷體" panose="03000509000000000000" pitchFamily="65" charset="-120"/>
                          <a:ea typeface="標楷體" panose="03000509000000000000" pitchFamily="65" charset="-120"/>
                        </a:rPr>
                        <a:t>5.	</a:t>
                      </a:r>
                      <a:r>
                        <a:rPr lang="zh-TW" sz="1400" b="0" kern="100">
                          <a:effectLst/>
                          <a:latin typeface="標楷體" panose="03000509000000000000" pitchFamily="65" charset="-120"/>
                          <a:ea typeface="標楷體" panose="03000509000000000000" pitchFamily="65" charset="-120"/>
                        </a:rPr>
                        <a:t>改善水質優養化，其淨化系統設施以何方式。</a:t>
                      </a:r>
                    </a:p>
                  </a:txBody>
                  <a:tcPr marL="72000" marR="72000" marT="36000" marB="36000"/>
                </a:tc>
                <a:tc>
                  <a:txBody>
                    <a:bodyPr/>
                    <a:lstStyle/>
                    <a:p>
                      <a:pPr algn="just">
                        <a:lnSpc>
                          <a:spcPts val="1500"/>
                        </a:lnSpc>
                        <a:spcBef>
                          <a:spcPts val="300"/>
                        </a:spcBef>
                        <a:spcAft>
                          <a:spcPts val="300"/>
                        </a:spcAft>
                      </a:pPr>
                      <a:r>
                        <a:rPr lang="zh-TW" sz="1400" b="0" kern="100" dirty="0">
                          <a:effectLst/>
                          <a:latin typeface="標楷體" panose="03000509000000000000" pitchFamily="65" charset="-120"/>
                          <a:ea typeface="標楷體" panose="03000509000000000000" pitchFamily="65" charset="-120"/>
                        </a:rPr>
                        <a:t>本計畫水質淨化系統設施擬採人工溼地或植栽礫石濾床等自然淨化處理系統，並將於後續規劃設計階段依據實際水質狀況及環境條件進行評估確認。</a:t>
                      </a:r>
                    </a:p>
                  </a:txBody>
                  <a:tcPr marL="72000" marR="72000" marT="36000" marB="36000"/>
                </a:tc>
                <a:extLst>
                  <a:ext uri="{0D108BD9-81ED-4DB2-BD59-A6C34878D82A}">
                    <a16:rowId xmlns:a16="http://schemas.microsoft.com/office/drawing/2014/main" xmlns="" val="1239019048"/>
                  </a:ext>
                </a:extLst>
              </a:tr>
              <a:tr h="659461">
                <a:tc>
                  <a:txBody>
                    <a:bodyPr/>
                    <a:lstStyle/>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6.	</a:t>
                      </a:r>
                      <a:r>
                        <a:rPr lang="zh-TW" sz="1400" b="0" kern="100" dirty="0">
                          <a:effectLst/>
                          <a:latin typeface="標楷體" panose="03000509000000000000" pitchFamily="65" charset="-120"/>
                          <a:ea typeface="標楷體" panose="03000509000000000000" pitchFamily="65" charset="-120"/>
                        </a:rPr>
                        <a:t>湖區疏濬</a:t>
                      </a:r>
                      <a:r>
                        <a:rPr lang="en-US" sz="1400" b="0" kern="100" dirty="0">
                          <a:effectLst/>
                          <a:latin typeface="標楷體" panose="03000509000000000000" pitchFamily="65" charset="-120"/>
                          <a:ea typeface="標楷體" panose="03000509000000000000" pitchFamily="65" charset="-120"/>
                        </a:rPr>
                        <a:t>7</a:t>
                      </a:r>
                      <a:r>
                        <a:rPr lang="zh-TW" sz="1400" b="0" kern="100" dirty="0">
                          <a:effectLst/>
                          <a:latin typeface="標楷體" panose="03000509000000000000" pitchFamily="65" charset="-120"/>
                          <a:ea typeface="標楷體" panose="03000509000000000000" pitchFamily="65" charset="-120"/>
                        </a:rPr>
                        <a:t>公頃約</a:t>
                      </a:r>
                      <a:r>
                        <a:rPr lang="en-US" sz="1400" b="0" kern="100" dirty="0">
                          <a:effectLst/>
                          <a:latin typeface="標楷體" panose="03000509000000000000" pitchFamily="65" charset="-120"/>
                          <a:ea typeface="標楷體" panose="03000509000000000000" pitchFamily="65" charset="-120"/>
                        </a:rPr>
                        <a:t>540</a:t>
                      </a:r>
                      <a:r>
                        <a:rPr lang="zh-TW" sz="1400" b="0" kern="100" dirty="0">
                          <a:effectLst/>
                          <a:latin typeface="標楷體" panose="03000509000000000000" pitchFamily="65" charset="-120"/>
                          <a:ea typeface="標楷體" panose="03000509000000000000" pitchFamily="65" charset="-120"/>
                        </a:rPr>
                        <a:t>萬，如何疏濬及土方去處。</a:t>
                      </a:r>
                    </a:p>
                  </a:txBody>
                  <a:tcPr marL="72000" marR="72000" marT="36000" marB="36000"/>
                </a:tc>
                <a:tc>
                  <a:txBody>
                    <a:bodyPr/>
                    <a:lstStyle/>
                    <a:p>
                      <a:pPr algn="just">
                        <a:lnSpc>
                          <a:spcPts val="1500"/>
                        </a:lnSpc>
                        <a:spcBef>
                          <a:spcPts val="300"/>
                        </a:spcBef>
                        <a:spcAft>
                          <a:spcPts val="300"/>
                        </a:spcAft>
                      </a:pPr>
                      <a:r>
                        <a:rPr lang="zh-TW" sz="1400" b="0" kern="100">
                          <a:effectLst/>
                          <a:latin typeface="標楷體" panose="03000509000000000000" pitchFamily="65" charset="-120"/>
                          <a:ea typeface="標楷體" panose="03000509000000000000" pitchFamily="65" charset="-120"/>
                        </a:rPr>
                        <a:t>本案湖區之疏濬擬採分區執行，先針對已乾涸區進行浚挖，完成浚深並將水導入後，再進行另一區之浚深。疏濬之土方將提供做為公共工程綠美化客土之用。</a:t>
                      </a:r>
                    </a:p>
                  </a:txBody>
                  <a:tcPr marL="72000" marR="72000" marT="36000" marB="36000"/>
                </a:tc>
                <a:extLst>
                  <a:ext uri="{0D108BD9-81ED-4DB2-BD59-A6C34878D82A}">
                    <a16:rowId xmlns:a16="http://schemas.microsoft.com/office/drawing/2014/main" xmlns="" val="423408734"/>
                  </a:ext>
                </a:extLst>
              </a:tr>
              <a:tr h="464236">
                <a:tc>
                  <a:txBody>
                    <a:bodyPr/>
                    <a:lstStyle/>
                    <a:p>
                      <a:pPr marL="204470" indent="-204470" algn="just">
                        <a:lnSpc>
                          <a:spcPts val="1500"/>
                        </a:lnSpc>
                        <a:spcBef>
                          <a:spcPts val="300"/>
                        </a:spcBef>
                        <a:spcAft>
                          <a:spcPts val="300"/>
                        </a:spcAft>
                      </a:pPr>
                      <a:r>
                        <a:rPr lang="en-US" sz="1400" b="0" kern="100">
                          <a:effectLst/>
                          <a:latin typeface="標楷體" panose="03000509000000000000" pitchFamily="65" charset="-120"/>
                          <a:ea typeface="標楷體" panose="03000509000000000000" pitchFamily="65" charset="-120"/>
                        </a:rPr>
                        <a:t>7.	</a:t>
                      </a:r>
                      <a:r>
                        <a:rPr lang="zh-TW" sz="1400" b="0" kern="100">
                          <a:effectLst/>
                          <a:latin typeface="標楷體" panose="03000509000000000000" pitchFamily="65" charset="-120"/>
                          <a:ea typeface="標楷體" panose="03000509000000000000" pitchFamily="65" charset="-120"/>
                        </a:rPr>
                        <a:t>水域中既有生物移置及外來種如何移除</a:t>
                      </a:r>
                      <a:r>
                        <a:rPr lang="en-US" sz="1400" b="0" kern="100">
                          <a:effectLst/>
                          <a:latin typeface="標楷體" panose="03000509000000000000" pitchFamily="65" charset="-120"/>
                          <a:ea typeface="標楷體" panose="03000509000000000000" pitchFamily="65" charset="-120"/>
                        </a:rPr>
                        <a:t>?</a:t>
                      </a:r>
                      <a:endParaRPr lang="zh-TW" sz="1400" b="0" kern="100">
                        <a:effectLst/>
                        <a:latin typeface="標楷體" panose="03000509000000000000" pitchFamily="65" charset="-120"/>
                        <a:ea typeface="標楷體" panose="03000509000000000000" pitchFamily="65" charset="-120"/>
                      </a:endParaRPr>
                    </a:p>
                  </a:txBody>
                  <a:tcPr marL="72000" marR="72000" marT="36000" marB="36000"/>
                </a:tc>
                <a:tc>
                  <a:txBody>
                    <a:bodyPr/>
                    <a:lstStyle/>
                    <a:p>
                      <a:pPr algn="just">
                        <a:lnSpc>
                          <a:spcPts val="1500"/>
                        </a:lnSpc>
                        <a:spcBef>
                          <a:spcPts val="300"/>
                        </a:spcBef>
                        <a:spcAft>
                          <a:spcPts val="300"/>
                        </a:spcAft>
                      </a:pPr>
                      <a:r>
                        <a:rPr lang="zh-TW" sz="1400" b="0" kern="100">
                          <a:effectLst/>
                          <a:latin typeface="標楷體" panose="03000509000000000000" pitchFamily="65" charset="-120"/>
                          <a:ea typeface="標楷體" panose="03000509000000000000" pitchFamily="65" charset="-120"/>
                        </a:rPr>
                        <a:t>水域中既有生物移置及外來種之移除擬由專業人員採人工撈捕方式進行，並加以妥善處置。</a:t>
                      </a:r>
                    </a:p>
                  </a:txBody>
                  <a:tcPr marL="72000" marR="72000" marT="36000" marB="36000"/>
                </a:tc>
                <a:extLst>
                  <a:ext uri="{0D108BD9-81ED-4DB2-BD59-A6C34878D82A}">
                    <a16:rowId xmlns:a16="http://schemas.microsoft.com/office/drawing/2014/main" xmlns="" val="3487433551"/>
                  </a:ext>
                </a:extLst>
              </a:tr>
              <a:tr h="464236">
                <a:tc>
                  <a:txBody>
                    <a:bodyPr/>
                    <a:lstStyle/>
                    <a:p>
                      <a:pPr marL="204470" indent="-204470" algn="just">
                        <a:lnSpc>
                          <a:spcPts val="1500"/>
                        </a:lnSpc>
                        <a:spcBef>
                          <a:spcPts val="300"/>
                        </a:spcBef>
                        <a:spcAft>
                          <a:spcPts val="300"/>
                        </a:spcAft>
                      </a:pPr>
                      <a:r>
                        <a:rPr lang="en-US" sz="1400" b="0" kern="100">
                          <a:effectLst/>
                          <a:latin typeface="標楷體" panose="03000509000000000000" pitchFamily="65" charset="-120"/>
                          <a:ea typeface="標楷體" panose="03000509000000000000" pitchFamily="65" charset="-120"/>
                        </a:rPr>
                        <a:t>8.	</a:t>
                      </a:r>
                      <a:r>
                        <a:rPr lang="zh-TW" sz="1400" b="0" kern="100">
                          <a:effectLst/>
                          <a:latin typeface="標楷體" panose="03000509000000000000" pitchFamily="65" charset="-120"/>
                          <a:ea typeface="標楷體" panose="03000509000000000000" pitchFamily="65" charset="-120"/>
                        </a:rPr>
                        <a:t>施工中避免干擾原有之生態。</a:t>
                      </a:r>
                    </a:p>
                  </a:txBody>
                  <a:tcPr marL="72000" marR="72000" marT="36000" marB="36000"/>
                </a:tc>
                <a:tc>
                  <a:txBody>
                    <a:bodyPr/>
                    <a:lstStyle/>
                    <a:p>
                      <a:pPr algn="just">
                        <a:lnSpc>
                          <a:spcPts val="1500"/>
                        </a:lnSpc>
                        <a:spcBef>
                          <a:spcPts val="300"/>
                        </a:spcBef>
                        <a:spcAft>
                          <a:spcPts val="300"/>
                        </a:spcAft>
                      </a:pPr>
                      <a:r>
                        <a:rPr lang="zh-TW" sz="1400" b="0" kern="100">
                          <a:effectLst/>
                          <a:latin typeface="標楷體" panose="03000509000000000000" pitchFamily="65" charset="-120"/>
                          <a:ea typeface="標楷體" panose="03000509000000000000" pitchFamily="65" charset="-120"/>
                        </a:rPr>
                        <a:t>將於後續規劃設計及施工過程中加強要求辦理，以避免干擾原有之生態。</a:t>
                      </a:r>
                    </a:p>
                  </a:txBody>
                  <a:tcPr marL="72000" marR="72000" marT="36000" marB="36000"/>
                </a:tc>
                <a:extLst>
                  <a:ext uri="{0D108BD9-81ED-4DB2-BD59-A6C34878D82A}">
                    <a16:rowId xmlns:a16="http://schemas.microsoft.com/office/drawing/2014/main" xmlns="" val="1099564977"/>
                  </a:ext>
                </a:extLst>
              </a:tr>
              <a:tr h="464236">
                <a:tc>
                  <a:txBody>
                    <a:bodyPr/>
                    <a:lstStyle/>
                    <a:p>
                      <a:pPr marL="204470" indent="-204470" algn="just">
                        <a:lnSpc>
                          <a:spcPts val="1500"/>
                        </a:lnSpc>
                        <a:spcBef>
                          <a:spcPts val="300"/>
                        </a:spcBef>
                        <a:spcAft>
                          <a:spcPts val="300"/>
                        </a:spcAft>
                      </a:pPr>
                      <a:r>
                        <a:rPr lang="en-US" sz="1400" b="0" kern="100">
                          <a:effectLst/>
                          <a:latin typeface="標楷體" panose="03000509000000000000" pitchFamily="65" charset="-120"/>
                          <a:ea typeface="標楷體" panose="03000509000000000000" pitchFamily="65" charset="-120"/>
                        </a:rPr>
                        <a:t>9.	</a:t>
                      </a:r>
                      <a:r>
                        <a:rPr lang="zh-TW" sz="1400" b="0" kern="100">
                          <a:effectLst/>
                          <a:latin typeface="標楷體" panose="03000509000000000000" pitchFamily="65" charset="-120"/>
                          <a:ea typeface="標楷體" panose="03000509000000000000" pitchFamily="65" charset="-120"/>
                        </a:rPr>
                        <a:t>湖床高低層次所在的位置應就各類水鳥停棲狀況分別採不同之濬深且應考慮底層鹽分問題。</a:t>
                      </a:r>
                    </a:p>
                  </a:txBody>
                  <a:tcPr marL="72000" marR="72000" marT="36000" marB="36000"/>
                </a:tc>
                <a:tc>
                  <a:txBody>
                    <a:bodyPr/>
                    <a:lstStyle/>
                    <a:p>
                      <a:pPr algn="just">
                        <a:lnSpc>
                          <a:spcPts val="1500"/>
                        </a:lnSpc>
                        <a:spcBef>
                          <a:spcPts val="300"/>
                        </a:spcBef>
                        <a:spcAft>
                          <a:spcPts val="300"/>
                        </a:spcAft>
                      </a:pPr>
                      <a:r>
                        <a:rPr lang="zh-TW" sz="1400" b="0" kern="100">
                          <a:effectLst/>
                          <a:latin typeface="標楷體" panose="03000509000000000000" pitchFamily="65" charset="-120"/>
                          <a:ea typeface="標楷體" panose="03000509000000000000" pitchFamily="65" charset="-120"/>
                        </a:rPr>
                        <a:t>已於設計說明中敘明考量不同類群水鳥棲息而有深淺之變化，並避免浚挖過深而擾動底層鹽分。</a:t>
                      </a:r>
                    </a:p>
                  </a:txBody>
                  <a:tcPr marL="72000" marR="72000" marT="36000" marB="36000"/>
                </a:tc>
                <a:extLst>
                  <a:ext uri="{0D108BD9-81ED-4DB2-BD59-A6C34878D82A}">
                    <a16:rowId xmlns:a16="http://schemas.microsoft.com/office/drawing/2014/main" xmlns="" val="4236757277"/>
                  </a:ext>
                </a:extLst>
              </a:tr>
              <a:tr h="269011">
                <a:tc>
                  <a:txBody>
                    <a:bodyPr/>
                    <a:lstStyle/>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10</a:t>
                      </a:r>
                      <a:r>
                        <a:rPr lang="en-US" sz="1400" b="0" kern="100" dirty="0" smtClean="0">
                          <a:effectLst/>
                          <a:latin typeface="標楷體" panose="03000509000000000000" pitchFamily="65" charset="-120"/>
                          <a:ea typeface="標楷體" panose="03000509000000000000" pitchFamily="65" charset="-120"/>
                        </a:rPr>
                        <a:t>.</a:t>
                      </a:r>
                      <a:r>
                        <a:rPr lang="zh-TW" sz="1400" b="0" kern="100" dirty="0" smtClean="0">
                          <a:effectLst/>
                          <a:latin typeface="標楷體" panose="03000509000000000000" pitchFamily="65" charset="-120"/>
                          <a:ea typeface="標楷體" panose="03000509000000000000" pitchFamily="65" charset="-120"/>
                        </a:rPr>
                        <a:t>救生圈</a:t>
                      </a:r>
                      <a:r>
                        <a:rPr lang="zh-TW" sz="1400" b="0" kern="100" dirty="0">
                          <a:effectLst/>
                          <a:latin typeface="標楷體" panose="03000509000000000000" pitchFamily="65" charset="-120"/>
                          <a:ea typeface="標楷體" panose="03000509000000000000" pitchFamily="65" charset="-120"/>
                        </a:rPr>
                        <a:t>設備</a:t>
                      </a:r>
                      <a:r>
                        <a:rPr lang="en-US" sz="1400" b="0" kern="100" dirty="0">
                          <a:effectLst/>
                          <a:latin typeface="標楷體" panose="03000509000000000000" pitchFamily="65" charset="-120"/>
                          <a:ea typeface="標楷體" panose="03000509000000000000" pitchFamily="65" charset="-120"/>
                        </a:rPr>
                        <a:t>(</a:t>
                      </a:r>
                      <a:r>
                        <a:rPr lang="zh-TW" sz="1400" b="0" kern="100" dirty="0">
                          <a:effectLst/>
                          <a:latin typeface="標楷體" panose="03000509000000000000" pitchFamily="65" charset="-120"/>
                          <a:ea typeface="標楷體" panose="03000509000000000000" pitchFamily="65" charset="-120"/>
                        </a:rPr>
                        <a:t>增加</a:t>
                      </a:r>
                      <a:r>
                        <a:rPr lang="en-US" sz="1400" b="0" kern="100" dirty="0">
                          <a:effectLst/>
                          <a:latin typeface="標楷體" panose="03000509000000000000" pitchFamily="65" charset="-120"/>
                          <a:ea typeface="標楷體" panose="03000509000000000000" pitchFamily="65" charset="-120"/>
                        </a:rPr>
                        <a:t>)</a:t>
                      </a:r>
                      <a:r>
                        <a:rPr lang="zh-TW" sz="1400" b="0" kern="100" dirty="0">
                          <a:effectLst/>
                          <a:latin typeface="標楷體" panose="03000509000000000000" pitchFamily="65" charset="-120"/>
                          <a:ea typeface="標楷體" panose="03000509000000000000" pitchFamily="65" charset="-120"/>
                        </a:rPr>
                        <a:t>。</a:t>
                      </a:r>
                    </a:p>
                  </a:txBody>
                  <a:tcPr marL="72000" marR="72000" marT="36000" marB="36000"/>
                </a:tc>
                <a:tc>
                  <a:txBody>
                    <a:bodyPr/>
                    <a:lstStyle/>
                    <a:p>
                      <a:pPr algn="just">
                        <a:lnSpc>
                          <a:spcPts val="1500"/>
                        </a:lnSpc>
                        <a:spcBef>
                          <a:spcPts val="300"/>
                        </a:spcBef>
                        <a:spcAft>
                          <a:spcPts val="300"/>
                        </a:spcAft>
                      </a:pPr>
                      <a:r>
                        <a:rPr lang="zh-TW" sz="1400" b="0" kern="100" dirty="0">
                          <a:effectLst/>
                          <a:latin typeface="標楷體" panose="03000509000000000000" pitchFamily="65" charset="-120"/>
                          <a:ea typeface="標楷體" panose="03000509000000000000" pitchFamily="65" charset="-120"/>
                        </a:rPr>
                        <a:t>已補充於設計說明中。</a:t>
                      </a:r>
                    </a:p>
                  </a:txBody>
                  <a:tcPr marL="72000" marR="72000" marT="36000" marB="36000"/>
                </a:tc>
                <a:extLst>
                  <a:ext uri="{0D108BD9-81ED-4DB2-BD59-A6C34878D82A}">
                    <a16:rowId xmlns:a16="http://schemas.microsoft.com/office/drawing/2014/main" xmlns="" val="1025566570"/>
                  </a:ext>
                </a:extLst>
              </a:tr>
            </a:tbl>
          </a:graphicData>
        </a:graphic>
      </p:graphicFrame>
    </p:spTree>
    <p:extLst>
      <p:ext uri="{BB962C8B-B14F-4D97-AF65-F5344CB8AC3E}">
        <p14:creationId xmlns:p14="http://schemas.microsoft.com/office/powerpoint/2010/main" val="815976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56044" y="173628"/>
            <a:ext cx="4185139" cy="596838"/>
          </a:xfrm>
        </p:spPr>
        <p:txBody>
          <a:bodyPr vert="horz" lIns="91440" tIns="45720" rIns="91440" bIns="45720" rtlCol="0" anchor="ctr">
            <a:normAutofit/>
          </a:bodyPr>
          <a:lstStyle/>
          <a:p>
            <a:r>
              <a:rPr lang="zh-TW" altLang="en-US" sz="2800" b="1" dirty="0"/>
              <a:t>預期成果及效益</a:t>
            </a:r>
          </a:p>
        </p:txBody>
      </p:sp>
      <p:sp>
        <p:nvSpPr>
          <p:cNvPr id="6" name="Rectangle 4"/>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矩形 1"/>
          <p:cNvSpPr/>
          <p:nvPr/>
        </p:nvSpPr>
        <p:spPr>
          <a:xfrm>
            <a:off x="79131" y="1023171"/>
            <a:ext cx="8782858" cy="3877985"/>
          </a:xfrm>
          <a:prstGeom prst="rect">
            <a:avLst/>
          </a:prstGeom>
        </p:spPr>
        <p:txBody>
          <a:bodyPr wrap="square">
            <a:spAutoFit/>
          </a:bodyPr>
          <a:lstStyle/>
          <a:p>
            <a:pPr marL="538163" indent="-269875">
              <a:spcBef>
                <a:spcPts val="1200"/>
              </a:spcBef>
            </a:pPr>
            <a:r>
              <a:rPr lang="en-US" altLang="zh-TW" sz="2400" kern="100" dirty="0" smtClean="0">
                <a:solidFill>
                  <a:srgbClr val="000000"/>
                </a:solidFill>
                <a:latin typeface="Times New Roman" panose="02020603050405020304" pitchFamily="18" charset="0"/>
                <a:ea typeface="標楷體" panose="03000509000000000000" pitchFamily="65" charset="-120"/>
              </a:rPr>
              <a:t>1. </a:t>
            </a:r>
            <a:r>
              <a:rPr lang="zh-TW" altLang="zh-TW" sz="2400" kern="100" dirty="0" smtClean="0">
                <a:solidFill>
                  <a:srgbClr val="000000"/>
                </a:solidFill>
                <a:latin typeface="Times New Roman" panose="02020603050405020304" pitchFamily="18" charset="0"/>
                <a:ea typeface="標楷體" panose="03000509000000000000" pitchFamily="65" charset="-120"/>
              </a:rPr>
              <a:t>配合</a:t>
            </a:r>
            <a:r>
              <a:rPr lang="zh-TW" altLang="zh-TW" sz="2400" kern="100" dirty="0">
                <a:solidFill>
                  <a:srgbClr val="C00000"/>
                </a:solidFill>
                <a:latin typeface="Times New Roman" panose="02020603050405020304" pitchFamily="18" charset="0"/>
                <a:ea typeface="標楷體" panose="03000509000000000000" pitchFamily="65" charset="-120"/>
              </a:rPr>
              <a:t>湖體疏浚清淤及環境整理</a:t>
            </a:r>
            <a:r>
              <a:rPr lang="zh-TW" altLang="zh-TW" sz="2400" kern="100" dirty="0">
                <a:solidFill>
                  <a:srgbClr val="000000"/>
                </a:solidFill>
                <a:latin typeface="Times New Roman" panose="02020603050405020304" pitchFamily="18" charset="0"/>
                <a:ea typeface="標楷體" panose="03000509000000000000" pitchFamily="65" charset="-120"/>
              </a:rPr>
              <a:t>，提升湖體的蓄水功能，以達永續發展目標。</a:t>
            </a:r>
            <a:endParaRPr lang="en-US" altLang="zh-TW" sz="2400" kern="100" dirty="0">
              <a:solidFill>
                <a:srgbClr val="000000"/>
              </a:solidFill>
              <a:latin typeface="Times New Roman" panose="02020603050405020304" pitchFamily="18" charset="0"/>
              <a:ea typeface="標楷體" panose="03000509000000000000" pitchFamily="65" charset="-120"/>
            </a:endParaRPr>
          </a:p>
          <a:p>
            <a:pPr marL="538163" indent="-269875">
              <a:spcBef>
                <a:spcPts val="1200"/>
              </a:spcBef>
            </a:pPr>
            <a:r>
              <a:rPr lang="en-US" altLang="zh-TW" sz="2400" kern="100" dirty="0" smtClean="0">
                <a:solidFill>
                  <a:srgbClr val="000000"/>
                </a:solidFill>
                <a:latin typeface="Times New Roman" panose="02020603050405020304" pitchFamily="18" charset="0"/>
                <a:ea typeface="標楷體" panose="03000509000000000000" pitchFamily="65" charset="-120"/>
              </a:rPr>
              <a:t>2. </a:t>
            </a:r>
            <a:r>
              <a:rPr lang="zh-TW" altLang="zh-TW" sz="2400" kern="100" dirty="0">
                <a:solidFill>
                  <a:srgbClr val="C00000"/>
                </a:solidFill>
                <a:latin typeface="Times New Roman" panose="02020603050405020304" pitchFamily="18" charset="0"/>
                <a:ea typeface="標楷體" panose="03000509000000000000" pitchFamily="65" charset="-120"/>
              </a:rPr>
              <a:t>改善湖庫水質</a:t>
            </a:r>
            <a:r>
              <a:rPr lang="zh-TW" altLang="zh-TW" sz="2400" kern="100" dirty="0">
                <a:solidFill>
                  <a:srgbClr val="000000"/>
                </a:solidFill>
                <a:latin typeface="Times New Roman" panose="02020603050405020304" pitchFamily="18" charset="0"/>
                <a:ea typeface="標楷體" panose="03000509000000000000" pitchFamily="65" charset="-120"/>
              </a:rPr>
              <a:t>，保障水棲生物健康與安全，提升水域周邊之環境衛生。</a:t>
            </a:r>
            <a:endParaRPr lang="en-US" altLang="zh-TW" sz="2400" kern="100" dirty="0">
              <a:solidFill>
                <a:srgbClr val="000000"/>
              </a:solidFill>
              <a:latin typeface="Times New Roman" panose="02020603050405020304" pitchFamily="18" charset="0"/>
              <a:ea typeface="標楷體" panose="03000509000000000000" pitchFamily="65" charset="-120"/>
            </a:endParaRPr>
          </a:p>
          <a:p>
            <a:pPr marL="538163" indent="-269875">
              <a:spcBef>
                <a:spcPts val="1200"/>
              </a:spcBef>
            </a:pPr>
            <a:r>
              <a:rPr lang="en-US" altLang="zh-TW" sz="2400" kern="100" dirty="0" smtClean="0">
                <a:solidFill>
                  <a:srgbClr val="000000"/>
                </a:solidFill>
                <a:latin typeface="Times New Roman" panose="02020603050405020304" pitchFamily="18" charset="0"/>
                <a:ea typeface="標楷體" panose="03000509000000000000" pitchFamily="65" charset="-120"/>
              </a:rPr>
              <a:t>3. </a:t>
            </a:r>
            <a:r>
              <a:rPr lang="zh-TW" altLang="zh-TW" sz="2400" kern="100" dirty="0">
                <a:solidFill>
                  <a:srgbClr val="C00000"/>
                </a:solidFill>
                <a:latin typeface="Times New Roman" panose="02020603050405020304" pitchFamily="18" charset="0"/>
                <a:ea typeface="標楷體" panose="03000509000000000000" pitchFamily="65" charset="-120"/>
              </a:rPr>
              <a:t>營造生物微棲地環境</a:t>
            </a:r>
            <a:r>
              <a:rPr lang="zh-TW" altLang="zh-TW" sz="2400" kern="100" dirty="0">
                <a:solidFill>
                  <a:srgbClr val="000000"/>
                </a:solidFill>
                <a:latin typeface="Times New Roman" panose="02020603050405020304" pitchFamily="18" charset="0"/>
                <a:ea typeface="標楷體" panose="03000509000000000000" pitchFamily="65" charset="-120"/>
              </a:rPr>
              <a:t>，提供多樣性生物棲息利用，以達到整體生態保育與復育。 </a:t>
            </a:r>
            <a:endParaRPr lang="en-US" altLang="zh-TW" sz="2400" kern="100" dirty="0">
              <a:solidFill>
                <a:srgbClr val="000000"/>
              </a:solidFill>
              <a:latin typeface="Times New Roman" panose="02020603050405020304" pitchFamily="18" charset="0"/>
              <a:ea typeface="標楷體" panose="03000509000000000000" pitchFamily="65" charset="-120"/>
            </a:endParaRPr>
          </a:p>
          <a:p>
            <a:pPr marL="538163" indent="-269875">
              <a:spcBef>
                <a:spcPts val="1200"/>
              </a:spcBef>
            </a:pPr>
            <a:r>
              <a:rPr lang="en-US" altLang="zh-TW" sz="2400" kern="100" dirty="0" smtClean="0">
                <a:solidFill>
                  <a:srgbClr val="000000"/>
                </a:solidFill>
                <a:latin typeface="Times New Roman" panose="02020603050405020304" pitchFamily="18" charset="0"/>
                <a:ea typeface="標楷體" panose="03000509000000000000" pitchFamily="65" charset="-120"/>
              </a:rPr>
              <a:t>4. </a:t>
            </a:r>
            <a:r>
              <a:rPr lang="zh-TW" altLang="zh-TW" sz="2400" kern="100" dirty="0" smtClean="0">
                <a:solidFill>
                  <a:srgbClr val="000000"/>
                </a:solidFill>
                <a:latin typeface="Times New Roman" panose="02020603050405020304" pitchFamily="18" charset="0"/>
                <a:ea typeface="標楷體" panose="03000509000000000000" pitchFamily="65" charset="-120"/>
              </a:rPr>
              <a:t>建</a:t>
            </a:r>
            <a:r>
              <a:rPr lang="zh-TW" altLang="zh-TW" sz="2400" kern="100" dirty="0">
                <a:solidFill>
                  <a:srgbClr val="000000"/>
                </a:solidFill>
                <a:latin typeface="Times New Roman" panose="02020603050405020304" pitchFamily="18" charset="0"/>
                <a:ea typeface="標楷體" panose="03000509000000000000" pitchFamily="65" charset="-120"/>
              </a:rPr>
              <a:t>構</a:t>
            </a:r>
            <a:r>
              <a:rPr lang="zh-TW" altLang="zh-TW" sz="2400" kern="100" dirty="0">
                <a:solidFill>
                  <a:srgbClr val="C00000"/>
                </a:solidFill>
                <a:latin typeface="Times New Roman" panose="02020603050405020304" pitchFamily="18" charset="0"/>
                <a:ea typeface="標楷體" panose="03000509000000000000" pitchFamily="65" charset="-120"/>
              </a:rPr>
              <a:t>優質景觀</a:t>
            </a:r>
            <a:r>
              <a:rPr lang="zh-TW" altLang="zh-TW" sz="2400" kern="100" dirty="0">
                <a:solidFill>
                  <a:srgbClr val="000000"/>
                </a:solidFill>
                <a:latin typeface="Times New Roman" panose="02020603050405020304" pitchFamily="18" charset="0"/>
                <a:ea typeface="標楷體" panose="03000509000000000000" pitchFamily="65" charset="-120"/>
              </a:rPr>
              <a:t>，改善既有湖庫品質及友善遊客的自然賞景、賞鳥、環境教育及休憩設施，保育生態景觀資源，並有利於</a:t>
            </a:r>
            <a:r>
              <a:rPr lang="zh-TW" altLang="zh-TW" sz="2400" kern="100" dirty="0">
                <a:solidFill>
                  <a:srgbClr val="C00000"/>
                </a:solidFill>
                <a:latin typeface="Times New Roman" panose="02020603050405020304" pitchFamily="18" charset="0"/>
                <a:ea typeface="標楷體" panose="03000509000000000000" pitchFamily="65" charset="-120"/>
              </a:rPr>
              <a:t>南北山之觀光</a:t>
            </a:r>
            <a:r>
              <a:rPr lang="zh-TW" altLang="zh-TW" sz="2400" kern="100" dirty="0">
                <a:solidFill>
                  <a:srgbClr val="000000"/>
                </a:solidFill>
                <a:latin typeface="Times New Roman" panose="02020603050405020304" pitchFamily="18" charset="0"/>
                <a:ea typeface="標楷體" panose="03000509000000000000" pitchFamily="65" charset="-120"/>
              </a:rPr>
              <a:t>遊憩產業發展</a:t>
            </a:r>
            <a:r>
              <a:rPr lang="zh-TW" altLang="zh-TW" sz="2400" kern="100" dirty="0" smtClean="0">
                <a:solidFill>
                  <a:srgbClr val="000000"/>
                </a:solidFill>
                <a:latin typeface="Times New Roman" panose="02020603050405020304" pitchFamily="18" charset="0"/>
                <a:ea typeface="標楷體" panose="03000509000000000000" pitchFamily="65" charset="-120"/>
              </a:rPr>
              <a:t>。</a:t>
            </a:r>
            <a:endParaRPr lang="en-US" altLang="zh-TW" sz="2400" kern="100" dirty="0">
              <a:solidFill>
                <a:srgbClr val="000000"/>
              </a:solidFill>
              <a:latin typeface="Times New Roman" panose="02020603050405020304" pitchFamily="18" charset="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30</a:t>
            </a:fld>
            <a:endParaRPr lang="zh-TW" altLang="en-US"/>
          </a:p>
        </p:txBody>
      </p:sp>
    </p:spTree>
    <p:extLst>
      <p:ext uri="{BB962C8B-B14F-4D97-AF65-F5344CB8AC3E}">
        <p14:creationId xmlns:p14="http://schemas.microsoft.com/office/powerpoint/2010/main" val="2888397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2370" y="693554"/>
            <a:ext cx="8853443" cy="5724644"/>
          </a:xfrm>
          <a:prstGeom prst="rect">
            <a:avLst/>
          </a:prstGeom>
        </p:spPr>
        <p:txBody>
          <a:bodyPr wrap="square">
            <a:spAutoFit/>
          </a:bodyPr>
          <a:lstStyle/>
          <a:p>
            <a:pPr indent="-539750">
              <a:spcAft>
                <a:spcPts val="1200"/>
              </a:spcAft>
            </a:pPr>
            <a:r>
              <a:rPr lang="x-none" altLang="zh-TW" sz="2400" b="0" kern="100" dirty="0" smtClean="0">
                <a:effectLst/>
                <a:latin typeface="標楷體" panose="03000509000000000000" pitchFamily="65" charset="-120"/>
                <a:ea typeface="標楷體" panose="03000509000000000000" pitchFamily="65" charset="-120"/>
                <a:cs typeface="Times New Roman" panose="02020603050405020304" pitchFamily="18" charset="0"/>
              </a:rPr>
              <a:t>(一)經常性維護管理作業</a:t>
            </a:r>
            <a:endPar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en-US"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a:t>
            </a:r>
            <a:r>
              <a:rPr lang="zh-TW" altLang="zh-TW" sz="2000" kern="100" dirty="0" smtClean="0">
                <a:solidFill>
                  <a:srgbClr val="C00000"/>
                </a:solidFill>
                <a:effectLst/>
                <a:latin typeface="標楷體" panose="03000509000000000000" pitchFamily="65" charset="-120"/>
                <a:ea typeface="標楷體" panose="03000509000000000000" pitchFamily="65" charset="-120"/>
                <a:cs typeface="Times New Roman" panose="02020603050405020304" pitchFamily="18" charset="0"/>
              </a:rPr>
              <a:t>生物</a:t>
            </a:r>
            <a:r>
              <a:rPr lang="zh-TW"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管理：</a:t>
            </a:r>
            <a:endParaRPr lang="zh-TW" altLang="zh-TW" sz="20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marL="538163" indent="-88900" algn="just"/>
            <a:r>
              <a:rPr lang="en-US" altLang="zh-TW"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(1)</a:t>
            </a:r>
            <a:r>
              <a:rPr lang="zh-TW" altLang="zh-TW"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為</a:t>
            </a:r>
            <a:r>
              <a:rPr lang="zh-TW"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避免過度干擾溼地生態系統，植栽收割作業每年以</a:t>
            </a:r>
            <a:r>
              <a:rPr lang="en-US"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1-2</a:t>
            </a:r>
            <a:r>
              <a:rPr lang="zh-TW"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次為原則。</a:t>
            </a:r>
          </a:p>
          <a:p>
            <a:pPr marL="806450" indent="-361950" algn="just"/>
            <a:r>
              <a:rPr lang="en-US"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(2)</a:t>
            </a:r>
            <a:r>
              <a:rPr lang="zh-TW"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病媒蚊管理：針對開放水域定期清理漂浮物和垃圾，避免阻塞水流導致流速減緩，以減少蚊子滋生的機會。</a:t>
            </a:r>
          </a:p>
          <a:p>
            <a:pPr marL="803275" indent="-358775" algn="just"/>
            <a:r>
              <a:rPr lang="en-US"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(3)</a:t>
            </a:r>
            <a:r>
              <a:rPr lang="zh-TW" altLang="zh-TW"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強勢外來種生物移除：如福壽螺、泰國鱧等強勢物種，應即時撈補移除。</a:t>
            </a:r>
          </a:p>
          <a:p>
            <a:pPr indent="304800" algn="just"/>
            <a:r>
              <a:rPr lang="en-US"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a:t>
            </a:r>
            <a:r>
              <a:rPr lang="zh-TW" altLang="zh-TW" sz="2000" kern="100" dirty="0" smtClean="0">
                <a:solidFill>
                  <a:srgbClr val="C00000"/>
                </a:solidFill>
                <a:effectLst/>
                <a:latin typeface="標楷體" panose="03000509000000000000" pitchFamily="65" charset="-120"/>
                <a:ea typeface="標楷體" panose="03000509000000000000" pitchFamily="65" charset="-120"/>
                <a:cs typeface="Times New Roman" panose="02020603050405020304" pitchFamily="18" charset="0"/>
              </a:rPr>
              <a:t>淤泥</a:t>
            </a:r>
            <a:r>
              <a:rPr lang="zh-TW"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管理</a:t>
            </a:r>
            <a:endParaRPr lang="zh-TW" altLang="zh-TW" sz="20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marL="538163" algn="just"/>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大量淤泥滯留在</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溼地內</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會造成陸域化、短流化、惡臭產生、自然淨化能力的降低、禽流感的威脅等，因此</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需擬定</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清</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淤計畫，</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原則上</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視湖底淤積狀況以每</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5-10年清理一次，惟進行前應先將溼地內受影響之既有水生植物移出暫置，待清淤完成後再行植入。</a:t>
            </a:r>
            <a:endPar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en-US"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a:t>
            </a:r>
            <a:r>
              <a:rPr lang="zh-TW" altLang="zh-TW" sz="2000" kern="100" dirty="0" smtClean="0">
                <a:solidFill>
                  <a:srgbClr val="C00000"/>
                </a:solidFill>
                <a:effectLst/>
                <a:latin typeface="標楷體" panose="03000509000000000000" pitchFamily="65" charset="-120"/>
                <a:ea typeface="標楷體" panose="03000509000000000000" pitchFamily="65" charset="-120"/>
                <a:cs typeface="Times New Roman" panose="02020603050405020304" pitchFamily="18" charset="0"/>
              </a:rPr>
              <a:t>設施</a:t>
            </a:r>
            <a:r>
              <a:rPr lang="zh-TW"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管理</a:t>
            </a:r>
            <a:endParaRPr lang="zh-TW" altLang="zh-TW" sz="20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marL="538163" algn="just"/>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每月定期檢視人行步道、自行車道、維護道路等鋪面</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、以及</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解說牌、指示牌、</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抽水</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幫浦、座椅等環境教育及服務性設施</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等</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有無損毀情形，並即時通知廠商處理改善。</a:t>
            </a:r>
            <a:endPar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indent="304800" algn="just"/>
            <a:r>
              <a:rPr lang="en-US"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a:t>
            </a:r>
            <a:r>
              <a:rPr lang="zh-TW" altLang="zh-TW" sz="2000" kern="100" dirty="0" smtClean="0">
                <a:solidFill>
                  <a:srgbClr val="C00000"/>
                </a:solidFill>
                <a:effectLst/>
                <a:latin typeface="標楷體" panose="03000509000000000000" pitchFamily="65" charset="-120"/>
                <a:ea typeface="標楷體" panose="03000509000000000000" pitchFamily="65" charset="-120"/>
                <a:cs typeface="Times New Roman" panose="02020603050405020304" pitchFamily="18" charset="0"/>
              </a:rPr>
              <a:t>監測</a:t>
            </a:r>
            <a:r>
              <a:rPr lang="zh-TW" altLang="zh-TW" sz="2000" kern="100" dirty="0" smtClean="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作業</a:t>
            </a:r>
            <a:endParaRPr lang="zh-TW" altLang="zh-TW" sz="20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marL="538163" algn="just"/>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長期監測與資料整合分析，</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有助於</a:t>
            </a:r>
            <a:r>
              <a:rPr lang="x-none"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作為操作維護與管理的根據。基本的監測項目</a:t>
            </a:r>
            <a:r>
              <a:rPr lang="zh-TW" altLang="zh-TW" sz="2000" dirty="0" smtClean="0">
                <a:effectLst/>
                <a:latin typeface="標楷體" panose="03000509000000000000" pitchFamily="65" charset="-120"/>
                <a:ea typeface="標楷體" panose="03000509000000000000" pitchFamily="65" charset="-120"/>
                <a:cs typeface="Times New Roman" panose="02020603050405020304" pitchFamily="18" charset="0"/>
              </a:rPr>
              <a:t>包含水文、水質、設施物及生物等項目。</a:t>
            </a:r>
          </a:p>
        </p:txBody>
      </p:sp>
      <p:sp>
        <p:nvSpPr>
          <p:cNvPr id="7"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營運管理計畫</a:t>
            </a:r>
          </a:p>
        </p:txBody>
      </p:sp>
      <p:sp>
        <p:nvSpPr>
          <p:cNvPr id="5" name="投影片編號版面配置區 4"/>
          <p:cNvSpPr>
            <a:spLocks noGrp="1"/>
          </p:cNvSpPr>
          <p:nvPr>
            <p:ph type="sldNum" sz="quarter" idx="12"/>
          </p:nvPr>
        </p:nvSpPr>
        <p:spPr/>
        <p:txBody>
          <a:bodyPr/>
          <a:lstStyle/>
          <a:p>
            <a:fld id="{874E72F4-5AC2-4827-866C-0A5BE25DA73D}" type="slidenum">
              <a:rPr lang="zh-TW" altLang="en-US" smtClean="0"/>
              <a:t>31</a:t>
            </a:fld>
            <a:endParaRPr lang="zh-TW" altLang="en-US"/>
          </a:p>
        </p:txBody>
      </p:sp>
    </p:spTree>
    <p:extLst>
      <p:ext uri="{BB962C8B-B14F-4D97-AF65-F5344CB8AC3E}">
        <p14:creationId xmlns:p14="http://schemas.microsoft.com/office/powerpoint/2010/main" val="2317391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298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 name="矩形 1"/>
          <p:cNvSpPr/>
          <p:nvPr/>
        </p:nvSpPr>
        <p:spPr>
          <a:xfrm>
            <a:off x="427289" y="1424696"/>
            <a:ext cx="8485974" cy="2554545"/>
          </a:xfrm>
          <a:prstGeom prst="rect">
            <a:avLst/>
          </a:prstGeom>
        </p:spPr>
        <p:txBody>
          <a:bodyPr wrap="square">
            <a:spAutoFit/>
          </a:bodyPr>
          <a:lstStyle/>
          <a:p>
            <a:pPr indent="304800" algn="just">
              <a:lnSpc>
                <a:spcPct val="125000"/>
              </a:lnSpc>
              <a:spcBef>
                <a:spcPts val="600"/>
              </a:spcBef>
              <a:spcAft>
                <a:spcPts val="600"/>
              </a:spcAft>
            </a:pPr>
            <a:r>
              <a:rPr lang="x-none" altLang="zh-TW" sz="2000" kern="100" dirty="0" smtClean="0">
                <a:solidFill>
                  <a:srgbClr val="C00000"/>
                </a:solidFill>
                <a:latin typeface="標楷體" panose="03000509000000000000" pitchFamily="65" charset="-120"/>
                <a:ea typeface="標楷體" panose="03000509000000000000" pitchFamily="65" charset="-120"/>
                <a:cs typeface="Times New Roman" panose="02020603050405020304" pitchFamily="18" charset="0"/>
              </a:rPr>
              <a:t>一般例行性的操作維護與監測工作</a:t>
            </a:r>
            <a:r>
              <a:rPr lang="x-none" altLang="zh-TW" sz="2000" kern="1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委託</a:t>
            </a:r>
            <a:r>
              <a:rPr lang="x-none" altLang="zh-TW" sz="2000" kern="100" dirty="0" smtClean="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專業廠商</a:t>
            </a:r>
            <a:r>
              <a:rPr lang="x-none" altLang="zh-TW" sz="2000" kern="100"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負責執行</a:t>
            </a:r>
            <a:r>
              <a:rPr lang="x-none"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，而生物棲地環境的管理維護與監測工作則可委由民間保育團體協助執行。</a:t>
            </a:r>
            <a:endPar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indent="304800" algn="just">
              <a:lnSpc>
                <a:spcPct val="125000"/>
              </a:lnSpc>
              <a:spcBef>
                <a:spcPts val="600"/>
              </a:spcBef>
              <a:spcAft>
                <a:spcPts val="600"/>
              </a:spcAft>
            </a:pPr>
            <a:r>
              <a:rPr lang="x-none" altLang="zh-TW" sz="2000" kern="1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生物棲地環境的管理維護與監測工作</a:t>
            </a:r>
            <a:r>
              <a:rPr lang="x-none"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可結合</a:t>
            </a:r>
            <a:r>
              <a:rPr lang="x-none" altLang="zh-TW" sz="2000" kern="1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住民參與</a:t>
            </a:r>
            <a:r>
              <a:rPr lang="x-none"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方式，擴大連結社區組織，組成經營管理團隊，擬訂維護管理規範，使其具有明確之管理辦法與執行依據，並廣招社區居民參與志工服務；以及舉辦</a:t>
            </a:r>
            <a:r>
              <a:rPr lang="x-none" altLang="zh-TW" sz="2000" kern="1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環境教育志工培訓</a:t>
            </a:r>
            <a:r>
              <a:rPr lang="x-none"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課程，結合周邊各級學校共同辦理環境教育推廣活動。</a:t>
            </a:r>
            <a:endParaRPr lang="zh-TW" altLang="zh-TW" sz="2000" kern="1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7" name="標題 1"/>
          <p:cNvSpPr>
            <a:spLocks noGrp="1"/>
          </p:cNvSpPr>
          <p:nvPr>
            <p:ph type="title"/>
          </p:nvPr>
        </p:nvSpPr>
        <p:spPr>
          <a:xfrm>
            <a:off x="79131" y="96716"/>
            <a:ext cx="4185139" cy="596838"/>
          </a:xfrm>
        </p:spPr>
        <p:txBody>
          <a:bodyPr vert="horz" lIns="91440" tIns="45720" rIns="91440" bIns="45720" rtlCol="0" anchor="ctr">
            <a:normAutofit/>
          </a:bodyPr>
          <a:lstStyle/>
          <a:p>
            <a:r>
              <a:rPr lang="zh-TW" altLang="en-US" sz="2800" b="1" dirty="0"/>
              <a:t>營運管理計畫</a:t>
            </a:r>
          </a:p>
        </p:txBody>
      </p:sp>
      <p:sp>
        <p:nvSpPr>
          <p:cNvPr id="5" name="矩形 4"/>
          <p:cNvSpPr/>
          <p:nvPr/>
        </p:nvSpPr>
        <p:spPr>
          <a:xfrm>
            <a:off x="209046" y="771309"/>
            <a:ext cx="5109091" cy="512128"/>
          </a:xfrm>
          <a:prstGeom prst="rect">
            <a:avLst/>
          </a:prstGeom>
        </p:spPr>
        <p:txBody>
          <a:bodyPr wrap="none">
            <a:spAutoFit/>
          </a:bodyPr>
          <a:lstStyle/>
          <a:p>
            <a:pPr indent="-539750">
              <a:lnSpc>
                <a:spcPct val="125000"/>
              </a:lnSpc>
              <a:spcBef>
                <a:spcPts val="600"/>
              </a:spcBef>
              <a:spcAft>
                <a:spcPts val="1200"/>
              </a:spcAft>
            </a:pPr>
            <a:r>
              <a:rPr lang="x-none" altLang="zh-TW" sz="24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400" kern="100" dirty="0">
                <a:latin typeface="標楷體" panose="03000509000000000000" pitchFamily="65" charset="-120"/>
                <a:ea typeface="標楷體" panose="03000509000000000000" pitchFamily="65" charset="-120"/>
                <a:cs typeface="Times New Roman" panose="02020603050405020304" pitchFamily="18" charset="0"/>
              </a:rPr>
              <a:t>二</a:t>
            </a:r>
            <a:r>
              <a:rPr lang="x-none" altLang="zh-TW" sz="24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400" kern="100" dirty="0">
                <a:latin typeface="標楷體" panose="03000509000000000000" pitchFamily="65" charset="-120"/>
                <a:ea typeface="標楷體" panose="03000509000000000000" pitchFamily="65" charset="-120"/>
                <a:cs typeface="Times New Roman" panose="02020603050405020304" pitchFamily="18" charset="0"/>
              </a:rPr>
              <a:t>中長程經營管理與住民參與計畫</a:t>
            </a:r>
          </a:p>
        </p:txBody>
      </p:sp>
      <p:sp>
        <p:nvSpPr>
          <p:cNvPr id="8" name="投影片編號版面配置區 7"/>
          <p:cNvSpPr>
            <a:spLocks noGrp="1"/>
          </p:cNvSpPr>
          <p:nvPr>
            <p:ph type="sldNum" sz="quarter" idx="12"/>
          </p:nvPr>
        </p:nvSpPr>
        <p:spPr/>
        <p:txBody>
          <a:bodyPr/>
          <a:lstStyle/>
          <a:p>
            <a:fld id="{874E72F4-5AC2-4827-866C-0A5BE25DA73D}" type="slidenum">
              <a:rPr lang="zh-TW" altLang="en-US" smtClean="0"/>
              <a:t>32</a:t>
            </a:fld>
            <a:endParaRPr lang="zh-TW" altLang="en-US"/>
          </a:p>
        </p:txBody>
      </p:sp>
    </p:spTree>
    <p:extLst>
      <p:ext uri="{BB962C8B-B14F-4D97-AF65-F5344CB8AC3E}">
        <p14:creationId xmlns:p14="http://schemas.microsoft.com/office/powerpoint/2010/main" val="276577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DSCF869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54" y="1698904"/>
            <a:ext cx="4605854" cy="3460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4675" name="Rectangle 3"/>
          <p:cNvSpPr>
            <a:spLocks noChangeArrowheads="1"/>
          </p:cNvSpPr>
          <p:nvPr/>
        </p:nvSpPr>
        <p:spPr bwMode="auto">
          <a:xfrm>
            <a:off x="5682625" y="3550215"/>
            <a:ext cx="30588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zh-TW" altLang="en-US" sz="3600" b="1" i="1" dirty="0" smtClean="0">
                <a:solidFill>
                  <a:srgbClr val="006600"/>
                </a:solidFill>
                <a:effectLst>
                  <a:outerShdw blurRad="38100" dist="38100" dir="2700000" algn="tl">
                    <a:srgbClr val="000000">
                      <a:alpha val="43137"/>
                    </a:srgbClr>
                  </a:outerShdw>
                </a:effectLst>
              </a:rPr>
              <a:t>～ </a:t>
            </a:r>
            <a:r>
              <a:rPr lang="zh-TW" altLang="en-US" sz="3600" b="1" dirty="0" smtClean="0">
                <a:solidFill>
                  <a:srgbClr val="006600"/>
                </a:solidFill>
                <a:effectLst>
                  <a:outerShdw blurRad="38100" dist="38100" dir="2700000" algn="tl">
                    <a:srgbClr val="000000">
                      <a:alpha val="43137"/>
                    </a:srgbClr>
                  </a:outerShdw>
                </a:effectLst>
              </a:rPr>
              <a:t>敬請</a:t>
            </a:r>
            <a:r>
              <a:rPr lang="zh-TW" altLang="en-US" sz="3600" b="1" dirty="0">
                <a:solidFill>
                  <a:srgbClr val="006600"/>
                </a:solidFill>
                <a:effectLst>
                  <a:outerShdw blurRad="38100" dist="38100" dir="2700000" algn="tl">
                    <a:srgbClr val="000000">
                      <a:alpha val="43137"/>
                    </a:srgbClr>
                  </a:outerShdw>
                </a:effectLst>
              </a:rPr>
              <a:t>指教</a:t>
            </a:r>
            <a:r>
              <a:rPr lang="zh-TW" altLang="en-US" sz="3600" b="1" i="1" dirty="0" smtClean="0">
                <a:solidFill>
                  <a:srgbClr val="006600"/>
                </a:solidFill>
                <a:effectLst>
                  <a:outerShdw blurRad="38100" dist="38100" dir="2700000" algn="tl">
                    <a:srgbClr val="000000">
                      <a:alpha val="43137"/>
                    </a:srgbClr>
                  </a:outerShdw>
                </a:effectLst>
              </a:rPr>
              <a:t>～</a:t>
            </a:r>
            <a:endParaRPr lang="zh-TW" altLang="en-US" sz="3600" b="1" i="1" dirty="0">
              <a:solidFill>
                <a:srgbClr val="006600"/>
              </a:solidFill>
              <a:effectLst>
                <a:outerShdw blurRad="38100" dist="38100" dir="2700000" algn="tl">
                  <a:srgbClr val="000000">
                    <a:alpha val="43137"/>
                  </a:srgbClr>
                </a:outerShdw>
              </a:effectLst>
            </a:endParaRPr>
          </a:p>
        </p:txBody>
      </p:sp>
      <p:sp>
        <p:nvSpPr>
          <p:cNvPr id="2" name="投影片編號版面配置區 1"/>
          <p:cNvSpPr>
            <a:spLocks noGrp="1"/>
          </p:cNvSpPr>
          <p:nvPr>
            <p:ph type="sldNum" sz="quarter" idx="12"/>
          </p:nvPr>
        </p:nvSpPr>
        <p:spPr/>
        <p:txBody>
          <a:bodyPr/>
          <a:lstStyle/>
          <a:p>
            <a:fld id="{874E72F4-5AC2-4827-866C-0A5BE25DA73D}" type="slidenum">
              <a:rPr lang="zh-TW" altLang="en-US" smtClean="0"/>
              <a:t>33</a:t>
            </a:fld>
            <a:endParaRPr lang="zh-TW" altLang="en-US"/>
          </a:p>
        </p:txBody>
      </p:sp>
    </p:spTree>
    <p:extLst>
      <p:ext uri="{BB962C8B-B14F-4D97-AF65-F5344CB8AC3E}">
        <p14:creationId xmlns:p14="http://schemas.microsoft.com/office/powerpoint/2010/main" val="1338002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874E72F4-5AC2-4827-866C-0A5BE25DA73D}" type="slidenum">
              <a:rPr lang="zh-TW" altLang="en-US" smtClean="0"/>
              <a:t>4</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1311153723"/>
              </p:ext>
            </p:extLst>
          </p:nvPr>
        </p:nvGraphicFramePr>
        <p:xfrm>
          <a:off x="188007" y="291275"/>
          <a:ext cx="8767986" cy="4802020"/>
        </p:xfrm>
        <a:graphic>
          <a:graphicData uri="http://schemas.openxmlformats.org/drawingml/2006/table">
            <a:tbl>
              <a:tblPr firstRow="1" firstCol="1" bandRow="1" bandCol="1">
                <a:tableStyleId>{7DF18680-E054-41AD-8BC1-D1AEF772440D}</a:tableStyleId>
              </a:tblPr>
              <a:tblGrid>
                <a:gridCol w="4383993">
                  <a:extLst>
                    <a:ext uri="{9D8B030D-6E8A-4147-A177-3AD203B41FA5}">
                      <a16:colId xmlns:a16="http://schemas.microsoft.com/office/drawing/2014/main" xmlns="" val="471757191"/>
                    </a:ext>
                  </a:extLst>
                </a:gridCol>
                <a:gridCol w="4383993">
                  <a:extLst>
                    <a:ext uri="{9D8B030D-6E8A-4147-A177-3AD203B41FA5}">
                      <a16:colId xmlns:a16="http://schemas.microsoft.com/office/drawing/2014/main" xmlns="" val="3429525505"/>
                    </a:ext>
                  </a:extLst>
                </a:gridCol>
              </a:tblGrid>
              <a:tr h="377701">
                <a:tc>
                  <a:txBody>
                    <a:bodyPr/>
                    <a:lstStyle/>
                    <a:p>
                      <a:pPr algn="ctr">
                        <a:lnSpc>
                          <a:spcPts val="2000"/>
                        </a:lnSpc>
                        <a:spcAft>
                          <a:spcPts val="0"/>
                        </a:spcAft>
                      </a:pPr>
                      <a:r>
                        <a:rPr lang="zh-TW" sz="1400" b="1" kern="100" dirty="0">
                          <a:effectLst/>
                          <a:latin typeface="標楷體" panose="03000509000000000000" pitchFamily="65" charset="-120"/>
                          <a:ea typeface="標楷體" panose="03000509000000000000" pitchFamily="65" charset="-120"/>
                        </a:rPr>
                        <a:t>討論意見</a:t>
                      </a:r>
                    </a:p>
                  </a:txBody>
                  <a:tcPr marL="72000" marR="72000" marT="36000" marB="36000" anchor="ctr"/>
                </a:tc>
                <a:tc>
                  <a:txBody>
                    <a:bodyPr/>
                    <a:lstStyle/>
                    <a:p>
                      <a:pPr algn="ctr">
                        <a:lnSpc>
                          <a:spcPts val="2000"/>
                        </a:lnSpc>
                        <a:spcAft>
                          <a:spcPts val="0"/>
                        </a:spcAft>
                      </a:pPr>
                      <a:r>
                        <a:rPr lang="zh-TW" sz="1400" b="1" kern="100" dirty="0">
                          <a:effectLst/>
                          <a:latin typeface="標楷體" panose="03000509000000000000" pitchFamily="65" charset="-120"/>
                          <a:ea typeface="標楷體" panose="03000509000000000000" pitchFamily="65" charset="-120"/>
                        </a:rPr>
                        <a:t>答覆說明</a:t>
                      </a:r>
                    </a:p>
                  </a:txBody>
                  <a:tcPr marL="72000" marR="72000" marT="36000" marB="36000" anchor="ctr"/>
                </a:tc>
                <a:extLst>
                  <a:ext uri="{0D108BD9-81ED-4DB2-BD59-A6C34878D82A}">
                    <a16:rowId xmlns:a16="http://schemas.microsoft.com/office/drawing/2014/main" xmlns="" val="1368644377"/>
                  </a:ext>
                </a:extLst>
              </a:tr>
              <a:tr h="745554">
                <a:tc>
                  <a:txBody>
                    <a:bodyPr/>
                    <a:lstStyle/>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11</a:t>
                      </a:r>
                      <a:r>
                        <a:rPr lang="en-US" sz="1400" b="0" kern="100" dirty="0" smtClean="0">
                          <a:effectLst/>
                          <a:latin typeface="標楷體" panose="03000509000000000000" pitchFamily="65" charset="-120"/>
                          <a:ea typeface="標楷體" panose="03000509000000000000" pitchFamily="65" charset="-120"/>
                        </a:rPr>
                        <a:t>.</a:t>
                      </a:r>
                      <a:r>
                        <a:rPr lang="zh-TW" sz="1400" b="0" kern="100" dirty="0" smtClean="0">
                          <a:effectLst/>
                          <a:latin typeface="標楷體" panose="03000509000000000000" pitchFamily="65" charset="-120"/>
                          <a:ea typeface="標楷體" panose="03000509000000000000" pitchFamily="65" charset="-120"/>
                        </a:rPr>
                        <a:t>以</a:t>
                      </a:r>
                      <a:r>
                        <a:rPr lang="zh-TW" sz="1400" b="0" kern="100" dirty="0">
                          <a:effectLst/>
                          <a:latin typeface="標楷體" panose="03000509000000000000" pitchFamily="65" charset="-120"/>
                          <a:ea typeface="標楷體" panose="03000509000000000000" pitchFamily="65" charset="-120"/>
                        </a:rPr>
                        <a:t>濕地規劃為原則，減少水泥設施，有關生物棲地營造等人工設施是否需要請考慮。</a:t>
                      </a:r>
                    </a:p>
                  </a:txBody>
                  <a:tcPr marL="72000" marR="72000" marT="36000" marB="36000"/>
                </a:tc>
                <a:tc>
                  <a:txBody>
                    <a:bodyPr/>
                    <a:lstStyle/>
                    <a:p>
                      <a:pPr algn="just">
                        <a:lnSpc>
                          <a:spcPts val="1500"/>
                        </a:lnSpc>
                        <a:spcBef>
                          <a:spcPts val="300"/>
                        </a:spcBef>
                        <a:spcAft>
                          <a:spcPts val="300"/>
                        </a:spcAft>
                      </a:pPr>
                      <a:r>
                        <a:rPr lang="zh-TW" sz="1400" b="0" kern="100" dirty="0">
                          <a:effectLst/>
                          <a:latin typeface="標楷體" panose="03000509000000000000" pitchFamily="65" charset="-120"/>
                          <a:ea typeface="標楷體" panose="03000509000000000000" pitchFamily="65" charset="-120"/>
                        </a:rPr>
                        <a:t>本案將盡可能減少水泥設施，另有關生物棲地營造則多為配合現地條件，以土石堆疊或植物栽種的方式呈現，以有助於生物之棲息利用。</a:t>
                      </a:r>
                    </a:p>
                  </a:txBody>
                  <a:tcPr marL="72000" marR="72000" marT="36000" marB="36000"/>
                </a:tc>
                <a:extLst>
                  <a:ext uri="{0D108BD9-81ED-4DB2-BD59-A6C34878D82A}">
                    <a16:rowId xmlns:a16="http://schemas.microsoft.com/office/drawing/2014/main" xmlns="" val="4103444087"/>
                  </a:ext>
                </a:extLst>
              </a:tr>
              <a:tr h="833839">
                <a:tc>
                  <a:txBody>
                    <a:bodyPr/>
                    <a:lstStyle/>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12</a:t>
                      </a:r>
                      <a:r>
                        <a:rPr lang="en-US" sz="1400" b="0" kern="100" dirty="0" smtClean="0">
                          <a:effectLst/>
                          <a:latin typeface="標楷體" panose="03000509000000000000" pitchFamily="65" charset="-120"/>
                          <a:ea typeface="標楷體" panose="03000509000000000000" pitchFamily="65" charset="-120"/>
                        </a:rPr>
                        <a:t>.</a:t>
                      </a:r>
                      <a:r>
                        <a:rPr lang="zh-TW" sz="1400" b="0" kern="100" dirty="0" smtClean="0">
                          <a:effectLst/>
                          <a:latin typeface="標楷體" panose="03000509000000000000" pitchFamily="65" charset="-120"/>
                          <a:ea typeface="標楷體" panose="03000509000000000000" pitchFamily="65" charset="-120"/>
                        </a:rPr>
                        <a:t>本</a:t>
                      </a:r>
                      <a:r>
                        <a:rPr lang="zh-TW" sz="1400" b="0" kern="100" dirty="0">
                          <a:effectLst/>
                          <a:latin typeface="標楷體" panose="03000509000000000000" pitchFamily="65" charset="-120"/>
                          <a:ea typeface="標楷體" panose="03000509000000000000" pitchFamily="65" charset="-120"/>
                        </a:rPr>
                        <a:t>案施作前請先評估施工擾動原有的濕地對生態環境的影響。</a:t>
                      </a:r>
                    </a:p>
                  </a:txBody>
                  <a:tcPr marL="72000" marR="72000" marT="36000" marB="36000"/>
                </a:tc>
                <a:tc>
                  <a:txBody>
                    <a:bodyPr/>
                    <a:lstStyle/>
                    <a:p>
                      <a:pPr algn="just">
                        <a:lnSpc>
                          <a:spcPts val="1500"/>
                        </a:lnSpc>
                        <a:spcBef>
                          <a:spcPts val="300"/>
                        </a:spcBef>
                        <a:spcAft>
                          <a:spcPts val="300"/>
                        </a:spcAft>
                      </a:pPr>
                      <a:r>
                        <a:rPr lang="zh-TW" sz="1400" b="0" kern="100" dirty="0">
                          <a:effectLst/>
                          <a:latin typeface="標楷體" panose="03000509000000000000" pitchFamily="65" charset="-120"/>
                          <a:ea typeface="標楷體" panose="03000509000000000000" pitchFamily="65" charset="-120"/>
                        </a:rPr>
                        <a:t>將於後續規劃設計及施工過程中加強要求辦理，以降低施工擾動對原有濕地生態環境的影響。</a:t>
                      </a:r>
                    </a:p>
                    <a:p>
                      <a:pPr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 </a:t>
                      </a:r>
                      <a:endParaRPr lang="zh-TW" sz="1400" b="0" kern="100" dirty="0">
                        <a:effectLst/>
                        <a:latin typeface="標楷體" panose="03000509000000000000" pitchFamily="65" charset="-120"/>
                        <a:ea typeface="標楷體" panose="03000509000000000000" pitchFamily="65" charset="-120"/>
                      </a:endParaRPr>
                    </a:p>
                  </a:txBody>
                  <a:tcPr marL="72000" marR="72000" marT="36000" marB="36000"/>
                </a:tc>
                <a:extLst>
                  <a:ext uri="{0D108BD9-81ED-4DB2-BD59-A6C34878D82A}">
                    <a16:rowId xmlns:a16="http://schemas.microsoft.com/office/drawing/2014/main" xmlns="" val="1182680093"/>
                  </a:ext>
                </a:extLst>
              </a:tr>
              <a:tr h="524843">
                <a:tc>
                  <a:txBody>
                    <a:bodyPr/>
                    <a:lstStyle/>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13</a:t>
                      </a:r>
                      <a:r>
                        <a:rPr lang="en-US" sz="1400" b="0" kern="100" dirty="0" smtClean="0">
                          <a:effectLst/>
                          <a:latin typeface="標楷體" panose="03000509000000000000" pitchFamily="65" charset="-120"/>
                          <a:ea typeface="標楷體" panose="03000509000000000000" pitchFamily="65" charset="-120"/>
                        </a:rPr>
                        <a:t>.</a:t>
                      </a:r>
                      <a:r>
                        <a:rPr lang="zh-TW" sz="1400" b="0" kern="100" dirty="0" smtClean="0">
                          <a:effectLst/>
                          <a:latin typeface="標楷體" panose="03000509000000000000" pitchFamily="65" charset="-120"/>
                          <a:ea typeface="標楷體" panose="03000509000000000000" pitchFamily="65" charset="-120"/>
                        </a:rPr>
                        <a:t>規劃</a:t>
                      </a:r>
                      <a:r>
                        <a:rPr lang="zh-TW" sz="1400" b="0" kern="100" dirty="0">
                          <a:effectLst/>
                          <a:latin typeface="標楷體" panose="03000509000000000000" pitchFamily="65" charset="-120"/>
                          <a:ea typeface="標楷體" panose="03000509000000000000" pitchFamily="65" charset="-120"/>
                        </a:rPr>
                        <a:t>設計請考量後續維護管理的問題及水源是否穩定。</a:t>
                      </a:r>
                    </a:p>
                  </a:txBody>
                  <a:tcPr marL="72000" marR="72000" marT="36000" marB="36000"/>
                </a:tc>
                <a:tc>
                  <a:txBody>
                    <a:bodyPr/>
                    <a:lstStyle/>
                    <a:p>
                      <a:pPr algn="just">
                        <a:lnSpc>
                          <a:spcPts val="1500"/>
                        </a:lnSpc>
                        <a:spcBef>
                          <a:spcPts val="300"/>
                        </a:spcBef>
                        <a:spcAft>
                          <a:spcPts val="300"/>
                        </a:spcAft>
                      </a:pPr>
                      <a:r>
                        <a:rPr lang="zh-TW" sz="1400" b="0" kern="100" dirty="0">
                          <a:effectLst/>
                          <a:latin typeface="標楷體" panose="03000509000000000000" pitchFamily="65" charset="-120"/>
                          <a:ea typeface="標楷體" panose="03000509000000000000" pitchFamily="65" charset="-120"/>
                        </a:rPr>
                        <a:t>本計畫已提出後續維護管理之初步構想，另有關水源問題將再與地方研議增加進流水源之可行性。</a:t>
                      </a:r>
                    </a:p>
                  </a:txBody>
                  <a:tcPr marL="72000" marR="72000" marT="36000" marB="36000"/>
                </a:tc>
                <a:extLst>
                  <a:ext uri="{0D108BD9-81ED-4DB2-BD59-A6C34878D82A}">
                    <a16:rowId xmlns:a16="http://schemas.microsoft.com/office/drawing/2014/main" xmlns="" val="1603278308"/>
                  </a:ext>
                </a:extLst>
              </a:tr>
              <a:tr h="745554">
                <a:tc>
                  <a:txBody>
                    <a:bodyPr/>
                    <a:lstStyle/>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14</a:t>
                      </a:r>
                      <a:r>
                        <a:rPr lang="en-US" sz="1400" b="0" kern="100" dirty="0" smtClean="0">
                          <a:effectLst/>
                          <a:latin typeface="標楷體" panose="03000509000000000000" pitchFamily="65" charset="-120"/>
                          <a:ea typeface="標楷體" panose="03000509000000000000" pitchFamily="65" charset="-120"/>
                        </a:rPr>
                        <a:t>.(</a:t>
                      </a:r>
                      <a:r>
                        <a:rPr lang="en-US" sz="1400" b="0" kern="100" dirty="0">
                          <a:effectLst/>
                          <a:latin typeface="標楷體" panose="03000509000000000000" pitchFamily="65" charset="-120"/>
                          <a:ea typeface="標楷體" panose="03000509000000000000" pitchFamily="65" charset="-120"/>
                        </a:rPr>
                        <a:t>ppt,P14)</a:t>
                      </a:r>
                      <a:r>
                        <a:rPr lang="zh-TW" sz="1400" b="0" kern="100" dirty="0">
                          <a:effectLst/>
                          <a:latin typeface="標楷體" panose="03000509000000000000" pitchFamily="65" charset="-120"/>
                          <a:ea typeface="標楷體" panose="03000509000000000000" pitchFamily="65" charset="-120"/>
                        </a:rPr>
                        <a:t>「準濕地」在進行人工整地的過程中，務請注意既有生態棲地、物種的影響程度，切勿創造新棲地的過程中，扼殺了已形成平衡的生態系統。</a:t>
                      </a:r>
                    </a:p>
                  </a:txBody>
                  <a:tcPr marL="72000" marR="72000" marT="36000" marB="36000"/>
                </a:tc>
                <a:tc>
                  <a:txBody>
                    <a:bodyPr/>
                    <a:lstStyle/>
                    <a:p>
                      <a:pPr algn="just">
                        <a:lnSpc>
                          <a:spcPts val="1500"/>
                        </a:lnSpc>
                        <a:spcBef>
                          <a:spcPts val="300"/>
                        </a:spcBef>
                        <a:spcAft>
                          <a:spcPts val="300"/>
                        </a:spcAft>
                      </a:pPr>
                      <a:r>
                        <a:rPr lang="zh-TW" sz="1400" b="0" kern="100">
                          <a:effectLst/>
                          <a:latin typeface="標楷體" panose="03000509000000000000" pitchFamily="65" charset="-120"/>
                          <a:ea typeface="標楷體" panose="03000509000000000000" pitchFamily="65" charset="-120"/>
                        </a:rPr>
                        <a:t>將於後續規劃設計及施工過程中加強要求辦理，以避免過度影響既有已形成平衡的生態系統。</a:t>
                      </a:r>
                    </a:p>
                  </a:txBody>
                  <a:tcPr marL="72000" marR="72000" marT="36000" marB="36000"/>
                </a:tc>
                <a:extLst>
                  <a:ext uri="{0D108BD9-81ED-4DB2-BD59-A6C34878D82A}">
                    <a16:rowId xmlns:a16="http://schemas.microsoft.com/office/drawing/2014/main" xmlns="" val="276777390"/>
                  </a:ext>
                </a:extLst>
              </a:tr>
              <a:tr h="524843">
                <a:tc>
                  <a:txBody>
                    <a:bodyPr/>
                    <a:lstStyle/>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15</a:t>
                      </a:r>
                      <a:r>
                        <a:rPr lang="en-US" sz="1400" b="0" kern="100" dirty="0" smtClean="0">
                          <a:effectLst/>
                          <a:latin typeface="標楷體" panose="03000509000000000000" pitchFamily="65" charset="-120"/>
                          <a:ea typeface="標楷體" panose="03000509000000000000" pitchFamily="65" charset="-120"/>
                        </a:rPr>
                        <a:t>.(</a:t>
                      </a:r>
                      <a:r>
                        <a:rPr lang="en-US" sz="1400" b="0" kern="100" dirty="0">
                          <a:effectLst/>
                          <a:latin typeface="標楷體" panose="03000509000000000000" pitchFamily="65" charset="-120"/>
                          <a:ea typeface="標楷體" panose="03000509000000000000" pitchFamily="65" charset="-120"/>
                        </a:rPr>
                        <a:t>ppt,P17)7</a:t>
                      </a:r>
                      <a:r>
                        <a:rPr lang="zh-TW" sz="1400" b="0" kern="100" dirty="0">
                          <a:effectLst/>
                          <a:latin typeface="標楷體" panose="03000509000000000000" pitchFamily="65" charset="-120"/>
                          <a:ea typeface="標楷體" panose="03000509000000000000" pitchFamily="65" charset="-120"/>
                        </a:rPr>
                        <a:t>公頃，</a:t>
                      </a:r>
                      <a:r>
                        <a:rPr lang="en-US" sz="1400" b="0" kern="100" dirty="0">
                          <a:effectLst/>
                          <a:latin typeface="標楷體" panose="03000509000000000000" pitchFamily="65" charset="-120"/>
                          <a:ea typeface="標楷體" panose="03000509000000000000" pitchFamily="65" charset="-120"/>
                        </a:rPr>
                        <a:t>50cm</a:t>
                      </a:r>
                      <a:r>
                        <a:rPr lang="zh-TW" sz="1400" b="0" kern="100" dirty="0">
                          <a:effectLst/>
                          <a:latin typeface="標楷體" panose="03000509000000000000" pitchFamily="65" charset="-120"/>
                          <a:ea typeface="標楷體" panose="03000509000000000000" pitchFamily="65" charset="-120"/>
                        </a:rPr>
                        <a:t>土方挖除後的處理請先行考量其堆置場域或去化的方式。</a:t>
                      </a:r>
                    </a:p>
                  </a:txBody>
                  <a:tcPr marL="72000" marR="72000" marT="36000" marB="36000"/>
                </a:tc>
                <a:tc>
                  <a:txBody>
                    <a:bodyPr/>
                    <a:lstStyle/>
                    <a:p>
                      <a:pPr algn="just">
                        <a:lnSpc>
                          <a:spcPts val="1500"/>
                        </a:lnSpc>
                        <a:spcBef>
                          <a:spcPts val="300"/>
                        </a:spcBef>
                        <a:spcAft>
                          <a:spcPts val="300"/>
                        </a:spcAft>
                      </a:pPr>
                      <a:r>
                        <a:rPr lang="zh-TW" sz="1400" b="0" kern="100">
                          <a:effectLst/>
                          <a:latin typeface="標楷體" panose="03000509000000000000" pitchFamily="65" charset="-120"/>
                          <a:ea typeface="標楷體" panose="03000509000000000000" pitchFamily="65" charset="-120"/>
                        </a:rPr>
                        <a:t>本計畫所清除之底泥土方將提供做為公共工程綠美化客土之用。</a:t>
                      </a:r>
                    </a:p>
                  </a:txBody>
                  <a:tcPr marL="72000" marR="72000" marT="36000" marB="36000"/>
                </a:tc>
                <a:extLst>
                  <a:ext uri="{0D108BD9-81ED-4DB2-BD59-A6C34878D82A}">
                    <a16:rowId xmlns:a16="http://schemas.microsoft.com/office/drawing/2014/main" xmlns="" val="368287650"/>
                  </a:ext>
                </a:extLst>
              </a:tr>
              <a:tr h="524843">
                <a:tc>
                  <a:txBody>
                    <a:bodyPr/>
                    <a:lstStyle/>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16</a:t>
                      </a:r>
                      <a:r>
                        <a:rPr lang="en-US" sz="1400" b="0" kern="100" dirty="0" smtClean="0">
                          <a:effectLst/>
                          <a:latin typeface="標楷體" panose="03000509000000000000" pitchFamily="65" charset="-120"/>
                          <a:ea typeface="標楷體" panose="03000509000000000000" pitchFamily="65" charset="-120"/>
                        </a:rPr>
                        <a:t>.(</a:t>
                      </a:r>
                      <a:r>
                        <a:rPr lang="en-US" sz="1400" b="0" kern="100" dirty="0">
                          <a:effectLst/>
                          <a:latin typeface="標楷體" panose="03000509000000000000" pitchFamily="65" charset="-120"/>
                          <a:ea typeface="標楷體" panose="03000509000000000000" pitchFamily="65" charset="-120"/>
                        </a:rPr>
                        <a:t>ppt,P17)</a:t>
                      </a:r>
                      <a:r>
                        <a:rPr lang="zh-TW" sz="1400" b="0" kern="100" dirty="0">
                          <a:effectLst/>
                          <a:latin typeface="標楷體" panose="03000509000000000000" pitchFamily="65" charset="-120"/>
                          <a:ea typeface="標楷體" panose="03000509000000000000" pitchFamily="65" charset="-120"/>
                        </a:rPr>
                        <a:t>「既有之魚類…暫置」請參考其他規劃案之經驗，避免暫置後生物不適而死亡。</a:t>
                      </a:r>
                    </a:p>
                  </a:txBody>
                  <a:tcPr marL="72000" marR="72000" marT="36000" marB="36000"/>
                </a:tc>
                <a:tc>
                  <a:txBody>
                    <a:bodyPr/>
                    <a:lstStyle/>
                    <a:p>
                      <a:pPr algn="just">
                        <a:lnSpc>
                          <a:spcPts val="1500"/>
                        </a:lnSpc>
                        <a:spcBef>
                          <a:spcPts val="300"/>
                        </a:spcBef>
                        <a:spcAft>
                          <a:spcPts val="300"/>
                        </a:spcAft>
                      </a:pPr>
                      <a:r>
                        <a:rPr lang="zh-TW" sz="1400" b="0" kern="100">
                          <a:effectLst/>
                          <a:latin typeface="標楷體" panose="03000509000000000000" pitchFamily="65" charset="-120"/>
                          <a:ea typeface="標楷體" panose="03000509000000000000" pitchFamily="65" charset="-120"/>
                        </a:rPr>
                        <a:t>將於後續規劃設計及施工過程中加強要求辦理，以確保暫置後生物之存續。</a:t>
                      </a:r>
                    </a:p>
                  </a:txBody>
                  <a:tcPr marL="72000" marR="72000" marT="36000" marB="36000"/>
                </a:tc>
                <a:extLst>
                  <a:ext uri="{0D108BD9-81ED-4DB2-BD59-A6C34878D82A}">
                    <a16:rowId xmlns:a16="http://schemas.microsoft.com/office/drawing/2014/main" xmlns="" val="2789646520"/>
                  </a:ext>
                </a:extLst>
              </a:tr>
              <a:tr h="524843">
                <a:tc>
                  <a:txBody>
                    <a:bodyPr/>
                    <a:lstStyle/>
                    <a:p>
                      <a:pPr marL="204470" indent="-204470" algn="just">
                        <a:lnSpc>
                          <a:spcPts val="1500"/>
                        </a:lnSpc>
                        <a:spcBef>
                          <a:spcPts val="300"/>
                        </a:spcBef>
                        <a:spcAft>
                          <a:spcPts val="300"/>
                        </a:spcAft>
                      </a:pPr>
                      <a:r>
                        <a:rPr lang="en-US" sz="1400" b="0" kern="100" dirty="0">
                          <a:effectLst/>
                          <a:latin typeface="標楷體" panose="03000509000000000000" pitchFamily="65" charset="-120"/>
                          <a:ea typeface="標楷體" panose="03000509000000000000" pitchFamily="65" charset="-120"/>
                        </a:rPr>
                        <a:t>17</a:t>
                      </a:r>
                      <a:r>
                        <a:rPr lang="en-US" sz="1400" b="0" kern="100" dirty="0" smtClean="0">
                          <a:effectLst/>
                          <a:latin typeface="標楷體" panose="03000509000000000000" pitchFamily="65" charset="-120"/>
                          <a:ea typeface="標楷體" panose="03000509000000000000" pitchFamily="65" charset="-120"/>
                        </a:rPr>
                        <a:t>.(</a:t>
                      </a:r>
                      <a:r>
                        <a:rPr lang="en-US" sz="1400" b="0" kern="100" dirty="0">
                          <a:effectLst/>
                          <a:latin typeface="標楷體" panose="03000509000000000000" pitchFamily="65" charset="-120"/>
                          <a:ea typeface="標楷體" panose="03000509000000000000" pitchFamily="65" charset="-120"/>
                        </a:rPr>
                        <a:t>ppt,P22)</a:t>
                      </a:r>
                      <a:r>
                        <a:rPr lang="zh-TW" sz="1400" b="0" kern="100" dirty="0">
                          <a:effectLst/>
                          <a:latin typeface="標楷體" panose="03000509000000000000" pitchFamily="65" charset="-120"/>
                          <a:ea typeface="標楷體" panose="03000509000000000000" pitchFamily="65" charset="-120"/>
                        </a:rPr>
                        <a:t>生物移置及外來種移除之經費編列</a:t>
                      </a:r>
                      <a:r>
                        <a:rPr lang="en-US" sz="1400" b="0" kern="100" dirty="0">
                          <a:effectLst/>
                          <a:latin typeface="標楷體" panose="03000509000000000000" pitchFamily="65" charset="-120"/>
                          <a:ea typeface="標楷體" panose="03000509000000000000" pitchFamily="65" charset="-120"/>
                        </a:rPr>
                        <a:t>10</a:t>
                      </a:r>
                      <a:r>
                        <a:rPr lang="zh-TW" sz="1400" b="0" kern="100" dirty="0">
                          <a:effectLst/>
                          <a:latin typeface="標楷體" panose="03000509000000000000" pitchFamily="65" charset="-120"/>
                          <a:ea typeface="標楷體" panose="03000509000000000000" pitchFamily="65" charset="-120"/>
                        </a:rPr>
                        <a:t>萬是否合宜，再評估。</a:t>
                      </a:r>
                    </a:p>
                  </a:txBody>
                  <a:tcPr marL="72000" marR="72000" marT="36000" marB="36000"/>
                </a:tc>
                <a:tc>
                  <a:txBody>
                    <a:bodyPr/>
                    <a:lstStyle/>
                    <a:p>
                      <a:pPr algn="just">
                        <a:lnSpc>
                          <a:spcPts val="1500"/>
                        </a:lnSpc>
                        <a:spcBef>
                          <a:spcPts val="300"/>
                        </a:spcBef>
                        <a:spcAft>
                          <a:spcPts val="300"/>
                        </a:spcAft>
                      </a:pPr>
                      <a:r>
                        <a:rPr lang="zh-TW" sz="1400" b="0" kern="100" dirty="0">
                          <a:effectLst/>
                          <a:latin typeface="標楷體" panose="03000509000000000000" pitchFamily="65" charset="-120"/>
                          <a:ea typeface="標楷體" panose="03000509000000000000" pitchFamily="65" charset="-120"/>
                        </a:rPr>
                        <a:t>生物移置及外來種移除之經費編列已適度提高，詳經費分析說明。</a:t>
                      </a:r>
                    </a:p>
                  </a:txBody>
                  <a:tcPr marL="72000" marR="72000" marT="36000" marB="36000"/>
                </a:tc>
                <a:extLst>
                  <a:ext uri="{0D108BD9-81ED-4DB2-BD59-A6C34878D82A}">
                    <a16:rowId xmlns:a16="http://schemas.microsoft.com/office/drawing/2014/main" xmlns="" val="1995204746"/>
                  </a:ext>
                </a:extLst>
              </a:tr>
            </a:tbl>
          </a:graphicData>
        </a:graphic>
      </p:graphicFrame>
    </p:spTree>
    <p:extLst>
      <p:ext uri="{BB962C8B-B14F-4D97-AF65-F5344CB8AC3E}">
        <p14:creationId xmlns:p14="http://schemas.microsoft.com/office/powerpoint/2010/main" val="2086571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6733" y="98365"/>
            <a:ext cx="2016807" cy="596838"/>
          </a:xfrm>
        </p:spPr>
        <p:txBody>
          <a:bodyPr>
            <a:normAutofit/>
          </a:bodyPr>
          <a:lstStyle/>
          <a:p>
            <a:r>
              <a:rPr lang="zh-TW" altLang="zh-TW" sz="2800" b="1" dirty="0" smtClean="0"/>
              <a:t>計畫位置</a:t>
            </a:r>
            <a:endParaRPr lang="zh-TW" altLang="en-US" sz="2800" dirty="0"/>
          </a:p>
        </p:txBody>
      </p:sp>
      <p:pic>
        <p:nvPicPr>
          <p:cNvPr id="2055" name="圖片 9"/>
          <p:cNvPicPr>
            <a:picLocks noChangeAspect="1" noChangeArrowheads="1"/>
          </p:cNvPicPr>
          <p:nvPr/>
        </p:nvPicPr>
        <p:blipFill>
          <a:blip r:embed="rId2">
            <a:extLst>
              <a:ext uri="{28A0092B-C50C-407E-A947-70E740481C1C}">
                <a14:useLocalDpi xmlns:a14="http://schemas.microsoft.com/office/drawing/2010/main" val="0"/>
              </a:ext>
            </a:extLst>
          </a:blip>
          <a:srcRect t="1414" b="3146"/>
          <a:stretch>
            <a:fillRect/>
          </a:stretch>
        </p:blipFill>
        <p:spPr bwMode="auto">
          <a:xfrm>
            <a:off x="234107" y="806251"/>
            <a:ext cx="8665435" cy="5933474"/>
          </a:xfrm>
          <a:prstGeom prst="rect">
            <a:avLst/>
          </a:prstGeom>
          <a:noFill/>
          <a:extLst>
            <a:ext uri="{909E8E84-426E-40DD-AFC4-6F175D3DCCD1}">
              <a14:hiddenFill xmlns:a14="http://schemas.microsoft.com/office/drawing/2010/main">
                <a:solidFill>
                  <a:srgbClr val="FFFFFF"/>
                </a:solidFill>
              </a14:hiddenFill>
            </a:ext>
          </a:extLst>
        </p:spPr>
      </p:pic>
      <p:sp>
        <p:nvSpPr>
          <p:cNvPr id="9" name="直線圖說文字 2 (無框線) 7"/>
          <p:cNvSpPr>
            <a:spLocks/>
          </p:cNvSpPr>
          <p:nvPr/>
        </p:nvSpPr>
        <p:spPr bwMode="auto">
          <a:xfrm>
            <a:off x="6145906" y="1847616"/>
            <a:ext cx="1591408" cy="300037"/>
          </a:xfrm>
          <a:prstGeom prst="callout2">
            <a:avLst>
              <a:gd name="adj1" fmla="val 46278"/>
              <a:gd name="adj2" fmla="val -1995"/>
              <a:gd name="adj3" fmla="val 46278"/>
              <a:gd name="adj4" fmla="val -17019"/>
              <a:gd name="adj5" fmla="val 234935"/>
              <a:gd name="adj6" fmla="val -74838"/>
            </a:avLst>
          </a:prstGeom>
          <a:noFill/>
          <a:ln w="12700">
            <a:solidFill>
              <a:srgbClr val="FF0000"/>
            </a:solidFill>
            <a:miter lim="800000"/>
            <a:headEnd/>
            <a:tailEnd type="oval"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000" b="0" i="0" u="none" strike="noStrike" cap="none" normalizeH="0" baseline="0" dirty="0" smtClean="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雙鯉湖位置</a:t>
            </a:r>
            <a:endParaRPr kumimoji="0" lang="zh-TW" altLang="zh-TW" sz="2000" b="0" i="0" u="none" strike="noStrike" cap="none" normalizeH="0" baseline="0" dirty="0" smtClean="0">
              <a:ln>
                <a:noFill/>
              </a:ln>
              <a:solidFill>
                <a:schemeClr val="tx1"/>
              </a:solidFill>
              <a:effectLst/>
              <a:latin typeface="Arial" panose="020B0604020202020204" pitchFamily="34" charset="0"/>
            </a:endParaRPr>
          </a:p>
        </p:txBody>
      </p:sp>
      <p:sp>
        <p:nvSpPr>
          <p:cNvPr id="15" name="文字方塊 14"/>
          <p:cNvSpPr txBox="1"/>
          <p:nvPr/>
        </p:nvSpPr>
        <p:spPr>
          <a:xfrm>
            <a:off x="2729148" y="4522277"/>
            <a:ext cx="654987" cy="369332"/>
          </a:xfrm>
          <a:prstGeom prst="rect">
            <a:avLst/>
          </a:prstGeom>
          <a:noFill/>
        </p:spPr>
        <p:txBody>
          <a:bodyPr wrap="square" rtlCol="0">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r>
              <a:rPr lang="zh-TW" altLang="en-US" sz="1800" dirty="0"/>
              <a:t>慈湖</a:t>
            </a:r>
          </a:p>
        </p:txBody>
      </p:sp>
      <p:sp>
        <p:nvSpPr>
          <p:cNvPr id="3" name="矩形 2"/>
          <p:cNvSpPr/>
          <p:nvPr/>
        </p:nvSpPr>
        <p:spPr>
          <a:xfrm>
            <a:off x="1585245" y="98365"/>
            <a:ext cx="7345110" cy="707886"/>
          </a:xfrm>
          <a:prstGeom prst="rect">
            <a:avLst/>
          </a:prstGeom>
        </p:spPr>
        <p:txBody>
          <a:bodyPr wrap="square">
            <a:spAutoFit/>
          </a:bodyPr>
          <a:lstStyle/>
          <a:p>
            <a:pPr marL="457200" indent="-12700" algn="just">
              <a:lnSpc>
                <a:spcPts val="2400"/>
              </a:lnSpc>
              <a:spcAft>
                <a:spcPts val="0"/>
              </a:spcAft>
            </a:pPr>
            <a:r>
              <a:rPr lang="zh-TW" altLang="zh-TW" sz="2000" kern="100" dirty="0">
                <a:solidFill>
                  <a:srgbClr val="000000"/>
                </a:solidFill>
                <a:latin typeface="Times New Roman" panose="02020603050405020304" pitchFamily="18" charset="0"/>
                <a:ea typeface="標楷體" panose="03000509000000000000" pitchFamily="65" charset="-120"/>
              </a:rPr>
              <a:t>雙鯉湖位於金門縣金寧鄉西北側，南山及北山二聚落之間，湖區面積約</a:t>
            </a:r>
            <a:r>
              <a:rPr lang="en-US" altLang="zh-TW" sz="2000" kern="100" dirty="0">
                <a:solidFill>
                  <a:srgbClr val="C00000"/>
                </a:solidFill>
                <a:latin typeface="Times New Roman" panose="02020603050405020304" pitchFamily="18" charset="0"/>
                <a:ea typeface="標楷體" panose="03000509000000000000" pitchFamily="65" charset="-120"/>
              </a:rPr>
              <a:t>7</a:t>
            </a:r>
            <a:r>
              <a:rPr lang="zh-TW" altLang="zh-TW" sz="2000" kern="100" dirty="0" smtClean="0">
                <a:solidFill>
                  <a:srgbClr val="C00000"/>
                </a:solidFill>
                <a:latin typeface="Times New Roman" panose="02020603050405020304" pitchFamily="18" charset="0"/>
                <a:ea typeface="標楷體" panose="03000509000000000000" pitchFamily="65" charset="-120"/>
              </a:rPr>
              <a:t>公頃</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zh-TW" altLang="zh-TW" sz="2000" kern="100" dirty="0">
              <a:latin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5</a:t>
            </a:fld>
            <a:endParaRPr lang="zh-TW" altLang="en-US"/>
          </a:p>
        </p:txBody>
      </p:sp>
    </p:spTree>
    <p:extLst>
      <p:ext uri="{BB962C8B-B14F-4D97-AF65-F5344CB8AC3E}">
        <p14:creationId xmlns:p14="http://schemas.microsoft.com/office/powerpoint/2010/main" val="3265052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a:blip r:embed="rId2"/>
          <a:stretch>
            <a:fillRect/>
          </a:stretch>
        </p:blipFill>
        <p:spPr>
          <a:xfrm>
            <a:off x="0" y="693554"/>
            <a:ext cx="9152740" cy="5989178"/>
          </a:xfrm>
          <a:prstGeom prst="rect">
            <a:avLst/>
          </a:prstGeom>
        </p:spPr>
      </p:pic>
      <p:sp>
        <p:nvSpPr>
          <p:cNvPr id="9" name="標題 1"/>
          <p:cNvSpPr>
            <a:spLocks noGrp="1"/>
          </p:cNvSpPr>
          <p:nvPr>
            <p:ph type="title"/>
          </p:nvPr>
        </p:nvSpPr>
        <p:spPr>
          <a:xfrm>
            <a:off x="79131" y="96716"/>
            <a:ext cx="1923329" cy="596838"/>
          </a:xfrm>
        </p:spPr>
        <p:txBody>
          <a:bodyPr vert="horz" lIns="91440" tIns="45720" rIns="91440" bIns="45720" rtlCol="0" anchor="ctr">
            <a:normAutofit/>
          </a:bodyPr>
          <a:lstStyle/>
          <a:p>
            <a:r>
              <a:rPr lang="zh-TW" altLang="zh-TW" sz="2800" b="1" dirty="0"/>
              <a:t>計畫範圍</a:t>
            </a:r>
            <a:endParaRPr lang="zh-TW" altLang="en-US" sz="2800" b="1" dirty="0"/>
          </a:p>
        </p:txBody>
      </p:sp>
      <p:sp>
        <p:nvSpPr>
          <p:cNvPr id="15" name="文字方塊 14"/>
          <p:cNvSpPr txBox="1"/>
          <p:nvPr/>
        </p:nvSpPr>
        <p:spPr>
          <a:xfrm>
            <a:off x="5224520" y="2232004"/>
            <a:ext cx="1309706" cy="369332"/>
          </a:xfrm>
          <a:prstGeom prst="rect">
            <a:avLst/>
          </a:prstGeom>
          <a:noFill/>
        </p:spPr>
        <p:txBody>
          <a:bodyPr wrap="square" rtlCol="0">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r>
              <a:rPr lang="zh-TW" altLang="en-US" sz="1800" dirty="0"/>
              <a:t>北山</a:t>
            </a:r>
          </a:p>
        </p:txBody>
      </p:sp>
      <p:sp>
        <p:nvSpPr>
          <p:cNvPr id="16" name="文字方塊 15"/>
          <p:cNvSpPr txBox="1"/>
          <p:nvPr/>
        </p:nvSpPr>
        <p:spPr>
          <a:xfrm>
            <a:off x="2002460" y="2810176"/>
            <a:ext cx="1309706" cy="369332"/>
          </a:xfrm>
          <a:prstGeom prst="rect">
            <a:avLst/>
          </a:prstGeom>
          <a:noFill/>
        </p:spPr>
        <p:txBody>
          <a:bodyPr wrap="square" rtlCol="0">
            <a:spAutoFit/>
          </a:bodyPr>
          <a:lstStyle>
            <a:defPPr>
              <a:defRPr lang="zh-TW"/>
            </a:defPPr>
            <a:lvl1pPr>
              <a:defRPr sz="2000"/>
            </a:lvl1pPr>
          </a:lstStyle>
          <a:p>
            <a:r>
              <a:rPr lang="zh-TW" altLang="en-US" sz="1800" b="1" dirty="0">
                <a:latin typeface="微軟正黑體" panose="020B0604030504040204" pitchFamily="34" charset="-120"/>
                <a:ea typeface="微軟正黑體" panose="020B0604030504040204" pitchFamily="34" charset="-120"/>
              </a:rPr>
              <a:t>南山</a:t>
            </a:r>
          </a:p>
        </p:txBody>
      </p:sp>
      <p:sp>
        <p:nvSpPr>
          <p:cNvPr id="17" name="直線圖說文字 2 (無框線) 16"/>
          <p:cNvSpPr/>
          <p:nvPr/>
        </p:nvSpPr>
        <p:spPr>
          <a:xfrm>
            <a:off x="6631263" y="5287165"/>
            <a:ext cx="914673" cy="528226"/>
          </a:xfrm>
          <a:prstGeom prst="callout2">
            <a:avLst>
              <a:gd name="adj1" fmla="val 46809"/>
              <a:gd name="adj2" fmla="val 4861"/>
              <a:gd name="adj3" fmla="val 45220"/>
              <a:gd name="adj4" fmla="val -16451"/>
              <a:gd name="adj5" fmla="val -26663"/>
              <a:gd name="adj6" fmla="val -43128"/>
            </a:avLst>
          </a:prstGeom>
          <a:noFill/>
          <a:ln w="15875">
            <a:solidFill>
              <a:srgbClr val="C00000"/>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rgbClr val="FFFF00"/>
                </a:solidFill>
                <a:latin typeface="微軟正黑體" panose="020B0604030504040204" pitchFamily="34" charset="-120"/>
                <a:ea typeface="微軟正黑體" panose="020B0604030504040204" pitchFamily="34" charset="-120"/>
              </a:rPr>
              <a:t>水尾塔</a:t>
            </a:r>
          </a:p>
        </p:txBody>
      </p:sp>
      <p:sp>
        <p:nvSpPr>
          <p:cNvPr id="18" name="直線圖說文字 2 (無框線) 17"/>
          <p:cNvSpPr/>
          <p:nvPr/>
        </p:nvSpPr>
        <p:spPr>
          <a:xfrm>
            <a:off x="6256549" y="6224592"/>
            <a:ext cx="1966179" cy="567577"/>
          </a:xfrm>
          <a:prstGeom prst="callout2">
            <a:avLst>
              <a:gd name="adj1" fmla="val 46809"/>
              <a:gd name="adj2" fmla="val 4861"/>
              <a:gd name="adj3" fmla="val 45220"/>
              <a:gd name="adj4" fmla="val -6174"/>
              <a:gd name="adj5" fmla="val -85014"/>
              <a:gd name="adj6" fmla="val -41421"/>
            </a:avLst>
          </a:prstGeom>
          <a:noFill/>
          <a:ln w="15875">
            <a:solidFill>
              <a:srgbClr val="C00000"/>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b="1" dirty="0">
                <a:solidFill>
                  <a:srgbClr val="FFFF00"/>
                </a:solidFill>
                <a:latin typeface="微軟正黑體" panose="020B0604030504040204" pitchFamily="34" charset="-120"/>
                <a:ea typeface="微軟正黑體" panose="020B0604030504040204" pitchFamily="34" charset="-120"/>
              </a:rPr>
              <a:t>雙鯉古地關帝廟</a:t>
            </a:r>
          </a:p>
        </p:txBody>
      </p:sp>
      <p:sp>
        <p:nvSpPr>
          <p:cNvPr id="19" name="直線圖說文字 2 (無框線) 18"/>
          <p:cNvSpPr/>
          <p:nvPr/>
        </p:nvSpPr>
        <p:spPr>
          <a:xfrm flipH="1">
            <a:off x="1153682" y="4647331"/>
            <a:ext cx="2158484" cy="567577"/>
          </a:xfrm>
          <a:prstGeom prst="callout2">
            <a:avLst>
              <a:gd name="adj1" fmla="val 46809"/>
              <a:gd name="adj2" fmla="val 4861"/>
              <a:gd name="adj3" fmla="val 45220"/>
              <a:gd name="adj4" fmla="val -6174"/>
              <a:gd name="adj5" fmla="val 132371"/>
              <a:gd name="adj6" fmla="val -49869"/>
            </a:avLst>
          </a:prstGeom>
          <a:noFill/>
          <a:ln w="15875">
            <a:solidFill>
              <a:srgbClr val="C00000"/>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b="1" dirty="0">
                <a:solidFill>
                  <a:srgbClr val="FFFF00"/>
                </a:solidFill>
                <a:latin typeface="微軟正黑體" panose="020B0604030504040204" pitchFamily="34" charset="-120"/>
                <a:ea typeface="微軟正黑體" panose="020B0604030504040204" pitchFamily="34" charset="-120"/>
              </a:rPr>
              <a:t>雙鯉濕地自然中心</a:t>
            </a:r>
          </a:p>
        </p:txBody>
      </p:sp>
      <p:sp>
        <p:nvSpPr>
          <p:cNvPr id="21" name="直線圖說文字 2 (無框線) 20"/>
          <p:cNvSpPr/>
          <p:nvPr/>
        </p:nvSpPr>
        <p:spPr>
          <a:xfrm>
            <a:off x="5351599" y="3387788"/>
            <a:ext cx="1502127" cy="300355"/>
          </a:xfrm>
          <a:prstGeom prst="callout2">
            <a:avLst>
              <a:gd name="adj1" fmla="val 46279"/>
              <a:gd name="adj2" fmla="val -1997"/>
              <a:gd name="adj3" fmla="val 46280"/>
              <a:gd name="adj4" fmla="val -17019"/>
              <a:gd name="adj5" fmla="val 154940"/>
              <a:gd name="adj6" fmla="val -37173"/>
            </a:avLst>
          </a:prstGeom>
          <a:noFill/>
          <a:ln w="19050" cap="flat" cmpd="sng" algn="ctr">
            <a:solidFill>
              <a:srgbClr val="FF0000"/>
            </a:solidFill>
            <a:prstDash val="solid"/>
            <a:headEnd type="none"/>
            <a:tailEnd type="oval"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zh-TW" sz="2000" b="1" kern="100" dirty="0">
                <a:solidFill>
                  <a:srgbClr val="FF0000"/>
                </a:solidFill>
                <a:effectLst/>
                <a:latin typeface="微軟正黑體" panose="020B0604030504040204" pitchFamily="34" charset="-120"/>
                <a:ea typeface="微軟正黑體" panose="020B0604030504040204" pitchFamily="34" charset="-120"/>
                <a:cs typeface="細明體" panose="02020509000000000000" pitchFamily="49" charset="-120"/>
              </a:rPr>
              <a:t>雙鯉</a:t>
            </a:r>
            <a:r>
              <a:rPr lang="zh-TW" sz="2000" b="1" kern="100" dirty="0" smtClean="0">
                <a:solidFill>
                  <a:srgbClr val="FF0000"/>
                </a:solidFill>
                <a:effectLst/>
                <a:latin typeface="微軟正黑體" panose="020B0604030504040204" pitchFamily="34" charset="-120"/>
                <a:ea typeface="微軟正黑體" panose="020B0604030504040204" pitchFamily="34" charset="-120"/>
                <a:cs typeface="細明體" panose="02020509000000000000" pitchFamily="49" charset="-120"/>
              </a:rPr>
              <a:t>湖</a:t>
            </a:r>
            <a:r>
              <a:rPr lang="zh-TW" altLang="en-US" sz="2000" b="1" kern="100" dirty="0">
                <a:solidFill>
                  <a:srgbClr val="FF0000"/>
                </a:solidFill>
                <a:latin typeface="微軟正黑體" panose="020B0604030504040204" pitchFamily="34" charset="-120"/>
                <a:ea typeface="微軟正黑體" panose="020B0604030504040204" pitchFamily="34" charset="-120"/>
                <a:cs typeface="細明體" panose="02020509000000000000" pitchFamily="49" charset="-120"/>
              </a:rPr>
              <a:t>範圍</a:t>
            </a:r>
            <a:endParaRPr lang="zh-TW" sz="2000" b="1" kern="100" dirty="0">
              <a:solidFill>
                <a:srgbClr val="FF0000"/>
              </a:solidFill>
              <a:effectLst/>
              <a:latin typeface="微軟正黑體" panose="020B0604030504040204" pitchFamily="34" charset="-120"/>
              <a:ea typeface="微軟正黑體" panose="020B0604030504040204" pitchFamily="34" charset="-120"/>
              <a:cs typeface="細明體" panose="02020509000000000000" pitchFamily="49" charset="-120"/>
            </a:endParaRPr>
          </a:p>
        </p:txBody>
      </p:sp>
      <p:sp>
        <p:nvSpPr>
          <p:cNvPr id="2" name="投影片編號版面配置區 1"/>
          <p:cNvSpPr>
            <a:spLocks noGrp="1"/>
          </p:cNvSpPr>
          <p:nvPr>
            <p:ph type="sldNum" sz="quarter" idx="12"/>
          </p:nvPr>
        </p:nvSpPr>
        <p:spPr/>
        <p:txBody>
          <a:bodyPr/>
          <a:lstStyle/>
          <a:p>
            <a:fld id="{874E72F4-5AC2-4827-866C-0A5BE25DA73D}" type="slidenum">
              <a:rPr lang="zh-TW" altLang="en-US" smtClean="0"/>
              <a:t>6</a:t>
            </a:fld>
            <a:endParaRPr lang="zh-TW" altLang="en-US"/>
          </a:p>
        </p:txBody>
      </p:sp>
    </p:spTree>
    <p:extLst>
      <p:ext uri="{BB962C8B-B14F-4D97-AF65-F5344CB8AC3E}">
        <p14:creationId xmlns:p14="http://schemas.microsoft.com/office/powerpoint/2010/main" val="713110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9132" y="96716"/>
            <a:ext cx="1783852" cy="596838"/>
          </a:xfrm>
        </p:spPr>
        <p:txBody>
          <a:bodyPr>
            <a:normAutofit/>
          </a:bodyPr>
          <a:lstStyle/>
          <a:p>
            <a:r>
              <a:rPr lang="zh-TW" altLang="en-US" sz="2800" b="1" dirty="0" smtClean="0"/>
              <a:t>現況環境</a:t>
            </a:r>
            <a:endParaRPr lang="zh-TW" altLang="en-US" sz="2800" dirty="0"/>
          </a:p>
        </p:txBody>
      </p:sp>
      <p:pic>
        <p:nvPicPr>
          <p:cNvPr id="19458" name="圖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746" y="3892607"/>
            <a:ext cx="3960002" cy="2653471"/>
          </a:xfrm>
          <a:prstGeom prst="rect">
            <a:avLst/>
          </a:prstGeom>
          <a:noFill/>
          <a:extLst>
            <a:ext uri="{909E8E84-426E-40DD-AFC4-6F175D3DCCD1}">
              <a14:hiddenFill xmlns:a14="http://schemas.microsoft.com/office/drawing/2010/main">
                <a:solidFill>
                  <a:srgbClr val="FFFFFF"/>
                </a:solidFill>
              </a14:hiddenFill>
            </a:ext>
          </a:extLst>
        </p:spPr>
      </p:pic>
      <p:pic>
        <p:nvPicPr>
          <p:cNvPr id="19457" name="圖片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021" y="3892608"/>
            <a:ext cx="3843959" cy="265347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6220" y="693554"/>
            <a:ext cx="8833055" cy="3093154"/>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雙鯉湖與慈湖原是相連的</a:t>
            </a:r>
            <a:r>
              <a:rPr lang="zh-TW" altLang="en-US" sz="2000" kern="100" dirty="0">
                <a:solidFill>
                  <a:srgbClr val="C00000"/>
                </a:solidFill>
                <a:latin typeface="Times New Roman" panose="02020603050405020304" pitchFamily="18" charset="0"/>
                <a:ea typeface="標楷體" panose="03000509000000000000" pitchFamily="65" charset="-120"/>
              </a:rPr>
              <a:t>大海灣</a:t>
            </a:r>
            <a:r>
              <a:rPr lang="zh-TW" altLang="en-US" sz="2000" kern="100" dirty="0">
                <a:solidFill>
                  <a:srgbClr val="000000"/>
                </a:solidFill>
                <a:latin typeface="Times New Roman" panose="02020603050405020304" pitchFamily="18" charset="0"/>
                <a:ea typeface="標楷體" panose="03000509000000000000" pitchFamily="65" charset="-120"/>
              </a:rPr>
              <a:t>，可供船舶停棲，民國</a:t>
            </a:r>
            <a:r>
              <a:rPr lang="en-US" altLang="zh-TW" sz="2000" kern="100" dirty="0">
                <a:solidFill>
                  <a:srgbClr val="000000"/>
                </a:solidFill>
                <a:latin typeface="Times New Roman" panose="02020603050405020304" pitchFamily="18" charset="0"/>
                <a:ea typeface="標楷體" panose="03000509000000000000" pitchFamily="65" charset="-120"/>
              </a:rPr>
              <a:t>42</a:t>
            </a:r>
            <a:r>
              <a:rPr lang="zh-TW" altLang="en-US" sz="2000" kern="100" dirty="0">
                <a:solidFill>
                  <a:srgbClr val="000000"/>
                </a:solidFill>
                <a:latin typeface="Times New Roman" panose="02020603050405020304" pitchFamily="18" charset="0"/>
                <a:ea typeface="標楷體" panose="03000509000000000000" pitchFamily="65" charset="-120"/>
              </a:rPr>
              <a:t>年時，因為軍事戰略及民生農漁需求</a:t>
            </a:r>
            <a:r>
              <a:rPr lang="zh-TW" altLang="en-US" sz="2000" kern="100" dirty="0" smtClean="0">
                <a:solidFill>
                  <a:srgbClr val="000000"/>
                </a:solidFill>
                <a:latin typeface="Times New Roman" panose="02020603050405020304" pitchFamily="18" charset="0"/>
                <a:ea typeface="標楷體" panose="03000509000000000000" pitchFamily="65" charset="-120"/>
              </a:rPr>
              <a:t>，築堤而成一座近封閉的水域，</a:t>
            </a:r>
            <a:r>
              <a:rPr lang="zh-TW" altLang="en-US" sz="2000" kern="100" dirty="0">
                <a:solidFill>
                  <a:srgbClr val="000000"/>
                </a:solidFill>
                <a:latin typeface="Times New Roman" panose="02020603050405020304" pitchFamily="18" charset="0"/>
                <a:ea typeface="標楷體" panose="03000509000000000000" pitchFamily="65" charset="-120"/>
              </a:rPr>
              <a:t>因位於「雙鯉古地」關帝廟之前方，遂命名為「雙鯉湖」</a:t>
            </a:r>
            <a:r>
              <a:rPr lang="zh-TW" altLang="en-US" sz="2000" kern="100" dirty="0" smtClean="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en-US" sz="2000" kern="100" dirty="0">
                <a:solidFill>
                  <a:srgbClr val="000000"/>
                </a:solidFill>
                <a:latin typeface="Times New Roman" panose="02020603050405020304" pitchFamily="18" charset="0"/>
                <a:ea typeface="標楷體" panose="03000509000000000000" pitchFamily="65" charset="-120"/>
              </a:rPr>
              <a:t>水產</a:t>
            </a:r>
            <a:r>
              <a:rPr lang="zh-TW" altLang="en-US" sz="2000" kern="100" dirty="0" smtClean="0">
                <a:solidFill>
                  <a:srgbClr val="000000"/>
                </a:solidFill>
                <a:latin typeface="Times New Roman" panose="02020603050405020304" pitchFamily="18" charset="0"/>
                <a:ea typeface="標楷體" panose="03000509000000000000" pitchFamily="65" charset="-120"/>
              </a:rPr>
              <a:t>養殖業沒落後，</a:t>
            </a:r>
            <a:r>
              <a:rPr lang="zh-TW" altLang="en-US" sz="2000" kern="100" dirty="0">
                <a:solidFill>
                  <a:srgbClr val="000000"/>
                </a:solidFill>
                <a:latin typeface="Times New Roman" panose="02020603050405020304" pitchFamily="18" charset="0"/>
                <a:ea typeface="標楷體" panose="03000509000000000000" pitchFamily="65" charset="-120"/>
              </a:rPr>
              <a:t>許多魚塭無人經營而任其荒廢，卻吸引了不少的水鳥前來覓食，加上鄰近區域林木茂密，於是逐漸形成了</a:t>
            </a:r>
            <a:r>
              <a:rPr lang="zh-TW" altLang="en-US" sz="2000" kern="100" dirty="0">
                <a:solidFill>
                  <a:srgbClr val="C00000"/>
                </a:solidFill>
                <a:latin typeface="Times New Roman" panose="02020603050405020304" pitchFamily="18" charset="0"/>
                <a:ea typeface="標楷體" panose="03000509000000000000" pitchFamily="65" charset="-120"/>
              </a:rPr>
              <a:t>眾多鳥類棲息地</a:t>
            </a:r>
            <a:r>
              <a:rPr lang="zh-TW" altLang="en-US" sz="2000" kern="100" dirty="0">
                <a:solidFill>
                  <a:srgbClr val="000000"/>
                </a:solidFill>
                <a:latin typeface="Times New Roman" panose="02020603050405020304" pitchFamily="18" charset="0"/>
                <a:ea typeface="標楷體" panose="03000509000000000000" pitchFamily="65" charset="-120"/>
              </a:rPr>
              <a:t>。</a:t>
            </a:r>
            <a:endParaRPr lang="en-US" altLang="zh-TW" sz="2000" kern="100" dirty="0" smtClean="0">
              <a:solidFill>
                <a:srgbClr val="000000"/>
              </a:solidFill>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民國</a:t>
            </a:r>
            <a:r>
              <a:rPr lang="en-US" altLang="zh-TW" sz="2000" kern="100" dirty="0">
                <a:solidFill>
                  <a:srgbClr val="000000"/>
                </a:solidFill>
                <a:latin typeface="Times New Roman" panose="02020603050405020304" pitchFamily="18" charset="0"/>
                <a:ea typeface="標楷體" panose="03000509000000000000" pitchFamily="65" charset="-120"/>
              </a:rPr>
              <a:t>84</a:t>
            </a:r>
            <a:r>
              <a:rPr lang="zh-TW" altLang="zh-TW" sz="2000" kern="100" dirty="0">
                <a:solidFill>
                  <a:srgbClr val="000000"/>
                </a:solidFill>
                <a:latin typeface="Times New Roman" panose="02020603050405020304" pitchFamily="18" charset="0"/>
                <a:ea typeface="標楷體" panose="03000509000000000000" pitchFamily="65" charset="-120"/>
              </a:rPr>
              <a:t>年金門國</a:t>
            </a:r>
            <a:r>
              <a:rPr lang="zh-TW" altLang="zh-TW" sz="2000" kern="100" dirty="0">
                <a:latin typeface="Times New Roman" panose="02020603050405020304" pitchFamily="18" charset="0"/>
                <a:ea typeface="標楷體" panose="03000509000000000000" pitchFamily="65" charset="-120"/>
              </a:rPr>
              <a:t>家公園正式成立，將雙鯉湖與慈湖兩湖區列入範圍，並採</a:t>
            </a:r>
            <a:r>
              <a:rPr lang="zh-TW" altLang="zh-TW" sz="2000" kern="100" dirty="0">
                <a:solidFill>
                  <a:srgbClr val="C00000"/>
                </a:solidFill>
                <a:latin typeface="Times New Roman" panose="02020603050405020304" pitchFamily="18" charset="0"/>
                <a:ea typeface="標楷體" panose="03000509000000000000" pitchFamily="65" charset="-120"/>
              </a:rPr>
              <a:t>不同使用性質的景觀保存策略</a:t>
            </a:r>
            <a:r>
              <a:rPr lang="zh-TW" altLang="zh-TW" sz="2000" kern="100" dirty="0">
                <a:latin typeface="Times New Roman" panose="02020603050405020304" pitchFamily="18" charset="0"/>
                <a:ea typeface="標楷體" panose="03000509000000000000" pitchFamily="65" charset="-120"/>
              </a:rPr>
              <a:t>，使得該區的生物得以受到有效保護</a:t>
            </a:r>
            <a:r>
              <a:rPr lang="zh-TW" altLang="zh-TW" sz="2000" kern="100" dirty="0" smtClean="0">
                <a:latin typeface="Times New Roman" panose="02020603050405020304" pitchFamily="18" charset="0"/>
                <a:ea typeface="標楷體" panose="03000509000000000000" pitchFamily="65" charset="-120"/>
              </a:rPr>
              <a:t>。</a:t>
            </a:r>
            <a:endParaRPr lang="en-US" altLang="zh-TW" sz="2000" kern="100" dirty="0">
              <a:latin typeface="Times New Roman" panose="02020603050405020304" pitchFamily="18" charset="0"/>
              <a:ea typeface="標楷體" panose="03000509000000000000" pitchFamily="65" charset="-120"/>
            </a:endParaRPr>
          </a:p>
          <a:p>
            <a:pPr marL="444500" indent="-179388" algn="just">
              <a:lnSpc>
                <a:spcPts val="2400"/>
              </a:lnSpc>
              <a:spcBef>
                <a:spcPts val="600"/>
              </a:spcBef>
              <a:buFont typeface="Arial" panose="020B0604020202020204" pitchFamily="34" charset="0"/>
              <a:buChar char="•"/>
            </a:pPr>
            <a:r>
              <a:rPr lang="zh-TW" altLang="zh-TW" sz="2000" kern="100" dirty="0" smtClean="0">
                <a:solidFill>
                  <a:srgbClr val="000000"/>
                </a:solidFill>
                <a:latin typeface="Times New Roman" panose="02020603050405020304" pitchFamily="18" charset="0"/>
                <a:ea typeface="標楷體" panose="03000509000000000000" pitchFamily="65" charset="-120"/>
              </a:rPr>
              <a:t>民國</a:t>
            </a:r>
            <a:r>
              <a:rPr lang="en-US" altLang="zh-TW" sz="2000" kern="100" dirty="0">
                <a:solidFill>
                  <a:srgbClr val="000000"/>
                </a:solidFill>
                <a:latin typeface="Times New Roman" panose="02020603050405020304" pitchFamily="18" charset="0"/>
                <a:ea typeface="標楷體" panose="03000509000000000000" pitchFamily="65" charset="-120"/>
              </a:rPr>
              <a:t>89</a:t>
            </a:r>
            <a:r>
              <a:rPr lang="zh-TW" altLang="zh-TW" sz="2000" kern="100" dirty="0">
                <a:solidFill>
                  <a:srgbClr val="000000"/>
                </a:solidFill>
                <a:latin typeface="Times New Roman" panose="02020603050405020304" pitchFamily="18" charset="0"/>
                <a:ea typeface="標楷體" panose="03000509000000000000" pitchFamily="65" charset="-120"/>
              </a:rPr>
              <a:t>年在湖畔建置完成「</a:t>
            </a:r>
            <a:r>
              <a:rPr lang="zh-TW" altLang="zh-TW" sz="2000" kern="100" dirty="0">
                <a:solidFill>
                  <a:srgbClr val="C00000"/>
                </a:solidFill>
                <a:latin typeface="Times New Roman" panose="02020603050405020304" pitchFamily="18" charset="0"/>
                <a:ea typeface="標楷體" panose="03000509000000000000" pitchFamily="65" charset="-120"/>
              </a:rPr>
              <a:t>雙鯉濕地自然中心</a:t>
            </a:r>
            <a:r>
              <a:rPr lang="zh-TW" altLang="zh-TW" sz="2000" kern="100" dirty="0">
                <a:solidFill>
                  <a:srgbClr val="000000"/>
                </a:solidFill>
                <a:latin typeface="Times New Roman" panose="02020603050405020304" pitchFamily="18" charset="0"/>
                <a:ea typeface="標楷體" panose="03000509000000000000" pitchFamily="65" charset="-120"/>
              </a:rPr>
              <a:t>」，以介紹金門地區的自然資源</a:t>
            </a:r>
            <a:r>
              <a:rPr lang="zh-TW" altLang="zh-TW" sz="2000" kern="100" dirty="0" smtClean="0">
                <a:solidFill>
                  <a:srgbClr val="000000"/>
                </a:solidFill>
                <a:latin typeface="Times New Roman" panose="02020603050405020304" pitchFamily="18" charset="0"/>
                <a:ea typeface="標楷體" panose="03000509000000000000" pitchFamily="65" charset="-120"/>
              </a:rPr>
              <a:t>為主，</a:t>
            </a:r>
            <a:r>
              <a:rPr lang="zh-TW" altLang="zh-TW" sz="2000" kern="100" dirty="0">
                <a:solidFill>
                  <a:srgbClr val="000000"/>
                </a:solidFill>
                <a:latin typeface="Times New Roman" panose="02020603050405020304" pitchFamily="18" charset="0"/>
                <a:ea typeface="標楷體" panose="03000509000000000000" pitchFamily="65" charset="-120"/>
              </a:rPr>
              <a:t>並可沿著湖畔步道進行實地的生態觀察。</a:t>
            </a:r>
            <a:endParaRPr lang="zh-TW" altLang="zh-TW" sz="2000" kern="100" dirty="0">
              <a:latin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874E72F4-5AC2-4827-866C-0A5BE25DA73D}" type="slidenum">
              <a:rPr lang="zh-TW" altLang="en-US" smtClean="0"/>
              <a:t>7</a:t>
            </a:fld>
            <a:endParaRPr lang="zh-TW" altLang="en-US"/>
          </a:p>
        </p:txBody>
      </p:sp>
    </p:spTree>
    <p:extLst>
      <p:ext uri="{BB962C8B-B14F-4D97-AF65-F5344CB8AC3E}">
        <p14:creationId xmlns:p14="http://schemas.microsoft.com/office/powerpoint/2010/main" val="1720528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圖片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680" y="3196126"/>
            <a:ext cx="4205588" cy="2813703"/>
          </a:xfrm>
          <a:prstGeom prst="rect">
            <a:avLst/>
          </a:prstGeom>
          <a:noFill/>
          <a:extLst>
            <a:ext uri="{909E8E84-426E-40DD-AFC4-6F175D3DCCD1}">
              <a14:hiddenFill xmlns:a14="http://schemas.microsoft.com/office/drawing/2010/main">
                <a:solidFill>
                  <a:srgbClr val="FFFFFF"/>
                </a:solidFill>
              </a14:hiddenFill>
            </a:ext>
          </a:extLst>
        </p:spPr>
      </p:pic>
      <p:pic>
        <p:nvPicPr>
          <p:cNvPr id="17409" name="圖片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3331" y="3196125"/>
            <a:ext cx="4205748" cy="281370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85458" y="1125572"/>
            <a:ext cx="8964537" cy="1015663"/>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zh-TW" altLang="zh-TW" sz="2000" kern="100" dirty="0">
                <a:solidFill>
                  <a:srgbClr val="000000"/>
                </a:solidFill>
                <a:latin typeface="Times New Roman" panose="02020603050405020304" pitchFamily="18" charset="0"/>
                <a:ea typeface="標楷體" panose="03000509000000000000" pitchFamily="65" charset="-120"/>
              </a:rPr>
              <a:t>雙鯉湖附近區域有南山、北山及林厝等傳統聚落，以及雙鯉古地關帝廟、保靈殿、北山風獅爺、水尾塔等重要人文景觀，且鄰近古寧國小，對於發展</a:t>
            </a:r>
            <a:r>
              <a:rPr lang="zh-TW" altLang="zh-TW" sz="2000" kern="100" dirty="0">
                <a:solidFill>
                  <a:srgbClr val="C00000"/>
                </a:solidFill>
                <a:latin typeface="Times New Roman" panose="02020603050405020304" pitchFamily="18" charset="0"/>
                <a:ea typeface="標楷體" panose="03000509000000000000" pitchFamily="65" charset="-120"/>
              </a:rPr>
              <a:t>人文生態旅遊與環境教育</a:t>
            </a:r>
            <a:r>
              <a:rPr lang="zh-TW" altLang="zh-TW" sz="2000" kern="100" dirty="0">
                <a:solidFill>
                  <a:srgbClr val="000000"/>
                </a:solidFill>
                <a:latin typeface="Times New Roman" panose="02020603050405020304" pitchFamily="18" charset="0"/>
                <a:ea typeface="標楷體" panose="03000509000000000000" pitchFamily="65" charset="-120"/>
              </a:rPr>
              <a:t>極具潛力。</a:t>
            </a:r>
          </a:p>
        </p:txBody>
      </p:sp>
      <p:sp>
        <p:nvSpPr>
          <p:cNvPr id="8" name="標題 1"/>
          <p:cNvSpPr>
            <a:spLocks noGrp="1"/>
          </p:cNvSpPr>
          <p:nvPr>
            <p:ph type="title"/>
          </p:nvPr>
        </p:nvSpPr>
        <p:spPr>
          <a:xfrm>
            <a:off x="79132" y="96716"/>
            <a:ext cx="1783852" cy="596838"/>
          </a:xfrm>
        </p:spPr>
        <p:txBody>
          <a:bodyPr>
            <a:normAutofit/>
          </a:bodyPr>
          <a:lstStyle/>
          <a:p>
            <a:r>
              <a:rPr lang="zh-TW" altLang="en-US" sz="2800" b="1" dirty="0" smtClean="0"/>
              <a:t>現況環境</a:t>
            </a:r>
            <a:endParaRPr lang="zh-TW" altLang="en-US" sz="2800" dirty="0"/>
          </a:p>
        </p:txBody>
      </p:sp>
      <p:sp>
        <p:nvSpPr>
          <p:cNvPr id="6" name="投影片編號版面配置區 5"/>
          <p:cNvSpPr>
            <a:spLocks noGrp="1"/>
          </p:cNvSpPr>
          <p:nvPr>
            <p:ph type="sldNum" sz="quarter" idx="12"/>
          </p:nvPr>
        </p:nvSpPr>
        <p:spPr/>
        <p:txBody>
          <a:bodyPr/>
          <a:lstStyle/>
          <a:p>
            <a:fld id="{874E72F4-5AC2-4827-866C-0A5BE25DA73D}" type="slidenum">
              <a:rPr lang="zh-TW" altLang="en-US" smtClean="0"/>
              <a:t>8</a:t>
            </a:fld>
            <a:endParaRPr lang="zh-TW" altLang="en-US"/>
          </a:p>
        </p:txBody>
      </p:sp>
    </p:spTree>
    <p:extLst>
      <p:ext uri="{BB962C8B-B14F-4D97-AF65-F5344CB8AC3E}">
        <p14:creationId xmlns:p14="http://schemas.microsoft.com/office/powerpoint/2010/main" val="3267058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圖片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998" y="2863867"/>
            <a:ext cx="4181002" cy="3139471"/>
          </a:xfrm>
          <a:prstGeom prst="rect">
            <a:avLst/>
          </a:prstGeom>
          <a:noFill/>
          <a:extLst>
            <a:ext uri="{909E8E84-426E-40DD-AFC4-6F175D3DCCD1}">
              <a14:hiddenFill xmlns:a14="http://schemas.microsoft.com/office/drawing/2010/main">
                <a:solidFill>
                  <a:srgbClr val="FFFFFF"/>
                </a:solidFill>
              </a14:hiddenFill>
            </a:ext>
          </a:extLst>
        </p:spPr>
      </p:pic>
      <p:pic>
        <p:nvPicPr>
          <p:cNvPr id="16385" name="圖片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8594" y="2863867"/>
            <a:ext cx="4166123" cy="3124592"/>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1"/>
          <p:cNvSpPr>
            <a:spLocks noGrp="1"/>
          </p:cNvSpPr>
          <p:nvPr>
            <p:ph type="title"/>
          </p:nvPr>
        </p:nvSpPr>
        <p:spPr>
          <a:xfrm>
            <a:off x="79132" y="96716"/>
            <a:ext cx="1783852" cy="596838"/>
          </a:xfrm>
        </p:spPr>
        <p:txBody>
          <a:bodyPr>
            <a:normAutofit/>
          </a:bodyPr>
          <a:lstStyle/>
          <a:p>
            <a:r>
              <a:rPr lang="zh-TW" altLang="en-US" sz="2800" b="1" dirty="0" smtClean="0"/>
              <a:t>現況環境</a:t>
            </a:r>
            <a:endParaRPr lang="zh-TW" altLang="en-US" sz="2800" dirty="0"/>
          </a:p>
        </p:txBody>
      </p:sp>
      <p:sp>
        <p:nvSpPr>
          <p:cNvPr id="4" name="矩形 3"/>
          <p:cNvSpPr/>
          <p:nvPr/>
        </p:nvSpPr>
        <p:spPr>
          <a:xfrm>
            <a:off x="0" y="1177699"/>
            <a:ext cx="8904717" cy="1015663"/>
          </a:xfrm>
          <a:prstGeom prst="rect">
            <a:avLst/>
          </a:prstGeom>
        </p:spPr>
        <p:txBody>
          <a:bodyPr wrap="square">
            <a:spAutoFit/>
          </a:bodyPr>
          <a:lstStyle/>
          <a:p>
            <a:pPr marL="444500" indent="-179388" algn="just">
              <a:lnSpc>
                <a:spcPts val="2400"/>
              </a:lnSpc>
              <a:spcBef>
                <a:spcPts val="600"/>
              </a:spcBef>
              <a:buFont typeface="Arial" panose="020B0604020202020204" pitchFamily="34" charset="0"/>
              <a:buChar char="•"/>
            </a:pPr>
            <a:r>
              <a:rPr lang="zh-TW" altLang="zh-TW" sz="2000" kern="100" dirty="0">
                <a:solidFill>
                  <a:srgbClr val="000000"/>
                </a:solidFill>
                <a:latin typeface="Times New Roman" panose="02020603050405020304" pitchFamily="18" charset="0"/>
                <a:ea typeface="標楷體" panose="03000509000000000000" pitchFamily="65" charset="-120"/>
              </a:rPr>
              <a:t>然由於雙鯉湖</a:t>
            </a:r>
            <a:r>
              <a:rPr lang="zh-TW" altLang="zh-TW" sz="2000" kern="100" dirty="0">
                <a:solidFill>
                  <a:srgbClr val="C00000"/>
                </a:solidFill>
                <a:latin typeface="Times New Roman" panose="02020603050405020304" pitchFamily="18" charset="0"/>
                <a:ea typeface="標楷體" panose="03000509000000000000" pitchFamily="65" charset="-120"/>
              </a:rPr>
              <a:t>淤積狀況</a:t>
            </a:r>
            <a:r>
              <a:rPr lang="zh-TW" altLang="zh-TW" sz="2000" kern="100" dirty="0">
                <a:solidFill>
                  <a:srgbClr val="000000"/>
                </a:solidFill>
                <a:latin typeface="Times New Roman" panose="02020603050405020304" pitchFamily="18" charset="0"/>
                <a:ea typeface="標楷體" panose="03000509000000000000" pitchFamily="65" charset="-120"/>
              </a:rPr>
              <a:t>日益嚴重，威脅諸多水棲生物的生存，尤其近兩年來金門地區乾旱缺水，造成部分湖底乾涸見底，僅存的水域則是</a:t>
            </a:r>
            <a:r>
              <a:rPr lang="zh-TW" altLang="zh-TW" sz="2000" kern="100" dirty="0">
                <a:solidFill>
                  <a:srgbClr val="C00000"/>
                </a:solidFill>
                <a:latin typeface="Times New Roman" panose="02020603050405020304" pitchFamily="18" charset="0"/>
                <a:ea typeface="標楷體" panose="03000509000000000000" pitchFamily="65" charset="-120"/>
              </a:rPr>
              <a:t>優養化</a:t>
            </a:r>
            <a:r>
              <a:rPr lang="zh-TW" altLang="zh-TW" sz="2000" kern="100" dirty="0">
                <a:solidFill>
                  <a:srgbClr val="000000"/>
                </a:solidFill>
                <a:latin typeface="Times New Roman" panose="02020603050405020304" pitchFamily="18" charset="0"/>
                <a:ea typeface="標楷體" panose="03000509000000000000" pitchFamily="65" charset="-120"/>
              </a:rPr>
              <a:t>問題嚴重，大大影響眾多湖區內的生物棲息。</a:t>
            </a:r>
          </a:p>
        </p:txBody>
      </p:sp>
      <p:sp>
        <p:nvSpPr>
          <p:cNvPr id="6" name="投影片編號版面配置區 5"/>
          <p:cNvSpPr>
            <a:spLocks noGrp="1"/>
          </p:cNvSpPr>
          <p:nvPr>
            <p:ph type="sldNum" sz="quarter" idx="12"/>
          </p:nvPr>
        </p:nvSpPr>
        <p:spPr/>
        <p:txBody>
          <a:bodyPr/>
          <a:lstStyle/>
          <a:p>
            <a:fld id="{874E72F4-5AC2-4827-866C-0A5BE25DA73D}" type="slidenum">
              <a:rPr lang="zh-TW" altLang="en-US" smtClean="0"/>
              <a:t>9</a:t>
            </a:fld>
            <a:endParaRPr lang="zh-TW" altLang="en-US"/>
          </a:p>
        </p:txBody>
      </p:sp>
    </p:spTree>
    <p:extLst>
      <p:ext uri="{BB962C8B-B14F-4D97-AF65-F5344CB8AC3E}">
        <p14:creationId xmlns:p14="http://schemas.microsoft.com/office/powerpoint/2010/main" val="1581492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379</TotalTime>
  <Words>3885</Words>
  <Application>Microsoft Office PowerPoint</Application>
  <PresentationFormat>如螢幕大小 (4:3)</PresentationFormat>
  <Paragraphs>680</Paragraphs>
  <Slides>33</Slides>
  <Notes>1</Notes>
  <HiddenSlides>0</HiddenSlides>
  <MMClips>0</MMClips>
  <ScaleCrop>false</ScaleCrop>
  <HeadingPairs>
    <vt:vector size="4" baseType="variant">
      <vt:variant>
        <vt:lpstr>佈景主題</vt:lpstr>
      </vt:variant>
      <vt:variant>
        <vt:i4>1</vt:i4>
      </vt:variant>
      <vt:variant>
        <vt:lpstr>投影片標題</vt:lpstr>
      </vt:variant>
      <vt:variant>
        <vt:i4>33</vt:i4>
      </vt:variant>
    </vt:vector>
  </HeadingPairs>
  <TitlesOfParts>
    <vt:vector size="34" baseType="lpstr">
      <vt:lpstr>Office 佈景主題</vt:lpstr>
      <vt:lpstr>PowerPoint 簡報</vt:lpstr>
      <vt:lpstr>PowerPoint 簡報</vt:lpstr>
      <vt:lpstr>PowerPoint 簡報</vt:lpstr>
      <vt:lpstr>PowerPoint 簡報</vt:lpstr>
      <vt:lpstr>計畫位置</vt:lpstr>
      <vt:lpstr>計畫範圍</vt:lpstr>
      <vt:lpstr>現況環境</vt:lpstr>
      <vt:lpstr>現況環境</vt:lpstr>
      <vt:lpstr>現況環境</vt:lpstr>
      <vt:lpstr>生態環境現況</vt:lpstr>
      <vt:lpstr>水質狀況</vt:lpstr>
      <vt:lpstr>公民參與辦理情形 </vt:lpstr>
      <vt:lpstr>公民參與辦理情形 </vt:lpstr>
      <vt:lpstr>公民參與辦理情形 </vt:lpstr>
      <vt:lpstr>公民參與辦理情形 </vt:lpstr>
      <vt:lpstr>公民參與辦理情形 </vt:lpstr>
      <vt:lpstr>相關作業辦理情形 </vt:lpstr>
      <vt:lpstr>整體計畫概述</vt:lpstr>
      <vt:lpstr>整體計畫概述</vt:lpstr>
      <vt:lpstr>初步規劃構想示意圖</vt:lpstr>
      <vt:lpstr>設計說明 ‒</vt:lpstr>
      <vt:lpstr>設計說明 ‒</vt:lpstr>
      <vt:lpstr>設計說明 ‒</vt:lpstr>
      <vt:lpstr>設計說明 ‒</vt:lpstr>
      <vt:lpstr>設計說明 ‒</vt:lpstr>
      <vt:lpstr>計畫經費</vt:lpstr>
      <vt:lpstr>經費分析</vt:lpstr>
      <vt:lpstr>計畫執行期程表</vt:lpstr>
      <vt:lpstr>計畫可行性</vt:lpstr>
      <vt:lpstr>預期成果及效益</vt:lpstr>
      <vt:lpstr>營運管理計畫</vt:lpstr>
      <vt:lpstr>營運管理計畫</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洪嬿樺</cp:lastModifiedBy>
  <cp:revision>44</cp:revision>
  <dcterms:created xsi:type="dcterms:W3CDTF">2021-04-15T10:01:55Z</dcterms:created>
  <dcterms:modified xsi:type="dcterms:W3CDTF">2021-06-16T06:40:32Z</dcterms:modified>
</cp:coreProperties>
</file>