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4" r:id="rId2"/>
    <p:sldMasterId id="2147483696" r:id="rId3"/>
  </p:sldMasterIdLst>
  <p:notesMasterIdLst>
    <p:notesMasterId r:id="rId20"/>
  </p:notesMasterIdLst>
  <p:sldIdLst>
    <p:sldId id="304" r:id="rId4"/>
    <p:sldId id="258" r:id="rId5"/>
    <p:sldId id="257" r:id="rId6"/>
    <p:sldId id="306" r:id="rId7"/>
    <p:sldId id="305" r:id="rId8"/>
    <p:sldId id="307" r:id="rId9"/>
    <p:sldId id="308" r:id="rId10"/>
    <p:sldId id="315" r:id="rId11"/>
    <p:sldId id="311" r:id="rId12"/>
    <p:sldId id="316" r:id="rId13"/>
    <p:sldId id="310" r:id="rId14"/>
    <p:sldId id="309" r:id="rId15"/>
    <p:sldId id="312" r:id="rId16"/>
    <p:sldId id="313" r:id="rId17"/>
    <p:sldId id="314" r:id="rId18"/>
    <p:sldId id="265" r:id="rId19"/>
  </p:sldIdLst>
  <p:sldSz cx="9906000" cy="6858000" type="A4"/>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E8"/>
    <a:srgbClr val="A6A6A6"/>
    <a:srgbClr val="002060"/>
    <a:srgbClr val="E1F2FF"/>
    <a:srgbClr val="FFF9E7"/>
    <a:srgbClr val="FFEFEF"/>
    <a:srgbClr val="000000"/>
    <a:srgbClr val="F1E8F8"/>
    <a:srgbClr val="FFF2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8" autoAdjust="0"/>
    <p:restoredTop sz="96429" autoAdjust="0"/>
  </p:normalViewPr>
  <p:slideViewPr>
    <p:cSldViewPr snapToGrid="0">
      <p:cViewPr>
        <p:scale>
          <a:sx n="100" d="100"/>
          <a:sy n="100" d="100"/>
        </p:scale>
        <p:origin x="-830" y="470"/>
      </p:cViewPr>
      <p:guideLst>
        <p:guide orient="horz" pos="2160"/>
        <p:guide pos="3120"/>
      </p:guideLst>
    </p:cSldViewPr>
  </p:slideViewPr>
  <p:notesTextViewPr>
    <p:cViewPr>
      <p:scale>
        <a:sx n="1" d="1"/>
        <a:sy n="1" d="1"/>
      </p:scale>
      <p:origin x="0" y="0"/>
    </p:cViewPr>
  </p:notesTextViewPr>
  <p:sorterViewPr>
    <p:cViewPr>
      <p:scale>
        <a:sx n="100" d="100"/>
        <a:sy n="100" d="100"/>
      </p:scale>
      <p:origin x="0" y="-4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5188"/>
          </a:xfrm>
          <a:prstGeom prst="rect">
            <a:avLst/>
          </a:prstGeom>
        </p:spPr>
        <p:txBody>
          <a:bodyPr vert="horz" lIns="91414" tIns="45707" rIns="91414" bIns="45707"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1" cy="495188"/>
          </a:xfrm>
          <a:prstGeom prst="rect">
            <a:avLst/>
          </a:prstGeom>
        </p:spPr>
        <p:txBody>
          <a:bodyPr vert="horz" lIns="91414" tIns="45707" rIns="91414" bIns="45707" rtlCol="0"/>
          <a:lstStyle>
            <a:lvl1pPr algn="r">
              <a:defRPr sz="1200"/>
            </a:lvl1pPr>
          </a:lstStyle>
          <a:p>
            <a:fld id="{F8438028-1465-4B28-A2BD-629F13E721B5}" type="datetimeFigureOut">
              <a:rPr lang="zh-TW" altLang="en-US" smtClean="0"/>
              <a:t>2021/5/6</a:t>
            </a:fld>
            <a:endParaRPr lang="zh-TW" altLang="en-US"/>
          </a:p>
        </p:txBody>
      </p:sp>
      <p:sp>
        <p:nvSpPr>
          <p:cNvPr id="4" name="投影片圖像版面配置區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14" tIns="45707" rIns="91414" bIns="45707" rtlCol="0" anchor="ctr"/>
          <a:lstStyle/>
          <a:p>
            <a:endParaRPr lang="zh-TW" altLang="en-US"/>
          </a:p>
        </p:txBody>
      </p:sp>
      <p:sp>
        <p:nvSpPr>
          <p:cNvPr id="5" name="備忘稿版面配置區 4"/>
          <p:cNvSpPr>
            <a:spLocks noGrp="1"/>
          </p:cNvSpPr>
          <p:nvPr>
            <p:ph type="body" sz="quarter" idx="3"/>
          </p:nvPr>
        </p:nvSpPr>
        <p:spPr>
          <a:xfrm>
            <a:off x="673577" y="4749693"/>
            <a:ext cx="5388610" cy="3886111"/>
          </a:xfrm>
          <a:prstGeom prst="rect">
            <a:avLst/>
          </a:prstGeom>
        </p:spPr>
        <p:txBody>
          <a:bodyPr vert="horz" lIns="91414" tIns="45707" rIns="91414" bIns="45707"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4303"/>
            <a:ext cx="2918831" cy="495187"/>
          </a:xfrm>
          <a:prstGeom prst="rect">
            <a:avLst/>
          </a:prstGeom>
        </p:spPr>
        <p:txBody>
          <a:bodyPr vert="horz" lIns="91414" tIns="45707" rIns="91414" bIns="4570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3"/>
            <a:ext cx="2918831" cy="495187"/>
          </a:xfrm>
          <a:prstGeom prst="rect">
            <a:avLst/>
          </a:prstGeom>
        </p:spPr>
        <p:txBody>
          <a:bodyPr vert="horz" lIns="91414" tIns="45707" rIns="91414" bIns="45707" rtlCol="0" anchor="b"/>
          <a:lstStyle>
            <a:lvl1pPr algn="r">
              <a:defRPr sz="1200"/>
            </a:lvl1pPr>
          </a:lstStyle>
          <a:p>
            <a:fld id="{9194CF33-188F-4718-B329-1DC4BD7D89EA}" type="slidenum">
              <a:rPr lang="zh-TW" altLang="en-US" smtClean="0"/>
              <a:t>‹#›</a:t>
            </a:fld>
            <a:endParaRPr lang="zh-TW" altLang="en-US"/>
          </a:p>
        </p:txBody>
      </p:sp>
    </p:spTree>
    <p:extLst>
      <p:ext uri="{BB962C8B-B14F-4D97-AF65-F5344CB8AC3E}">
        <p14:creationId xmlns:p14="http://schemas.microsoft.com/office/powerpoint/2010/main" val="305749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2</a:t>
            </a:fld>
            <a:endParaRPr lang="zh-TW" altLang="en-US"/>
          </a:p>
        </p:txBody>
      </p:sp>
    </p:spTree>
    <p:extLst>
      <p:ext uri="{BB962C8B-B14F-4D97-AF65-F5344CB8AC3E}">
        <p14:creationId xmlns:p14="http://schemas.microsoft.com/office/powerpoint/2010/main" val="310302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3</a:t>
            </a:fld>
            <a:endParaRPr lang="zh-TW" altLang="en-US"/>
          </a:p>
        </p:txBody>
      </p:sp>
    </p:spTree>
    <p:extLst>
      <p:ext uri="{BB962C8B-B14F-4D97-AF65-F5344CB8AC3E}">
        <p14:creationId xmlns:p14="http://schemas.microsoft.com/office/powerpoint/2010/main" val="204545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4</a:t>
            </a:fld>
            <a:endParaRPr lang="zh-TW" altLang="en-US"/>
          </a:p>
        </p:txBody>
      </p:sp>
    </p:spTree>
    <p:extLst>
      <p:ext uri="{BB962C8B-B14F-4D97-AF65-F5344CB8AC3E}">
        <p14:creationId xmlns:p14="http://schemas.microsoft.com/office/powerpoint/2010/main" val="60354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5</a:t>
            </a:fld>
            <a:endParaRPr lang="zh-TW" altLang="en-US"/>
          </a:p>
        </p:txBody>
      </p:sp>
    </p:spTree>
    <p:extLst>
      <p:ext uri="{BB962C8B-B14F-4D97-AF65-F5344CB8AC3E}">
        <p14:creationId xmlns:p14="http://schemas.microsoft.com/office/powerpoint/2010/main" val="12892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ACC1FAE3-3B0E-422D-840D-44BDD843E9D2}"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30353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C758963-FC37-4E6C-BBDD-62A0EBCCB2F6}"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07404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D22F579-3A03-4E46-B1DB-5EA4D7E0499F}"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04623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ACC1FAE3-3B0E-422D-840D-44BDD843E9D2}"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42429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3F2A683-5342-4334-B935-83D43D6B2857}"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15042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EA39478-C470-436E-ACA4-D3CF68553D6B}"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31463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A429E74-C0C8-4802-9CDA-13C295CEE9A3}"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63785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42FB3F-DBD6-4868-AE8B-C3A7DB147FF8}" type="datetime1">
              <a:rPr lang="zh-TW" altLang="en-US" smtClean="0"/>
              <a:t>2021/5/6</a:t>
            </a:fld>
            <a:endParaRPr lang="zh-TW" altLang="en-US"/>
          </a:p>
        </p:txBody>
      </p:sp>
      <p:sp>
        <p:nvSpPr>
          <p:cNvPr id="8" name="Footer Placeholder 7"/>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10141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AE78AFA4-1A7E-4FF6-B698-D69CDA50134B}" type="datetime1">
              <a:rPr lang="zh-TW" altLang="en-US" smtClean="0"/>
              <a:t>2021/5/6</a:t>
            </a:fld>
            <a:endParaRPr lang="zh-TW" altLang="en-US"/>
          </a:p>
        </p:txBody>
      </p:sp>
      <p:sp>
        <p:nvSpPr>
          <p:cNvPr id="4" name="Footer Placeholder 3"/>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76278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8CB104-5B79-4157-82D1-871E7E4C42D9}" type="datetime1">
              <a:rPr lang="zh-TW" altLang="en-US" smtClean="0"/>
              <a:t>2021/5/6</a:t>
            </a:fld>
            <a:endParaRPr lang="zh-TW" altLang="en-US"/>
          </a:p>
        </p:txBody>
      </p:sp>
      <p:sp>
        <p:nvSpPr>
          <p:cNvPr id="3" name="Footer Placeholder 2"/>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03773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34A5C45-0896-4EEC-91B9-EB3006149C32}"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8980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3F2A683-5342-4334-B935-83D43D6B2857}"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219155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D939541-513D-4B34-AF8F-93AB1C0FE1ED}"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88211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C758963-FC37-4E6C-BBDD-62A0EBCCB2F6}"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55063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D22F579-3A03-4E46-B1DB-5EA4D7E0499F}"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15073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ACC1FAE3-3B0E-422D-840D-44BDD843E9D2}"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95868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3F2A683-5342-4334-B935-83D43D6B2857}"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616425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EA39478-C470-436E-ACA4-D3CF68553D6B}"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462389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A429E74-C0C8-4802-9CDA-13C295CEE9A3}"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479026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42FB3F-DBD6-4868-AE8B-C3A7DB147FF8}" type="datetime1">
              <a:rPr lang="zh-TW" altLang="en-US" smtClean="0"/>
              <a:t>2021/5/6</a:t>
            </a:fld>
            <a:endParaRPr lang="zh-TW" altLang="en-US"/>
          </a:p>
        </p:txBody>
      </p:sp>
      <p:sp>
        <p:nvSpPr>
          <p:cNvPr id="8" name="Footer Placeholder 7"/>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795590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AE78AFA4-1A7E-4FF6-B698-D69CDA50134B}" type="datetime1">
              <a:rPr lang="zh-TW" altLang="en-US" smtClean="0"/>
              <a:t>2021/5/6</a:t>
            </a:fld>
            <a:endParaRPr lang="zh-TW" altLang="en-US"/>
          </a:p>
        </p:txBody>
      </p:sp>
      <p:sp>
        <p:nvSpPr>
          <p:cNvPr id="4" name="Footer Placeholder 3"/>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062560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8CB104-5B79-4157-82D1-871E7E4C42D9}" type="datetime1">
              <a:rPr lang="zh-TW" altLang="en-US" smtClean="0"/>
              <a:t>2021/5/6</a:t>
            </a:fld>
            <a:endParaRPr lang="zh-TW" altLang="en-US"/>
          </a:p>
        </p:txBody>
      </p:sp>
      <p:sp>
        <p:nvSpPr>
          <p:cNvPr id="3" name="Footer Placeholder 2"/>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44434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EA39478-C470-436E-ACA4-D3CF68553D6B}"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271127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34A5C45-0896-4EEC-91B9-EB3006149C32}"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4238422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D939541-513D-4B34-AF8F-93AB1C0FE1ED}"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896244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C758963-FC37-4E6C-BBDD-62A0EBCCB2F6}"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74263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D22F579-3A03-4E46-B1DB-5EA4D7E0499F}" type="datetime1">
              <a:rPr lang="zh-TW" altLang="en-US" smtClean="0"/>
              <a:t>2021/5/6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90939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A429E74-C0C8-4802-9CDA-13C295CEE9A3}"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25018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42FB3F-DBD6-4868-AE8B-C3A7DB147FF8}" type="datetime1">
              <a:rPr lang="zh-TW" altLang="en-US" smtClean="0"/>
              <a:t>2021/5/6</a:t>
            </a:fld>
            <a:endParaRPr lang="zh-TW" altLang="en-US"/>
          </a:p>
        </p:txBody>
      </p:sp>
      <p:sp>
        <p:nvSpPr>
          <p:cNvPr id="8" name="Footer Placeholder 7"/>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4468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AE78AFA4-1A7E-4FF6-B698-D69CDA50134B}" type="datetime1">
              <a:rPr lang="zh-TW" altLang="en-US" smtClean="0"/>
              <a:t>2021/5/6</a:t>
            </a:fld>
            <a:endParaRPr lang="zh-TW" altLang="en-US"/>
          </a:p>
        </p:txBody>
      </p:sp>
      <p:sp>
        <p:nvSpPr>
          <p:cNvPr id="4" name="Footer Placeholder 3"/>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409919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8CB104-5B79-4157-82D1-871E7E4C42D9}" type="datetime1">
              <a:rPr lang="zh-TW" altLang="en-US" smtClean="0"/>
              <a:t>2021/5/6</a:t>
            </a:fld>
            <a:endParaRPr lang="zh-TW" altLang="en-US"/>
          </a:p>
        </p:txBody>
      </p:sp>
      <p:sp>
        <p:nvSpPr>
          <p:cNvPr id="3" name="Footer Placeholder 2"/>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63642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34A5C45-0896-4EEC-91B9-EB3006149C32}"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83607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D939541-513D-4B34-AF8F-93AB1C0FE1ED}" type="datetime1">
              <a:rPr lang="zh-TW" altLang="en-US" smtClean="0"/>
              <a:t>2021/5/6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0471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10000"/>
                <a:lumOff val="90000"/>
              </a:schemeClr>
            </a:gs>
          </a:gsLst>
          <a:lin ang="8100000" scaled="0"/>
          <a:tileRect/>
        </a:gradFill>
        <a:effectLst/>
      </p:bgPr>
    </p:bg>
    <p:spTree>
      <p:nvGrpSpPr>
        <p:cNvPr id="1" name=""/>
        <p:cNvGrpSpPr/>
        <p:nvPr/>
      </p:nvGrpSpPr>
      <p:grpSpPr>
        <a:xfrm>
          <a:off x="0" y="0"/>
          <a:ext cx="0" cy="0"/>
          <a:chOff x="0" y="0"/>
          <a:chExt cx="0" cy="0"/>
        </a:xfrm>
      </p:grpSpPr>
      <p:sp>
        <p:nvSpPr>
          <p:cNvPr id="14" name="圓角化對角線角落矩形 13"/>
          <p:cNvSpPr/>
          <p:nvPr userDrawn="1"/>
        </p:nvSpPr>
        <p:spPr>
          <a:xfrm>
            <a:off x="0" y="0"/>
            <a:ext cx="8210550" cy="396000"/>
          </a:xfrm>
          <a:prstGeom prst="round2DiagRect">
            <a:avLst>
              <a:gd name="adj1" fmla="val 0"/>
              <a:gd name="adj2" fmla="val 50000"/>
            </a:avLst>
          </a:prstGeom>
          <a:gradFill>
            <a:gsLst>
              <a:gs pos="0">
                <a:schemeClr val="accent1">
                  <a:lumMod val="110000"/>
                  <a:satMod val="105000"/>
                  <a:tint val="67000"/>
                  <a:alpha val="0"/>
                </a:schemeClr>
              </a:gs>
              <a:gs pos="50000">
                <a:schemeClr val="accent1">
                  <a:lumMod val="105000"/>
                  <a:satMod val="103000"/>
                  <a:tint val="73000"/>
                </a:schemeClr>
              </a:gs>
              <a:gs pos="100000">
                <a:schemeClr val="accent1">
                  <a:lumMod val="105000"/>
                  <a:satMod val="109000"/>
                  <a:tint val="8100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3" name="Text Placeholder 2"/>
          <p:cNvSpPr>
            <a:spLocks noGrp="1"/>
          </p:cNvSpPr>
          <p:nvPr>
            <p:ph type="body" idx="1"/>
          </p:nvPr>
        </p:nvSpPr>
        <p:spPr>
          <a:xfrm>
            <a:off x="154091" y="754433"/>
            <a:ext cx="9673909" cy="550759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矩形 6"/>
          <p:cNvSpPr/>
          <p:nvPr userDrawn="1"/>
        </p:nvSpPr>
        <p:spPr>
          <a:xfrm>
            <a:off x="0" y="39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9" name="矩形 8"/>
          <p:cNvSpPr/>
          <p:nvPr userDrawn="1"/>
        </p:nvSpPr>
        <p:spPr>
          <a:xfrm>
            <a:off x="0" y="57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2" name="Title Placeholder 1"/>
          <p:cNvSpPr>
            <a:spLocks noGrp="1"/>
          </p:cNvSpPr>
          <p:nvPr>
            <p:ph type="title"/>
          </p:nvPr>
        </p:nvSpPr>
        <p:spPr>
          <a:xfrm>
            <a:off x="0" y="0"/>
            <a:ext cx="8543925" cy="39600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15" name="Slide Number Placeholder 5"/>
          <p:cNvSpPr>
            <a:spLocks noGrp="1"/>
          </p:cNvSpPr>
          <p:nvPr>
            <p:ph type="sldNum" sz="quarter" idx="4"/>
          </p:nvPr>
        </p:nvSpPr>
        <p:spPr>
          <a:xfrm>
            <a:off x="7677150" y="6470122"/>
            <a:ext cx="2228850" cy="365125"/>
          </a:xfrm>
          <a:prstGeom prst="rect">
            <a:avLst/>
          </a:prstGeom>
        </p:spPr>
        <p:txBody>
          <a:bodyPr vert="horz" lIns="91440" tIns="45720" rIns="91440" bIns="45720" rtlCol="0" anchor="ctr"/>
          <a:lstStyle>
            <a:lvl1pPr algn="r">
              <a:defRPr sz="1600">
                <a:solidFill>
                  <a:schemeClr val="tx1">
                    <a:tint val="75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stStyle>
          <a:p>
            <a:r>
              <a:rPr lang="en-US" altLang="zh-TW"/>
              <a:t>-</a:t>
            </a:r>
            <a:fld id="{F7242E42-FC29-4B77-9CAD-15FFB4F31242}" type="slidenum">
              <a:rPr lang="zh-TW" altLang="en-US" smtClean="0"/>
              <a:pPr/>
              <a:t>‹#›</a:t>
            </a:fld>
            <a:r>
              <a:rPr lang="en-US" altLang="zh-TW"/>
              <a:t>-</a:t>
            </a:r>
            <a:endParaRPr lang="zh-TW" altLang="en-US" dirty="0"/>
          </a:p>
        </p:txBody>
      </p:sp>
      <p:sp>
        <p:nvSpPr>
          <p:cNvPr id="16" name="矩形 15"/>
          <p:cNvSpPr/>
          <p:nvPr userDrawn="1"/>
        </p:nvSpPr>
        <p:spPr>
          <a:xfrm>
            <a:off x="0" y="6372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pic>
        <p:nvPicPr>
          <p:cNvPr id="11" name="圖片 9" descr="logo-金門國家公園管理處.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37062" y="27782"/>
            <a:ext cx="3168938" cy="68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40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2800" b="1" kern="1200">
          <a:solidFill>
            <a:schemeClr val="accent5">
              <a:lumMod val="20000"/>
              <a:lumOff val="80000"/>
            </a:schemeClr>
          </a:solidFill>
          <a:effectLst>
            <a:glow rad="63500">
              <a:schemeClr val="accent1">
                <a:satMod val="175000"/>
                <a:alpha val="40000"/>
              </a:schemeClr>
            </a:glow>
          </a:effectLst>
          <a:latin typeface="Times New Roman" panose="02020603050405020304" pitchFamily="18" charset="0"/>
          <a:ea typeface="華康粗圓體" panose="020F0709000000000000" pitchFamily="49"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u"/>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10000"/>
                <a:lumOff val="90000"/>
              </a:schemeClr>
            </a:gs>
          </a:gsLst>
          <a:lin ang="8100000" scaled="0"/>
          <a:tileRect/>
        </a:gradFill>
        <a:effectLst/>
      </p:bgPr>
    </p:bg>
    <p:spTree>
      <p:nvGrpSpPr>
        <p:cNvPr id="1" name=""/>
        <p:cNvGrpSpPr/>
        <p:nvPr/>
      </p:nvGrpSpPr>
      <p:grpSpPr>
        <a:xfrm>
          <a:off x="0" y="0"/>
          <a:ext cx="0" cy="0"/>
          <a:chOff x="0" y="0"/>
          <a:chExt cx="0" cy="0"/>
        </a:xfrm>
      </p:grpSpPr>
      <p:sp>
        <p:nvSpPr>
          <p:cNvPr id="12" name="圓角化對角線角落矩形 11"/>
          <p:cNvSpPr/>
          <p:nvPr userDrawn="1"/>
        </p:nvSpPr>
        <p:spPr>
          <a:xfrm>
            <a:off x="0" y="0"/>
            <a:ext cx="8210550" cy="396000"/>
          </a:xfrm>
          <a:prstGeom prst="round2DiagRect">
            <a:avLst>
              <a:gd name="adj1" fmla="val 0"/>
              <a:gd name="adj2" fmla="val 50000"/>
            </a:avLst>
          </a:prstGeom>
          <a:gradFill>
            <a:gsLst>
              <a:gs pos="0">
                <a:schemeClr val="accent1">
                  <a:lumMod val="110000"/>
                  <a:satMod val="105000"/>
                  <a:tint val="67000"/>
                  <a:alpha val="0"/>
                </a:schemeClr>
              </a:gs>
              <a:gs pos="50000">
                <a:schemeClr val="accent1">
                  <a:lumMod val="105000"/>
                  <a:satMod val="103000"/>
                  <a:tint val="73000"/>
                </a:schemeClr>
              </a:gs>
              <a:gs pos="100000">
                <a:schemeClr val="accent1">
                  <a:lumMod val="105000"/>
                  <a:satMod val="109000"/>
                  <a:tint val="8100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3" name="Text Placeholder 2"/>
          <p:cNvSpPr>
            <a:spLocks noGrp="1"/>
          </p:cNvSpPr>
          <p:nvPr>
            <p:ph type="body" idx="1"/>
          </p:nvPr>
        </p:nvSpPr>
        <p:spPr>
          <a:xfrm>
            <a:off x="1447801" y="754433"/>
            <a:ext cx="8380200" cy="550759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矩形 6"/>
          <p:cNvSpPr/>
          <p:nvPr userDrawn="1"/>
        </p:nvSpPr>
        <p:spPr>
          <a:xfrm>
            <a:off x="0" y="39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9" name="矩形 8"/>
          <p:cNvSpPr/>
          <p:nvPr userDrawn="1"/>
        </p:nvSpPr>
        <p:spPr>
          <a:xfrm>
            <a:off x="0" y="57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15" name="Slide Number Placeholder 5"/>
          <p:cNvSpPr>
            <a:spLocks noGrp="1"/>
          </p:cNvSpPr>
          <p:nvPr>
            <p:ph type="sldNum" sz="quarter" idx="4"/>
          </p:nvPr>
        </p:nvSpPr>
        <p:spPr>
          <a:xfrm>
            <a:off x="7677150" y="6470122"/>
            <a:ext cx="2228850" cy="365125"/>
          </a:xfrm>
          <a:prstGeom prst="rect">
            <a:avLst/>
          </a:prstGeom>
        </p:spPr>
        <p:txBody>
          <a:bodyPr vert="horz" lIns="91440" tIns="45720" rIns="91440" bIns="45720" rtlCol="0" anchor="ctr"/>
          <a:lstStyle>
            <a:lvl1pPr algn="r">
              <a:defRPr sz="1600">
                <a:solidFill>
                  <a:schemeClr val="tx1">
                    <a:tint val="75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stStyle>
          <a:p>
            <a:r>
              <a:rPr lang="en-US" altLang="zh-TW"/>
              <a:t>-</a:t>
            </a:r>
            <a:fld id="{F7242E42-FC29-4B77-9CAD-15FFB4F31242}" type="slidenum">
              <a:rPr lang="zh-TW" altLang="en-US" smtClean="0"/>
              <a:pPr/>
              <a:t>‹#›</a:t>
            </a:fld>
            <a:r>
              <a:rPr lang="en-US" altLang="zh-TW"/>
              <a:t>-</a:t>
            </a:r>
            <a:endParaRPr lang="zh-TW" altLang="en-US" dirty="0"/>
          </a:p>
        </p:txBody>
      </p:sp>
      <p:sp>
        <p:nvSpPr>
          <p:cNvPr id="16" name="矩形 15"/>
          <p:cNvSpPr/>
          <p:nvPr userDrawn="1"/>
        </p:nvSpPr>
        <p:spPr>
          <a:xfrm>
            <a:off x="0" y="6372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11" name="矩形 10"/>
          <p:cNvSpPr/>
          <p:nvPr userDrawn="1"/>
        </p:nvSpPr>
        <p:spPr>
          <a:xfrm>
            <a:off x="1260000" y="648000"/>
            <a:ext cx="72000" cy="5724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2" name="Title Placeholder 1"/>
          <p:cNvSpPr>
            <a:spLocks noGrp="1"/>
          </p:cNvSpPr>
          <p:nvPr>
            <p:ph type="title"/>
          </p:nvPr>
        </p:nvSpPr>
        <p:spPr>
          <a:xfrm>
            <a:off x="0" y="0"/>
            <a:ext cx="8543925" cy="39600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pic>
        <p:nvPicPr>
          <p:cNvPr id="14" name="圖片 9" descr="logo-金門國家公園管理處.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37062" y="27782"/>
            <a:ext cx="3168938" cy="68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156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2800" b="1" kern="1200">
          <a:solidFill>
            <a:schemeClr val="accent5">
              <a:lumMod val="20000"/>
              <a:lumOff val="80000"/>
            </a:schemeClr>
          </a:solidFill>
          <a:effectLst>
            <a:glow rad="63500">
              <a:schemeClr val="accent1">
                <a:satMod val="175000"/>
                <a:alpha val="40000"/>
              </a:schemeClr>
            </a:glow>
          </a:effectLst>
          <a:latin typeface="Times New Roman" panose="02020603050405020304" pitchFamily="18" charset="0"/>
          <a:ea typeface="華康粗圓體" panose="020F0709000000000000" pitchFamily="49"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u"/>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10000"/>
                <a:lumOff val="90000"/>
              </a:schemeClr>
            </a:gs>
          </a:gsLst>
          <a:lin ang="81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1" y="754433"/>
            <a:ext cx="8380200" cy="550759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Tree>
    <p:extLst>
      <p:ext uri="{BB962C8B-B14F-4D97-AF65-F5344CB8AC3E}">
        <p14:creationId xmlns:p14="http://schemas.microsoft.com/office/powerpoint/2010/main" val="1617821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2800" b="1" kern="1200">
          <a:solidFill>
            <a:schemeClr val="accent5">
              <a:lumMod val="20000"/>
              <a:lumOff val="80000"/>
            </a:schemeClr>
          </a:solidFill>
          <a:effectLst>
            <a:glow rad="63500">
              <a:schemeClr val="accent1">
                <a:satMod val="175000"/>
                <a:alpha val="40000"/>
              </a:schemeClr>
            </a:glow>
          </a:effectLst>
          <a:latin typeface="Times New Roman" panose="02020603050405020304" pitchFamily="18" charset="0"/>
          <a:ea typeface="華康粗圓體" panose="020F0709000000000000" pitchFamily="49"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u"/>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9" descr="logo-金門國家公園管理處.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5200" y="44450"/>
            <a:ext cx="2710475" cy="58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 y="-32420"/>
            <a:ext cx="5843847" cy="707886"/>
          </a:xfrm>
          <a:prstGeom prst="rect">
            <a:avLst/>
          </a:prstGeom>
        </p:spPr>
        <p:txBody>
          <a:bodyPr wrap="square">
            <a:spAutoFit/>
          </a:bodyPr>
          <a:lstStyle/>
          <a:p>
            <a:r>
              <a:rPr lang="zh-TW" altLang="zh-TW" sz="4000" b="1" dirty="0">
                <a:solidFill>
                  <a:srgbClr val="002060"/>
                </a:solidFill>
                <a:latin typeface="微軟正黑體" pitchFamily="34" charset="-120"/>
                <a:ea typeface="微軟正黑體" pitchFamily="34" charset="-120"/>
              </a:rPr>
              <a:t>全國水環境改善計畫</a:t>
            </a:r>
            <a:endParaRPr lang="zh-TW" altLang="en-US" sz="4000" dirty="0">
              <a:solidFill>
                <a:srgbClr val="002060"/>
              </a:solidFill>
              <a:latin typeface="微軟正黑體" pitchFamily="34" charset="-120"/>
              <a:ea typeface="微軟正黑體" pitchFamily="34" charset="-120"/>
            </a:endParaRPr>
          </a:p>
        </p:txBody>
      </p:sp>
      <p:sp>
        <p:nvSpPr>
          <p:cNvPr id="4" name="矩形 3"/>
          <p:cNvSpPr/>
          <p:nvPr/>
        </p:nvSpPr>
        <p:spPr>
          <a:xfrm>
            <a:off x="668665" y="1981745"/>
            <a:ext cx="8905002" cy="707886"/>
          </a:xfrm>
          <a:prstGeom prst="rect">
            <a:avLst/>
          </a:prstGeom>
        </p:spPr>
        <p:txBody>
          <a:bodyPr wrap="none">
            <a:spAutoFit/>
          </a:bodyPr>
          <a:lstStyle/>
          <a:p>
            <a:r>
              <a:rPr lang="zh-TW" altLang="zh-TW" sz="4000" b="1" dirty="0">
                <a:latin typeface="微軟正黑體" pitchFamily="34" charset="-120"/>
                <a:ea typeface="微軟正黑體" pitchFamily="34" charset="-120"/>
              </a:rPr>
              <a:t>古寧頭水資源回收中心水環境改善計畫</a:t>
            </a:r>
            <a:endParaRPr lang="zh-TW" altLang="en-US" sz="4000" dirty="0">
              <a:latin typeface="微軟正黑體" pitchFamily="34" charset="-120"/>
              <a:ea typeface="微軟正黑體" pitchFamily="34" charset="-120"/>
            </a:endParaRPr>
          </a:p>
        </p:txBody>
      </p:sp>
      <p:sp>
        <p:nvSpPr>
          <p:cNvPr id="5" name="矩形 4"/>
          <p:cNvSpPr/>
          <p:nvPr/>
        </p:nvSpPr>
        <p:spPr>
          <a:xfrm>
            <a:off x="2643693" y="4476988"/>
            <a:ext cx="5109091" cy="461665"/>
          </a:xfrm>
          <a:prstGeom prst="rect">
            <a:avLst/>
          </a:prstGeom>
        </p:spPr>
        <p:txBody>
          <a:bodyPr wrap="none">
            <a:spAutoFit/>
          </a:bodyPr>
          <a:lstStyle/>
          <a:p>
            <a:pPr algn="dist"/>
            <a:r>
              <a:rPr lang="zh-TW" altLang="zh-TW" sz="2400" b="1" dirty="0">
                <a:latin typeface="微軟正黑體" pitchFamily="34" charset="-120"/>
                <a:ea typeface="微軟正黑體" pitchFamily="34" charset="-120"/>
              </a:rPr>
              <a:t>申請執行機關：金門國家公園</a:t>
            </a:r>
            <a:r>
              <a:rPr lang="zh-TW" altLang="zh-TW" sz="2400" b="1" dirty="0" smtClean="0">
                <a:latin typeface="微軟正黑體" pitchFamily="34" charset="-120"/>
                <a:ea typeface="微軟正黑體" pitchFamily="34" charset="-120"/>
              </a:rPr>
              <a:t>管理處</a:t>
            </a:r>
            <a:endParaRPr lang="en-US" altLang="zh-TW" sz="2400" b="1" dirty="0" smtClean="0">
              <a:latin typeface="微軟正黑體" pitchFamily="34" charset="-120"/>
              <a:ea typeface="微軟正黑體" pitchFamily="34" charset="-120"/>
            </a:endParaRPr>
          </a:p>
        </p:txBody>
      </p:sp>
      <p:sp>
        <p:nvSpPr>
          <p:cNvPr id="6" name="矩形 5"/>
          <p:cNvSpPr/>
          <p:nvPr/>
        </p:nvSpPr>
        <p:spPr>
          <a:xfrm>
            <a:off x="3887483" y="4938652"/>
            <a:ext cx="2818117" cy="461665"/>
          </a:xfrm>
          <a:prstGeom prst="rect">
            <a:avLst/>
          </a:prstGeom>
        </p:spPr>
        <p:txBody>
          <a:bodyPr wrap="square">
            <a:spAutoFit/>
          </a:bodyPr>
          <a:lstStyle/>
          <a:p>
            <a:pPr algn="dist"/>
            <a:r>
              <a:rPr lang="en-US" altLang="zh-TW" sz="2400" b="1" dirty="0" smtClean="0">
                <a:latin typeface="微軟正黑體" pitchFamily="34" charset="-120"/>
                <a:ea typeface="微軟正黑體" pitchFamily="34" charset="-120"/>
              </a:rPr>
              <a:t>110</a:t>
            </a:r>
            <a:r>
              <a:rPr lang="zh-TW" altLang="en-US" sz="2400" b="1" dirty="0" smtClean="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13</a:t>
            </a:r>
            <a:r>
              <a:rPr lang="zh-TW" altLang="en-US" sz="2400" b="1" dirty="0" smtClean="0">
                <a:latin typeface="微軟正黑體" pitchFamily="34" charset="-120"/>
                <a:ea typeface="微軟正黑體" pitchFamily="34" charset="-120"/>
              </a:rPr>
              <a:t>日</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10316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污水處理方式</a:t>
            </a:r>
            <a:endParaRPr lang="en-US" altLang="zh-TW" dirty="0">
              <a:latin typeface="微軟正黑體" pitchFamily="34" charset="-120"/>
              <a:ea typeface="微軟正黑體" pitchFamily="34" charset="-120"/>
            </a:endParaRPr>
          </a:p>
          <a:p>
            <a:pPr marL="271463" indent="0" algn="just">
              <a:buNone/>
            </a:pPr>
            <a:r>
              <a:rPr lang="zh-TW" altLang="zh-TW" dirty="0"/>
              <a:t>新建水資源回收中心以公共下水道</a:t>
            </a:r>
            <a:r>
              <a:rPr lang="en-US" altLang="zh-TW" dirty="0"/>
              <a:t>(</a:t>
            </a:r>
            <a:r>
              <a:rPr lang="zh-TW" altLang="zh-TW" dirty="0"/>
              <a:t>非水源水質水量保護區</a:t>
            </a:r>
            <a:r>
              <a:rPr lang="en-US" altLang="zh-TW" dirty="0"/>
              <a:t>)</a:t>
            </a:r>
            <a:r>
              <a:rPr lang="zh-TW" altLang="zh-TW" dirty="0"/>
              <a:t>流量大於</a:t>
            </a:r>
            <a:r>
              <a:rPr lang="en-US" altLang="zh-TW" dirty="0"/>
              <a:t>250CMD</a:t>
            </a:r>
            <a:r>
              <a:rPr lang="zh-TW" altLang="zh-TW" dirty="0"/>
              <a:t>之排放標準進行規劃，詳表</a:t>
            </a:r>
            <a:r>
              <a:rPr lang="en-US" altLang="zh-TW" dirty="0"/>
              <a:t>4-2</a:t>
            </a:r>
            <a:r>
              <a:rPr lang="zh-TW" altLang="zh-TW" dirty="0"/>
              <a:t>所示。目前規劃除採二級生物處理外，另增加過濾處理及放流水回收設施，可符合回收再利用之相關標準，以利後續再利用</a:t>
            </a:r>
            <a:endParaRPr lang="en-US" altLang="zh-TW" dirty="0">
              <a:solidFill>
                <a:schemeClr val="accent3">
                  <a:lumMod val="50000"/>
                </a:schemeClr>
              </a:solidFill>
            </a:endParaRPr>
          </a:p>
          <a:p>
            <a:endParaRPr lang="zh-TW" altLang="en-US" dirty="0"/>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9</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816190725"/>
              </p:ext>
            </p:extLst>
          </p:nvPr>
        </p:nvGraphicFramePr>
        <p:xfrm>
          <a:off x="1551777" y="2758442"/>
          <a:ext cx="7988462" cy="3317557"/>
        </p:xfrm>
        <a:graphic>
          <a:graphicData uri="http://schemas.openxmlformats.org/drawingml/2006/table">
            <a:tbl>
              <a:tblPr firstRow="1" firstCol="1" bandRow="1">
                <a:tableStyleId>{5C22544A-7EE6-4342-B048-85BDC9FD1C3A}</a:tableStyleId>
              </a:tblPr>
              <a:tblGrid>
                <a:gridCol w="1674494"/>
                <a:gridCol w="1052328"/>
                <a:gridCol w="1052328"/>
                <a:gridCol w="1052328"/>
                <a:gridCol w="1052328"/>
                <a:gridCol w="1052328"/>
                <a:gridCol w="1052328"/>
              </a:tblGrid>
              <a:tr h="581590">
                <a:tc rowSpan="2">
                  <a:txBody>
                    <a:bodyPr/>
                    <a:lstStyle/>
                    <a:p>
                      <a:pPr algn="r">
                        <a:spcAft>
                          <a:spcPts val="0"/>
                        </a:spcAft>
                      </a:pPr>
                      <a:r>
                        <a:rPr lang="zh-TW" sz="1600" kern="100" dirty="0">
                          <a:effectLst/>
                          <a:latin typeface="微軟正黑體" pitchFamily="34" charset="-120"/>
                          <a:ea typeface="微軟正黑體" pitchFamily="34" charset="-120"/>
                        </a:rPr>
                        <a:t>年份</a:t>
                      </a:r>
                      <a:r>
                        <a:rPr lang="en-US" sz="1600" kern="100" dirty="0">
                          <a:effectLst/>
                          <a:latin typeface="微軟正黑體" pitchFamily="34" charset="-120"/>
                          <a:ea typeface="微軟正黑體" pitchFamily="34" charset="-120"/>
                        </a:rPr>
                        <a:t>(</a:t>
                      </a:r>
                      <a:r>
                        <a:rPr lang="zh-TW" sz="1600" kern="100" dirty="0">
                          <a:effectLst/>
                          <a:latin typeface="微軟正黑體" pitchFamily="34" charset="-120"/>
                          <a:ea typeface="微軟正黑體" pitchFamily="34" charset="-120"/>
                        </a:rPr>
                        <a:t>民國</a:t>
                      </a:r>
                      <a:r>
                        <a:rPr lang="en-US" sz="1600" kern="100" dirty="0">
                          <a:effectLst/>
                          <a:latin typeface="微軟正黑體" pitchFamily="34" charset="-120"/>
                          <a:ea typeface="微軟正黑體" pitchFamily="34" charset="-120"/>
                        </a:rPr>
                        <a:t>)</a:t>
                      </a:r>
                      <a:endParaRPr lang="zh-TW" sz="1600" kern="100" dirty="0">
                        <a:effectLst/>
                        <a:latin typeface="微軟正黑體" pitchFamily="34" charset="-120"/>
                        <a:ea typeface="微軟正黑體" pitchFamily="34" charset="-120"/>
                      </a:endParaRPr>
                    </a:p>
                    <a:p>
                      <a:pPr algn="r">
                        <a:spcAft>
                          <a:spcPts val="0"/>
                        </a:spcAft>
                      </a:pPr>
                      <a:r>
                        <a:rPr lang="en-US" sz="1600" kern="100" dirty="0">
                          <a:effectLst/>
                          <a:latin typeface="微軟正黑體" pitchFamily="34" charset="-120"/>
                          <a:ea typeface="微軟正黑體" pitchFamily="34" charset="-120"/>
                        </a:rPr>
                        <a:t> </a:t>
                      </a:r>
                      <a:endParaRPr lang="zh-TW" sz="1600" kern="100" dirty="0">
                        <a:effectLst/>
                        <a:latin typeface="微軟正黑體" pitchFamily="34" charset="-120"/>
                        <a:ea typeface="微軟正黑體" pitchFamily="34" charset="-120"/>
                      </a:endParaRPr>
                    </a:p>
                    <a:p>
                      <a:pPr>
                        <a:spcAft>
                          <a:spcPts val="0"/>
                        </a:spcAft>
                      </a:pPr>
                      <a:r>
                        <a:rPr lang="zh-TW" sz="1600" kern="100" dirty="0">
                          <a:effectLst/>
                          <a:latin typeface="微軟正黑體" pitchFamily="34" charset="-120"/>
                          <a:ea typeface="微軟正黑體" pitchFamily="34" charset="-120"/>
                        </a:rPr>
                        <a:t>推估法</a:t>
                      </a:r>
                    </a:p>
                  </a:txBody>
                  <a:tcPr marL="68580" marR="68580" marT="0" marB="0" anchor="ctr"/>
                </a:tc>
                <a:tc gridSpan="6">
                  <a:txBody>
                    <a:bodyPr/>
                    <a:lstStyle/>
                    <a:p>
                      <a:pPr algn="ctr">
                        <a:spcAft>
                          <a:spcPts val="0"/>
                        </a:spcAft>
                      </a:pPr>
                      <a:r>
                        <a:rPr lang="zh-TW" sz="1600" kern="100" dirty="0">
                          <a:effectLst/>
                          <a:latin typeface="微軟正黑體" pitchFamily="34" charset="-120"/>
                          <a:ea typeface="微軟正黑體" pitchFamily="34" charset="-120"/>
                        </a:rPr>
                        <a:t>人口數</a:t>
                      </a:r>
                      <a:r>
                        <a:rPr lang="en-US" sz="1600" kern="100" dirty="0">
                          <a:effectLst/>
                          <a:latin typeface="微軟正黑體" pitchFamily="34" charset="-120"/>
                          <a:ea typeface="微軟正黑體" pitchFamily="34" charset="-120"/>
                        </a:rPr>
                        <a:t>(</a:t>
                      </a:r>
                      <a:r>
                        <a:rPr lang="zh-TW" sz="1600" kern="100" dirty="0">
                          <a:effectLst/>
                          <a:latin typeface="微軟正黑體" pitchFamily="34" charset="-120"/>
                          <a:ea typeface="微軟正黑體" pitchFamily="34" charset="-120"/>
                        </a:rPr>
                        <a:t>人</a:t>
                      </a:r>
                      <a:r>
                        <a:rPr lang="en-US" sz="1600" kern="100" dirty="0">
                          <a:effectLst/>
                          <a:latin typeface="微軟正黑體" pitchFamily="34" charset="-120"/>
                          <a:ea typeface="微軟正黑體" pitchFamily="34" charset="-120"/>
                        </a:rPr>
                        <a:t>)</a:t>
                      </a:r>
                      <a:endParaRPr lang="zh-TW" sz="1600" kern="100" dirty="0">
                        <a:effectLst/>
                        <a:latin typeface="微軟正黑體" pitchFamily="34" charset="-120"/>
                        <a:ea typeface="微軟正黑體" pitchFamily="34" charset="-12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82903">
                <a:tc vMerge="1">
                  <a:txBody>
                    <a:bodyPr/>
                    <a:lstStyle/>
                    <a:p>
                      <a:endParaRPr lang="zh-TW" altLang="en-US"/>
                    </a:p>
                  </a:txBody>
                  <a:tcPr/>
                </a:tc>
                <a:tc>
                  <a:txBody>
                    <a:bodyPr/>
                    <a:lstStyle/>
                    <a:p>
                      <a:pPr algn="ctr">
                        <a:spcAft>
                          <a:spcPts val="0"/>
                        </a:spcAft>
                      </a:pPr>
                      <a:r>
                        <a:rPr lang="en-US" sz="1600" kern="100" dirty="0">
                          <a:effectLst/>
                          <a:latin typeface="微軟正黑體" pitchFamily="34" charset="-120"/>
                          <a:ea typeface="微軟正黑體" pitchFamily="34" charset="-120"/>
                        </a:rPr>
                        <a:t>110</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115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120</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125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130</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135</a:t>
                      </a:r>
                      <a:endParaRPr lang="zh-TW" sz="1600" kern="100">
                        <a:effectLst/>
                        <a:latin typeface="微軟正黑體" pitchFamily="34" charset="-120"/>
                        <a:ea typeface="微軟正黑體" pitchFamily="34" charset="-120"/>
                      </a:endParaRPr>
                    </a:p>
                  </a:txBody>
                  <a:tcPr marL="68580" marR="68580" marT="0" marB="0" anchor="ctr"/>
                </a:tc>
              </a:tr>
              <a:tr h="538266">
                <a:tc>
                  <a:txBody>
                    <a:bodyPr/>
                    <a:lstStyle/>
                    <a:p>
                      <a:pPr algn="ctr">
                        <a:spcAft>
                          <a:spcPts val="0"/>
                        </a:spcAft>
                      </a:pPr>
                      <a:r>
                        <a:rPr lang="zh-TW" sz="1600" kern="100">
                          <a:effectLst/>
                          <a:latin typeface="微軟正黑體" pitchFamily="34" charset="-120"/>
                          <a:ea typeface="微軟正黑體" pitchFamily="34" charset="-120"/>
                        </a:rPr>
                        <a:t>算數增加法</a:t>
                      </a: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4,149</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4,858</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5,566</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6,275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6,983</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7,692</a:t>
                      </a:r>
                      <a:endParaRPr lang="zh-TW" sz="1600" kern="100">
                        <a:effectLst/>
                        <a:latin typeface="微軟正黑體" pitchFamily="34" charset="-120"/>
                        <a:ea typeface="微軟正黑體" pitchFamily="34" charset="-120"/>
                      </a:endParaRPr>
                    </a:p>
                  </a:txBody>
                  <a:tcPr marL="68580" marR="68580" marT="0" marB="0" anchor="ctr"/>
                </a:tc>
              </a:tr>
              <a:tr h="538266">
                <a:tc>
                  <a:txBody>
                    <a:bodyPr/>
                    <a:lstStyle/>
                    <a:p>
                      <a:pPr algn="ctr">
                        <a:spcAft>
                          <a:spcPts val="0"/>
                        </a:spcAft>
                      </a:pPr>
                      <a:r>
                        <a:rPr lang="zh-TW" sz="1600" kern="100">
                          <a:effectLst/>
                          <a:latin typeface="微軟正黑體" pitchFamily="34" charset="-120"/>
                          <a:ea typeface="微軟正黑體" pitchFamily="34" charset="-120"/>
                        </a:rPr>
                        <a:t>幾合增加法</a:t>
                      </a: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4,404</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5,701</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7,381</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9,556</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12,371</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16,016</a:t>
                      </a:r>
                      <a:endParaRPr lang="zh-TW" sz="1600" kern="100">
                        <a:effectLst/>
                        <a:latin typeface="微軟正黑體" pitchFamily="34" charset="-120"/>
                        <a:ea typeface="微軟正黑體" pitchFamily="34" charset="-120"/>
                      </a:endParaRPr>
                    </a:p>
                  </a:txBody>
                  <a:tcPr marL="68580" marR="68580" marT="0" marB="0" anchor="ctr"/>
                </a:tc>
              </a:tr>
              <a:tr h="538266">
                <a:tc>
                  <a:txBody>
                    <a:bodyPr/>
                    <a:lstStyle/>
                    <a:p>
                      <a:pPr algn="ctr">
                        <a:spcAft>
                          <a:spcPts val="0"/>
                        </a:spcAft>
                      </a:pPr>
                      <a:r>
                        <a:rPr lang="zh-TW" sz="1600" kern="100">
                          <a:effectLst/>
                          <a:latin typeface="微軟正黑體" pitchFamily="34" charset="-120"/>
                          <a:ea typeface="微軟正黑體" pitchFamily="34" charset="-120"/>
                        </a:rPr>
                        <a:t>飽和曲線法</a:t>
                      </a: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3,873</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4,054</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4,131</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4,162</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4,175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4,180</a:t>
                      </a:r>
                      <a:endParaRPr lang="zh-TW" sz="1600" kern="100">
                        <a:effectLst/>
                        <a:latin typeface="微軟正黑體" pitchFamily="34" charset="-120"/>
                        <a:ea typeface="微軟正黑體" pitchFamily="34" charset="-120"/>
                      </a:endParaRPr>
                    </a:p>
                  </a:txBody>
                  <a:tcPr marL="68580" marR="68580" marT="0" marB="0" anchor="ctr"/>
                </a:tc>
              </a:tr>
              <a:tr h="538266">
                <a:tc>
                  <a:txBody>
                    <a:bodyPr/>
                    <a:lstStyle/>
                    <a:p>
                      <a:pPr algn="ctr">
                        <a:spcAft>
                          <a:spcPts val="0"/>
                        </a:spcAft>
                      </a:pPr>
                      <a:r>
                        <a:rPr lang="zh-TW" sz="1600" kern="100">
                          <a:effectLst/>
                          <a:latin typeface="微軟正黑體" pitchFamily="34" charset="-120"/>
                          <a:ea typeface="微軟正黑體" pitchFamily="34" charset="-120"/>
                        </a:rPr>
                        <a:t>最小二乘法</a:t>
                      </a: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4,428</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5,288</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6,148</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7,008</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7,868</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8,728</a:t>
                      </a:r>
                      <a:endParaRPr lang="zh-TW" sz="1600" kern="100" dirty="0">
                        <a:effectLst/>
                        <a:latin typeface="微軟正黑體" pitchFamily="34" charset="-120"/>
                        <a:ea typeface="微軟正黑體" pitchFamily="34" charset="-120"/>
                      </a:endParaRPr>
                    </a:p>
                  </a:txBody>
                  <a:tcPr marL="68580" marR="68580" marT="0" marB="0" anchor="ctr"/>
                </a:tc>
              </a:tr>
            </a:tbl>
          </a:graphicData>
        </a:graphic>
      </p:graphicFrame>
      <p:graphicFrame>
        <p:nvGraphicFramePr>
          <p:cNvPr id="6"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181696402"/>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50837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放流水標準</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10</a:t>
            </a:fld>
            <a:endParaRPr lang="zh-TW" altLang="en-US"/>
          </a:p>
        </p:txBody>
      </p:sp>
      <p:graphicFrame>
        <p:nvGraphicFramePr>
          <p:cNvPr id="8" name="表格 7"/>
          <p:cNvGraphicFramePr>
            <a:graphicFrameLocks noGrp="1"/>
          </p:cNvGraphicFramePr>
          <p:nvPr>
            <p:extLst>
              <p:ext uri="{D42A27DB-BD31-4B8C-83A1-F6EECF244321}">
                <p14:modId xmlns:p14="http://schemas.microsoft.com/office/powerpoint/2010/main" val="3225619617"/>
              </p:ext>
            </p:extLst>
          </p:nvPr>
        </p:nvGraphicFramePr>
        <p:xfrm>
          <a:off x="1407849" y="751626"/>
          <a:ext cx="8388000" cy="5544000"/>
        </p:xfrm>
        <a:graphic>
          <a:graphicData uri="http://schemas.openxmlformats.org/drawingml/2006/table">
            <a:tbl>
              <a:tblPr>
                <a:tableStyleId>{5C22544A-7EE6-4342-B048-85BDC9FD1C3A}</a:tableStyleId>
              </a:tblPr>
              <a:tblGrid>
                <a:gridCol w="2268000">
                  <a:extLst>
                    <a:ext uri="{9D8B030D-6E8A-4147-A177-3AD203B41FA5}">
                      <a16:colId xmlns="" xmlns:a16="http://schemas.microsoft.com/office/drawing/2014/main" val="20000"/>
                    </a:ext>
                  </a:extLst>
                </a:gridCol>
                <a:gridCol w="1224000">
                  <a:extLst>
                    <a:ext uri="{9D8B030D-6E8A-4147-A177-3AD203B41FA5}">
                      <a16:colId xmlns="" xmlns:a16="http://schemas.microsoft.com/office/drawing/2014/main" val="20001"/>
                    </a:ext>
                  </a:extLst>
                </a:gridCol>
                <a:gridCol w="1224000">
                  <a:extLst>
                    <a:ext uri="{9D8B030D-6E8A-4147-A177-3AD203B41FA5}">
                      <a16:colId xmlns="" xmlns:a16="http://schemas.microsoft.com/office/drawing/2014/main" val="20002"/>
                    </a:ext>
                  </a:extLst>
                </a:gridCol>
                <a:gridCol w="1224000">
                  <a:extLst>
                    <a:ext uri="{9D8B030D-6E8A-4147-A177-3AD203B41FA5}">
                      <a16:colId xmlns="" xmlns:a16="http://schemas.microsoft.com/office/drawing/2014/main" val="20003"/>
                    </a:ext>
                  </a:extLst>
                </a:gridCol>
                <a:gridCol w="1224000">
                  <a:extLst>
                    <a:ext uri="{9D8B030D-6E8A-4147-A177-3AD203B41FA5}">
                      <a16:colId xmlns="" xmlns:a16="http://schemas.microsoft.com/office/drawing/2014/main" val="20004"/>
                    </a:ext>
                  </a:extLst>
                </a:gridCol>
                <a:gridCol w="1224000">
                  <a:extLst>
                    <a:ext uri="{9D8B030D-6E8A-4147-A177-3AD203B41FA5}">
                      <a16:colId xmlns="" xmlns:a16="http://schemas.microsoft.com/office/drawing/2014/main" val="20005"/>
                    </a:ext>
                  </a:extLst>
                </a:gridCol>
              </a:tblGrid>
              <a:tr h="396000">
                <a:tc rowSpan="3">
                  <a:txBody>
                    <a:bodyPr/>
                    <a:lstStyle/>
                    <a:p>
                      <a:pPr algn="ctr" eaLnBrk="0" hangingPunct="0">
                        <a:spcAft>
                          <a:spcPts val="0"/>
                        </a:spcAft>
                      </a:pPr>
                      <a:r>
                        <a:rPr lang="zh-TW" sz="1400" dirty="0">
                          <a:solidFill>
                            <a:schemeClr val="bg1"/>
                          </a:solidFill>
                          <a:effectLst/>
                          <a:latin typeface="微軟正黑體" pitchFamily="34" charset="-120"/>
                          <a:ea typeface="微軟正黑體" pitchFamily="34" charset="-120"/>
                          <a:cs typeface="Times New Roman" panose="02020603050405020304" pitchFamily="18" charset="0"/>
                        </a:rPr>
                        <a:t>水質要求項目</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eaLnBrk="0" hangingPunct="0">
                        <a:spcAft>
                          <a:spcPts val="0"/>
                        </a:spcAft>
                      </a:pPr>
                      <a:r>
                        <a:rPr lang="zh-TW" sz="1400" dirty="0">
                          <a:solidFill>
                            <a:schemeClr val="bg1"/>
                          </a:solidFill>
                          <a:effectLst/>
                          <a:latin typeface="微軟正黑體" pitchFamily="34" charset="-120"/>
                          <a:ea typeface="微軟正黑體" pitchFamily="34" charset="-120"/>
                          <a:cs typeface="Times New Roman" panose="02020603050405020304" pitchFamily="18" charset="0"/>
                        </a:rPr>
                        <a:t>非水源水質水量保護區</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zh-TW" altLang="en-US"/>
                    </a:p>
                  </a:txBody>
                  <a:tcPr/>
                </a:tc>
                <a:tc gridSpan="2">
                  <a:txBody>
                    <a:bodyPr/>
                    <a:lstStyle/>
                    <a:p>
                      <a:pPr algn="ctr" eaLnBrk="0" hangingPunct="0">
                        <a:spcAft>
                          <a:spcPts val="0"/>
                        </a:spcAft>
                      </a:pPr>
                      <a:r>
                        <a:rPr lang="zh-TW" sz="1400" dirty="0">
                          <a:solidFill>
                            <a:schemeClr val="bg1"/>
                          </a:solidFill>
                          <a:effectLst/>
                          <a:latin typeface="微軟正黑體" pitchFamily="34" charset="-120"/>
                          <a:ea typeface="微軟正黑體" pitchFamily="34" charset="-120"/>
                          <a:cs typeface="Times New Roman" panose="02020603050405020304" pitchFamily="18" charset="0"/>
                        </a:rPr>
                        <a:t>水源水質水量保護區</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zh-TW" altLang="en-US"/>
                    </a:p>
                  </a:txBody>
                  <a:tcPr/>
                </a:tc>
                <a:tc rowSpan="3">
                  <a:txBody>
                    <a:bodyPr/>
                    <a:lstStyle/>
                    <a:p>
                      <a:pPr algn="ctr" eaLnBrk="0" hangingPunct="0">
                        <a:spcAft>
                          <a:spcPts val="0"/>
                        </a:spcAft>
                      </a:pPr>
                      <a:r>
                        <a:rPr lang="zh-TW" sz="1400" dirty="0">
                          <a:solidFill>
                            <a:schemeClr val="bg1"/>
                          </a:solidFill>
                          <a:effectLst/>
                          <a:latin typeface="微軟正黑體" pitchFamily="34" charset="-120"/>
                          <a:ea typeface="微軟正黑體" pitchFamily="34" charset="-120"/>
                          <a:cs typeface="Times New Roman" panose="02020603050405020304" pitchFamily="18" charset="0"/>
                        </a:rPr>
                        <a:t>本計畫採用</a:t>
                      </a:r>
                    </a:p>
                    <a:p>
                      <a:pPr algn="ctr" eaLnBrk="0" hangingPunct="0">
                        <a:spcAft>
                          <a:spcPts val="0"/>
                        </a:spcAft>
                      </a:pPr>
                      <a:r>
                        <a:rPr lang="zh-TW" sz="1400" dirty="0">
                          <a:solidFill>
                            <a:schemeClr val="bg1"/>
                          </a:solidFill>
                          <a:effectLst/>
                          <a:latin typeface="微軟正黑體" pitchFamily="34" charset="-120"/>
                          <a:ea typeface="微軟正黑體" pitchFamily="34" charset="-120"/>
                          <a:cs typeface="Times New Roman" panose="02020603050405020304" pitchFamily="18" charset="0"/>
                        </a:rPr>
                        <a:t>排放標準</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 xmlns:a16="http://schemas.microsoft.com/office/drawing/2014/main" val="10000"/>
                  </a:ext>
                </a:extLst>
              </a:tr>
              <a:tr h="396000">
                <a:tc vMerge="1">
                  <a:txBody>
                    <a:bodyPr/>
                    <a:lstStyle/>
                    <a:p>
                      <a:endParaRPr lang="zh-TW" altLang="en-US"/>
                    </a:p>
                  </a:txBody>
                  <a:tcPr/>
                </a:tc>
                <a:tc gridSpan="2">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平均日流量</a:t>
                      </a:r>
                      <a:r>
                        <a:rPr lang="en-US" sz="1400" dirty="0" err="1">
                          <a:effectLst/>
                          <a:latin typeface="微軟正黑體" pitchFamily="34" charset="-120"/>
                          <a:ea typeface="微軟正黑體" pitchFamily="34" charset="-120"/>
                          <a:cs typeface="Times New Roman" panose="02020603050405020304" pitchFamily="18" charset="0"/>
                        </a:rPr>
                        <a:t>Qave</a:t>
                      </a:r>
                      <a:r>
                        <a:rPr lang="en-US" sz="1400" dirty="0">
                          <a:effectLst/>
                          <a:latin typeface="微軟正黑體" pitchFamily="34" charset="-120"/>
                          <a:ea typeface="微軟正黑體" pitchFamily="34" charset="-120"/>
                          <a:cs typeface="Times New Roman" panose="02020603050405020304" pitchFamily="18" charset="0"/>
                        </a:rPr>
                        <a:t>(CMD)</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c gridSpan="2">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平均日流量</a:t>
                      </a:r>
                      <a:r>
                        <a:rPr lang="en-US" sz="1400" dirty="0" err="1">
                          <a:effectLst/>
                          <a:latin typeface="微軟正黑體" pitchFamily="34" charset="-120"/>
                          <a:ea typeface="微軟正黑體" pitchFamily="34" charset="-120"/>
                          <a:cs typeface="Times New Roman" panose="02020603050405020304" pitchFamily="18" charset="0"/>
                        </a:rPr>
                        <a:t>Qave</a:t>
                      </a:r>
                      <a:r>
                        <a:rPr lang="en-US" sz="1400" dirty="0">
                          <a:effectLst/>
                          <a:latin typeface="微軟正黑體" pitchFamily="34" charset="-120"/>
                          <a:ea typeface="微軟正黑體" pitchFamily="34" charset="-120"/>
                          <a:cs typeface="Times New Roman" panose="02020603050405020304" pitchFamily="18" charset="0"/>
                        </a:rPr>
                        <a:t>(CMD)</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1"/>
                  </a:ext>
                </a:extLst>
              </a:tr>
              <a:tr h="396000">
                <a:tc vMerge="1">
                  <a:txBody>
                    <a:bodyPr/>
                    <a:lstStyle/>
                    <a:p>
                      <a:endParaRPr lang="zh-TW" altLang="en-US"/>
                    </a:p>
                  </a:txBody>
                  <a:tcPr/>
                </a:tc>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&gt;250</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a:t>
                      </a:r>
                      <a:r>
                        <a:rPr lang="en-US" sz="1400" dirty="0">
                          <a:effectLst/>
                          <a:latin typeface="微軟正黑體" pitchFamily="34" charset="-120"/>
                          <a:ea typeface="微軟正黑體" pitchFamily="34" charset="-120"/>
                          <a:cs typeface="Times New Roman" panose="02020603050405020304" pitchFamily="18" charset="0"/>
                        </a:rPr>
                        <a:t>250</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&gt;250</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eaLnBrk="0" hangingPunct="0">
                        <a:spcAft>
                          <a:spcPts val="0"/>
                        </a:spcAft>
                      </a:pPr>
                      <a:r>
                        <a:rPr lang="zh-TW" sz="1400">
                          <a:effectLst/>
                          <a:latin typeface="微軟正黑體" pitchFamily="34" charset="-120"/>
                          <a:ea typeface="微軟正黑體" pitchFamily="34" charset="-120"/>
                          <a:cs typeface="Times New Roman" panose="02020603050405020304" pitchFamily="18" charset="0"/>
                        </a:rPr>
                        <a:t>≦</a:t>
                      </a:r>
                      <a:r>
                        <a:rPr lang="en-US" sz="1400">
                          <a:effectLst/>
                          <a:latin typeface="微軟正黑體" pitchFamily="34" charset="-120"/>
                          <a:ea typeface="微軟正黑體" pitchFamily="34" charset="-120"/>
                          <a:cs typeface="Times New Roman" panose="02020603050405020304" pitchFamily="18" charset="0"/>
                        </a:rPr>
                        <a:t>250</a:t>
                      </a:r>
                      <a:endParaRPr lang="zh-TW" sz="140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 xmlns:a16="http://schemas.microsoft.com/office/drawing/2014/main" val="10002"/>
                  </a:ext>
                </a:extLst>
              </a:tr>
              <a:tr h="396000">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pH</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6.0-9.0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6.0-9.0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6.0-9.0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6.0-9.0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6.0-9.0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3"/>
                  </a:ext>
                </a:extLst>
              </a:tr>
              <a:tr h="396000">
                <a:tc>
                  <a:txBody>
                    <a:bodyPr/>
                    <a:lstStyle/>
                    <a:p>
                      <a:pPr algn="ctr" eaLnBrk="0" hangingPunct="0">
                        <a:spcAft>
                          <a:spcPts val="0"/>
                        </a:spcAft>
                      </a:pPr>
                      <a:r>
                        <a:rPr lang="en-US" sz="1400" dirty="0" err="1">
                          <a:effectLst/>
                          <a:latin typeface="微軟正黑體" pitchFamily="34" charset="-120"/>
                          <a:ea typeface="微軟正黑體" pitchFamily="34" charset="-120"/>
                          <a:cs typeface="Times New Roman" panose="02020603050405020304" pitchFamily="18" charset="0"/>
                        </a:rPr>
                        <a:t>NOx</a:t>
                      </a:r>
                      <a:r>
                        <a:rPr lang="en-US" sz="1400" dirty="0">
                          <a:effectLst/>
                          <a:latin typeface="微軟正黑體" pitchFamily="34" charset="-120"/>
                          <a:ea typeface="微軟正黑體" pitchFamily="34" charset="-120"/>
                          <a:cs typeface="Times New Roman" panose="02020603050405020304" pitchFamily="18" charset="0"/>
                        </a:rPr>
                        <a:t>-N(mg/L)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spcAft>
                          <a:spcPts val="0"/>
                        </a:spcAft>
                      </a:pPr>
                      <a:r>
                        <a:rPr lang="en-US" sz="1300" kern="100">
                          <a:effectLst/>
                          <a:latin typeface="微軟正黑體" pitchFamily="34" charset="-120"/>
                          <a:ea typeface="微軟正黑體" pitchFamily="34" charset="-120"/>
                        </a:rPr>
                        <a:t>50</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spcAft>
                          <a:spcPts val="0"/>
                        </a:spcAft>
                      </a:pPr>
                      <a:r>
                        <a:rPr lang="en-US" sz="1300" kern="100">
                          <a:effectLst/>
                          <a:latin typeface="微軟正黑體" pitchFamily="34" charset="-120"/>
                          <a:ea typeface="微軟正黑體" pitchFamily="34" charset="-120"/>
                        </a:rPr>
                        <a:t>50</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spcAft>
                          <a:spcPts val="0"/>
                        </a:spcAft>
                      </a:pPr>
                      <a:r>
                        <a:rPr lang="en-US" sz="1300" b="1" kern="100" dirty="0">
                          <a:effectLst/>
                          <a:latin typeface="微軟正黑體" pitchFamily="34" charset="-120"/>
                          <a:ea typeface="微軟正黑體" pitchFamily="34" charset="-120"/>
                        </a:rPr>
                        <a:t>50</a:t>
                      </a:r>
                      <a:endParaRPr lang="zh-TW" sz="1200" kern="100" dirty="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4"/>
                  </a:ext>
                </a:extLst>
              </a:tr>
              <a:tr h="396000">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NH</a:t>
                      </a:r>
                      <a:r>
                        <a:rPr lang="en-US" sz="1400" baseline="-25000" dirty="0">
                          <a:effectLst/>
                          <a:latin typeface="微軟正黑體" pitchFamily="34" charset="-120"/>
                          <a:ea typeface="微軟正黑體" pitchFamily="34" charset="-120"/>
                          <a:cs typeface="Times New Roman" panose="02020603050405020304" pitchFamily="18" charset="0"/>
                        </a:rPr>
                        <a:t>4</a:t>
                      </a:r>
                      <a:r>
                        <a:rPr lang="en-US" sz="1400" dirty="0">
                          <a:effectLst/>
                          <a:latin typeface="微軟正黑體" pitchFamily="34" charset="-120"/>
                          <a:ea typeface="微軟正黑體" pitchFamily="34" charset="-120"/>
                          <a:cs typeface="Times New Roman" panose="02020603050405020304" pitchFamily="18" charset="0"/>
                        </a:rPr>
                        <a:t>-N(mg/L)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6</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6</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10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6</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5"/>
                  </a:ext>
                </a:extLst>
              </a:tr>
              <a:tr h="396000">
                <a:tc>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總氮</a:t>
                      </a:r>
                      <a:r>
                        <a:rPr lang="en-US" sz="1400" dirty="0">
                          <a:effectLst/>
                          <a:latin typeface="微軟正黑體" pitchFamily="34" charset="-120"/>
                          <a:ea typeface="微軟正黑體" pitchFamily="34" charset="-120"/>
                          <a:cs typeface="Times New Roman" panose="02020603050405020304" pitchFamily="18" charset="0"/>
                        </a:rPr>
                        <a:t>T-N(mg/L)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300" kern="100">
                          <a:effectLst/>
                          <a:latin typeface="微軟正黑體" pitchFamily="34" charset="-120"/>
                          <a:ea typeface="微軟正黑體" pitchFamily="34" charset="-120"/>
                        </a:rPr>
                        <a:t>20</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spcAft>
                          <a:spcPts val="0"/>
                        </a:spcAft>
                      </a:pPr>
                      <a:r>
                        <a:rPr lang="en-US" sz="1300" kern="100">
                          <a:effectLst/>
                          <a:latin typeface="微軟正黑體" pitchFamily="34" charset="-120"/>
                          <a:ea typeface="微軟正黑體" pitchFamily="34" charset="-120"/>
                        </a:rPr>
                        <a:t>-</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15</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15</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20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6"/>
                  </a:ext>
                </a:extLst>
              </a:tr>
              <a:tr h="396000">
                <a:tc>
                  <a:txBody>
                    <a:bodyPr/>
                    <a:lstStyle/>
                    <a:p>
                      <a:pPr algn="ctr" eaLnBrk="0" hangingPunct="0">
                        <a:spcAft>
                          <a:spcPts val="0"/>
                        </a:spcAft>
                      </a:pPr>
                      <a:r>
                        <a:rPr lang="en-US" sz="1400" smtClean="0">
                          <a:effectLst/>
                          <a:latin typeface="微軟正黑體" pitchFamily="34" charset="-120"/>
                          <a:ea typeface="微軟正黑體" pitchFamily="34" charset="-120"/>
                          <a:cs typeface="Times New Roman" panose="02020603050405020304" pitchFamily="18" charset="0"/>
                        </a:rPr>
                        <a:t>PO</a:t>
                      </a:r>
                      <a:r>
                        <a:rPr lang="en-US" sz="1400" baseline="-25000" smtClean="0">
                          <a:effectLst/>
                          <a:latin typeface="微軟正黑體" pitchFamily="34" charset="-120"/>
                          <a:ea typeface="微軟正黑體" pitchFamily="34" charset="-120"/>
                          <a:cs typeface="Times New Roman" panose="02020603050405020304" pitchFamily="18" charset="0"/>
                        </a:rPr>
                        <a:t>4</a:t>
                      </a:r>
                      <a:r>
                        <a:rPr lang="en-US" sz="1400" baseline="30000" smtClean="0">
                          <a:effectLst/>
                          <a:latin typeface="微軟正黑體" pitchFamily="34" charset="-120"/>
                          <a:ea typeface="微軟正黑體" pitchFamily="34" charset="-120"/>
                          <a:cs typeface="Times New Roman" panose="02020603050405020304" pitchFamily="18" charset="0"/>
                        </a:rPr>
                        <a:t>3-</a:t>
                      </a:r>
                      <a:r>
                        <a:rPr lang="en-US" sz="1400" smtClean="0">
                          <a:effectLst/>
                          <a:latin typeface="微軟正黑體" pitchFamily="34" charset="-120"/>
                          <a:ea typeface="微軟正黑體" pitchFamily="34" charset="-120"/>
                          <a:cs typeface="Times New Roman" panose="02020603050405020304" pitchFamily="18" charset="0"/>
                        </a:rPr>
                        <a:t>(mg/L</a:t>
                      </a:r>
                      <a:r>
                        <a:rPr lang="en-US" sz="1400" dirty="0">
                          <a:effectLst/>
                          <a:latin typeface="微軟正黑體" pitchFamily="34" charset="-120"/>
                          <a:ea typeface="微軟正黑體" pitchFamily="34" charset="-120"/>
                          <a:cs typeface="Times New Roman" panose="02020603050405020304" pitchFamily="18" charset="0"/>
                        </a:rPr>
                        <a:t>)</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spcAft>
                          <a:spcPts val="0"/>
                        </a:spcAft>
                      </a:pPr>
                      <a:r>
                        <a:rPr lang="en-US" sz="1300" kern="100">
                          <a:effectLst/>
                          <a:latin typeface="微軟正黑體" pitchFamily="34" charset="-120"/>
                          <a:ea typeface="微軟正黑體" pitchFamily="34" charset="-120"/>
                        </a:rPr>
                        <a:t>4.0</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spcAft>
                          <a:spcPts val="0"/>
                        </a:spcAft>
                      </a:pPr>
                      <a:r>
                        <a:rPr lang="en-US" sz="1300" kern="100">
                          <a:effectLst/>
                          <a:latin typeface="微軟正黑體" pitchFamily="34" charset="-120"/>
                          <a:ea typeface="微軟正黑體" pitchFamily="34" charset="-120"/>
                        </a:rPr>
                        <a:t>4.0</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spcAft>
                          <a:spcPts val="0"/>
                        </a:spcAft>
                      </a:pPr>
                      <a:r>
                        <a:rPr lang="en-US" sz="1300" b="1" kern="100">
                          <a:effectLst/>
                          <a:latin typeface="微軟正黑體" pitchFamily="34" charset="-120"/>
                          <a:ea typeface="微軟正黑體" pitchFamily="34" charset="-120"/>
                        </a:rPr>
                        <a:t>4.0</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7"/>
                  </a:ext>
                </a:extLst>
              </a:tr>
              <a:tr h="396000">
                <a:tc>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總磷</a:t>
                      </a:r>
                      <a:r>
                        <a:rPr lang="en-US" sz="1400" dirty="0">
                          <a:effectLst/>
                          <a:latin typeface="微軟正黑體" pitchFamily="34" charset="-120"/>
                          <a:ea typeface="微軟正黑體" pitchFamily="34" charset="-120"/>
                          <a:cs typeface="Times New Roman" panose="02020603050405020304" pitchFamily="18" charset="0"/>
                        </a:rPr>
                        <a:t>T-P(mg/L)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300" kern="100">
                          <a:effectLst/>
                          <a:latin typeface="微軟正黑體" pitchFamily="34" charset="-120"/>
                          <a:ea typeface="微軟正黑體" pitchFamily="34" charset="-120"/>
                        </a:rPr>
                        <a:t>-</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spcAft>
                          <a:spcPts val="0"/>
                        </a:spcAft>
                      </a:pPr>
                      <a:r>
                        <a:rPr lang="en-US" sz="1300" kern="100">
                          <a:effectLst/>
                          <a:latin typeface="微軟正黑體" pitchFamily="34" charset="-120"/>
                          <a:ea typeface="微軟正黑體" pitchFamily="34" charset="-120"/>
                        </a:rPr>
                        <a:t>-</a:t>
                      </a:r>
                      <a:endParaRPr lang="zh-TW" sz="1200" kern="1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2.0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2.0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 </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8"/>
                  </a:ext>
                </a:extLst>
              </a:tr>
              <a:tr h="396000">
                <a:tc>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油脂</a:t>
                      </a:r>
                      <a:r>
                        <a:rPr lang="en-US" sz="1400" dirty="0">
                          <a:effectLst/>
                          <a:latin typeface="微軟正黑體" pitchFamily="34" charset="-120"/>
                          <a:ea typeface="微軟正黑體" pitchFamily="34" charset="-120"/>
                          <a:cs typeface="Times New Roman" panose="02020603050405020304" pitchFamily="18" charset="0"/>
                        </a:rPr>
                        <a:t>(</a:t>
                      </a:r>
                      <a:r>
                        <a:rPr lang="zh-TW" sz="1400" dirty="0">
                          <a:effectLst/>
                          <a:latin typeface="微軟正黑體" pitchFamily="34" charset="-120"/>
                          <a:ea typeface="微軟正黑體" pitchFamily="34" charset="-120"/>
                          <a:cs typeface="Times New Roman" panose="02020603050405020304" pitchFamily="18" charset="0"/>
                        </a:rPr>
                        <a:t>正己烷抽出物</a:t>
                      </a:r>
                      <a:r>
                        <a:rPr lang="en-US" sz="1400" dirty="0">
                          <a:effectLst/>
                          <a:latin typeface="微軟正黑體" pitchFamily="34" charset="-120"/>
                          <a:ea typeface="微軟正黑體" pitchFamily="34" charset="-120"/>
                          <a:cs typeface="Times New Roman" panose="02020603050405020304" pitchFamily="18" charset="0"/>
                        </a:rPr>
                        <a:t>)(mg/L)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10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10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10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10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10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09"/>
                  </a:ext>
                </a:extLst>
              </a:tr>
              <a:tr h="396000">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BOD(mg/L)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30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30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30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10"/>
                  </a:ext>
                </a:extLst>
              </a:tr>
              <a:tr h="396000">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COD(mg/L)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100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150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100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150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100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11"/>
                  </a:ext>
                </a:extLst>
              </a:tr>
              <a:tr h="396000">
                <a:tc>
                  <a:txBody>
                    <a:bodyPr/>
                    <a:lstStyle/>
                    <a:p>
                      <a:pPr algn="ctr" eaLnBrk="0" hangingPunct="0">
                        <a:spcAft>
                          <a:spcPts val="0"/>
                        </a:spcAft>
                      </a:pPr>
                      <a:r>
                        <a:rPr lang="en-US" sz="1400" dirty="0">
                          <a:effectLst/>
                          <a:latin typeface="微軟正黑體" pitchFamily="34" charset="-120"/>
                          <a:ea typeface="微軟正黑體" pitchFamily="34" charset="-120"/>
                          <a:cs typeface="Times New Roman" panose="02020603050405020304" pitchFamily="18" charset="0"/>
                        </a:rPr>
                        <a:t>SS(mg/L)</a:t>
                      </a:r>
                      <a:endParaRPr lang="zh-TW" sz="1400" dirty="0">
                        <a:effectLst/>
                        <a:latin typeface="微軟正黑體" pitchFamily="34" charset="-120"/>
                        <a:ea typeface="微軟正黑體" pitchFamily="34" charset="-120"/>
                        <a:cs typeface="Times New Roman" panose="02020603050405020304" pitchFamily="18"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30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30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50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a:effectLst/>
                          <a:latin typeface="微軟正黑體" pitchFamily="34" charset="-120"/>
                          <a:ea typeface="微軟正黑體" pitchFamily="34" charset="-120"/>
                        </a:rPr>
                        <a:t>30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12"/>
                  </a:ext>
                </a:extLst>
              </a:tr>
              <a:tr h="396000">
                <a:tc>
                  <a:txBody>
                    <a:bodyPr/>
                    <a:lstStyle/>
                    <a:p>
                      <a:pPr algn="ctr" eaLnBrk="0" hangingPunct="0">
                        <a:spcAft>
                          <a:spcPts val="0"/>
                        </a:spcAft>
                      </a:pPr>
                      <a:r>
                        <a:rPr lang="zh-TW" sz="1400" dirty="0">
                          <a:effectLst/>
                          <a:latin typeface="微軟正黑體" pitchFamily="34" charset="-120"/>
                          <a:ea typeface="微軟正黑體" pitchFamily="34" charset="-120"/>
                          <a:cs typeface="Times New Roman" panose="02020603050405020304" pitchFamily="18" charset="0"/>
                        </a:rPr>
                        <a:t>大腸桿菌群</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0" hangingPunct="0">
                        <a:spcAft>
                          <a:spcPts val="0"/>
                        </a:spcAft>
                      </a:pPr>
                      <a:r>
                        <a:rPr lang="en-US" sz="1300">
                          <a:effectLst/>
                          <a:latin typeface="微軟正黑體" pitchFamily="34" charset="-120"/>
                          <a:ea typeface="微軟正黑體" pitchFamily="34" charset="-120"/>
                        </a:rPr>
                        <a:t>200,000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300,000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eaLnBrk="0" hangingPunct="0">
                        <a:spcAft>
                          <a:spcPts val="0"/>
                        </a:spcAft>
                      </a:pPr>
                      <a:r>
                        <a:rPr lang="en-US" sz="1300">
                          <a:effectLst/>
                          <a:latin typeface="微軟正黑體" pitchFamily="34" charset="-120"/>
                          <a:ea typeface="微軟正黑體" pitchFamily="34" charset="-120"/>
                        </a:rPr>
                        <a:t>200,000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a:effectLst/>
                          <a:latin typeface="微軟正黑體" pitchFamily="34" charset="-120"/>
                          <a:ea typeface="微軟正黑體" pitchFamily="34" charset="-120"/>
                        </a:rPr>
                        <a:t>300,000</a:t>
                      </a:r>
                      <a:endParaRPr lang="zh-TW" sz="120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eaLnBrk="0" hangingPunct="0">
                        <a:spcAft>
                          <a:spcPts val="0"/>
                        </a:spcAft>
                      </a:pPr>
                      <a:r>
                        <a:rPr lang="en-US" sz="1300" b="1" dirty="0">
                          <a:effectLst/>
                          <a:latin typeface="微軟正黑體" pitchFamily="34" charset="-120"/>
                          <a:ea typeface="微軟正黑體" pitchFamily="34" charset="-120"/>
                        </a:rPr>
                        <a:t>200,000</a:t>
                      </a:r>
                      <a:endParaRPr lang="zh-TW" sz="1200" dirty="0">
                        <a:effectLst/>
                        <a:latin typeface="微軟正黑體" pitchFamily="34" charset="-120"/>
                        <a:ea typeface="微軟正黑體"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2FF"/>
                    </a:solidFill>
                  </a:tcPr>
                </a:tc>
                <a:extLst>
                  <a:ext uri="{0D108BD9-81ED-4DB2-BD59-A6C34878D82A}">
                    <a16:rowId xmlns="" xmlns:a16="http://schemas.microsoft.com/office/drawing/2014/main" val="10013"/>
                  </a:ext>
                </a:extLst>
              </a:tr>
            </a:tbl>
          </a:graphicData>
        </a:graphic>
      </p:graphicFrame>
      <p:graphicFrame>
        <p:nvGraphicFramePr>
          <p:cNvPr id="9"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638718037"/>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34397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新設水資源回收中心初步配置</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11</a:t>
            </a:fld>
            <a:endParaRPr lang="zh-TW" altLang="en-US"/>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491" y="866565"/>
            <a:ext cx="8480224" cy="5304993"/>
          </a:xfrm>
          <a:prstGeom prst="rect">
            <a:avLst/>
          </a:prstGeom>
        </p:spPr>
      </p:pic>
      <p:graphicFrame>
        <p:nvGraphicFramePr>
          <p:cNvPr id="8" name="Group 38">
            <a:hlinkClick r:id="rId3" action="ppaction://hlinkpres?slideindex=2382&amp;slidetitle=2390,19,,工程規劃設計構想"/>
          </p:cNvPr>
          <p:cNvGraphicFramePr>
            <a:graphicFrameLocks noGrp="1"/>
          </p:cNvGraphicFramePr>
          <p:nvPr>
            <p:extLst>
              <p:ext uri="{D42A27DB-BD31-4B8C-83A1-F6EECF244321}">
                <p14:modId xmlns:p14="http://schemas.microsoft.com/office/powerpoint/2010/main" val="16430777"/>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3378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微軟正黑體" pitchFamily="34" charset="-120"/>
                <a:ea typeface="微軟正黑體" pitchFamily="34" charset="-120"/>
              </a:rPr>
              <a:t>新設污水</a:t>
            </a:r>
            <a:r>
              <a:rPr lang="zh-TW" altLang="en-US" dirty="0">
                <a:latin typeface="微軟正黑體" pitchFamily="34" charset="-120"/>
                <a:ea typeface="微軟正黑體" pitchFamily="34" charset="-120"/>
              </a:rPr>
              <a:t>管線</a:t>
            </a:r>
            <a:r>
              <a:rPr lang="zh-TW" altLang="en-US" dirty="0" smtClean="0">
                <a:latin typeface="微軟正黑體" pitchFamily="34" charset="-120"/>
                <a:ea typeface="微軟正黑體" pitchFamily="34" charset="-120"/>
              </a:rPr>
              <a:t>工程</a:t>
            </a:r>
            <a:r>
              <a:rPr lang="zh-TW" altLang="en-US" dirty="0">
                <a:latin typeface="微軟正黑體" pitchFamily="34" charset="-120"/>
                <a:ea typeface="微軟正黑體" pitchFamily="34" charset="-120"/>
              </a:rPr>
              <a:t>及</a:t>
            </a:r>
            <a:r>
              <a:rPr lang="zh-TW" altLang="en-US" dirty="0" smtClean="0">
                <a:latin typeface="微軟正黑體" pitchFamily="34" charset="-120"/>
                <a:ea typeface="微軟正黑體" pitchFamily="34" charset="-120"/>
              </a:rPr>
              <a:t>放</a:t>
            </a:r>
            <a:r>
              <a:rPr lang="zh-TW" altLang="en-US" dirty="0">
                <a:latin typeface="微軟正黑體" pitchFamily="34" charset="-120"/>
                <a:ea typeface="微軟正黑體" pitchFamily="34" charset="-120"/>
              </a:rPr>
              <a:t>流水再利用工程</a:t>
            </a:r>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新設污水管線工程</a:t>
            </a:r>
            <a:endParaRPr lang="en-US" altLang="zh-TW" dirty="0" smtClean="0">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污水連接管工程</a:t>
            </a:r>
            <a:endParaRPr lang="en-US" altLang="zh-TW" sz="2000" dirty="0">
              <a:solidFill>
                <a:schemeClr val="accent3">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既有污水處理廠處理之污水蒐集後利用連接管輸送至新設之水資源回收中心處理，預計新增</a:t>
            </a:r>
            <a:r>
              <a:rPr lang="en-US" altLang="zh-TW" sz="2000" dirty="0">
                <a:solidFill>
                  <a:schemeClr val="accent1"/>
                </a:solidFill>
                <a:latin typeface="微軟正黑體" pitchFamily="34" charset="-120"/>
                <a:ea typeface="微軟正黑體" pitchFamily="34" charset="-120"/>
              </a:rPr>
              <a:t>2</a:t>
            </a:r>
            <a:r>
              <a:rPr lang="zh-TW" altLang="en-US" sz="2000" dirty="0">
                <a:solidFill>
                  <a:schemeClr val="accent1"/>
                </a:solidFill>
                <a:latin typeface="微軟正黑體" pitchFamily="34" charset="-120"/>
                <a:ea typeface="微軟正黑體" pitchFamily="34" charset="-120"/>
              </a:rPr>
              <a:t>座揚水井、壓力管長度約</a:t>
            </a:r>
            <a:r>
              <a:rPr lang="en-US" altLang="zh-TW" sz="2000" dirty="0">
                <a:solidFill>
                  <a:schemeClr val="accent1"/>
                </a:solidFill>
                <a:latin typeface="微軟正黑體" pitchFamily="34" charset="-120"/>
                <a:ea typeface="微軟正黑體" pitchFamily="34" charset="-120"/>
              </a:rPr>
              <a:t>911m</a:t>
            </a:r>
            <a:r>
              <a:rPr lang="zh-TW" altLang="en-US" sz="2000" dirty="0">
                <a:solidFill>
                  <a:schemeClr val="accent1"/>
                </a:solidFill>
                <a:latin typeface="微軟正黑體" pitchFamily="34" charset="-120"/>
                <a:ea typeface="微軟正黑體" pitchFamily="34" charset="-120"/>
              </a:rPr>
              <a:t>及重力管長度約</a:t>
            </a:r>
            <a:r>
              <a:rPr lang="en-US" altLang="zh-TW" sz="2000" dirty="0">
                <a:solidFill>
                  <a:schemeClr val="accent1"/>
                </a:solidFill>
                <a:latin typeface="微軟正黑體" pitchFamily="34" charset="-120"/>
                <a:ea typeface="微軟正黑體" pitchFamily="34" charset="-120"/>
              </a:rPr>
              <a:t>420m</a:t>
            </a:r>
            <a:r>
              <a:rPr lang="zh-TW" altLang="en-US" sz="2000" dirty="0">
                <a:solidFill>
                  <a:schemeClr val="accent1"/>
                </a:solidFill>
                <a:latin typeface="微軟正黑體" pitchFamily="34" charset="-120"/>
                <a:ea typeface="微軟正黑體" pitchFamily="34" charset="-120"/>
              </a:rPr>
              <a:t>。</a:t>
            </a:r>
          </a:p>
          <a:p>
            <a:pPr marL="541338" indent="-269875" algn="just">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古寧新莊污水管線工程及其他零星用戶工程</a:t>
            </a:r>
            <a:endParaRPr lang="en-US" altLang="zh-TW" sz="2000" dirty="0">
              <a:solidFill>
                <a:schemeClr val="tx2">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古寧新莊及其他聚落等預納入古寧頭污水系統之管線工程</a:t>
            </a:r>
            <a:r>
              <a:rPr lang="zh-TW" altLang="en-US" sz="2000" dirty="0" smtClean="0">
                <a:solidFill>
                  <a:schemeClr val="accent1"/>
                </a:solidFill>
                <a:latin typeface="微軟正黑體" pitchFamily="34" charset="-120"/>
                <a:ea typeface="微軟正黑體" pitchFamily="34" charset="-120"/>
              </a:rPr>
              <a:t>。</a:t>
            </a:r>
            <a:endParaRPr lang="en-US" altLang="zh-TW" sz="2000" dirty="0" smtClean="0">
              <a:solidFill>
                <a:schemeClr val="accent1"/>
              </a:solidFill>
              <a:latin typeface="微軟正黑體" pitchFamily="34" charset="-120"/>
              <a:ea typeface="微軟正黑體" pitchFamily="34" charset="-120"/>
            </a:endParaRPr>
          </a:p>
          <a:p>
            <a:pPr marL="541338" indent="0" algn="just">
              <a:buNone/>
            </a:pPr>
            <a:endParaRPr lang="en-US" altLang="zh-TW" sz="2000" dirty="0">
              <a:solidFill>
                <a:schemeClr val="accent1"/>
              </a:solidFill>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放流水再利用工程</a:t>
            </a:r>
          </a:p>
          <a:p>
            <a:pPr marL="541338" indent="-269875" algn="just">
              <a:buFont typeface="Wingdings" panose="05000000000000000000" pitchFamily="2" charset="2"/>
              <a:buChar char="Ø"/>
            </a:pPr>
            <a:r>
              <a:rPr lang="zh-TW" altLang="en-US" sz="2000" dirty="0" smtClean="0">
                <a:solidFill>
                  <a:schemeClr val="accent3">
                    <a:lumMod val="50000"/>
                  </a:schemeClr>
                </a:solidFill>
                <a:latin typeface="微軟正黑體" pitchFamily="34" charset="-120"/>
                <a:ea typeface="微軟正黑體" pitchFamily="34" charset="-120"/>
              </a:rPr>
              <a:t>放</a:t>
            </a:r>
            <a:r>
              <a:rPr lang="zh-TW" altLang="en-US" sz="2000" dirty="0">
                <a:solidFill>
                  <a:schemeClr val="accent3">
                    <a:lumMod val="50000"/>
                  </a:schemeClr>
                </a:solidFill>
                <a:latin typeface="微軟正黑體" pitchFamily="34" charset="-120"/>
                <a:ea typeface="微軟正黑體" pitchFamily="34" charset="-120"/>
              </a:rPr>
              <a:t>流水管線</a:t>
            </a:r>
            <a:r>
              <a:rPr lang="zh-TW" altLang="en-US" sz="2000" dirty="0" smtClean="0">
                <a:solidFill>
                  <a:schemeClr val="accent3">
                    <a:lumMod val="50000"/>
                  </a:schemeClr>
                </a:solidFill>
                <a:latin typeface="微軟正黑體" pitchFamily="34" charset="-120"/>
                <a:ea typeface="微軟正黑體" pitchFamily="34" charset="-120"/>
              </a:rPr>
              <a:t>工程</a:t>
            </a:r>
            <a:endParaRPr lang="en-US" altLang="zh-TW" sz="2000" dirty="0" smtClean="0">
              <a:solidFill>
                <a:schemeClr val="accent3">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放流水利用連接管</a:t>
            </a:r>
            <a:r>
              <a:rPr lang="en-US" altLang="zh-TW" sz="2000" dirty="0">
                <a:solidFill>
                  <a:schemeClr val="accent1"/>
                </a:solidFill>
                <a:latin typeface="微軟正黑體" pitchFamily="34" charset="-120"/>
                <a:ea typeface="微軟正黑體" pitchFamily="34" charset="-120"/>
              </a:rPr>
              <a:t>(</a:t>
            </a:r>
            <a:r>
              <a:rPr lang="zh-TW" altLang="en-US" sz="2000" dirty="0">
                <a:solidFill>
                  <a:schemeClr val="accent1"/>
                </a:solidFill>
                <a:latin typeface="微軟正黑體" pitchFamily="34" charset="-120"/>
                <a:ea typeface="微軟正黑體" pitchFamily="34" charset="-120"/>
              </a:rPr>
              <a:t>壓力管</a:t>
            </a:r>
            <a:r>
              <a:rPr lang="en-US" altLang="zh-TW" sz="2000" dirty="0">
                <a:solidFill>
                  <a:schemeClr val="accent1"/>
                </a:solidFill>
                <a:latin typeface="微軟正黑體" pitchFamily="34" charset="-120"/>
                <a:ea typeface="微軟正黑體" pitchFamily="34" charset="-120"/>
              </a:rPr>
              <a:t>)</a:t>
            </a:r>
            <a:r>
              <a:rPr lang="zh-TW" altLang="en-US" sz="2000" dirty="0">
                <a:solidFill>
                  <a:schemeClr val="accent1"/>
                </a:solidFill>
                <a:latin typeface="微軟正黑體" pitchFamily="34" charset="-120"/>
                <a:ea typeface="微軟正黑體" pitchFamily="34" charset="-120"/>
              </a:rPr>
              <a:t>輸送至金寧鄉寧古劃段</a:t>
            </a:r>
            <a:r>
              <a:rPr lang="en-US" altLang="zh-TW" sz="2000" dirty="0">
                <a:solidFill>
                  <a:schemeClr val="accent1"/>
                </a:solidFill>
                <a:latin typeface="微軟正黑體" pitchFamily="34" charset="-120"/>
                <a:ea typeface="微軟正黑體" pitchFamily="34" charset="-120"/>
              </a:rPr>
              <a:t>82</a:t>
            </a:r>
            <a:r>
              <a:rPr lang="zh-TW" altLang="en-US" sz="2000" dirty="0">
                <a:solidFill>
                  <a:schemeClr val="accent1"/>
                </a:solidFill>
                <a:latin typeface="微軟正黑體" pitchFamily="34" charset="-120"/>
                <a:ea typeface="微軟正黑體" pitchFamily="34" charset="-120"/>
              </a:rPr>
              <a:t>地</a:t>
            </a:r>
            <a:r>
              <a:rPr lang="zh-TW" altLang="en-US" sz="2000" dirty="0" smtClean="0">
                <a:solidFill>
                  <a:schemeClr val="accent1"/>
                </a:solidFill>
                <a:latin typeface="微軟正黑體" pitchFamily="34" charset="-120"/>
                <a:ea typeface="微軟正黑體" pitchFamily="34" charset="-120"/>
              </a:rPr>
              <a:t>號既有天然水體貯留，</a:t>
            </a:r>
            <a:r>
              <a:rPr lang="zh-TW" altLang="en-US" sz="2000" dirty="0">
                <a:solidFill>
                  <a:schemeClr val="accent1"/>
                </a:solidFill>
                <a:latin typeface="微軟正黑體" pitchFamily="34" charset="-120"/>
                <a:ea typeface="微軟正黑體" pitchFamily="34" charset="-120"/>
              </a:rPr>
              <a:t>預計新增壓力管長度約</a:t>
            </a:r>
            <a:r>
              <a:rPr lang="en-US" altLang="zh-TW" sz="2000" dirty="0">
                <a:solidFill>
                  <a:schemeClr val="accent1"/>
                </a:solidFill>
                <a:latin typeface="微軟正黑體" pitchFamily="34" charset="-120"/>
                <a:ea typeface="微軟正黑體" pitchFamily="34" charset="-120"/>
              </a:rPr>
              <a:t>400m</a:t>
            </a:r>
            <a:r>
              <a:rPr lang="zh-TW" altLang="en-US" sz="2000" dirty="0">
                <a:solidFill>
                  <a:schemeClr val="accent1"/>
                </a:solidFill>
                <a:latin typeface="微軟正黑體" pitchFamily="34" charset="-120"/>
                <a:ea typeface="微軟正黑體" pitchFamily="34" charset="-120"/>
              </a:rPr>
              <a:t>。</a:t>
            </a:r>
          </a:p>
          <a:p>
            <a:pPr marL="541338" indent="-269875" algn="just">
              <a:buFont typeface="Wingdings" panose="05000000000000000000" pitchFamily="2" charset="2"/>
              <a:buChar char="Ø"/>
            </a:pPr>
            <a:r>
              <a:rPr lang="zh-TW" altLang="en-US" sz="2000" dirty="0" smtClean="0">
                <a:solidFill>
                  <a:schemeClr val="tx2">
                    <a:lumMod val="50000"/>
                  </a:schemeClr>
                </a:solidFill>
                <a:latin typeface="微軟正黑體" pitchFamily="34" charset="-120"/>
                <a:ea typeface="微軟正黑體" pitchFamily="34" charset="-120"/>
              </a:rPr>
              <a:t>放</a:t>
            </a:r>
            <a:r>
              <a:rPr lang="zh-TW" altLang="en-US" sz="2000" dirty="0">
                <a:solidFill>
                  <a:schemeClr val="tx2">
                    <a:lumMod val="50000"/>
                  </a:schemeClr>
                </a:solidFill>
                <a:latin typeface="微軟正黑體" pitchFamily="34" charset="-120"/>
                <a:ea typeface="微軟正黑體" pitchFamily="34" charset="-120"/>
              </a:rPr>
              <a:t>流水貯留池</a:t>
            </a:r>
            <a:r>
              <a:rPr lang="zh-TW" altLang="en-US" sz="2000" dirty="0" smtClean="0">
                <a:solidFill>
                  <a:schemeClr val="tx2">
                    <a:lumMod val="50000"/>
                  </a:schemeClr>
                </a:solidFill>
                <a:latin typeface="微軟正黑體" pitchFamily="34" charset="-120"/>
                <a:ea typeface="微軟正黑體" pitchFamily="34" charset="-120"/>
              </a:rPr>
              <a:t>工程</a:t>
            </a:r>
            <a:endParaRPr lang="en-US" altLang="zh-TW" sz="2000" dirty="0" smtClean="0">
              <a:solidFill>
                <a:schemeClr val="tx2">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規劃金寧鄉寧古劃段</a:t>
            </a:r>
            <a:r>
              <a:rPr lang="en-US" altLang="zh-TW" sz="2000" dirty="0">
                <a:solidFill>
                  <a:schemeClr val="accent1"/>
                </a:solidFill>
                <a:latin typeface="微軟正黑體" pitchFamily="34" charset="-120"/>
                <a:ea typeface="微軟正黑體" pitchFamily="34" charset="-120"/>
              </a:rPr>
              <a:t>82</a:t>
            </a:r>
            <a:r>
              <a:rPr lang="zh-TW" altLang="en-US" sz="2000" dirty="0">
                <a:solidFill>
                  <a:schemeClr val="accent1"/>
                </a:solidFill>
                <a:latin typeface="微軟正黑體" pitchFamily="34" charset="-120"/>
                <a:ea typeface="微軟正黑體" pitchFamily="34" charset="-120"/>
              </a:rPr>
              <a:t>地號既有天然水體作為貯留</a:t>
            </a:r>
            <a:r>
              <a:rPr lang="zh-TW" altLang="en-US" sz="2000" dirty="0" smtClean="0">
                <a:solidFill>
                  <a:schemeClr val="accent1"/>
                </a:solidFill>
                <a:latin typeface="微軟正黑體" pitchFamily="34" charset="-120"/>
                <a:ea typeface="微軟正黑體" pitchFamily="34" charset="-120"/>
              </a:rPr>
              <a:t>使用。</a:t>
            </a:r>
            <a:endParaRPr lang="zh-TW" altLang="en-US" sz="2000" dirty="0">
              <a:solidFill>
                <a:schemeClr val="accent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12</a:t>
            </a:fld>
            <a:endParaRPr lang="zh-TW" altLang="en-US"/>
          </a:p>
        </p:txBody>
      </p:sp>
      <p:graphicFrame>
        <p:nvGraphicFramePr>
          <p:cNvPr id="5"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211952228"/>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0537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計畫經費及計畫期程</a:t>
            </a:r>
          </a:p>
        </p:txBody>
      </p:sp>
      <p:sp>
        <p:nvSpPr>
          <p:cNvPr id="3" name="內容版面配置區 2"/>
          <p:cNvSpPr>
            <a:spLocks noGrp="1"/>
          </p:cNvSpPr>
          <p:nvPr>
            <p:ph idx="1"/>
          </p:nvPr>
        </p:nvSpPr>
        <p:spPr>
          <a:xfrm>
            <a:off x="1447801" y="754432"/>
            <a:ext cx="3598332" cy="5989267"/>
          </a:xfrm>
        </p:spPr>
        <p:txBody>
          <a:bodyPr>
            <a:normAutofit lnSpcReduction="10000"/>
          </a:bodyPr>
          <a:lstStyle/>
          <a:p>
            <a:r>
              <a:rPr lang="zh-TW" altLang="en-US" dirty="0">
                <a:latin typeface="微軟正黑體" pitchFamily="34" charset="-120"/>
                <a:ea typeface="微軟正黑體" pitchFamily="34" charset="-120"/>
              </a:rPr>
              <a:t>計畫</a:t>
            </a:r>
            <a:r>
              <a:rPr lang="zh-TW" altLang="en-US" dirty="0" smtClean="0">
                <a:latin typeface="微軟正黑體" pitchFamily="34" charset="-120"/>
                <a:ea typeface="微軟正黑體" pitchFamily="34" charset="-120"/>
              </a:rPr>
              <a:t>經費</a:t>
            </a:r>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b="1" dirty="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endParaRPr lang="en-US" altLang="zh-TW" b="1" dirty="0">
              <a:latin typeface="微軟正黑體" pitchFamily="34" charset="-120"/>
              <a:ea typeface="微軟正黑體" pitchFamily="34" charset="-120"/>
            </a:endParaRPr>
          </a:p>
          <a:p>
            <a:r>
              <a:rPr lang="zh-TW" altLang="zh-TW" b="1" dirty="0" smtClean="0">
                <a:latin typeface="微軟正黑體" pitchFamily="34" charset="-120"/>
                <a:ea typeface="微軟正黑體" pitchFamily="34" charset="-120"/>
              </a:rPr>
              <a:t>計畫</a:t>
            </a:r>
            <a:r>
              <a:rPr lang="zh-TW" altLang="zh-TW" b="1" dirty="0">
                <a:latin typeface="微軟正黑體" pitchFamily="34" charset="-120"/>
                <a:ea typeface="微軟正黑體" pitchFamily="34" charset="-120"/>
              </a:rPr>
              <a:t>期程</a:t>
            </a:r>
            <a:endParaRPr lang="en-US" altLang="zh-TW" b="1" dirty="0">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zh-TW" sz="2000" dirty="0">
                <a:solidFill>
                  <a:schemeClr val="accent3">
                    <a:lumMod val="50000"/>
                  </a:schemeClr>
                </a:solidFill>
                <a:latin typeface="微軟正黑體" pitchFamily="34" charset="-120"/>
                <a:ea typeface="微軟正黑體" pitchFamily="34" charset="-120"/>
              </a:rPr>
              <a:t>規劃設計階段約</a:t>
            </a:r>
            <a:r>
              <a:rPr lang="en-US" altLang="zh-TW" sz="2000" dirty="0">
                <a:solidFill>
                  <a:schemeClr val="accent3">
                    <a:lumMod val="50000"/>
                  </a:schemeClr>
                </a:solidFill>
                <a:latin typeface="微軟正黑體" pitchFamily="34" charset="-120"/>
                <a:ea typeface="微軟正黑體" pitchFamily="34" charset="-120"/>
              </a:rPr>
              <a:t>6</a:t>
            </a:r>
            <a:r>
              <a:rPr lang="zh-TW" altLang="zh-TW" sz="2000" dirty="0">
                <a:solidFill>
                  <a:schemeClr val="accent3">
                    <a:lumMod val="50000"/>
                  </a:schemeClr>
                </a:solidFill>
                <a:latin typeface="微軟正黑體" pitchFamily="34" charset="-120"/>
                <a:ea typeface="微軟正黑體" pitchFamily="34" charset="-120"/>
              </a:rPr>
              <a:t>個月</a:t>
            </a:r>
            <a:endParaRPr lang="en-US" altLang="zh-TW" sz="2000" dirty="0">
              <a:solidFill>
                <a:schemeClr val="accent3">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zh-TW" sz="2000" dirty="0">
                <a:solidFill>
                  <a:schemeClr val="tx2">
                    <a:lumMod val="50000"/>
                  </a:schemeClr>
                </a:solidFill>
                <a:latin typeface="微軟正黑體" pitchFamily="34" charset="-120"/>
                <a:ea typeface="微軟正黑體" pitchFamily="34" charset="-120"/>
              </a:rPr>
              <a:t>施工階段</a:t>
            </a:r>
            <a:r>
              <a:rPr lang="zh-TW" altLang="zh-TW" sz="2000" dirty="0" smtClean="0">
                <a:solidFill>
                  <a:schemeClr val="tx2">
                    <a:lumMod val="50000"/>
                  </a:schemeClr>
                </a:solidFill>
                <a:latin typeface="微軟正黑體" pitchFamily="34" charset="-120"/>
                <a:ea typeface="微軟正黑體" pitchFamily="34" charset="-120"/>
              </a:rPr>
              <a:t>約</a:t>
            </a:r>
            <a:r>
              <a:rPr lang="en-US" altLang="zh-TW" sz="2000" dirty="0" smtClean="0">
                <a:solidFill>
                  <a:schemeClr val="tx2">
                    <a:lumMod val="50000"/>
                  </a:schemeClr>
                </a:solidFill>
                <a:latin typeface="微軟正黑體" pitchFamily="34" charset="-120"/>
                <a:ea typeface="微軟正黑體" pitchFamily="34" charset="-120"/>
              </a:rPr>
              <a:t>9</a:t>
            </a:r>
            <a:r>
              <a:rPr lang="zh-TW" altLang="zh-TW" sz="2000" dirty="0" smtClean="0">
                <a:solidFill>
                  <a:schemeClr val="tx2">
                    <a:lumMod val="50000"/>
                  </a:schemeClr>
                </a:solidFill>
                <a:latin typeface="微軟正黑體" pitchFamily="34" charset="-120"/>
                <a:ea typeface="微軟正黑體" pitchFamily="34" charset="-120"/>
              </a:rPr>
              <a:t>個月</a:t>
            </a:r>
            <a:endParaRPr lang="en-US" altLang="zh-TW" sz="2000" dirty="0" smtClean="0">
              <a:solidFill>
                <a:schemeClr val="tx2">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功能測試及</a:t>
            </a:r>
            <a:r>
              <a:rPr lang="zh-TW" altLang="en-US" sz="2000" dirty="0" smtClean="0">
                <a:solidFill>
                  <a:schemeClr val="accent3">
                    <a:lumMod val="50000"/>
                  </a:schemeClr>
                </a:solidFill>
                <a:latin typeface="微軟正黑體" pitchFamily="34" charset="-120"/>
                <a:ea typeface="微軟正黑體" pitchFamily="34" charset="-120"/>
              </a:rPr>
              <a:t>驗收</a:t>
            </a:r>
            <a:r>
              <a:rPr lang="en-US" altLang="zh-TW" sz="2000" dirty="0" smtClean="0">
                <a:solidFill>
                  <a:schemeClr val="accent3">
                    <a:lumMod val="50000"/>
                  </a:schemeClr>
                </a:solidFill>
                <a:latin typeface="微軟正黑體" pitchFamily="34" charset="-120"/>
                <a:ea typeface="微軟正黑體" pitchFamily="34" charset="-120"/>
              </a:rPr>
              <a:t>3</a:t>
            </a:r>
            <a:r>
              <a:rPr lang="zh-TW" altLang="en-US" sz="2000" dirty="0">
                <a:solidFill>
                  <a:schemeClr val="accent3">
                    <a:lumMod val="50000"/>
                  </a:schemeClr>
                </a:solidFill>
                <a:latin typeface="微軟正黑體" pitchFamily="34" charset="-120"/>
                <a:ea typeface="微軟正黑體" pitchFamily="34" charset="-120"/>
              </a:rPr>
              <a:t>個月</a:t>
            </a:r>
            <a:endParaRPr lang="en-US" altLang="zh-TW" sz="2000" dirty="0">
              <a:solidFill>
                <a:schemeClr val="accent3">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後</a:t>
            </a:r>
            <a:r>
              <a:rPr lang="zh-TW" altLang="zh-TW" sz="2000" dirty="0">
                <a:solidFill>
                  <a:schemeClr val="tx2">
                    <a:lumMod val="50000"/>
                  </a:schemeClr>
                </a:solidFill>
                <a:latin typeface="微軟正黑體" pitchFamily="34" charset="-120"/>
                <a:ea typeface="微軟正黑體" pitchFamily="34" charset="-120"/>
              </a:rPr>
              <a:t>續則為代操作試運轉</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13</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3043568365"/>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計畫經費</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pic>
        <p:nvPicPr>
          <p:cNvPr id="9" name="圖片 8"/>
          <p:cNvPicPr/>
          <p:nvPr/>
        </p:nvPicPr>
        <p:blipFill>
          <a:blip r:embed="rId3" cstate="print">
            <a:extLst>
              <a:ext uri="{28A0092B-C50C-407E-A947-70E740481C1C}">
                <a14:useLocalDpi xmlns:a14="http://schemas.microsoft.com/office/drawing/2010/main" val="0"/>
              </a:ext>
            </a:extLst>
          </a:blip>
          <a:stretch>
            <a:fillRect/>
          </a:stretch>
        </p:blipFill>
        <p:spPr>
          <a:xfrm>
            <a:off x="4899660" y="4137660"/>
            <a:ext cx="4943266" cy="2354580"/>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714057801"/>
              </p:ext>
            </p:extLst>
          </p:nvPr>
        </p:nvGraphicFramePr>
        <p:xfrm>
          <a:off x="1356362" y="1127759"/>
          <a:ext cx="8479578" cy="2921711"/>
        </p:xfrm>
        <a:graphic>
          <a:graphicData uri="http://schemas.openxmlformats.org/drawingml/2006/table">
            <a:tbl>
              <a:tblPr firstRow="1" firstCol="1" bandRow="1">
                <a:tableStyleId>{5C22544A-7EE6-4342-B048-85BDC9FD1C3A}</a:tableStyleId>
              </a:tblPr>
              <a:tblGrid>
                <a:gridCol w="281938"/>
                <a:gridCol w="1424940"/>
                <a:gridCol w="655320"/>
                <a:gridCol w="449580"/>
                <a:gridCol w="419100"/>
                <a:gridCol w="381000"/>
                <a:gridCol w="426720"/>
                <a:gridCol w="411480"/>
                <a:gridCol w="472440"/>
                <a:gridCol w="381000"/>
                <a:gridCol w="388620"/>
                <a:gridCol w="693420"/>
                <a:gridCol w="739140"/>
                <a:gridCol w="693420"/>
                <a:gridCol w="661460"/>
              </a:tblGrid>
              <a:tr h="174052">
                <a:tc rowSpan="4">
                  <a:txBody>
                    <a:bodyPr/>
                    <a:lstStyle/>
                    <a:p>
                      <a:pPr algn="ctr">
                        <a:spcAft>
                          <a:spcPts val="0"/>
                        </a:spcAft>
                      </a:pPr>
                      <a:r>
                        <a:rPr lang="zh-TW" sz="1200" kern="0" dirty="0">
                          <a:effectLst/>
                          <a:latin typeface="微軟正黑體" pitchFamily="34" charset="-120"/>
                          <a:ea typeface="微軟正黑體" pitchFamily="34" charset="-120"/>
                        </a:rPr>
                        <a:t>項次</a:t>
                      </a:r>
                      <a:endParaRPr lang="zh-TW" sz="1200" kern="100" dirty="0">
                        <a:effectLst/>
                        <a:latin typeface="微軟正黑體" pitchFamily="34" charset="-120"/>
                        <a:ea typeface="微軟正黑體" pitchFamily="34" charset="-120"/>
                      </a:endParaRPr>
                    </a:p>
                  </a:txBody>
                  <a:tcPr marL="17780" marR="17780" marT="0" marB="0" anchor="ctr"/>
                </a:tc>
                <a:tc rowSpan="4">
                  <a:txBody>
                    <a:bodyPr/>
                    <a:lstStyle/>
                    <a:p>
                      <a:pPr algn="ctr">
                        <a:spcAft>
                          <a:spcPts val="0"/>
                        </a:spcAft>
                      </a:pPr>
                      <a:r>
                        <a:rPr lang="zh-TW" sz="1200" kern="0">
                          <a:effectLst/>
                          <a:latin typeface="微軟正黑體" pitchFamily="34" charset="-120"/>
                          <a:ea typeface="微軟正黑體" pitchFamily="34" charset="-120"/>
                        </a:rPr>
                        <a:t>分項案件名稱</a:t>
                      </a:r>
                      <a:endParaRPr lang="zh-TW" sz="1200" kern="100">
                        <a:effectLst/>
                        <a:latin typeface="微軟正黑體" pitchFamily="34" charset="-120"/>
                        <a:ea typeface="微軟正黑體" pitchFamily="34" charset="-120"/>
                      </a:endParaRPr>
                    </a:p>
                  </a:txBody>
                  <a:tcPr marL="17780" marR="17780" marT="0" marB="0" anchor="ctr"/>
                </a:tc>
                <a:tc rowSpan="4">
                  <a:txBody>
                    <a:bodyPr/>
                    <a:lstStyle/>
                    <a:p>
                      <a:pPr algn="ctr">
                        <a:spcAft>
                          <a:spcPts val="0"/>
                        </a:spcAft>
                      </a:pPr>
                      <a:r>
                        <a:rPr lang="zh-TW" sz="1200" kern="0">
                          <a:effectLst/>
                          <a:latin typeface="微軟正黑體" pitchFamily="34" charset="-120"/>
                          <a:ea typeface="微軟正黑體" pitchFamily="34" charset="-120"/>
                        </a:rPr>
                        <a:t>對應部會</a:t>
                      </a:r>
                      <a:endParaRPr lang="zh-TW" sz="1200" kern="100">
                        <a:effectLst/>
                        <a:latin typeface="微軟正黑體" pitchFamily="34" charset="-120"/>
                        <a:ea typeface="微軟正黑體" pitchFamily="34" charset="-120"/>
                      </a:endParaRPr>
                    </a:p>
                  </a:txBody>
                  <a:tcPr marL="17780" marR="17780" marT="0" marB="0" anchor="ctr"/>
                </a:tc>
                <a:tc gridSpan="12">
                  <a:txBody>
                    <a:bodyPr/>
                    <a:lstStyle/>
                    <a:p>
                      <a:pPr algn="ctr">
                        <a:spcAft>
                          <a:spcPts val="0"/>
                        </a:spcAft>
                      </a:pPr>
                      <a:r>
                        <a:rPr lang="zh-TW" sz="1200" kern="0">
                          <a:effectLst/>
                          <a:latin typeface="微軟正黑體" pitchFamily="34" charset="-120"/>
                          <a:ea typeface="微軟正黑體" pitchFamily="34" charset="-120"/>
                        </a:rPr>
                        <a:t>總工程經費</a:t>
                      </a:r>
                      <a:r>
                        <a:rPr lang="en-US" sz="1200" kern="0">
                          <a:effectLst/>
                          <a:latin typeface="微軟正黑體" pitchFamily="34" charset="-120"/>
                          <a:ea typeface="微軟正黑體" pitchFamily="34" charset="-120"/>
                        </a:rPr>
                        <a:t>(</a:t>
                      </a:r>
                      <a:r>
                        <a:rPr lang="zh-TW" sz="1200" kern="0">
                          <a:effectLst/>
                          <a:latin typeface="微軟正黑體" pitchFamily="34" charset="-120"/>
                          <a:ea typeface="微軟正黑體" pitchFamily="34" charset="-120"/>
                        </a:rPr>
                        <a:t>單位：千元</a:t>
                      </a:r>
                      <a:r>
                        <a:rPr lang="en-US" sz="1200" kern="0">
                          <a:effectLst/>
                          <a:latin typeface="微軟正黑體" pitchFamily="34" charset="-120"/>
                          <a:ea typeface="微軟正黑體" pitchFamily="34" charset="-120"/>
                        </a:rPr>
                        <a:t>)</a:t>
                      </a:r>
                      <a:endParaRPr lang="zh-TW" sz="1200" kern="10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405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4">
                  <a:txBody>
                    <a:bodyPr/>
                    <a:lstStyle/>
                    <a:p>
                      <a:pPr algn="ctr">
                        <a:spcAft>
                          <a:spcPts val="0"/>
                        </a:spcAft>
                      </a:pPr>
                      <a:r>
                        <a:rPr lang="en-US" sz="1200" kern="0" dirty="0">
                          <a:effectLst/>
                          <a:latin typeface="微軟正黑體" pitchFamily="34" charset="-120"/>
                          <a:ea typeface="微軟正黑體" pitchFamily="34" charset="-120"/>
                        </a:rPr>
                        <a:t>110</a:t>
                      </a:r>
                      <a:r>
                        <a:rPr lang="zh-TW" sz="1200" kern="0" dirty="0">
                          <a:effectLst/>
                          <a:latin typeface="微軟正黑體" pitchFamily="34" charset="-120"/>
                          <a:ea typeface="微軟正黑體" pitchFamily="34" charset="-120"/>
                        </a:rPr>
                        <a:t>年度</a:t>
                      </a:r>
                      <a:endParaRPr lang="zh-TW" sz="12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200" kern="0">
                          <a:effectLst/>
                          <a:latin typeface="微軟正黑體" pitchFamily="34" charset="-120"/>
                          <a:ea typeface="微軟正黑體" pitchFamily="34" charset="-120"/>
                        </a:rPr>
                        <a:t>111</a:t>
                      </a:r>
                      <a:r>
                        <a:rPr lang="zh-TW" sz="1200" kern="0">
                          <a:effectLst/>
                          <a:latin typeface="微軟正黑體" pitchFamily="34" charset="-120"/>
                          <a:ea typeface="微軟正黑體" pitchFamily="34" charset="-120"/>
                        </a:rPr>
                        <a:t>年度</a:t>
                      </a:r>
                      <a:endParaRPr lang="zh-TW" sz="1200" kern="10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en-US" sz="1200" kern="0">
                          <a:effectLst/>
                          <a:latin typeface="微軟正黑體" pitchFamily="34" charset="-120"/>
                          <a:ea typeface="微軟正黑體" pitchFamily="34" charset="-120"/>
                        </a:rPr>
                        <a:t>112</a:t>
                      </a:r>
                      <a:r>
                        <a:rPr lang="zh-TW" sz="1200" kern="0">
                          <a:effectLst/>
                          <a:latin typeface="微軟正黑體" pitchFamily="34" charset="-120"/>
                          <a:ea typeface="微軟正黑體" pitchFamily="34" charset="-120"/>
                        </a:rPr>
                        <a:t>年度</a:t>
                      </a:r>
                      <a:endParaRPr lang="zh-TW" sz="1200" kern="10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rowSpan="2" gridSpan="2">
                  <a:txBody>
                    <a:bodyPr/>
                    <a:lstStyle/>
                    <a:p>
                      <a:pPr algn="ctr">
                        <a:spcAft>
                          <a:spcPts val="0"/>
                        </a:spcAft>
                      </a:pPr>
                      <a:r>
                        <a:rPr lang="zh-TW" sz="1200" kern="0">
                          <a:effectLst/>
                          <a:latin typeface="微軟正黑體" pitchFamily="34" charset="-120"/>
                          <a:ea typeface="微軟正黑體" pitchFamily="34" charset="-120"/>
                        </a:rPr>
                        <a:t>工程費小計</a:t>
                      </a:r>
                      <a:r>
                        <a:rPr lang="en-US" sz="1200" kern="0">
                          <a:effectLst/>
                          <a:latin typeface="微軟正黑體" pitchFamily="34" charset="-120"/>
                          <a:ea typeface="微軟正黑體" pitchFamily="34" charset="-120"/>
                        </a:rPr>
                        <a:t>(B)=Σ(b)</a:t>
                      </a:r>
                      <a:endParaRPr lang="zh-TW" sz="1200" kern="100">
                        <a:effectLst/>
                        <a:latin typeface="微軟正黑體" pitchFamily="34" charset="-120"/>
                        <a:ea typeface="微軟正黑體" pitchFamily="34" charset="-120"/>
                      </a:endParaRPr>
                    </a:p>
                  </a:txBody>
                  <a:tcPr marL="17780" marR="17780" marT="0" marB="0" anchor="ctr"/>
                </a:tc>
                <a:tc rowSpan="2" hMerge="1">
                  <a:txBody>
                    <a:bodyPr/>
                    <a:lstStyle/>
                    <a:p>
                      <a:endParaRPr lang="zh-TW" altLang="en-US"/>
                    </a:p>
                  </a:txBody>
                  <a:tcPr/>
                </a:tc>
                <a:tc rowSpan="2" gridSpan="2">
                  <a:txBody>
                    <a:bodyPr/>
                    <a:lstStyle/>
                    <a:p>
                      <a:pPr algn="ctr">
                        <a:spcAft>
                          <a:spcPts val="0"/>
                        </a:spcAft>
                      </a:pPr>
                      <a:r>
                        <a:rPr lang="zh-TW" sz="1200" kern="0">
                          <a:effectLst/>
                          <a:latin typeface="微軟正黑體" pitchFamily="34" charset="-120"/>
                          <a:ea typeface="微軟正黑體" pitchFamily="34" charset="-120"/>
                        </a:rPr>
                        <a:t>總計</a:t>
                      </a:r>
                      <a:r>
                        <a:rPr lang="en-US" sz="1200" kern="0">
                          <a:effectLst/>
                          <a:latin typeface="微軟正黑體" pitchFamily="34" charset="-120"/>
                          <a:ea typeface="微軟正黑體" pitchFamily="34" charset="-120"/>
                        </a:rPr>
                        <a:t>(A)+(B)</a:t>
                      </a:r>
                      <a:endParaRPr lang="zh-TW" sz="1200" kern="100">
                        <a:effectLst/>
                        <a:latin typeface="微軟正黑體" pitchFamily="34" charset="-120"/>
                        <a:ea typeface="微軟正黑體" pitchFamily="34" charset="-120"/>
                      </a:endParaRPr>
                    </a:p>
                  </a:txBody>
                  <a:tcPr marL="17780" marR="17780" marT="0" marB="0" anchor="ctr"/>
                </a:tc>
                <a:tc rowSpan="2" hMerge="1">
                  <a:txBody>
                    <a:bodyPr/>
                    <a:lstStyle/>
                    <a:p>
                      <a:endParaRPr lang="zh-TW" altLang="en-US"/>
                    </a:p>
                  </a:txBody>
                  <a:tcPr/>
                </a:tc>
              </a:tr>
              <a:tr h="3481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200" kern="0">
                          <a:effectLst/>
                          <a:latin typeface="微軟正黑體" pitchFamily="34" charset="-120"/>
                          <a:ea typeface="微軟正黑體" pitchFamily="34" charset="-120"/>
                        </a:rPr>
                        <a:t>規劃設計費</a:t>
                      </a:r>
                      <a:r>
                        <a:rPr lang="en-US" sz="1200" kern="0">
                          <a:effectLst/>
                          <a:latin typeface="微軟正黑體" pitchFamily="34" charset="-120"/>
                          <a:ea typeface="微軟正黑體" pitchFamily="34" charset="-120"/>
                        </a:rPr>
                        <a:t>(A)</a:t>
                      </a:r>
                      <a:endParaRPr lang="zh-TW" sz="1200" kern="10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200" kern="0">
                          <a:effectLst/>
                          <a:latin typeface="微軟正黑體" pitchFamily="34" charset="-120"/>
                          <a:ea typeface="微軟正黑體" pitchFamily="34" charset="-120"/>
                        </a:rPr>
                        <a:t>工程費</a:t>
                      </a:r>
                      <a:r>
                        <a:rPr lang="en-US" sz="1200" kern="0">
                          <a:effectLst/>
                          <a:latin typeface="微軟正黑體" pitchFamily="34" charset="-120"/>
                          <a:ea typeface="微軟正黑體" pitchFamily="34" charset="-120"/>
                        </a:rPr>
                        <a:t>(b)</a:t>
                      </a:r>
                      <a:endParaRPr lang="zh-TW" sz="1200" kern="10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200" kern="0" dirty="0">
                          <a:effectLst/>
                          <a:latin typeface="微軟正黑體" pitchFamily="34" charset="-120"/>
                          <a:ea typeface="微軟正黑體" pitchFamily="34" charset="-120"/>
                        </a:rPr>
                        <a:t>工程費</a:t>
                      </a:r>
                      <a:r>
                        <a:rPr lang="en-US" sz="1200" kern="0" dirty="0">
                          <a:effectLst/>
                          <a:latin typeface="微軟正黑體" pitchFamily="34" charset="-120"/>
                          <a:ea typeface="微軟正黑體" pitchFamily="34" charset="-120"/>
                        </a:rPr>
                        <a:t>(b)</a:t>
                      </a:r>
                      <a:endParaRPr lang="zh-TW" sz="12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200" kern="0" dirty="0">
                          <a:effectLst/>
                          <a:latin typeface="微軟正黑體" pitchFamily="34" charset="-120"/>
                          <a:ea typeface="微軟正黑體" pitchFamily="34" charset="-120"/>
                        </a:rPr>
                        <a:t>工程費</a:t>
                      </a:r>
                      <a:r>
                        <a:rPr lang="en-US" sz="1200" kern="0" dirty="0">
                          <a:effectLst/>
                          <a:latin typeface="微軟正黑體" pitchFamily="34" charset="-120"/>
                          <a:ea typeface="微軟正黑體" pitchFamily="34" charset="-120"/>
                        </a:rPr>
                        <a:t>(b)</a:t>
                      </a:r>
                      <a:endParaRPr lang="zh-TW" sz="12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4055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0">
                          <a:effectLst/>
                          <a:latin typeface="微軟正黑體" pitchFamily="34" charset="-120"/>
                          <a:ea typeface="微軟正黑體" pitchFamily="34" charset="-120"/>
                        </a:rPr>
                        <a:t>中央補助</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地方分擔</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中央補助</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地方分擔</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中央補助</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地方分擔</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中央補助</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地方分擔</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中央補助</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dirty="0">
                          <a:effectLst/>
                          <a:latin typeface="微軟正黑體" pitchFamily="34" charset="-120"/>
                          <a:ea typeface="微軟正黑體" pitchFamily="34" charset="-120"/>
                        </a:rPr>
                        <a:t>地方分擔</a:t>
                      </a:r>
                      <a:endParaRPr lang="zh-TW" sz="12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a:effectLst/>
                          <a:latin typeface="微軟正黑體" pitchFamily="34" charset="-120"/>
                          <a:ea typeface="微軟正黑體" pitchFamily="34" charset="-120"/>
                        </a:rPr>
                        <a:t>中央補助</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dirty="0">
                          <a:effectLst/>
                          <a:latin typeface="微軟正黑體" pitchFamily="34" charset="-120"/>
                          <a:ea typeface="微軟正黑體" pitchFamily="34" charset="-120"/>
                        </a:rPr>
                        <a:t>地方分擔</a:t>
                      </a:r>
                      <a:endParaRPr lang="zh-TW" sz="1200" kern="100" dirty="0">
                        <a:effectLst/>
                        <a:latin typeface="微軟正黑體" pitchFamily="34" charset="-120"/>
                        <a:ea typeface="微軟正黑體" pitchFamily="34" charset="-120"/>
                      </a:endParaRPr>
                    </a:p>
                  </a:txBody>
                  <a:tcPr marL="17780" marR="17780" marT="0" marB="0" anchor="ctr"/>
                </a:tc>
              </a:tr>
              <a:tr h="522157">
                <a:tc>
                  <a:txBody>
                    <a:bodyPr/>
                    <a:lstStyle/>
                    <a:p>
                      <a:pPr algn="ctr">
                        <a:spcAft>
                          <a:spcPts val="0"/>
                        </a:spcAft>
                      </a:pPr>
                      <a:r>
                        <a:rPr lang="en-US" sz="1200" kern="0">
                          <a:effectLst/>
                          <a:latin typeface="微軟正黑體" pitchFamily="34" charset="-120"/>
                          <a:ea typeface="微軟正黑體" pitchFamily="34" charset="-120"/>
                        </a:rPr>
                        <a:t>1</a:t>
                      </a:r>
                      <a:endParaRPr lang="zh-TW" sz="1200" kern="100">
                        <a:effectLst/>
                        <a:latin typeface="微軟正黑體" pitchFamily="34" charset="-120"/>
                        <a:ea typeface="微軟正黑體" pitchFamily="34" charset="-120"/>
                      </a:endParaRPr>
                    </a:p>
                  </a:txBody>
                  <a:tcPr marL="17780" marR="17780" marT="0" marB="0" anchor="ctr"/>
                </a:tc>
                <a:tc>
                  <a:txBody>
                    <a:bodyPr/>
                    <a:lstStyle/>
                    <a:p>
                      <a:pPr algn="just">
                        <a:spcAft>
                          <a:spcPts val="0"/>
                        </a:spcAft>
                      </a:pPr>
                      <a:r>
                        <a:rPr lang="zh-TW" sz="1200" kern="0">
                          <a:effectLst/>
                          <a:latin typeface="微軟正黑體" pitchFamily="34" charset="-120"/>
                          <a:ea typeface="微軟正黑體" pitchFamily="34" charset="-120"/>
                        </a:rPr>
                        <a:t>水資源回收中心工程</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dirty="0" smtClean="0">
                          <a:effectLst/>
                          <a:latin typeface="微軟正黑體" pitchFamily="34" charset="-120"/>
                          <a:ea typeface="微軟正黑體" pitchFamily="34" charset="-120"/>
                        </a:rPr>
                        <a:t>內政部</a:t>
                      </a:r>
                      <a:r>
                        <a:rPr lang="zh-TW" altLang="en-US" sz="1200" kern="0" dirty="0" smtClean="0">
                          <a:effectLst/>
                          <a:latin typeface="微軟正黑體" pitchFamily="34" charset="-120"/>
                          <a:ea typeface="微軟正黑體" pitchFamily="34" charset="-120"/>
                        </a:rPr>
                        <a:t>營建署</a:t>
                      </a:r>
                      <a:endParaRPr lang="zh-TW" sz="12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2,114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316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18,222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2,723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18,222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2,723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36,444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5,446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38,558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5,762 </a:t>
                      </a:r>
                      <a:endParaRPr lang="zh-TW" sz="1000" kern="100" dirty="0">
                        <a:effectLst/>
                        <a:latin typeface="微軟正黑體" pitchFamily="34" charset="-120"/>
                        <a:ea typeface="微軟正黑體" pitchFamily="34" charset="-120"/>
                      </a:endParaRPr>
                    </a:p>
                  </a:txBody>
                  <a:tcPr marL="17780" marR="17780" marT="0" marB="0" anchor="ctr"/>
                </a:tc>
              </a:tr>
              <a:tr h="348104">
                <a:tc>
                  <a:txBody>
                    <a:bodyPr/>
                    <a:lstStyle/>
                    <a:p>
                      <a:pPr algn="ctr">
                        <a:spcAft>
                          <a:spcPts val="0"/>
                        </a:spcAft>
                      </a:pPr>
                      <a:r>
                        <a:rPr lang="en-US" sz="1200" kern="0">
                          <a:effectLst/>
                          <a:latin typeface="微軟正黑體" pitchFamily="34" charset="-120"/>
                          <a:ea typeface="微軟正黑體" pitchFamily="34" charset="-120"/>
                        </a:rPr>
                        <a:t>2</a:t>
                      </a:r>
                      <a:endParaRPr lang="zh-TW" sz="1200" kern="100">
                        <a:effectLst/>
                        <a:latin typeface="微軟正黑體" pitchFamily="34" charset="-120"/>
                        <a:ea typeface="微軟正黑體" pitchFamily="34" charset="-120"/>
                      </a:endParaRPr>
                    </a:p>
                  </a:txBody>
                  <a:tcPr marL="17780" marR="17780" marT="0" marB="0" anchor="ctr"/>
                </a:tc>
                <a:tc>
                  <a:txBody>
                    <a:bodyPr/>
                    <a:lstStyle/>
                    <a:p>
                      <a:pPr algn="just">
                        <a:spcAft>
                          <a:spcPts val="0"/>
                        </a:spcAft>
                      </a:pPr>
                      <a:r>
                        <a:rPr lang="zh-TW" sz="1200" kern="0">
                          <a:effectLst/>
                          <a:latin typeface="微軟正黑體" pitchFamily="34" charset="-120"/>
                          <a:ea typeface="微軟正黑體" pitchFamily="34" charset="-120"/>
                        </a:rPr>
                        <a:t>新設污水管線工程</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dirty="0" smtClean="0">
                          <a:effectLst/>
                          <a:latin typeface="微軟正黑體" pitchFamily="34" charset="-120"/>
                          <a:ea typeface="微軟正黑體" pitchFamily="34" charset="-120"/>
                        </a:rPr>
                        <a:t>內政部</a:t>
                      </a:r>
                      <a:r>
                        <a:rPr lang="zh-TW" altLang="en-US" sz="1200" kern="0" dirty="0" smtClean="0">
                          <a:effectLst/>
                          <a:latin typeface="微軟正黑體" pitchFamily="34" charset="-120"/>
                          <a:ea typeface="微軟正黑體" pitchFamily="34" charset="-120"/>
                        </a:rPr>
                        <a:t>營建署</a:t>
                      </a:r>
                      <a:endParaRPr lang="zh-TW" sz="12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509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76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0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0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4,548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680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4,547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680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9,095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1,360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9,604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1,436 </a:t>
                      </a:r>
                      <a:endParaRPr lang="zh-TW" sz="1000" kern="100">
                        <a:effectLst/>
                        <a:latin typeface="微軟正黑體" pitchFamily="34" charset="-120"/>
                        <a:ea typeface="微軟正黑體" pitchFamily="34" charset="-120"/>
                      </a:endParaRPr>
                    </a:p>
                  </a:txBody>
                  <a:tcPr marL="17780" marR="17780" marT="0" marB="0" anchor="ctr"/>
                </a:tc>
              </a:tr>
              <a:tr h="348104">
                <a:tc>
                  <a:txBody>
                    <a:bodyPr/>
                    <a:lstStyle/>
                    <a:p>
                      <a:pPr algn="ctr">
                        <a:spcAft>
                          <a:spcPts val="0"/>
                        </a:spcAft>
                      </a:pPr>
                      <a:r>
                        <a:rPr lang="en-US" sz="1200" kern="0">
                          <a:effectLst/>
                          <a:latin typeface="微軟正黑體" pitchFamily="34" charset="-120"/>
                          <a:ea typeface="微軟正黑體" pitchFamily="34" charset="-120"/>
                        </a:rPr>
                        <a:t>3</a:t>
                      </a:r>
                      <a:endParaRPr lang="zh-TW" sz="1200" kern="100">
                        <a:effectLst/>
                        <a:latin typeface="微軟正黑體" pitchFamily="34" charset="-120"/>
                        <a:ea typeface="微軟正黑體" pitchFamily="34" charset="-120"/>
                      </a:endParaRPr>
                    </a:p>
                  </a:txBody>
                  <a:tcPr marL="17780" marR="17780" marT="0" marB="0" anchor="ctr"/>
                </a:tc>
                <a:tc>
                  <a:txBody>
                    <a:bodyPr/>
                    <a:lstStyle/>
                    <a:p>
                      <a:pPr algn="just">
                        <a:spcAft>
                          <a:spcPts val="0"/>
                        </a:spcAft>
                      </a:pPr>
                      <a:r>
                        <a:rPr lang="zh-TW" sz="1200" kern="0">
                          <a:effectLst/>
                          <a:latin typeface="微軟正黑體" pitchFamily="34" charset="-120"/>
                          <a:ea typeface="微軟正黑體" pitchFamily="34" charset="-120"/>
                        </a:rPr>
                        <a:t>放流水再利用工程</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zh-TW" sz="1200" kern="0" dirty="0" smtClean="0">
                          <a:effectLst/>
                          <a:latin typeface="微軟正黑體" pitchFamily="34" charset="-120"/>
                          <a:ea typeface="微軟正黑體" pitchFamily="34" charset="-120"/>
                        </a:rPr>
                        <a:t>內政部</a:t>
                      </a:r>
                      <a:r>
                        <a:rPr lang="zh-TW" altLang="en-US" sz="1200" kern="0" dirty="0" smtClean="0">
                          <a:effectLst/>
                          <a:latin typeface="微軟正黑體" pitchFamily="34" charset="-120"/>
                          <a:ea typeface="微軟正黑體" pitchFamily="34" charset="-120"/>
                        </a:rPr>
                        <a:t>營建署</a:t>
                      </a:r>
                      <a:endParaRPr lang="zh-TW" sz="12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1,292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193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0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11,378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1,700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11,377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1,700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22,755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3,400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24,047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3,593 </a:t>
                      </a:r>
                      <a:endParaRPr lang="zh-TW" sz="1000" kern="100">
                        <a:effectLst/>
                        <a:latin typeface="微軟正黑體" pitchFamily="34" charset="-120"/>
                        <a:ea typeface="微軟正黑體" pitchFamily="34" charset="-120"/>
                      </a:endParaRPr>
                    </a:p>
                  </a:txBody>
                  <a:tcPr marL="17780" marR="17780" marT="0" marB="0" anchor="ctr"/>
                </a:tc>
              </a:tr>
              <a:tr h="348104">
                <a:tc gridSpan="2">
                  <a:txBody>
                    <a:bodyPr/>
                    <a:lstStyle/>
                    <a:p>
                      <a:pPr algn="ctr">
                        <a:spcAft>
                          <a:spcPts val="0"/>
                        </a:spcAft>
                      </a:pPr>
                      <a:r>
                        <a:rPr lang="zh-TW" sz="1200" kern="0">
                          <a:effectLst/>
                          <a:latin typeface="微軟正黑體" pitchFamily="34" charset="-120"/>
                          <a:ea typeface="微軟正黑體" pitchFamily="34" charset="-120"/>
                        </a:rPr>
                        <a:t>小計</a:t>
                      </a:r>
                      <a:endParaRPr lang="zh-TW" sz="1200" kern="10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a:txBody>
                    <a:bodyPr/>
                    <a:lstStyle/>
                    <a:p>
                      <a:pPr>
                        <a:spcAft>
                          <a:spcPts val="0"/>
                        </a:spcAft>
                      </a:pPr>
                      <a:r>
                        <a:rPr lang="zh-TW" sz="1200" kern="0">
                          <a:effectLst/>
                          <a:latin typeface="微軟正黑體" pitchFamily="34" charset="-120"/>
                          <a:ea typeface="微軟正黑體" pitchFamily="34" charset="-120"/>
                        </a:rPr>
                        <a:t>　</a:t>
                      </a:r>
                      <a:endParaRPr lang="zh-TW" sz="12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3,915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585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0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34,148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5,103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34,146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5,103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68,294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dirty="0">
                          <a:effectLst/>
                          <a:latin typeface="微軟正黑體" pitchFamily="34" charset="-120"/>
                          <a:ea typeface="微軟正黑體" pitchFamily="34" charset="-120"/>
                        </a:rPr>
                        <a:t>10,206 </a:t>
                      </a:r>
                      <a:endParaRPr lang="zh-TW" sz="1000" kern="100" dirty="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72,209 </a:t>
                      </a:r>
                      <a:endParaRPr lang="zh-TW" sz="1000" kern="100">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1000" kern="0">
                          <a:effectLst/>
                          <a:latin typeface="微軟正黑體" pitchFamily="34" charset="-120"/>
                          <a:ea typeface="微軟正黑體" pitchFamily="34" charset="-120"/>
                        </a:rPr>
                        <a:t>10,791 </a:t>
                      </a:r>
                      <a:endParaRPr lang="zh-TW" sz="1000" kern="100">
                        <a:effectLst/>
                        <a:latin typeface="微軟正黑體" pitchFamily="34" charset="-120"/>
                        <a:ea typeface="微軟正黑體" pitchFamily="34" charset="-120"/>
                      </a:endParaRPr>
                    </a:p>
                  </a:txBody>
                  <a:tcPr marL="17780" marR="17780" marT="0" marB="0" anchor="ctr"/>
                </a:tc>
              </a:tr>
              <a:tr h="174052">
                <a:tc gridSpan="2">
                  <a:txBody>
                    <a:bodyPr/>
                    <a:lstStyle/>
                    <a:p>
                      <a:pPr algn="ctr">
                        <a:spcAft>
                          <a:spcPts val="0"/>
                        </a:spcAft>
                      </a:pPr>
                      <a:r>
                        <a:rPr lang="zh-TW" sz="1200" kern="0" dirty="0">
                          <a:effectLst/>
                          <a:latin typeface="微軟正黑體" pitchFamily="34" charset="-120"/>
                          <a:ea typeface="微軟正黑體" pitchFamily="34" charset="-120"/>
                        </a:rPr>
                        <a:t>總計</a:t>
                      </a:r>
                      <a:endParaRPr lang="zh-TW" sz="12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a:txBody>
                    <a:bodyPr/>
                    <a:lstStyle/>
                    <a:p>
                      <a:pPr>
                        <a:spcAft>
                          <a:spcPts val="0"/>
                        </a:spcAft>
                      </a:pPr>
                      <a:r>
                        <a:rPr lang="zh-TW" sz="1200" kern="0" dirty="0">
                          <a:effectLst/>
                          <a:latin typeface="微軟正黑體" pitchFamily="34" charset="-120"/>
                          <a:ea typeface="微軟正黑體" pitchFamily="34" charset="-120"/>
                        </a:rPr>
                        <a:t>　</a:t>
                      </a:r>
                      <a:endParaRPr lang="zh-TW" sz="1200" kern="100" dirty="0">
                        <a:effectLst/>
                        <a:latin typeface="微軟正黑體" pitchFamily="34" charset="-120"/>
                        <a:ea typeface="微軟正黑體" pitchFamily="34" charset="-120"/>
                      </a:endParaRPr>
                    </a:p>
                  </a:txBody>
                  <a:tcPr marL="17780" marR="17780" marT="0" marB="0" anchor="ctr"/>
                </a:tc>
                <a:tc gridSpan="2">
                  <a:txBody>
                    <a:bodyPr/>
                    <a:lstStyle/>
                    <a:p>
                      <a:pPr algn="ctr">
                        <a:spcAft>
                          <a:spcPts val="0"/>
                        </a:spcAft>
                      </a:pPr>
                      <a:r>
                        <a:rPr lang="en-US" sz="1000" kern="0" dirty="0">
                          <a:effectLst/>
                          <a:latin typeface="微軟正黑體" pitchFamily="34" charset="-120"/>
                          <a:ea typeface="微軟正黑體" pitchFamily="34" charset="-120"/>
                        </a:rPr>
                        <a:t>4,500</a:t>
                      </a:r>
                      <a:endParaRPr lang="zh-TW" sz="10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en-US" sz="1000" kern="0" dirty="0">
                          <a:effectLst/>
                          <a:latin typeface="微軟正黑體" pitchFamily="34" charset="-120"/>
                          <a:ea typeface="微軟正黑體" pitchFamily="34" charset="-120"/>
                        </a:rPr>
                        <a:t>0</a:t>
                      </a:r>
                      <a:endParaRPr lang="zh-TW" sz="10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en-US" sz="1000" kern="0" dirty="0">
                          <a:effectLst/>
                          <a:latin typeface="微軟正黑體" pitchFamily="34" charset="-120"/>
                          <a:ea typeface="微軟正黑體" pitchFamily="34" charset="-120"/>
                        </a:rPr>
                        <a:t>39,251</a:t>
                      </a:r>
                      <a:endParaRPr lang="zh-TW" sz="10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en-US" sz="1000" kern="0" dirty="0">
                          <a:effectLst/>
                          <a:latin typeface="微軟正黑體" pitchFamily="34" charset="-120"/>
                          <a:ea typeface="微軟正黑體" pitchFamily="34" charset="-120"/>
                        </a:rPr>
                        <a:t>39,249</a:t>
                      </a:r>
                      <a:endParaRPr lang="zh-TW" sz="10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en-US" sz="1000" kern="0" dirty="0">
                          <a:effectLst/>
                          <a:latin typeface="微軟正黑體" pitchFamily="34" charset="-120"/>
                          <a:ea typeface="微軟正黑體" pitchFamily="34" charset="-120"/>
                        </a:rPr>
                        <a:t>78,500</a:t>
                      </a:r>
                      <a:endParaRPr lang="zh-TW" sz="10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gridSpan="2">
                  <a:txBody>
                    <a:bodyPr/>
                    <a:lstStyle/>
                    <a:p>
                      <a:pPr algn="ctr">
                        <a:spcAft>
                          <a:spcPts val="0"/>
                        </a:spcAft>
                      </a:pPr>
                      <a:r>
                        <a:rPr lang="en-US" sz="1000" kern="0" dirty="0">
                          <a:effectLst/>
                          <a:latin typeface="微軟正黑體" pitchFamily="34" charset="-120"/>
                          <a:ea typeface="微軟正黑體" pitchFamily="34" charset="-120"/>
                        </a:rPr>
                        <a:t>83,000</a:t>
                      </a:r>
                      <a:endParaRPr lang="zh-TW" sz="1000" kern="100" dirty="0">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r>
            </a:tbl>
          </a:graphicData>
        </a:graphic>
      </p:graphicFrame>
    </p:spTree>
    <p:extLst>
      <p:ext uri="{BB962C8B-B14F-4D97-AF65-F5344CB8AC3E}">
        <p14:creationId xmlns:p14="http://schemas.microsoft.com/office/powerpoint/2010/main" val="43618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預期成果及後續維護管理</a:t>
            </a:r>
          </a:p>
        </p:txBody>
      </p:sp>
      <p:sp>
        <p:nvSpPr>
          <p:cNvPr id="3" name="內容版面配置區 2"/>
          <p:cNvSpPr>
            <a:spLocks noGrp="1"/>
          </p:cNvSpPr>
          <p:nvPr>
            <p:ph idx="1"/>
          </p:nvPr>
        </p:nvSpPr>
        <p:spPr>
          <a:xfrm>
            <a:off x="1447801" y="1424993"/>
            <a:ext cx="8380200" cy="2232607"/>
          </a:xfrm>
        </p:spPr>
        <p:txBody>
          <a:bodyPr/>
          <a:lstStyle/>
          <a:p>
            <a:r>
              <a:rPr lang="zh-TW" altLang="en-US" dirty="0">
                <a:latin typeface="微軟正黑體" pitchFamily="34" charset="-120"/>
                <a:ea typeface="微軟正黑體" pitchFamily="34" charset="-120"/>
              </a:rPr>
              <a:t>本計畫水資源回收中心完成後，將可</a:t>
            </a:r>
            <a:r>
              <a:rPr lang="zh-TW" altLang="en-US" dirty="0" smtClean="0">
                <a:latin typeface="微軟正黑體" pitchFamily="34" charset="-120"/>
                <a:ea typeface="微軟正黑體" pitchFamily="34" charset="-120"/>
              </a:rPr>
              <a:t>提供</a:t>
            </a:r>
            <a:r>
              <a:rPr lang="en-US" altLang="zh-TW" dirty="0" smtClean="0">
                <a:solidFill>
                  <a:srgbClr val="C00000"/>
                </a:solidFill>
                <a:latin typeface="微軟正黑體" pitchFamily="34" charset="-120"/>
                <a:ea typeface="微軟正黑體" pitchFamily="34" charset="-120"/>
              </a:rPr>
              <a:t>400 </a:t>
            </a:r>
            <a:r>
              <a:rPr lang="en-US" altLang="zh-TW" dirty="0">
                <a:solidFill>
                  <a:srgbClr val="C00000"/>
                </a:solidFill>
                <a:latin typeface="微軟正黑體" pitchFamily="34" charset="-120"/>
                <a:ea typeface="微軟正黑體" pitchFamily="34" charset="-120"/>
              </a:rPr>
              <a:t>CMD</a:t>
            </a:r>
            <a:r>
              <a:rPr lang="zh-TW" altLang="en-US" dirty="0">
                <a:latin typeface="微軟正黑體" pitchFamily="34" charset="-120"/>
                <a:ea typeface="微軟正黑體" pitchFamily="34" charset="-120"/>
              </a:rPr>
              <a:t>經處理至符合標準並可供回收再利用之放流水，對於水源淨化及</a:t>
            </a:r>
            <a:r>
              <a:rPr lang="zh-TW" altLang="en-US" dirty="0" smtClean="0">
                <a:latin typeface="微軟正黑體" pitchFamily="34" charset="-120"/>
                <a:ea typeface="微軟正黑體" pitchFamily="34" charset="-120"/>
              </a:rPr>
              <a:t>水體補</a:t>
            </a:r>
            <a:r>
              <a:rPr lang="zh-TW" altLang="en-US" dirty="0">
                <a:latin typeface="微軟正黑體" pitchFamily="34" charset="-120"/>
                <a:ea typeface="微軟正黑體" pitchFamily="34" charset="-120"/>
              </a:rPr>
              <a:t>注有明顯效益，打造永續水環境之目標。</a:t>
            </a:r>
          </a:p>
          <a:p>
            <a:r>
              <a:rPr lang="zh-TW" altLang="en-US" dirty="0">
                <a:latin typeface="微軟正黑體" pitchFamily="34" charset="-120"/>
                <a:ea typeface="微軟正黑體" pitchFamily="34" charset="-120"/>
              </a:rPr>
              <a:t>本計畫水資源回收中心除初期規劃三年試運轉外，其餘</a:t>
            </a:r>
            <a:r>
              <a:rPr lang="zh-TW" altLang="en-US" dirty="0">
                <a:solidFill>
                  <a:srgbClr val="C00000"/>
                </a:solidFill>
                <a:latin typeface="微軟正黑體" pitchFamily="34" charset="-120"/>
                <a:ea typeface="微軟正黑體" pitchFamily="34" charset="-120"/>
              </a:rPr>
              <a:t>後續維護管理均將</a:t>
            </a:r>
            <a:r>
              <a:rPr lang="zh-TW" altLang="en-US" dirty="0" smtClean="0">
                <a:solidFill>
                  <a:srgbClr val="C00000"/>
                </a:solidFill>
                <a:latin typeface="微軟正黑體" pitchFamily="34" charset="-120"/>
                <a:ea typeface="微軟正黑體" pitchFamily="34" charset="-120"/>
              </a:rPr>
              <a:t>納入本處營運</a:t>
            </a:r>
            <a:r>
              <a:rPr lang="zh-TW" altLang="en-US" dirty="0">
                <a:solidFill>
                  <a:srgbClr val="C00000"/>
                </a:solidFill>
                <a:latin typeface="微軟正黑體" pitchFamily="34" charset="-120"/>
                <a:ea typeface="微軟正黑體" pitchFamily="34" charset="-120"/>
              </a:rPr>
              <a:t>管理系統</a:t>
            </a:r>
            <a:r>
              <a:rPr lang="zh-TW" altLang="en-US" dirty="0">
                <a:latin typeface="微軟正黑體" pitchFamily="34" charset="-120"/>
                <a:ea typeface="微軟正黑體" pitchFamily="34" charset="-120"/>
              </a:rPr>
              <a:t>中</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14</a:t>
            </a:fld>
            <a:endParaRPr lang="zh-TW" altLang="en-US"/>
          </a:p>
        </p:txBody>
      </p:sp>
      <p:graphicFrame>
        <p:nvGraphicFramePr>
          <p:cNvPr id="5"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025192975"/>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計畫經費</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預期成果及</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7744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Documents and Settings\Administrator\桌面\圖形1-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1214" y="2016657"/>
            <a:ext cx="3203575" cy="2276475"/>
          </a:xfrm>
          <a:prstGeom prst="rect">
            <a:avLst/>
          </a:prstGeom>
          <a:noFill/>
          <a:ln>
            <a:noFill/>
          </a:ln>
          <a:effectLst>
            <a:outerShdw dist="28398" dir="1593903" algn="ctr" rotWithShape="0">
              <a:srgbClr val="DADADA">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2244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方塊 17"/>
          <p:cNvSpPr txBox="1"/>
          <p:nvPr/>
        </p:nvSpPr>
        <p:spPr>
          <a:xfrm>
            <a:off x="2269695" y="1996448"/>
            <a:ext cx="4392000" cy="523220"/>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800000"/>
                </a:solidFill>
                <a:latin typeface="微軟正黑體" pitchFamily="34" charset="-120"/>
                <a:ea typeface="微軟正黑體" pitchFamily="34" charset="-120"/>
              </a:rPr>
              <a:t>壹　現況環境概述</a:t>
            </a:r>
          </a:p>
        </p:txBody>
      </p:sp>
      <p:sp>
        <p:nvSpPr>
          <p:cNvPr id="20" name="文字方塊 19"/>
          <p:cNvSpPr txBox="1"/>
          <p:nvPr/>
        </p:nvSpPr>
        <p:spPr>
          <a:xfrm>
            <a:off x="2990295" y="2725060"/>
            <a:ext cx="4392000" cy="954107"/>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663300"/>
                </a:solidFill>
                <a:latin typeface="微軟正黑體" pitchFamily="34" charset="-120"/>
                <a:ea typeface="微軟正黑體" pitchFamily="34" charset="-120"/>
              </a:rPr>
              <a:t>貳　工程概要</a:t>
            </a:r>
          </a:p>
          <a:p>
            <a:pPr lvl="0" fontAlgn="base">
              <a:spcBef>
                <a:spcPct val="0"/>
              </a:spcBef>
              <a:spcAft>
                <a:spcPct val="0"/>
              </a:spcAft>
              <a:buClr>
                <a:schemeClr val="accent2"/>
              </a:buClr>
              <a:buSzPct val="80000"/>
            </a:pPr>
            <a:endParaRPr lang="zh-TW" altLang="en-US" sz="2800" b="1" dirty="0">
              <a:solidFill>
                <a:srgbClr val="663300"/>
              </a:solidFill>
              <a:latin typeface="微軟正黑體" pitchFamily="34" charset="-120"/>
              <a:ea typeface="微軟正黑體" pitchFamily="34" charset="-120"/>
            </a:endParaRPr>
          </a:p>
        </p:txBody>
      </p:sp>
      <p:sp>
        <p:nvSpPr>
          <p:cNvPr id="29" name="文字方塊 28"/>
          <p:cNvSpPr txBox="1"/>
          <p:nvPr/>
        </p:nvSpPr>
        <p:spPr>
          <a:xfrm>
            <a:off x="2269695" y="3435716"/>
            <a:ext cx="4392000" cy="523220"/>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800000"/>
                </a:solidFill>
                <a:latin typeface="微軟正黑體" pitchFamily="34" charset="-120"/>
                <a:ea typeface="微軟正黑體" pitchFamily="34" charset="-120"/>
              </a:rPr>
              <a:t>參　計畫經費及計畫期程</a:t>
            </a:r>
          </a:p>
        </p:txBody>
      </p:sp>
      <p:sp>
        <p:nvSpPr>
          <p:cNvPr id="30" name="文字方塊 29"/>
          <p:cNvSpPr txBox="1"/>
          <p:nvPr/>
        </p:nvSpPr>
        <p:spPr>
          <a:xfrm>
            <a:off x="2990294" y="4155960"/>
            <a:ext cx="4951433" cy="523220"/>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663300"/>
                </a:solidFill>
                <a:latin typeface="微軟正黑體" pitchFamily="34" charset="-120"/>
                <a:ea typeface="微軟正黑體" pitchFamily="34" charset="-120"/>
              </a:rPr>
              <a:t>肆　預期成果及後續維護管理</a:t>
            </a:r>
          </a:p>
        </p:txBody>
      </p:sp>
      <p:sp>
        <p:nvSpPr>
          <p:cNvPr id="6" name="標題 5"/>
          <p:cNvSpPr>
            <a:spLocks noGrp="1"/>
          </p:cNvSpPr>
          <p:nvPr>
            <p:ph type="title"/>
          </p:nvPr>
        </p:nvSpPr>
        <p:spPr/>
        <p:txBody>
          <a:bodyPr>
            <a:normAutofit fontScale="90000"/>
          </a:bodyPr>
          <a:lstStyle/>
          <a:p>
            <a:r>
              <a:rPr lang="zh-TW" altLang="en-US" dirty="0">
                <a:solidFill>
                  <a:schemeClr val="bg1"/>
                </a:solidFill>
                <a:latin typeface="微軟正黑體" pitchFamily="34" charset="-120"/>
                <a:ea typeface="微軟正黑體" pitchFamily="34" charset="-120"/>
              </a:rPr>
              <a:t>簡　報　大　綱</a:t>
            </a:r>
          </a:p>
        </p:txBody>
      </p:sp>
      <p:sp>
        <p:nvSpPr>
          <p:cNvPr id="8" name="投影片編號版面配置區 7"/>
          <p:cNvSpPr>
            <a:spLocks noGrp="1"/>
          </p:cNvSpPr>
          <p:nvPr>
            <p:ph type="sldNum" sz="quarter" idx="12"/>
          </p:nvPr>
        </p:nvSpPr>
        <p:spPr/>
        <p:txBody>
          <a:bodyPr/>
          <a:lstStyle/>
          <a:p>
            <a:fld id="{F7242E42-FC29-4B77-9CAD-15FFB4F31242}" type="slidenum">
              <a:rPr lang="zh-TW" altLang="en-US" smtClean="0"/>
              <a:t>1</a:t>
            </a:fld>
            <a:endParaRPr lang="zh-TW" altLang="en-US"/>
          </a:p>
        </p:txBody>
      </p:sp>
      <p:cxnSp>
        <p:nvCxnSpPr>
          <p:cNvPr id="3" name="直線接點 2"/>
          <p:cNvCxnSpPr/>
          <p:nvPr/>
        </p:nvCxnSpPr>
        <p:spPr>
          <a:xfrm>
            <a:off x="2269695" y="2519668"/>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990295" y="3239668"/>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2269695" y="3959668"/>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990295" y="4679668"/>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2269695" y="2591668"/>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2990295" y="3311668"/>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2269695" y="4031668"/>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2990295" y="4751668"/>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菱形 11"/>
          <p:cNvSpPr/>
          <p:nvPr/>
        </p:nvSpPr>
        <p:spPr>
          <a:xfrm>
            <a:off x="2810295" y="2245340"/>
            <a:ext cx="180000" cy="180000"/>
          </a:xfrm>
          <a:prstGeom prst="diamond">
            <a:avLst/>
          </a:prstGeom>
          <a:solidFill>
            <a:schemeClr val="accent6">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3" name="菱形 32"/>
          <p:cNvSpPr/>
          <p:nvPr/>
        </p:nvSpPr>
        <p:spPr>
          <a:xfrm>
            <a:off x="2810295" y="3680058"/>
            <a:ext cx="180000" cy="180000"/>
          </a:xfrm>
          <a:prstGeom prst="diamond">
            <a:avLst/>
          </a:prstGeom>
          <a:solidFill>
            <a:schemeClr val="accent6">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5" name="菱形 34"/>
          <p:cNvSpPr/>
          <p:nvPr/>
        </p:nvSpPr>
        <p:spPr>
          <a:xfrm>
            <a:off x="3530895" y="2975195"/>
            <a:ext cx="180000" cy="180000"/>
          </a:xfrm>
          <a:prstGeom prst="diamond">
            <a:avLst/>
          </a:prstGeom>
          <a:solidFill>
            <a:schemeClr val="accent5">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2" name="菱形 41"/>
          <p:cNvSpPr/>
          <p:nvPr/>
        </p:nvSpPr>
        <p:spPr>
          <a:xfrm>
            <a:off x="3530895" y="4409913"/>
            <a:ext cx="180000" cy="180000"/>
          </a:xfrm>
          <a:prstGeom prst="diamond">
            <a:avLst/>
          </a:prstGeom>
          <a:solidFill>
            <a:schemeClr val="accent5">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383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500" dirty="0">
                <a:latin typeface="微軟正黑體" pitchFamily="34" charset="-120"/>
                <a:ea typeface="微軟正黑體" pitchFamily="34" charset="-120"/>
              </a:rPr>
              <a:t>計畫目的及範圍</a:t>
            </a:r>
          </a:p>
        </p:txBody>
      </p:sp>
      <p:sp>
        <p:nvSpPr>
          <p:cNvPr id="3" name="內容版面配置區 2"/>
          <p:cNvSpPr>
            <a:spLocks noGrp="1"/>
          </p:cNvSpPr>
          <p:nvPr>
            <p:ph idx="1"/>
          </p:nvPr>
        </p:nvSpPr>
        <p:spPr>
          <a:xfrm>
            <a:off x="1447801" y="754433"/>
            <a:ext cx="4174066" cy="5507590"/>
          </a:xfrm>
        </p:spPr>
        <p:txBody>
          <a:bodyPr>
            <a:normAutofit/>
          </a:bodyPr>
          <a:lstStyle/>
          <a:p>
            <a:pPr algn="just"/>
            <a:r>
              <a:rPr lang="zh-TW" altLang="en-US" dirty="0">
                <a:latin typeface="微軟正黑體" pitchFamily="34" charset="-120"/>
                <a:ea typeface="微軟正黑體" pitchFamily="34" charset="-120"/>
              </a:rPr>
              <a:t>計畫目的</a:t>
            </a:r>
            <a:endParaRPr lang="en-US" altLang="zh-TW" dirty="0">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目前古寧頭地區均已完成污水下水道系統工程之建設，收集之生活污水於古寧頭污水處理廠</a:t>
            </a:r>
            <a:r>
              <a:rPr lang="en-US" altLang="zh-TW" sz="2000" dirty="0">
                <a:solidFill>
                  <a:schemeClr val="accent3">
                    <a:lumMod val="50000"/>
                  </a:schemeClr>
                </a:solidFill>
                <a:latin typeface="微軟正黑體" pitchFamily="34" charset="-120"/>
                <a:ea typeface="微軟正黑體" pitchFamily="34" charset="-120"/>
              </a:rPr>
              <a:t>(</a:t>
            </a:r>
            <a:r>
              <a:rPr lang="zh-TW" altLang="en-US" sz="2000" dirty="0">
                <a:solidFill>
                  <a:schemeClr val="accent3">
                    <a:lumMod val="50000"/>
                  </a:schemeClr>
                </a:solidFill>
                <a:latin typeface="微軟正黑體" pitchFamily="34" charset="-120"/>
                <a:ea typeface="微軟正黑體" pitchFamily="34" charset="-120"/>
              </a:rPr>
              <a:t>水資源回收中心</a:t>
            </a:r>
            <a:r>
              <a:rPr lang="en-US" altLang="zh-TW" sz="2000" dirty="0">
                <a:solidFill>
                  <a:schemeClr val="accent3">
                    <a:lumMod val="50000"/>
                  </a:schemeClr>
                </a:solidFill>
                <a:latin typeface="微軟正黑體" pitchFamily="34" charset="-120"/>
                <a:ea typeface="微軟正黑體" pitchFamily="34" charset="-120"/>
              </a:rPr>
              <a:t>)</a:t>
            </a:r>
            <a:r>
              <a:rPr lang="zh-TW" altLang="en-US" sz="2000" dirty="0">
                <a:solidFill>
                  <a:schemeClr val="accent3">
                    <a:lumMod val="50000"/>
                  </a:schemeClr>
                </a:solidFill>
                <a:latin typeface="微軟正黑體" pitchFamily="34" charset="-120"/>
                <a:ea typeface="微軟正黑體" pitchFamily="34" charset="-120"/>
              </a:rPr>
              <a:t>經處理後排放至鄰近水體，</a:t>
            </a:r>
            <a:r>
              <a:rPr lang="zh-TW" altLang="en-US" sz="2000" dirty="0">
                <a:solidFill>
                  <a:schemeClr val="accent6">
                    <a:lumMod val="50000"/>
                  </a:schemeClr>
                </a:solidFill>
                <a:latin typeface="微軟正黑體" pitchFamily="34" charset="-120"/>
                <a:ea typeface="微軟正黑體" pitchFamily="34" charset="-120"/>
              </a:rPr>
              <a:t>近期實際處理量已達原設計限值</a:t>
            </a:r>
            <a:r>
              <a:rPr lang="zh-TW" altLang="en-US" sz="2000" dirty="0">
                <a:solidFill>
                  <a:schemeClr val="accent3">
                    <a:lumMod val="50000"/>
                  </a:schemeClr>
                </a:solidFill>
                <a:latin typeface="微軟正黑體" pitchFamily="34" charset="-120"/>
                <a:ea typeface="微軟正黑體" pitchFamily="34" charset="-120"/>
              </a:rPr>
              <a:t>。</a:t>
            </a:r>
            <a:endParaRPr lang="en-US" altLang="zh-TW" sz="2000" dirty="0">
              <a:solidFill>
                <a:schemeClr val="accent3">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由於</a:t>
            </a:r>
            <a:r>
              <a:rPr lang="zh-TW" altLang="en-US" sz="2000" dirty="0">
                <a:solidFill>
                  <a:schemeClr val="accent6">
                    <a:lumMod val="50000"/>
                  </a:schemeClr>
                </a:solidFill>
                <a:latin typeface="微軟正黑體" pitchFamily="34" charset="-120"/>
                <a:ea typeface="微軟正黑體" pitchFamily="34" charset="-120"/>
              </a:rPr>
              <a:t>既有廠區無空間可供擴建</a:t>
            </a:r>
            <a:r>
              <a:rPr lang="zh-TW" altLang="en-US" sz="2000" dirty="0">
                <a:solidFill>
                  <a:schemeClr val="accent3">
                    <a:lumMod val="50000"/>
                  </a:schemeClr>
                </a:solidFill>
                <a:latin typeface="微軟正黑體" pitchFamily="34" charset="-120"/>
                <a:ea typeface="微軟正黑體" pitchFamily="34" charset="-120"/>
              </a:rPr>
              <a:t>，且周邊地區亦將有南山戰後聚落及慈湖國宅等開發計畫陸續推動，考量後續污水處理需求及增加放流水回收再利用之構想，擬規劃</a:t>
            </a:r>
            <a:r>
              <a:rPr lang="zh-TW" altLang="en-US" sz="2000" dirty="0">
                <a:solidFill>
                  <a:schemeClr val="accent6">
                    <a:lumMod val="50000"/>
                  </a:schemeClr>
                </a:solidFill>
                <a:latin typeface="微軟正黑體" pitchFamily="34" charset="-120"/>
                <a:ea typeface="微軟正黑體" pitchFamily="34" charset="-120"/>
              </a:rPr>
              <a:t>於鄰近地區新設水資源回收中心</a:t>
            </a:r>
            <a:r>
              <a:rPr lang="zh-TW" altLang="en-US" sz="2000" dirty="0">
                <a:solidFill>
                  <a:schemeClr val="accent3">
                    <a:lumMod val="50000"/>
                  </a:schemeClr>
                </a:solidFill>
                <a:latin typeface="微軟正黑體" pitchFamily="34" charset="-120"/>
                <a:ea typeface="微軟正黑體" pitchFamily="34" charset="-120"/>
              </a:rPr>
              <a:t>，以達提升整體水環境品質之建設目標。</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2</a:t>
            </a:fld>
            <a:endParaRPr lang="zh-TW" altLang="en-US"/>
          </a:p>
        </p:txBody>
      </p:sp>
      <p:graphicFrame>
        <p:nvGraphicFramePr>
          <p:cNvPr id="5" name="Group 38">
            <a:hlinkClick r:id="rId3" action="ppaction://hlinkpres?slideindex=2382&amp;slidetitle=2390,19,,工程規劃設計構想"/>
          </p:cNvPr>
          <p:cNvGraphicFramePr>
            <a:graphicFrameLocks noGrp="1"/>
          </p:cNvGraphicFramePr>
          <p:nvPr>
            <p:extLst>
              <p:ext uri="{D42A27DB-BD31-4B8C-83A1-F6EECF244321}">
                <p14:modId xmlns:p14="http://schemas.microsoft.com/office/powerpoint/2010/main" val="1298289139"/>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pic>
        <p:nvPicPr>
          <p:cNvPr id="9" name="圖片 8"/>
          <p:cNvPicPr/>
          <p:nvPr/>
        </p:nvPicPr>
        <p:blipFill>
          <a:blip r:embed="rId4" cstate="print">
            <a:extLst>
              <a:ext uri="{28A0092B-C50C-407E-A947-70E740481C1C}">
                <a14:useLocalDpi xmlns:a14="http://schemas.microsoft.com/office/drawing/2010/main" val="0"/>
              </a:ext>
            </a:extLst>
          </a:blip>
          <a:stretch>
            <a:fillRect/>
          </a:stretch>
        </p:blipFill>
        <p:spPr>
          <a:xfrm>
            <a:off x="5837451" y="754433"/>
            <a:ext cx="3933398" cy="5507590"/>
          </a:xfrm>
          <a:prstGeom prst="rect">
            <a:avLst/>
          </a:prstGeom>
        </p:spPr>
      </p:pic>
    </p:spTree>
    <p:extLst>
      <p:ext uri="{BB962C8B-B14F-4D97-AF65-F5344CB8AC3E}">
        <p14:creationId xmlns:p14="http://schemas.microsoft.com/office/powerpoint/2010/main" val="263583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just"/>
            <a:r>
              <a:rPr lang="zh-TW" altLang="en-US" sz="2400" dirty="0">
                <a:latin typeface="微軟正黑體" pitchFamily="34" charset="-120"/>
                <a:ea typeface="微軟正黑體" pitchFamily="34" charset="-120"/>
              </a:rPr>
              <a:t>古寧頭污水處理廠系統概述</a:t>
            </a:r>
          </a:p>
        </p:txBody>
      </p:sp>
      <p:sp>
        <p:nvSpPr>
          <p:cNvPr id="3" name="內容版面配置區 2"/>
          <p:cNvSpPr>
            <a:spLocks noGrp="1"/>
          </p:cNvSpPr>
          <p:nvPr>
            <p:ph idx="1"/>
          </p:nvPr>
        </p:nvSpPr>
        <p:spPr>
          <a:xfrm>
            <a:off x="1447801" y="754433"/>
            <a:ext cx="8398932" cy="5507590"/>
          </a:xfrm>
        </p:spPr>
        <p:txBody>
          <a:bodyPr>
            <a:normAutofit/>
          </a:bodyPr>
          <a:lstStyle/>
          <a:p>
            <a:pPr algn="just"/>
            <a:r>
              <a:rPr lang="zh-TW" altLang="en-US" sz="2000" dirty="0">
                <a:solidFill>
                  <a:schemeClr val="accent3">
                    <a:lumMod val="50000"/>
                  </a:schemeClr>
                </a:solidFill>
                <a:latin typeface="微軟正黑體" pitchFamily="34" charset="-120"/>
                <a:ea typeface="微軟正黑體" pitchFamily="34" charset="-120"/>
              </a:rPr>
              <a:t>既有污水處理廠位於寧湖路旁，鄰近古寧國小南側</a:t>
            </a: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3</a:t>
            </a:fld>
            <a:endParaRPr lang="zh-TW" altLang="en-US"/>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2" y="1106671"/>
            <a:ext cx="7857066" cy="5242468"/>
          </a:xfrm>
          <a:prstGeom prst="rect">
            <a:avLst/>
          </a:prstGeom>
        </p:spPr>
      </p:pic>
      <p:pic>
        <p:nvPicPr>
          <p:cNvPr id="8" name="圖片 7" descr="既有污水廠-1.jpg"/>
          <p:cNvPicPr>
            <a:picLocks noChangeAspect="1"/>
          </p:cNvPicPr>
          <p:nvPr/>
        </p:nvPicPr>
        <p:blipFill>
          <a:blip r:embed="rId4" cstate="print"/>
          <a:srcRect r="1868"/>
          <a:stretch>
            <a:fillRect/>
          </a:stretch>
        </p:blipFill>
        <p:spPr>
          <a:xfrm>
            <a:off x="1728767" y="1203705"/>
            <a:ext cx="1872000" cy="1270284"/>
          </a:xfrm>
          <a:prstGeom prst="rect">
            <a:avLst/>
          </a:prstGeom>
          <a:ln>
            <a:solidFill>
              <a:schemeClr val="bg1"/>
            </a:solidFill>
          </a:ln>
        </p:spPr>
      </p:pic>
      <p:pic>
        <p:nvPicPr>
          <p:cNvPr id="9" name="圖片 8" descr="既有污水廠-2.jpg"/>
          <p:cNvPicPr>
            <a:picLocks noChangeAspect="1"/>
          </p:cNvPicPr>
          <p:nvPr/>
        </p:nvPicPr>
        <p:blipFill>
          <a:blip r:embed="rId5"/>
          <a:srcRect l="21564" t="27353" r="38111" b="32682"/>
          <a:stretch>
            <a:fillRect/>
          </a:stretch>
        </p:blipFill>
        <p:spPr>
          <a:xfrm>
            <a:off x="1728767" y="2658058"/>
            <a:ext cx="1872000" cy="1237570"/>
          </a:xfrm>
          <a:prstGeom prst="rect">
            <a:avLst/>
          </a:prstGeom>
          <a:ln>
            <a:solidFill>
              <a:schemeClr val="bg1"/>
            </a:solidFill>
          </a:ln>
        </p:spPr>
      </p:pic>
      <p:graphicFrame>
        <p:nvGraphicFramePr>
          <p:cNvPr id="10" name="Group 38">
            <a:hlinkClick r:id="rId6" action="ppaction://hlinkpres?slideindex=2382&amp;slidetitle=2390,19,,工程規劃設計構想"/>
          </p:cNvPr>
          <p:cNvGraphicFramePr>
            <a:graphicFrameLocks noGrp="1"/>
          </p:cNvGraphicFramePr>
          <p:nvPr>
            <p:extLst>
              <p:ext uri="{D42A27DB-BD31-4B8C-83A1-F6EECF244321}">
                <p14:modId xmlns:p14="http://schemas.microsoft.com/office/powerpoint/2010/main" val="489405661"/>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6983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500" dirty="0">
                <a:latin typeface="微軟正黑體" pitchFamily="34" charset="-120"/>
                <a:ea typeface="微軟正黑體" pitchFamily="34" charset="-120"/>
              </a:rPr>
              <a:t>污水下水道系統收集範圍</a:t>
            </a:r>
          </a:p>
        </p:txBody>
      </p:sp>
      <p:sp>
        <p:nvSpPr>
          <p:cNvPr id="3" name="內容版面配置區 2"/>
          <p:cNvSpPr>
            <a:spLocks noGrp="1"/>
          </p:cNvSpPr>
          <p:nvPr>
            <p:ph idx="1"/>
          </p:nvPr>
        </p:nvSpPr>
        <p:spPr>
          <a:xfrm>
            <a:off x="1447800" y="754433"/>
            <a:ext cx="3530599" cy="5507590"/>
          </a:xfrm>
        </p:spPr>
        <p:txBody>
          <a:bodyPr>
            <a:normAutofit/>
          </a:bodyPr>
          <a:lstStyle/>
          <a:p>
            <a:pPr algn="just"/>
            <a:r>
              <a:rPr lang="zh-TW" altLang="en-US" dirty="0">
                <a:latin typeface="微軟正黑體" pitchFamily="34" charset="-120"/>
                <a:ea typeface="微軟正黑體" pitchFamily="34" charset="-120"/>
              </a:rPr>
              <a:t>主要區域</a:t>
            </a: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含南山、北山、林厝及慈湖農莊等聚落</a:t>
            </a:r>
          </a:p>
          <a:p>
            <a:pPr algn="just"/>
            <a:r>
              <a:rPr lang="zh-TW" altLang="en-US" dirty="0">
                <a:latin typeface="微軟正黑體" pitchFamily="34" charset="-120"/>
                <a:ea typeface="微軟正黑體" pitchFamily="34" charset="-120"/>
              </a:rPr>
              <a:t>後續新增區域</a:t>
            </a:r>
          </a:p>
          <a:p>
            <a:pPr marL="541338" indent="-269875" algn="just">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南山戰後聚落及慈湖國宅等開發</a:t>
            </a:r>
            <a:r>
              <a:rPr lang="zh-TW" altLang="en-US" sz="2000" dirty="0" smtClean="0">
                <a:solidFill>
                  <a:schemeClr val="tx2">
                    <a:lumMod val="50000"/>
                  </a:schemeClr>
                </a:solidFill>
                <a:latin typeface="微軟正黑體" pitchFamily="34" charset="-120"/>
                <a:ea typeface="微軟正黑體" pitchFamily="34" charset="-120"/>
              </a:rPr>
              <a:t>計畫</a:t>
            </a:r>
            <a:endParaRPr lang="zh-TW" altLang="en-US" sz="2000" dirty="0">
              <a:solidFill>
                <a:schemeClr val="tx2">
                  <a:lumMod val="50000"/>
                </a:schemeClr>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4</a:t>
            </a:fld>
            <a:endParaRPr lang="zh-TW" altLang="en-US"/>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123" t="18224" r="3269" b="11980"/>
          <a:stretch/>
        </p:blipFill>
        <p:spPr>
          <a:xfrm>
            <a:off x="5005499" y="754434"/>
            <a:ext cx="4823622" cy="5509274"/>
          </a:xfrm>
          <a:prstGeom prst="rect">
            <a:avLst/>
          </a:prstGeom>
          <a:ln w="28575">
            <a:solidFill>
              <a:schemeClr val="accent1"/>
            </a:solidFill>
          </a:ln>
        </p:spPr>
      </p:pic>
      <p:graphicFrame>
        <p:nvGraphicFramePr>
          <p:cNvPr id="12" name="表格 11"/>
          <p:cNvGraphicFramePr>
            <a:graphicFrameLocks noGrp="1"/>
          </p:cNvGraphicFramePr>
          <p:nvPr>
            <p:extLst>
              <p:ext uri="{D42A27DB-BD31-4B8C-83A1-F6EECF244321}">
                <p14:modId xmlns:p14="http://schemas.microsoft.com/office/powerpoint/2010/main" val="3052698334"/>
              </p:ext>
            </p:extLst>
          </p:nvPr>
        </p:nvGraphicFramePr>
        <p:xfrm>
          <a:off x="1520986" y="3112968"/>
          <a:ext cx="3423545" cy="3150740"/>
        </p:xfrm>
        <a:graphic>
          <a:graphicData uri="http://schemas.openxmlformats.org/drawingml/2006/table">
            <a:tbl>
              <a:tblPr firstRow="1" firstCol="1" bandRow="1">
                <a:tableStyleId>{22838BEF-8BB2-4498-84A7-C5851F593DF1}</a:tableStyleId>
              </a:tblPr>
              <a:tblGrid>
                <a:gridCol w="1518546">
                  <a:extLst>
                    <a:ext uri="{9D8B030D-6E8A-4147-A177-3AD203B41FA5}">
                      <a16:colId xmlns="" xmlns:a16="http://schemas.microsoft.com/office/drawing/2014/main" val="20000"/>
                    </a:ext>
                  </a:extLst>
                </a:gridCol>
                <a:gridCol w="1904999">
                  <a:extLst>
                    <a:ext uri="{9D8B030D-6E8A-4147-A177-3AD203B41FA5}">
                      <a16:colId xmlns="" xmlns:a16="http://schemas.microsoft.com/office/drawing/2014/main" val="20001"/>
                    </a:ext>
                  </a:extLst>
                </a:gridCol>
              </a:tblGrid>
              <a:tr h="611788">
                <a:tc>
                  <a:txBody>
                    <a:bodyPr/>
                    <a:lstStyle/>
                    <a:p>
                      <a:pPr algn="ctr">
                        <a:spcAft>
                          <a:spcPts val="0"/>
                        </a:spcAft>
                      </a:pPr>
                      <a:r>
                        <a:rPr lang="zh-TW" sz="1400" b="1" kern="100" dirty="0">
                          <a:solidFill>
                            <a:schemeClr val="bg1"/>
                          </a:solidFill>
                          <a:effectLst/>
                          <a:latin typeface="微軟正黑體" pitchFamily="34" charset="-120"/>
                          <a:ea typeface="微軟正黑體" pitchFamily="34" charset="-120"/>
                          <a:cs typeface="Times New Roman" panose="02020603050405020304" pitchFamily="18" charset="0"/>
                        </a:rPr>
                        <a:t>系統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spcAft>
                          <a:spcPts val="0"/>
                        </a:spcAft>
                      </a:pPr>
                      <a:r>
                        <a:rPr lang="zh-TW" sz="1400" b="1" kern="100" dirty="0">
                          <a:solidFill>
                            <a:schemeClr val="bg1"/>
                          </a:solidFill>
                          <a:effectLst/>
                          <a:latin typeface="微軟正黑體" pitchFamily="34" charset="-120"/>
                          <a:ea typeface="微軟正黑體" pitchFamily="34" charset="-120"/>
                          <a:cs typeface="Times New Roman" panose="02020603050405020304" pitchFamily="18" charset="0"/>
                        </a:rPr>
                        <a:t>古寧頭污水</a:t>
                      </a:r>
                      <a:endParaRPr lang="en-US" altLang="zh-TW" sz="1400" b="1" kern="100" dirty="0">
                        <a:solidFill>
                          <a:schemeClr val="bg1"/>
                        </a:solidFill>
                        <a:effectLst/>
                        <a:latin typeface="微軟正黑體" pitchFamily="34" charset="-120"/>
                        <a:ea typeface="微軟正黑體" pitchFamily="34" charset="-120"/>
                        <a:cs typeface="Times New Roman" panose="02020603050405020304" pitchFamily="18" charset="0"/>
                      </a:endParaRPr>
                    </a:p>
                    <a:p>
                      <a:pPr algn="ctr">
                        <a:spcAft>
                          <a:spcPts val="0"/>
                        </a:spcAft>
                      </a:pPr>
                      <a:r>
                        <a:rPr lang="zh-TW" sz="1400" b="1" kern="100" dirty="0">
                          <a:solidFill>
                            <a:schemeClr val="bg1"/>
                          </a:solidFill>
                          <a:effectLst/>
                          <a:latin typeface="微軟正黑體" pitchFamily="34" charset="-120"/>
                          <a:ea typeface="微軟正黑體" pitchFamily="34" charset="-120"/>
                          <a:cs typeface="Times New Roman" panose="02020603050405020304" pitchFamily="18" charset="0"/>
                        </a:rPr>
                        <a:t>處理廠系統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611788">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處理方式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批次活性污泥法</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(SBR)</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481791">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揚水站</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座</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3</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座</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81791">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幹管長度</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(KM)</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約</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6.0 KM</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481791">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用戶接管</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戶</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約</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400</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戶</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81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日平均處理量</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alt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200CMD</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bl>
          </a:graphicData>
        </a:graphic>
      </p:graphicFrame>
      <p:graphicFrame>
        <p:nvGraphicFramePr>
          <p:cNvPr id="8" name="Group 38">
            <a:hlinkClick r:id="rId4" action="ppaction://hlinkpres?slideindex=2382&amp;slidetitle=2390,19,,工程規劃設計構想"/>
          </p:cNvPr>
          <p:cNvGraphicFramePr>
            <a:graphicFrameLocks noGrp="1"/>
          </p:cNvGraphicFramePr>
          <p:nvPr>
            <p:extLst>
              <p:ext uri="{D42A27DB-BD31-4B8C-83A1-F6EECF244321}">
                <p14:modId xmlns:p14="http://schemas.microsoft.com/office/powerpoint/2010/main" val="414070549"/>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1590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500" dirty="0">
                <a:latin typeface="微軟正黑體" pitchFamily="34" charset="-120"/>
                <a:ea typeface="微軟正黑體" pitchFamily="34" charset="-120"/>
              </a:rPr>
              <a:t>水資源回收中心遷建建議廠址</a:t>
            </a: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5</a:t>
            </a:fld>
            <a:endParaRPr lang="zh-TW" altLang="en-US"/>
          </a:p>
        </p:txBody>
      </p:sp>
      <p:pic>
        <p:nvPicPr>
          <p:cNvPr id="8" name="圖片 7"/>
          <p:cNvPicPr/>
          <p:nvPr/>
        </p:nvPicPr>
        <p:blipFill>
          <a:blip r:embed="rId3" cstate="print">
            <a:extLst>
              <a:ext uri="{28A0092B-C50C-407E-A947-70E740481C1C}">
                <a14:useLocalDpi xmlns:a14="http://schemas.microsoft.com/office/drawing/2010/main" val="0"/>
              </a:ext>
            </a:extLst>
          </a:blip>
          <a:stretch>
            <a:fillRect/>
          </a:stretch>
        </p:blipFill>
        <p:spPr bwMode="auto">
          <a:xfrm>
            <a:off x="2188634" y="696249"/>
            <a:ext cx="7031568" cy="5626029"/>
          </a:xfrm>
          <a:prstGeom prst="rect">
            <a:avLst/>
          </a:prstGeom>
          <a:noFill/>
          <a:ln w="9525">
            <a:noFill/>
            <a:miter lim="800000"/>
            <a:headEnd/>
            <a:tailEnd/>
          </a:ln>
        </p:spPr>
      </p:pic>
      <p:sp>
        <p:nvSpPr>
          <p:cNvPr id="4" name="矩形 3"/>
          <p:cNvSpPr/>
          <p:nvPr/>
        </p:nvSpPr>
        <p:spPr>
          <a:xfrm>
            <a:off x="2188634" y="5535772"/>
            <a:ext cx="4347633" cy="774571"/>
          </a:xfrm>
          <a:prstGeom prst="rect">
            <a:avLst/>
          </a:prstGeom>
          <a:solidFill>
            <a:srgbClr val="000000">
              <a:alpha val="30196"/>
            </a:srgbClr>
          </a:solidFill>
          <a:effectLst>
            <a:softEdge rad="63500"/>
          </a:effectLst>
        </p:spPr>
        <p:txBody>
          <a:bodyPr wrap="square">
            <a:spAutoFit/>
          </a:bodyPr>
          <a:lstStyle/>
          <a:p>
            <a:pPr indent="-269875" algn="just">
              <a:lnSpc>
                <a:spcPct val="90000"/>
              </a:lnSpc>
              <a:spcBef>
                <a:spcPts val="1000"/>
              </a:spcBef>
              <a:buFont typeface="Wingdings" panose="05000000000000000000" pitchFamily="2" charset="2"/>
              <a:buChar char="Ø"/>
            </a:pPr>
            <a:r>
              <a:rPr lang="zh-TW" altLang="zh-TW" sz="2000" dirty="0">
                <a:solidFill>
                  <a:schemeClr val="accent3">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rPr>
              <a:t>土地所有權人：中華民國</a:t>
            </a:r>
            <a:endParaRPr lang="en-US" altLang="zh-TW" sz="2000" dirty="0">
              <a:solidFill>
                <a:schemeClr val="accent3">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endParaRPr>
          </a:p>
          <a:p>
            <a:pPr indent="-269875" algn="just">
              <a:lnSpc>
                <a:spcPct val="90000"/>
              </a:lnSpc>
              <a:spcBef>
                <a:spcPts val="1000"/>
              </a:spcBef>
              <a:buFont typeface="Wingdings" panose="05000000000000000000" pitchFamily="2" charset="2"/>
              <a:buChar char="Ø"/>
            </a:pPr>
            <a:r>
              <a:rPr lang="zh-TW" altLang="zh-TW" sz="2000" dirty="0">
                <a:solidFill>
                  <a:schemeClr val="tx2">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rPr>
              <a:t>土地管理者：金門國家公園管理處</a:t>
            </a:r>
            <a:endParaRPr lang="zh-TW" altLang="en-US" sz="2000" dirty="0">
              <a:solidFill>
                <a:schemeClr val="tx2">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endParaRPr>
          </a:p>
        </p:txBody>
      </p:sp>
      <p:graphicFrame>
        <p:nvGraphicFramePr>
          <p:cNvPr id="9" name="Group 38">
            <a:hlinkClick r:id="rId4" action="ppaction://hlinkpres?slideindex=2382&amp;slidetitle=2390,19,,工程規劃設計構想"/>
          </p:cNvPr>
          <p:cNvGraphicFramePr>
            <a:graphicFrameLocks noGrp="1"/>
          </p:cNvGraphicFramePr>
          <p:nvPr>
            <p:extLst>
              <p:ext uri="{D42A27DB-BD31-4B8C-83A1-F6EECF244321}">
                <p14:modId xmlns:p14="http://schemas.microsoft.com/office/powerpoint/2010/main" val="3557042136"/>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2916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新設水資源回收中心銜接既有污水系統</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6</a:t>
            </a:fld>
            <a:endParaRPr lang="zh-TW" alt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109" y="773472"/>
            <a:ext cx="8471798" cy="5478767"/>
          </a:xfrm>
          <a:prstGeom prst="rect">
            <a:avLst/>
          </a:prstGeom>
        </p:spPr>
      </p:pic>
      <p:graphicFrame>
        <p:nvGraphicFramePr>
          <p:cNvPr id="7" name="Group 38">
            <a:hlinkClick r:id="rId3" action="ppaction://hlinkpres?slideindex=2382&amp;slidetitle=2390,19,,工程規劃設計構想"/>
          </p:cNvPr>
          <p:cNvGraphicFramePr>
            <a:graphicFrameLocks noGrp="1"/>
          </p:cNvGraphicFramePr>
          <p:nvPr>
            <p:extLst>
              <p:ext uri="{D42A27DB-BD31-4B8C-83A1-F6EECF244321}">
                <p14:modId xmlns:p14="http://schemas.microsoft.com/office/powerpoint/2010/main" val="1810331514"/>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12399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分項工程</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7</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4185995928"/>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081542356"/>
              </p:ext>
            </p:extLst>
          </p:nvPr>
        </p:nvGraphicFramePr>
        <p:xfrm>
          <a:off x="1471031" y="921386"/>
          <a:ext cx="8244000" cy="5220000"/>
        </p:xfrm>
        <a:graphic>
          <a:graphicData uri="http://schemas.openxmlformats.org/drawingml/2006/table">
            <a:tbl>
              <a:tblPr firstRow="1" firstCol="1" bandRow="1">
                <a:tableStyleId>{5C22544A-7EE6-4342-B048-85BDC9FD1C3A}</a:tableStyleId>
              </a:tblPr>
              <a:tblGrid>
                <a:gridCol w="2196000">
                  <a:extLst>
                    <a:ext uri="{9D8B030D-6E8A-4147-A177-3AD203B41FA5}">
                      <a16:colId xmlns="" xmlns:a16="http://schemas.microsoft.com/office/drawing/2014/main" val="20000"/>
                    </a:ext>
                  </a:extLst>
                </a:gridCol>
                <a:gridCol w="648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952000">
                  <a:extLst>
                    <a:ext uri="{9D8B030D-6E8A-4147-A177-3AD203B41FA5}">
                      <a16:colId xmlns="" xmlns:a16="http://schemas.microsoft.com/office/drawing/2014/main" val="20003"/>
                    </a:ext>
                  </a:extLst>
                </a:gridCol>
              </a:tblGrid>
              <a:tr h="684000">
                <a:tc>
                  <a:txBody>
                    <a:bodyPr/>
                    <a:lstStyle/>
                    <a:p>
                      <a:pPr algn="ctr">
                        <a:spcAft>
                          <a:spcPts val="0"/>
                        </a:spcAft>
                      </a:pPr>
                      <a:r>
                        <a:rPr lang="zh-TW" sz="1600" kern="100" dirty="0">
                          <a:effectLst/>
                          <a:latin typeface="微軟正黑體" pitchFamily="34" charset="-120"/>
                          <a:ea typeface="微軟正黑體" pitchFamily="34" charset="-120"/>
                          <a:cs typeface="Times New Roman" panose="02020603050405020304" pitchFamily="18" charset="0"/>
                        </a:rPr>
                        <a:t>計畫名稱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zh-TW" sz="1600" kern="100" dirty="0">
                          <a:solidFill>
                            <a:schemeClr val="tx1"/>
                          </a:solidFill>
                          <a:effectLst/>
                          <a:latin typeface="微軟正黑體" pitchFamily="34" charset="-120"/>
                          <a:ea typeface="微軟正黑體" pitchFamily="34" charset="-120"/>
                          <a:cs typeface="Times New Roman" panose="02020603050405020304" pitchFamily="18" charset="0"/>
                        </a:rPr>
                        <a:t>項次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TW" sz="1600" kern="100" dirty="0">
                          <a:solidFill>
                            <a:schemeClr val="tx1"/>
                          </a:solidFill>
                          <a:effectLst/>
                          <a:latin typeface="微軟正黑體" pitchFamily="34" charset="-120"/>
                          <a:ea typeface="微軟正黑體" pitchFamily="34" charset="-120"/>
                          <a:cs typeface="Times New Roman" panose="02020603050405020304" pitchFamily="18" charset="0"/>
                        </a:rPr>
                        <a:t>分項工程名稱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TW" sz="1600" kern="100" dirty="0">
                          <a:solidFill>
                            <a:schemeClr val="tx1"/>
                          </a:solidFill>
                          <a:effectLst/>
                          <a:latin typeface="微軟正黑體" pitchFamily="34" charset="-120"/>
                          <a:ea typeface="微軟正黑體" pitchFamily="34" charset="-120"/>
                          <a:cs typeface="Times New Roman" panose="02020603050405020304" pitchFamily="18" charset="0"/>
                        </a:rPr>
                        <a:t>主要工程項目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512000">
                <a:tc rowSpan="3">
                  <a:txBody>
                    <a:bodyPr/>
                    <a:lstStyle/>
                    <a:p>
                      <a:pPr algn="ctr">
                        <a:spcAft>
                          <a:spcPts val="0"/>
                        </a:spcAft>
                      </a:pPr>
                      <a:r>
                        <a:rPr lang="zh-TW" sz="1600" kern="100" dirty="0">
                          <a:effectLst/>
                          <a:latin typeface="微軟正黑體" pitchFamily="34" charset="-120"/>
                          <a:ea typeface="微軟正黑體" pitchFamily="34" charset="-120"/>
                          <a:cs typeface="Times New Roman" panose="02020603050405020304" pitchFamily="18" charset="0"/>
                        </a:rPr>
                        <a:t>古寧頭水資源回收中心改善工程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US" sz="1600" kern="100" dirty="0">
                          <a:effectLst/>
                          <a:latin typeface="微軟正黑體" pitchFamily="34" charset="-120"/>
                          <a:ea typeface="微軟正黑體" pitchFamily="34" charset="-120"/>
                          <a:cs typeface="Times New Roman" panose="02020603050405020304" pitchFamily="18" charset="0"/>
                        </a:rPr>
                        <a:t>1</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600" kern="100" dirty="0">
                          <a:effectLst/>
                          <a:latin typeface="微軟正黑體" pitchFamily="34" charset="-120"/>
                          <a:ea typeface="微軟正黑體" pitchFamily="34" charset="-120"/>
                          <a:cs typeface="Times New Roman" panose="02020603050405020304" pitchFamily="18" charset="0"/>
                        </a:rPr>
                        <a:t>水資源回收中心工程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土建工程</a:t>
                      </a:r>
                    </a:p>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2.</a:t>
                      </a:r>
                      <a:r>
                        <a:rPr lang="zh-TW" sz="1600" kern="100" dirty="0">
                          <a:effectLst/>
                          <a:latin typeface="微軟正黑體" pitchFamily="34" charset="-120"/>
                          <a:ea typeface="微軟正黑體" pitchFamily="34" charset="-120"/>
                          <a:cs typeface="Times New Roman" panose="02020603050405020304" pitchFamily="18" charset="0"/>
                        </a:rPr>
                        <a:t>機械設備工程</a:t>
                      </a:r>
                    </a:p>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3.</a:t>
                      </a:r>
                      <a:r>
                        <a:rPr lang="zh-TW" sz="1600" kern="100" dirty="0">
                          <a:effectLst/>
                          <a:latin typeface="微軟正黑體" pitchFamily="34" charset="-120"/>
                          <a:ea typeface="微軟正黑體" pitchFamily="34" charset="-120"/>
                          <a:cs typeface="Times New Roman" panose="02020603050405020304" pitchFamily="18" charset="0"/>
                        </a:rPr>
                        <a:t>儀控工程</a:t>
                      </a:r>
                    </a:p>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4.</a:t>
                      </a:r>
                      <a:r>
                        <a:rPr lang="zh-TW" sz="1600" kern="100" dirty="0">
                          <a:effectLst/>
                          <a:latin typeface="微軟正黑體" pitchFamily="34" charset="-120"/>
                          <a:ea typeface="微軟正黑體" pitchFamily="34" charset="-120"/>
                          <a:cs typeface="Times New Roman" panose="02020603050405020304" pitchFamily="18" charset="0"/>
                        </a:rPr>
                        <a:t>操作機房工程</a:t>
                      </a:r>
                    </a:p>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5.</a:t>
                      </a:r>
                      <a:r>
                        <a:rPr lang="zh-TW" sz="1600" kern="100" dirty="0">
                          <a:effectLst/>
                          <a:latin typeface="微軟正黑體" pitchFamily="34" charset="-120"/>
                          <a:ea typeface="微軟正黑體" pitchFamily="34" charset="-120"/>
                          <a:cs typeface="Times New Roman" panose="02020603050405020304" pitchFamily="18" charset="0"/>
                        </a:rPr>
                        <a:t>管線工程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512000">
                <a:tc vMerge="1">
                  <a:txBody>
                    <a:bodyPr/>
                    <a:lstStyle/>
                    <a:p>
                      <a:endParaRPr lang="zh-TW" altLang="en-US"/>
                    </a:p>
                  </a:txBody>
                  <a:tcPr/>
                </a:tc>
                <a:tc>
                  <a:txBody>
                    <a:bodyPr/>
                    <a:lstStyle/>
                    <a:p>
                      <a:pPr algn="ctr">
                        <a:spcAft>
                          <a:spcPts val="0"/>
                        </a:spcAft>
                      </a:pPr>
                      <a:r>
                        <a:rPr lang="en-US" sz="1600" kern="100" dirty="0">
                          <a:effectLst/>
                          <a:latin typeface="微軟正黑體" pitchFamily="34" charset="-120"/>
                          <a:ea typeface="微軟正黑體" pitchFamily="34" charset="-120"/>
                          <a:cs typeface="Times New Roman" panose="02020603050405020304" pitchFamily="18" charset="0"/>
                        </a:rPr>
                        <a:t>2</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TW" sz="1600" kern="100" dirty="0">
                          <a:effectLst/>
                          <a:latin typeface="微軟正黑體" pitchFamily="34" charset="-120"/>
                          <a:ea typeface="微軟正黑體" pitchFamily="34" charset="-120"/>
                          <a:cs typeface="Times New Roman" panose="02020603050405020304" pitchFamily="18" charset="0"/>
                        </a:rPr>
                        <a:t>新設污水管線工程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污水連接管工程</a:t>
                      </a:r>
                    </a:p>
                    <a:p>
                      <a:pPr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2.</a:t>
                      </a:r>
                      <a:r>
                        <a:rPr lang="zh-TW" sz="1600" kern="100" dirty="0">
                          <a:effectLst/>
                          <a:latin typeface="微軟正黑體" pitchFamily="34" charset="-120"/>
                          <a:ea typeface="微軟正黑體" pitchFamily="34" charset="-120"/>
                          <a:cs typeface="Times New Roman" panose="02020603050405020304" pitchFamily="18" charset="0"/>
                        </a:rPr>
                        <a:t>古寧新莊污水管線工程</a:t>
                      </a:r>
                    </a:p>
                    <a:p>
                      <a:pPr marL="130175" indent="-130175" algn="l">
                        <a:spcAft>
                          <a:spcPts val="0"/>
                        </a:spcAft>
                      </a:pPr>
                      <a:r>
                        <a:rPr lang="en-US" sz="1600" kern="100" dirty="0">
                          <a:effectLst/>
                          <a:latin typeface="微軟正黑體" pitchFamily="34" charset="-120"/>
                          <a:ea typeface="微軟正黑體" pitchFamily="34" charset="-120"/>
                          <a:cs typeface="Times New Roman" panose="02020603050405020304" pitchFamily="18" charset="0"/>
                        </a:rPr>
                        <a:t>3.</a:t>
                      </a:r>
                      <a:r>
                        <a:rPr lang="zh-TW" sz="1600" kern="100" dirty="0">
                          <a:effectLst/>
                          <a:latin typeface="微軟正黑體" pitchFamily="34" charset="-120"/>
                          <a:ea typeface="微軟正黑體" pitchFamily="34" charset="-120"/>
                          <a:cs typeface="Times New Roman" panose="02020603050405020304" pitchFamily="18" charset="0"/>
                        </a:rPr>
                        <a:t>用戶接管工程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1512000">
                <a:tc vMerge="1">
                  <a:txBody>
                    <a:bodyPr/>
                    <a:lstStyle/>
                    <a:p>
                      <a:pPr algn="ctr">
                        <a:spcAft>
                          <a:spcPts val="0"/>
                        </a:spcAft>
                      </a:pPr>
                      <a:endParaRPr lang="zh-TW" sz="1600" kern="100" dirty="0">
                        <a:effectLst/>
                        <a:latin typeface="Times New Roman" panose="02020603050405020304" pitchFamily="18" charset="0"/>
                        <a:ea typeface="華康粗圓體" panose="020F0709000000000000" pitchFamily="49"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spcAft>
                          <a:spcPts val="0"/>
                        </a:spcAft>
                      </a:pPr>
                      <a:r>
                        <a:rPr lang="en-US" altLang="zh-TW" sz="1600" kern="100" dirty="0" smtClean="0">
                          <a:solidFill>
                            <a:schemeClr val="dk1"/>
                          </a:solidFill>
                          <a:effectLst/>
                          <a:latin typeface="微軟正黑體" pitchFamily="34" charset="-120"/>
                          <a:ea typeface="微軟正黑體" pitchFamily="34" charset="-120"/>
                          <a:cs typeface="Times New Roman" panose="02020603050405020304" pitchFamily="18" charset="0"/>
                        </a:rPr>
                        <a:t>3</a:t>
                      </a:r>
                      <a:endParaRPr lang="zh-TW" sz="1600" kern="100" dirty="0">
                        <a:solidFill>
                          <a:schemeClr val="dk1"/>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spcAft>
                          <a:spcPts val="0"/>
                        </a:spcAft>
                      </a:pPr>
                      <a:r>
                        <a:rPr lang="zh-TW" sz="1600" kern="100" dirty="0">
                          <a:solidFill>
                            <a:schemeClr val="dk1"/>
                          </a:solidFill>
                          <a:effectLst/>
                          <a:latin typeface="微軟正黑體" pitchFamily="34" charset="-120"/>
                          <a:ea typeface="微軟正黑體" pitchFamily="34" charset="-120"/>
                          <a:cs typeface="Times New Roman" panose="02020603050405020304" pitchFamily="18" charset="0"/>
                        </a:rPr>
                        <a:t>放流水再利用工程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spcAft>
                          <a:spcPts val="0"/>
                        </a:spcAft>
                      </a:pPr>
                      <a:r>
                        <a:rPr lang="en-US" sz="1600" kern="100" dirty="0">
                          <a:solidFill>
                            <a:schemeClr val="dk1"/>
                          </a:solidFill>
                          <a:effectLst/>
                          <a:latin typeface="微軟正黑體" pitchFamily="34" charset="-120"/>
                          <a:ea typeface="微軟正黑體" pitchFamily="34" charset="-120"/>
                          <a:cs typeface="Times New Roman" panose="02020603050405020304" pitchFamily="18" charset="0"/>
                        </a:rPr>
                        <a:t>1.</a:t>
                      </a:r>
                      <a:r>
                        <a:rPr lang="zh-TW" sz="1600" kern="100" dirty="0">
                          <a:solidFill>
                            <a:schemeClr val="dk1"/>
                          </a:solidFill>
                          <a:effectLst/>
                          <a:latin typeface="微軟正黑體" pitchFamily="34" charset="-120"/>
                          <a:ea typeface="微軟正黑體" pitchFamily="34" charset="-120"/>
                          <a:cs typeface="Times New Roman" panose="02020603050405020304" pitchFamily="18" charset="0"/>
                        </a:rPr>
                        <a:t>放流水管線工程</a:t>
                      </a:r>
                    </a:p>
                    <a:p>
                      <a:pPr marL="0" algn="l" defTabSz="914400" rtl="0" eaLnBrk="1" latinLnBrk="0" hangingPunct="1">
                        <a:spcAft>
                          <a:spcPts val="0"/>
                        </a:spcAft>
                      </a:pPr>
                      <a:r>
                        <a:rPr lang="en-US" sz="1600" kern="100" dirty="0">
                          <a:solidFill>
                            <a:schemeClr val="dk1"/>
                          </a:solidFill>
                          <a:effectLst/>
                          <a:latin typeface="微軟正黑體" pitchFamily="34" charset="-120"/>
                          <a:ea typeface="微軟正黑體" pitchFamily="34" charset="-120"/>
                          <a:cs typeface="Times New Roman" panose="02020603050405020304" pitchFamily="18" charset="0"/>
                        </a:rPr>
                        <a:t>2.</a:t>
                      </a:r>
                      <a:r>
                        <a:rPr lang="zh-TW" sz="1600" kern="100" dirty="0">
                          <a:solidFill>
                            <a:schemeClr val="dk1"/>
                          </a:solidFill>
                          <a:effectLst/>
                          <a:latin typeface="微軟正黑體" pitchFamily="34" charset="-120"/>
                          <a:ea typeface="微軟正黑體" pitchFamily="34" charset="-120"/>
                          <a:cs typeface="Times New Roman" panose="02020603050405020304" pitchFamily="18" charset="0"/>
                        </a:rPr>
                        <a:t>放流水貯留池工程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51693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水資源回收中心工程</a:t>
            </a:r>
          </a:p>
        </p:txBody>
      </p:sp>
      <p:sp>
        <p:nvSpPr>
          <p:cNvPr id="6" name="內容版面配置區 5"/>
          <p:cNvSpPr>
            <a:spLocks noGrp="1"/>
          </p:cNvSpPr>
          <p:nvPr>
            <p:ph idx="1"/>
          </p:nvPr>
        </p:nvSpPr>
        <p:spPr/>
        <p:txBody>
          <a:bodyPr>
            <a:normAutofit/>
          </a:bodyPr>
          <a:lstStyle/>
          <a:p>
            <a:pPr marL="0" indent="0">
              <a:buNone/>
            </a:pPr>
            <a:r>
              <a:rPr lang="zh-TW" altLang="en-US" dirty="0">
                <a:latin typeface="微軟正黑體" pitchFamily="34" charset="-120"/>
                <a:ea typeface="微軟正黑體" pitchFamily="34" charset="-120"/>
              </a:rPr>
              <a:t>計畫目標年污水量推估</a:t>
            </a:r>
            <a:endParaRPr lang="en-US" altLang="zh-TW" dirty="0">
              <a:latin typeface="微軟正黑體" pitchFamily="34" charset="-120"/>
              <a:ea typeface="微軟正黑體" pitchFamily="34" charset="-120"/>
            </a:endParaRPr>
          </a:p>
          <a:p>
            <a:r>
              <a:rPr lang="zh-TW" altLang="zh-TW" sz="2000" dirty="0">
                <a:latin typeface="微軟正黑體" pitchFamily="34" charset="-120"/>
                <a:ea typeface="微軟正黑體" pitchFamily="34" charset="-120"/>
              </a:rPr>
              <a:t>依金門縣政府資料顯示，金寧鄉古寧村至</a:t>
            </a:r>
            <a:r>
              <a:rPr lang="en-US" altLang="zh-TW" sz="2000" dirty="0">
                <a:latin typeface="微軟正黑體" pitchFamily="34" charset="-120"/>
                <a:ea typeface="微軟正黑體" pitchFamily="34" charset="-120"/>
              </a:rPr>
              <a:t>109</a:t>
            </a:r>
            <a:r>
              <a:rPr lang="zh-TW" altLang="zh-TW" sz="2000" dirty="0">
                <a:latin typeface="微軟正黑體" pitchFamily="34" charset="-120"/>
                <a:ea typeface="微軟正黑體" pitchFamily="34" charset="-120"/>
              </a:rPr>
              <a:t>年底止居住戶數為</a:t>
            </a:r>
            <a:r>
              <a:rPr lang="en-US" altLang="zh-TW" sz="2000" dirty="0">
                <a:latin typeface="微軟正黑體" pitchFamily="34" charset="-120"/>
                <a:ea typeface="微軟正黑體" pitchFamily="34" charset="-120"/>
              </a:rPr>
              <a:t>1,067</a:t>
            </a:r>
            <a:r>
              <a:rPr lang="zh-TW" altLang="zh-TW" sz="2000" dirty="0">
                <a:latin typeface="微軟正黑體" pitchFamily="34" charset="-120"/>
                <a:ea typeface="微軟正黑體" pitchFamily="34" charset="-120"/>
              </a:rPr>
              <a:t>戶，居住人口總數為</a:t>
            </a:r>
            <a:r>
              <a:rPr lang="en-US" altLang="zh-TW" sz="2000" dirty="0">
                <a:latin typeface="微軟正黑體" pitchFamily="34" charset="-120"/>
                <a:ea typeface="微軟正黑體" pitchFamily="34" charset="-120"/>
              </a:rPr>
              <a:t>3,582</a:t>
            </a:r>
            <a:r>
              <a:rPr lang="zh-TW" altLang="zh-TW" sz="2000" dirty="0" smtClean="0">
                <a:latin typeface="微軟正黑體" pitchFamily="34" charset="-120"/>
                <a:ea typeface="微軟正黑體" pitchFamily="34" charset="-120"/>
              </a:rPr>
              <a:t>人。</a:t>
            </a:r>
            <a:endParaRPr lang="zh-TW" altLang="zh-TW" sz="2000" dirty="0">
              <a:latin typeface="微軟正黑體" pitchFamily="34" charset="-120"/>
              <a:ea typeface="微軟正黑體" pitchFamily="34" charset="-120"/>
            </a:endParaRPr>
          </a:p>
          <a:p>
            <a:r>
              <a:rPr lang="zh-TW" altLang="en-US" sz="2000" dirty="0">
                <a:latin typeface="微軟正黑體" pitchFamily="34" charset="-120"/>
                <a:ea typeface="微軟正黑體" pitchFamily="34" charset="-120"/>
              </a:rPr>
              <a:t>採</a:t>
            </a:r>
            <a:r>
              <a:rPr lang="zh-TW" altLang="zh-TW" sz="2000" dirty="0" smtClean="0">
                <a:latin typeface="微軟正黑體" pitchFamily="34" charset="-120"/>
                <a:ea typeface="微軟正黑體" pitchFamily="34" charset="-120"/>
              </a:rPr>
              <a:t>算術</a:t>
            </a:r>
            <a:r>
              <a:rPr lang="zh-TW" altLang="zh-TW" sz="2000" dirty="0">
                <a:latin typeface="微軟正黑體" pitchFamily="34" charset="-120"/>
                <a:ea typeface="微軟正黑體" pitchFamily="34" charset="-120"/>
              </a:rPr>
              <a:t>增加法、幾合增加法、飽和曲線法及最小二乘法推估目標年</a:t>
            </a:r>
            <a:r>
              <a:rPr lang="en-US" altLang="zh-TW" sz="2000" dirty="0">
                <a:latin typeface="微軟正黑體" pitchFamily="34" charset="-120"/>
                <a:ea typeface="微軟正黑體" pitchFamily="34" charset="-120"/>
              </a:rPr>
              <a:t>135</a:t>
            </a:r>
            <a:r>
              <a:rPr lang="zh-TW" altLang="zh-TW" sz="2000" dirty="0">
                <a:latin typeface="微軟正黑體" pitchFamily="34" charset="-120"/>
                <a:ea typeface="微軟正黑體" pitchFamily="34" charset="-120"/>
              </a:rPr>
              <a:t>年之人口</a:t>
            </a:r>
            <a:r>
              <a:rPr lang="zh-TW" altLang="zh-TW" sz="2000" dirty="0" smtClean="0">
                <a:latin typeface="微軟正黑體" pitchFamily="34" charset="-120"/>
                <a:ea typeface="微軟正黑體" pitchFamily="34" charset="-120"/>
              </a:rPr>
              <a:t>數。</a:t>
            </a:r>
            <a:r>
              <a:rPr lang="zh-TW" altLang="zh-TW" sz="2000" dirty="0">
                <a:latin typeface="微軟正黑體" pitchFamily="34" charset="-120"/>
                <a:ea typeface="微軟正黑體" pitchFamily="34" charset="-120"/>
              </a:rPr>
              <a:t>古寧</a:t>
            </a:r>
            <a:r>
              <a:rPr lang="zh-TW" altLang="zh-TW" sz="2000" dirty="0" smtClean="0">
                <a:latin typeface="微軟正黑體" pitchFamily="34" charset="-120"/>
                <a:ea typeface="微軟正黑體" pitchFamily="34" charset="-120"/>
              </a:rPr>
              <a:t>村人口</a:t>
            </a:r>
            <a:r>
              <a:rPr lang="zh-TW" altLang="zh-TW" sz="2000" dirty="0">
                <a:latin typeface="微軟正黑體" pitchFamily="34" charset="-120"/>
                <a:ea typeface="微軟正黑體" pitchFamily="34" charset="-120"/>
              </a:rPr>
              <a:t>成長比例較緩，故採用飽和曲線法計算之人數</a:t>
            </a:r>
            <a:r>
              <a:rPr lang="en-US" altLang="zh-TW" sz="2000" dirty="0">
                <a:latin typeface="微軟正黑體" pitchFamily="34" charset="-120"/>
                <a:ea typeface="微軟正黑體" pitchFamily="34" charset="-120"/>
              </a:rPr>
              <a:t>4,180</a:t>
            </a:r>
            <a:r>
              <a:rPr lang="zh-TW" altLang="zh-TW" sz="2000" dirty="0">
                <a:latin typeface="微軟正黑體" pitchFamily="34" charset="-120"/>
                <a:ea typeface="微軟正黑體" pitchFamily="34" charset="-120"/>
              </a:rPr>
              <a:t>人，取</a:t>
            </a:r>
            <a:r>
              <a:rPr lang="en-US" altLang="zh-TW" sz="2000" dirty="0">
                <a:latin typeface="微軟正黑體" pitchFamily="34" charset="-120"/>
                <a:ea typeface="微軟正黑體" pitchFamily="34" charset="-120"/>
              </a:rPr>
              <a:t>4,200</a:t>
            </a:r>
            <a:r>
              <a:rPr lang="zh-TW" altLang="zh-TW" sz="2000" dirty="0">
                <a:latin typeface="微軟正黑體" pitchFamily="34" charset="-120"/>
                <a:ea typeface="微軟正黑體" pitchFamily="34" charset="-120"/>
              </a:rPr>
              <a:t>人作為南山、北山、林厝及慈湖農莊等現有聚落之計畫人口數</a:t>
            </a:r>
            <a:r>
              <a:rPr lang="zh-TW" altLang="zh-TW" sz="2000" dirty="0" smtClean="0">
                <a:latin typeface="微軟正黑體" pitchFamily="34" charset="-120"/>
                <a:ea typeface="微軟正黑體" pitchFamily="34" charset="-120"/>
              </a:rPr>
              <a:t>。常住</a:t>
            </a:r>
            <a:r>
              <a:rPr lang="zh-TW" altLang="zh-TW" sz="2000" dirty="0">
                <a:latin typeface="微軟正黑體" pitchFamily="34" charset="-120"/>
                <a:ea typeface="微軟正黑體" pitchFamily="34" charset="-120"/>
              </a:rPr>
              <a:t>人口</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設籍人口比例約為</a:t>
            </a:r>
            <a:r>
              <a:rPr lang="en-US" altLang="zh-TW" sz="2000" dirty="0" smtClean="0">
                <a:latin typeface="微軟正黑體" pitchFamily="34" charset="-120"/>
                <a:ea typeface="微軟正黑體" pitchFamily="34" charset="-120"/>
              </a:rPr>
              <a:t>58.77</a:t>
            </a:r>
            <a:r>
              <a:rPr lang="zh-TW" altLang="zh-TW" sz="2000" dirty="0" smtClean="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故推估目標年計畫常住人口數為</a:t>
            </a:r>
            <a:r>
              <a:rPr lang="en-US" altLang="zh-TW" sz="2000" dirty="0">
                <a:latin typeface="微軟正黑體" pitchFamily="34" charset="-120"/>
                <a:ea typeface="微軟正黑體" pitchFamily="34" charset="-120"/>
              </a:rPr>
              <a:t>2,520</a:t>
            </a:r>
            <a:r>
              <a:rPr lang="zh-TW" altLang="zh-TW" sz="2000" dirty="0" smtClean="0">
                <a:latin typeface="微軟正黑體" pitchFamily="34" charset="-120"/>
                <a:ea typeface="微軟正黑體" pitchFamily="34" charset="-120"/>
              </a:rPr>
              <a:t>人</a:t>
            </a:r>
            <a:r>
              <a:rPr lang="zh-TW" altLang="en-US" sz="2000" dirty="0" smtClean="0">
                <a:latin typeface="微軟正黑體" pitchFamily="34" charset="-120"/>
                <a:ea typeface="微軟正黑體" pitchFamily="34" charset="-120"/>
              </a:rPr>
              <a:t>（以</a:t>
            </a:r>
            <a:r>
              <a:rPr lang="en-US" altLang="zh-TW" sz="2000" dirty="0" smtClean="0">
                <a:latin typeface="微軟正黑體" pitchFamily="34" charset="-120"/>
                <a:ea typeface="微軟正黑體" pitchFamily="34" charset="-120"/>
              </a:rPr>
              <a:t>60</a:t>
            </a:r>
            <a:r>
              <a:rPr lang="zh-TW" altLang="en-US" sz="2000" dirty="0" smtClean="0">
                <a:latin typeface="微軟正黑體" pitchFamily="34" charset="-120"/>
                <a:ea typeface="微軟正黑體" pitchFamily="34" charset="-120"/>
              </a:rPr>
              <a:t>％計算）</a:t>
            </a:r>
            <a:r>
              <a:rPr lang="zh-TW" altLang="zh-TW" sz="2000" dirty="0" smtClean="0">
                <a:latin typeface="微軟正黑體" pitchFamily="34" charset="-120"/>
                <a:ea typeface="微軟正黑體" pitchFamily="34" charset="-120"/>
              </a:rPr>
              <a:t>。</a:t>
            </a:r>
            <a:endParaRPr lang="zh-TW" altLang="zh-TW" sz="2000" dirty="0">
              <a:latin typeface="微軟正黑體" pitchFamily="34" charset="-120"/>
              <a:ea typeface="微軟正黑體" pitchFamily="34" charset="-120"/>
            </a:endParaRPr>
          </a:p>
          <a:p>
            <a:r>
              <a:rPr lang="zh-TW" altLang="zh-TW" sz="2000" dirty="0" smtClean="0">
                <a:latin typeface="微軟正黑體" pitchFamily="34" charset="-120"/>
                <a:ea typeface="微軟正黑體" pitchFamily="34" charset="-120"/>
              </a:rPr>
              <a:t>另慈湖</a:t>
            </a:r>
            <a:r>
              <a:rPr lang="zh-TW" altLang="zh-TW" sz="2000" dirty="0">
                <a:latin typeface="微軟正黑體" pitchFamily="34" charset="-120"/>
                <a:ea typeface="微軟正黑體" pitchFamily="34" charset="-120"/>
              </a:rPr>
              <a:t>國宅預計戶數約為</a:t>
            </a:r>
            <a:r>
              <a:rPr lang="en-US" altLang="zh-TW" sz="2000" dirty="0">
                <a:latin typeface="微軟正黑體" pitchFamily="34" charset="-120"/>
                <a:ea typeface="微軟正黑體" pitchFamily="34" charset="-120"/>
              </a:rPr>
              <a:t>60</a:t>
            </a:r>
            <a:r>
              <a:rPr lang="zh-TW" altLang="zh-TW" sz="2000" dirty="0">
                <a:latin typeface="微軟正黑體" pitchFamily="34" charset="-120"/>
                <a:ea typeface="微軟正黑體" pitchFamily="34" charset="-120"/>
              </a:rPr>
              <a:t>戶，南山戰後聚落目前因尚未詳細規劃，故以面積推估約為</a:t>
            </a:r>
            <a:r>
              <a:rPr lang="en-US" altLang="zh-TW" sz="2000" dirty="0">
                <a:latin typeface="微軟正黑體" pitchFamily="34" charset="-120"/>
                <a:ea typeface="微軟正黑體" pitchFamily="34" charset="-120"/>
              </a:rPr>
              <a:t>100</a:t>
            </a:r>
            <a:r>
              <a:rPr lang="zh-TW" altLang="zh-TW" sz="2000" dirty="0" smtClean="0">
                <a:latin typeface="微軟正黑體" pitchFamily="34" charset="-120"/>
                <a:ea typeface="微軟正黑體" pitchFamily="34" charset="-120"/>
              </a:rPr>
              <a:t>戶，</a:t>
            </a:r>
            <a:r>
              <a:rPr lang="zh-TW" altLang="zh-TW" sz="2000" dirty="0">
                <a:latin typeface="微軟正黑體" pitchFamily="34" charset="-120"/>
                <a:ea typeface="微軟正黑體" pitchFamily="34" charset="-120"/>
              </a:rPr>
              <a:t>若以</a:t>
            </a:r>
            <a:r>
              <a:rPr lang="en-US" altLang="zh-TW" sz="2000" dirty="0">
                <a:latin typeface="微軟正黑體" pitchFamily="34" charset="-120"/>
                <a:ea typeface="微軟正黑體" pitchFamily="34" charset="-120"/>
              </a:rPr>
              <a:t>3.36</a:t>
            </a:r>
            <a:r>
              <a:rPr lang="zh-TW" altLang="zh-TW" sz="2000" dirty="0">
                <a:latin typeface="微軟正黑體" pitchFamily="34" charset="-120"/>
                <a:ea typeface="微軟正黑體" pitchFamily="34" charset="-120"/>
              </a:rPr>
              <a:t>人</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戶計，未來新增之慈湖國宅及南山戰後聚落計畫人口數約為</a:t>
            </a:r>
            <a:r>
              <a:rPr lang="en-US" altLang="zh-TW" sz="2000" dirty="0">
                <a:latin typeface="微軟正黑體" pitchFamily="34" charset="-120"/>
                <a:ea typeface="微軟正黑體" pitchFamily="34" charset="-120"/>
              </a:rPr>
              <a:t>537</a:t>
            </a:r>
            <a:r>
              <a:rPr lang="zh-TW" altLang="zh-TW" sz="2000" dirty="0">
                <a:latin typeface="微軟正黑體" pitchFamily="34" charset="-120"/>
                <a:ea typeface="微軟正黑體" pitchFamily="34" charset="-120"/>
              </a:rPr>
              <a:t>人。推估本計畫範圍目標年計畫人口數為</a:t>
            </a:r>
            <a:r>
              <a:rPr lang="en-US" altLang="zh-TW" sz="2000" dirty="0">
                <a:latin typeface="微軟正黑體" pitchFamily="34" charset="-120"/>
                <a:ea typeface="微軟正黑體" pitchFamily="34" charset="-120"/>
              </a:rPr>
              <a:t>3,057</a:t>
            </a:r>
            <a:r>
              <a:rPr lang="zh-TW" altLang="zh-TW" sz="2000" dirty="0">
                <a:latin typeface="微軟正黑體" pitchFamily="34" charset="-120"/>
                <a:ea typeface="微軟正黑體" pitchFamily="34" charset="-120"/>
              </a:rPr>
              <a:t>人。</a:t>
            </a:r>
          </a:p>
          <a:p>
            <a:r>
              <a:rPr lang="zh-TW" altLang="zh-TW" sz="2000" dirty="0">
                <a:latin typeface="微軟正黑體" pitchFamily="34" charset="-120"/>
                <a:ea typeface="微軟正黑體" pitchFamily="34" charset="-120"/>
              </a:rPr>
              <a:t>依據「金門特定區污水下水道系統第四期實施計畫」，金寧鄉每人每日污水量為</a:t>
            </a:r>
            <a:r>
              <a:rPr lang="en-US" altLang="zh-TW" sz="2000" dirty="0">
                <a:latin typeface="微軟正黑體" pitchFamily="34" charset="-120"/>
                <a:ea typeface="微軟正黑體" pitchFamily="34" charset="-120"/>
              </a:rPr>
              <a:t>144 </a:t>
            </a:r>
            <a:r>
              <a:rPr lang="en-US" altLang="zh-TW" sz="2000" dirty="0" err="1">
                <a:latin typeface="微軟正黑體" pitchFamily="34" charset="-120"/>
                <a:ea typeface="微軟正黑體" pitchFamily="34" charset="-120"/>
              </a:rPr>
              <a:t>lpcd</a:t>
            </a:r>
            <a:r>
              <a:rPr lang="zh-TW" altLang="zh-TW" sz="2000" dirty="0">
                <a:latin typeface="微軟正黑體" pitchFamily="34" charset="-120"/>
                <a:ea typeface="微軟正黑體" pitchFamily="34" charset="-120"/>
              </a:rPr>
              <a:t>，並考量日後接管率達</a:t>
            </a:r>
            <a:r>
              <a:rPr lang="en-US" altLang="zh-TW" sz="2000" dirty="0">
                <a:latin typeface="微軟正黑體" pitchFamily="34" charset="-120"/>
                <a:ea typeface="微軟正黑體" pitchFamily="34" charset="-120"/>
              </a:rPr>
              <a:t>90%</a:t>
            </a:r>
            <a:r>
              <a:rPr lang="zh-TW" altLang="zh-TW" sz="2000" dirty="0">
                <a:latin typeface="微軟正黑體" pitchFamily="34" charset="-120"/>
                <a:ea typeface="微軟正黑體" pitchFamily="34" charset="-120"/>
              </a:rPr>
              <a:t>，據此可得計畫目標年污水量約為</a:t>
            </a:r>
            <a:r>
              <a:rPr lang="en-US" altLang="zh-TW" sz="2000" dirty="0">
                <a:latin typeface="微軟正黑體" pitchFamily="34" charset="-120"/>
                <a:ea typeface="微軟正黑體" pitchFamily="34" charset="-120"/>
              </a:rPr>
              <a:t>396CMD</a:t>
            </a:r>
            <a:r>
              <a:rPr lang="zh-TW" altLang="zh-TW" sz="2000" dirty="0">
                <a:latin typeface="微軟正黑體" pitchFamily="34" charset="-120"/>
                <a:ea typeface="微軟正黑體" pitchFamily="34" charset="-120"/>
              </a:rPr>
              <a:t>，故建議新設污水處理廠</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水資源回收中心</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設計平均日處理量以</a:t>
            </a:r>
            <a:r>
              <a:rPr lang="en-US" altLang="zh-TW" sz="2000" dirty="0">
                <a:latin typeface="微軟正黑體" pitchFamily="34" charset="-120"/>
                <a:ea typeface="微軟正黑體" pitchFamily="34" charset="-120"/>
              </a:rPr>
              <a:t>400 CMD</a:t>
            </a:r>
            <a:r>
              <a:rPr lang="zh-TW" altLang="zh-TW" sz="2000" dirty="0">
                <a:latin typeface="微軟正黑體" pitchFamily="34" charset="-120"/>
                <a:ea typeface="微軟正黑體" pitchFamily="34" charset="-120"/>
              </a:rPr>
              <a:t>為原則，並預留可擴充之</a:t>
            </a:r>
            <a:r>
              <a:rPr lang="en-US" altLang="zh-TW" sz="2000" dirty="0">
                <a:latin typeface="微軟正黑體" pitchFamily="34" charset="-120"/>
                <a:ea typeface="微軟正黑體" pitchFamily="34" charset="-120"/>
              </a:rPr>
              <a:t>600CMD</a:t>
            </a:r>
            <a:r>
              <a:rPr lang="zh-TW" altLang="zh-TW" sz="2000" dirty="0">
                <a:latin typeface="微軟正黑體" pitchFamily="34" charset="-120"/>
                <a:ea typeface="微軟正黑體" pitchFamily="34" charset="-120"/>
              </a:rPr>
              <a:t>之規劃。</a:t>
            </a:r>
            <a:endParaRPr lang="en-US" altLang="zh-TW" sz="2000" dirty="0">
              <a:solidFill>
                <a:schemeClr val="accent3">
                  <a:lumMod val="50000"/>
                </a:schemeClr>
              </a:solidFill>
              <a:latin typeface="微軟正黑體" pitchFamily="34" charset="-120"/>
              <a:ea typeface="微軟正黑體" pitchFamily="34" charset="-120"/>
            </a:endParaRPr>
          </a:p>
          <a:p>
            <a:pPr marL="0" indent="0">
              <a:buNone/>
            </a:pPr>
            <a:endParaRPr lang="en-US" altLang="zh-TW" dirty="0">
              <a:latin typeface="微軟正黑體" pitchFamily="34" charset="-120"/>
              <a:ea typeface="微軟正黑體" pitchFamily="34" charset="-120"/>
            </a:endParaRPr>
          </a:p>
          <a:p>
            <a:pPr marL="0" indent="0">
              <a:buNone/>
            </a:pPr>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8</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602948449"/>
              </p:ext>
            </p:extLst>
          </p:nvPr>
        </p:nvGraphicFramePr>
        <p:xfrm>
          <a:off x="36000" y="684000"/>
          <a:ext cx="1188000" cy="2844204"/>
        </p:xfrm>
        <a:graphic>
          <a:graphicData uri="http://schemas.openxmlformats.org/drawingml/2006/table">
            <a:tbl>
              <a:tblPr/>
              <a:tblGrid>
                <a:gridCol w="1188000">
                  <a:extLst>
                    <a:ext uri="{9D8B030D-6E8A-4147-A177-3AD203B41FA5}">
                      <a16:colId xmlns="" xmlns:a16="http://schemas.microsoft.com/office/drawing/2014/main"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 xmlns:a16="http://schemas.microsoft.com/office/drawing/2014/main"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780594173"/>
      </p:ext>
    </p:extLst>
  </p:cSld>
  <p:clrMapOvr>
    <a:masterClrMapping/>
  </p:clrMapOvr>
</p:sld>
</file>

<file path=ppt/theme/theme1.xml><?xml version="1.0" encoding="utf-8"?>
<a:theme xmlns:a="http://schemas.openxmlformats.org/drawingml/2006/main" name="1_Office 佈景主題">
  <a:themeElements>
    <a:clrScheme name="自訂 1">
      <a:dk1>
        <a:srgbClr val="000000"/>
      </a:dk1>
      <a:lt1>
        <a:srgbClr val="FFFFFF"/>
      </a:lt1>
      <a:dk2>
        <a:srgbClr val="7030A0"/>
      </a:dk2>
      <a:lt2>
        <a:srgbClr val="212745"/>
      </a:lt2>
      <a:accent1>
        <a:srgbClr val="0070C0"/>
      </a:accent1>
      <a:accent2>
        <a:srgbClr val="5ECCF3"/>
      </a:accent2>
      <a:accent3>
        <a:srgbClr val="5DCEAF"/>
      </a:accent3>
      <a:accent4>
        <a:srgbClr val="92D050"/>
      </a:accent4>
      <a:accent5>
        <a:srgbClr val="FFC000"/>
      </a:accent5>
      <a:accent6>
        <a:srgbClr val="FF0000"/>
      </a:accent6>
      <a:hlink>
        <a:srgbClr val="56C7AA"/>
      </a:hlink>
      <a:folHlink>
        <a:srgbClr val="59A8D1"/>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自訂 1">
      <a:dk1>
        <a:srgbClr val="000000"/>
      </a:dk1>
      <a:lt1>
        <a:srgbClr val="FFFFFF"/>
      </a:lt1>
      <a:dk2>
        <a:srgbClr val="7030A0"/>
      </a:dk2>
      <a:lt2>
        <a:srgbClr val="212745"/>
      </a:lt2>
      <a:accent1>
        <a:srgbClr val="0070C0"/>
      </a:accent1>
      <a:accent2>
        <a:srgbClr val="5ECCF3"/>
      </a:accent2>
      <a:accent3>
        <a:srgbClr val="5DCEAF"/>
      </a:accent3>
      <a:accent4>
        <a:srgbClr val="92D050"/>
      </a:accent4>
      <a:accent5>
        <a:srgbClr val="FFC000"/>
      </a:accent5>
      <a:accent6>
        <a:srgbClr val="FF0000"/>
      </a:accent6>
      <a:hlink>
        <a:srgbClr val="56C7AA"/>
      </a:hlink>
      <a:folHlink>
        <a:srgbClr val="59A8D1"/>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佈景主題">
  <a:themeElements>
    <a:clrScheme name="自訂 1">
      <a:dk1>
        <a:srgbClr val="000000"/>
      </a:dk1>
      <a:lt1>
        <a:srgbClr val="FFFFFF"/>
      </a:lt1>
      <a:dk2>
        <a:srgbClr val="7030A0"/>
      </a:dk2>
      <a:lt2>
        <a:srgbClr val="212745"/>
      </a:lt2>
      <a:accent1>
        <a:srgbClr val="0070C0"/>
      </a:accent1>
      <a:accent2>
        <a:srgbClr val="5ECCF3"/>
      </a:accent2>
      <a:accent3>
        <a:srgbClr val="5DCEAF"/>
      </a:accent3>
      <a:accent4>
        <a:srgbClr val="92D050"/>
      </a:accent4>
      <a:accent5>
        <a:srgbClr val="FFC000"/>
      </a:accent5>
      <a:accent6>
        <a:srgbClr val="FF0000"/>
      </a:accent6>
      <a:hlink>
        <a:srgbClr val="56C7AA"/>
      </a:hlink>
      <a:folHlink>
        <a:srgbClr val="59A8D1"/>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4515</TotalTime>
  <Words>1556</Words>
  <Application>Microsoft Office PowerPoint</Application>
  <PresentationFormat>A4 紙張 (210x297 公釐)</PresentationFormat>
  <Paragraphs>419</Paragraphs>
  <Slides>16</Slides>
  <Notes>4</Notes>
  <HiddenSlides>0</HiddenSlides>
  <MMClips>0</MMClips>
  <ScaleCrop>false</ScaleCrop>
  <HeadingPairs>
    <vt:vector size="4" baseType="variant">
      <vt:variant>
        <vt:lpstr>佈景主題</vt:lpstr>
      </vt:variant>
      <vt:variant>
        <vt:i4>3</vt:i4>
      </vt:variant>
      <vt:variant>
        <vt:lpstr>投影片標題</vt:lpstr>
      </vt:variant>
      <vt:variant>
        <vt:i4>16</vt:i4>
      </vt:variant>
    </vt:vector>
  </HeadingPairs>
  <TitlesOfParts>
    <vt:vector size="19" baseType="lpstr">
      <vt:lpstr>1_Office 佈景主題</vt:lpstr>
      <vt:lpstr>2_Office 佈景主題</vt:lpstr>
      <vt:lpstr>3_Office 佈景主題</vt:lpstr>
      <vt:lpstr>PowerPoint 簡報</vt:lpstr>
      <vt:lpstr>簡　報　大　綱</vt:lpstr>
      <vt:lpstr>計畫目的及範圍</vt:lpstr>
      <vt:lpstr>古寧頭污水處理廠系統概述</vt:lpstr>
      <vt:lpstr>污水下水道系統收集範圍</vt:lpstr>
      <vt:lpstr>水資源回收中心遷建建議廠址</vt:lpstr>
      <vt:lpstr>新設水資源回收中心銜接既有污水系統</vt:lpstr>
      <vt:lpstr>分項工程</vt:lpstr>
      <vt:lpstr>水資源回收中心工程</vt:lpstr>
      <vt:lpstr>PowerPoint 簡報</vt:lpstr>
      <vt:lpstr>放流水標準</vt:lpstr>
      <vt:lpstr>新設水資源回收中心初步配置</vt:lpstr>
      <vt:lpstr>新設污水管線工程及放流水再利用工程</vt:lpstr>
      <vt:lpstr>計畫經費及計畫期程</vt:lpstr>
      <vt:lpstr>預期成果及後續維護管理</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CHANG</dc:creator>
  <cp:lastModifiedBy>洪嬿樺</cp:lastModifiedBy>
  <cp:revision>221</cp:revision>
  <cp:lastPrinted>2020-12-18T04:09:56Z</cp:lastPrinted>
  <dcterms:created xsi:type="dcterms:W3CDTF">2019-11-12T02:57:17Z</dcterms:created>
  <dcterms:modified xsi:type="dcterms:W3CDTF">2021-05-06T02:57:49Z</dcterms:modified>
</cp:coreProperties>
</file>