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3" r:id="rId5"/>
    <p:sldId id="264" r:id="rId6"/>
    <p:sldId id="258" r:id="rId7"/>
    <p:sldId id="262" r:id="rId8"/>
    <p:sldId id="260" r:id="rId9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8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36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54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9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0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46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6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53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81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6CA67-3B3B-4973-806A-5EABCC4C8540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4804-8DEA-4574-8347-F3F6C20A41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86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3186" y="409861"/>
            <a:ext cx="113493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6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金門縣議會第七屆第</a:t>
            </a:r>
            <a:r>
              <a:rPr lang="en-US" altLang="zh-TW" sz="6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6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HK" altLang="zh-TW" sz="6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定期</a:t>
            </a:r>
            <a:r>
              <a:rPr lang="zh-TW" altLang="zh-TW" sz="60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zh-TW" altLang="zh-TW" sz="36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solidFill>
                  <a:srgbClr val="00206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HK" altLang="zh-TW" sz="48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金酒廈門公司庫存酒品清理</a:t>
            </a:r>
            <a:r>
              <a:rPr lang="zh-TW" altLang="zh-TW" sz="48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</a:t>
            </a:r>
            <a:endParaRPr lang="zh-TW" altLang="zh-TW" sz="4800" kern="1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66738" y="52764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金門縣政府</a:t>
            </a:r>
            <a:r>
              <a:rPr lang="en-US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財政處</a:t>
            </a:r>
            <a:endParaRPr lang="zh-TW" altLang="zh-TW" sz="1600" kern="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報告人</a:t>
            </a:r>
            <a:r>
              <a:rPr lang="en-US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處長 孫國智</a:t>
            </a:r>
            <a:endParaRPr lang="zh-TW" altLang="zh-TW" sz="1600" kern="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</a:t>
            </a:r>
            <a:r>
              <a:rPr lang="en-US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108 </a:t>
            </a: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11 </a:t>
            </a: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22 </a:t>
            </a:r>
            <a:r>
              <a:rPr lang="zh-TW" altLang="zh-TW" sz="2400" b="1" kern="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1600" kern="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04" y="2923268"/>
            <a:ext cx="45148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438403" y="1582057"/>
            <a:ext cx="6763656" cy="923791"/>
            <a:chOff x="2989943" y="1161144"/>
            <a:chExt cx="6763656" cy="923791"/>
          </a:xfrm>
        </p:grpSpPr>
        <p:sp>
          <p:nvSpPr>
            <p:cNvPr id="8" name="五邊形 7"/>
            <p:cNvSpPr/>
            <p:nvPr/>
          </p:nvSpPr>
          <p:spPr>
            <a:xfrm>
              <a:off x="2989943" y="1359220"/>
              <a:ext cx="6371771" cy="72571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323771" y="1161144"/>
              <a:ext cx="6429828" cy="8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一、庫存酒品定義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438403" y="4652442"/>
            <a:ext cx="6763656" cy="923791"/>
            <a:chOff x="2989943" y="1161144"/>
            <a:chExt cx="6763656" cy="923791"/>
          </a:xfrm>
        </p:grpSpPr>
        <p:sp>
          <p:nvSpPr>
            <p:cNvPr id="19" name="五邊形 18"/>
            <p:cNvSpPr/>
            <p:nvPr/>
          </p:nvSpPr>
          <p:spPr>
            <a:xfrm>
              <a:off x="2989943" y="1359220"/>
              <a:ext cx="6371771" cy="72571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323771" y="1161144"/>
              <a:ext cx="6429828" cy="8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四、</a:t>
              </a:r>
              <a:r>
                <a:rPr lang="zh-TW" altLang="en-US" sz="2800" b="1">
                  <a:latin typeface="標楷體" panose="03000509000000000000" pitchFamily="65" charset="-120"/>
                  <a:ea typeface="標楷體" panose="03000509000000000000" pitchFamily="65" charset="-120"/>
                </a:rPr>
                <a:t>預期效益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438403" y="3605279"/>
            <a:ext cx="6763656" cy="923791"/>
            <a:chOff x="2989943" y="1161144"/>
            <a:chExt cx="6763656" cy="923791"/>
          </a:xfrm>
        </p:grpSpPr>
        <p:sp>
          <p:nvSpPr>
            <p:cNvPr id="22" name="五邊形 21"/>
            <p:cNvSpPr/>
            <p:nvPr/>
          </p:nvSpPr>
          <p:spPr>
            <a:xfrm>
              <a:off x="2989943" y="1359220"/>
              <a:ext cx="6371771" cy="72571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323771" y="1161144"/>
              <a:ext cx="6429828" cy="8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三、庫存酒品銷售方式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293257" y="396325"/>
            <a:ext cx="521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報告大綱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2438403" y="2577327"/>
            <a:ext cx="6763656" cy="923791"/>
            <a:chOff x="2989943" y="1161144"/>
            <a:chExt cx="6763656" cy="923791"/>
          </a:xfrm>
        </p:grpSpPr>
        <p:sp>
          <p:nvSpPr>
            <p:cNvPr id="27" name="五邊形 26"/>
            <p:cNvSpPr/>
            <p:nvPr/>
          </p:nvSpPr>
          <p:spPr>
            <a:xfrm>
              <a:off x="2989943" y="1359220"/>
              <a:ext cx="6371771" cy="72571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323771" y="1161144"/>
              <a:ext cx="6429828" cy="8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二、庫存酒品進銷存數量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77DCF2E-08EA-406F-9EB6-519FF7B2FD07}"/>
              </a:ext>
            </a:extLst>
          </p:cNvPr>
          <p:cNvGrpSpPr/>
          <p:nvPr/>
        </p:nvGrpSpPr>
        <p:grpSpPr>
          <a:xfrm>
            <a:off x="2438403" y="5671640"/>
            <a:ext cx="6763656" cy="923791"/>
            <a:chOff x="2989943" y="1161144"/>
            <a:chExt cx="6763656" cy="923791"/>
          </a:xfrm>
        </p:grpSpPr>
        <p:sp>
          <p:nvSpPr>
            <p:cNvPr id="29" name="五邊形 18">
              <a:extLst>
                <a:ext uri="{FF2B5EF4-FFF2-40B4-BE49-F238E27FC236}">
                  <a16:creationId xmlns:a16="http://schemas.microsoft.com/office/drawing/2014/main" id="{BBCE80C8-138E-4F01-8E0B-0C1E59C0B29F}"/>
                </a:ext>
              </a:extLst>
            </p:cNvPr>
            <p:cNvSpPr/>
            <p:nvPr/>
          </p:nvSpPr>
          <p:spPr>
            <a:xfrm>
              <a:off x="2989943" y="1359220"/>
              <a:ext cx="6371771" cy="725715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2D488BE8-F97F-4343-937A-257A2CF3B955}"/>
                </a:ext>
              </a:extLst>
            </p:cNvPr>
            <p:cNvSpPr txBox="1"/>
            <p:nvPr/>
          </p:nvSpPr>
          <p:spPr>
            <a:xfrm>
              <a:off x="3323771" y="1161144"/>
              <a:ext cx="6429828" cy="82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五、結論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15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43226" y="87767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HK" altLang="en-US" sz="4800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庫存酒品</a:t>
            </a:r>
            <a:r>
              <a:rPr lang="zh-HK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6209" y="5941901"/>
            <a:ext cx="222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TW" altLang="en-US" sz="2400" kern="1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喝酒不開車</a:t>
            </a:r>
            <a:endParaRPr lang="zh-TW" altLang="zh-TW" sz="1400" kern="1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320" y="1154748"/>
            <a:ext cx="7733891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453A2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本案庫存酒品是指銷售不限通路、不限客戶類型，且該酒品銷售完畢以後公司不再灌裝進口，針對公司已進口，因動銷緩慢而在倉時間長，金廈公司結合大陸市場未來對年份酒的需求且有效區隔目前產品，進行整體規劃而擬定銷售方案。</a:t>
            </a:r>
            <a:endParaRPr lang="en-US" altLang="zh-TW" sz="3600" dirty="0">
              <a:solidFill>
                <a:srgbClr val="453A2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solidFill>
                <a:srgbClr val="453A2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453A2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94" y="1154748"/>
            <a:ext cx="3590365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72012" y="212622"/>
            <a:ext cx="6647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HK" altLang="en-US" sz="4800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庫存酒品</a:t>
            </a:r>
            <a:r>
              <a:rPr lang="zh-HK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進銷存數量</a:t>
            </a:r>
            <a:r>
              <a:rPr lang="en-US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08337"/>
              </p:ext>
            </p:extLst>
          </p:nvPr>
        </p:nvGraphicFramePr>
        <p:xfrm>
          <a:off x="549146" y="1335320"/>
          <a:ext cx="8663461" cy="3828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391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歷年進口數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額合計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日庫存數額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日庫存數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底庫存數額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11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（瓶）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874,857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564,277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425,168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323,408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96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（人民幣）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70,887,322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71,146,218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55,870,784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43,859,543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0034720" y="524432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TW" altLang="en-US" kern="1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喝酒不開車</a:t>
            </a:r>
            <a:endParaRPr lang="zh-TW" altLang="zh-TW" sz="1100" kern="1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146" y="5905353"/>
            <a:ext cx="1135239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上表所列歷年進口金額僅含進口報關的金額，未含進口應繳納的關稅及進口消費稅；而上表所列    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日、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日及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年底庫存金額則含進口報關的金額、進口關稅及進口消費稅。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032" y="1324353"/>
            <a:ext cx="2125510" cy="39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39951" y="247158"/>
            <a:ext cx="6712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HK" altLang="en-US" sz="4800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庫存酒品</a:t>
            </a:r>
            <a:r>
              <a:rPr lang="zh-HK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進銷存數量</a:t>
            </a:r>
            <a:r>
              <a:rPr lang="en-US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25217"/>
              </p:ext>
            </p:extLst>
          </p:nvPr>
        </p:nvGraphicFramePr>
        <p:xfrm>
          <a:off x="648682" y="1352245"/>
          <a:ext cx="8682232" cy="3944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3699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歷年進口數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額合計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日庫存數額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日庫存數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2019</a:t>
                      </a: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endParaRPr lang="en-US" altLang="zh-HK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底庫存數額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65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（瓶）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874,857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564,277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425,168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323,408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CN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  <a:r>
                        <a:rPr lang="zh-HK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11,358,529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7,642,174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6,014,951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4,702,182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9971097" y="554668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TW" altLang="en-US" kern="1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喝酒不開車</a:t>
            </a:r>
            <a:endParaRPr lang="zh-TW" altLang="zh-TW" sz="1100" kern="1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8682" y="5902956"/>
            <a:ext cx="111066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為消除會計評價基礎及一、二線報關差異，上表所列歷年進口金額、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2019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日、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日及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年底庫存金額</a:t>
            </a:r>
            <a:r>
              <a: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一律改</a:t>
            </a:r>
            <a:r>
              <a: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進口報關的</a:t>
            </a:r>
            <a:r>
              <a: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元金額。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00" y="1352245"/>
            <a:ext cx="2125510" cy="39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1767" y="58723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庫存酒品銷售方式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4976" y="1966967"/>
            <a:ext cx="7464906" cy="45807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一、客戶類型：有自己銷售渠道或者集團、公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司等自行用酒等的客戶。</a:t>
            </a: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二、銷售方式：採用品項經銷為主，根據金額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大小、產品定位等決定合約期限，亦結合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有意願配合去庫存之現有經銷商進行專案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銷售，以用增加最少額外管銷費用之方式</a:t>
            </a:r>
            <a:endParaRPr lang="en-US" altLang="zh-TW" sz="2800" dirty="0">
              <a:solidFill>
                <a:schemeClr val="accent4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TW" altLang="en-US" sz="28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　　去化庫存。</a:t>
            </a:r>
            <a:endParaRPr lang="zh-TW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76169" y="1056490"/>
            <a:ext cx="12122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6700">
              <a:spcAft>
                <a:spcPts val="0"/>
              </a:spcAft>
            </a:pPr>
            <a:r>
              <a:rPr lang="zh-TW" altLang="en-US" sz="4400" kern="1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目前廈門公司依不同客戶類型所訂銷售方式</a:t>
            </a:r>
            <a:endParaRPr lang="zh-TW" altLang="zh-TW" sz="4400" kern="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58" y="1992702"/>
            <a:ext cx="3219226" cy="42923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864" y="6224592"/>
            <a:ext cx="222523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72567" y="372976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預期效益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58156"/>
              </p:ext>
            </p:extLst>
          </p:nvPr>
        </p:nvGraphicFramePr>
        <p:xfrm>
          <a:off x="453007" y="1386853"/>
          <a:ext cx="8927662" cy="426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未來估計量／金額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估計銷量／銷售額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94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預計全年銷售量</a:t>
                      </a:r>
                      <a:endParaRPr lang="zh-TW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萬瓶</a:t>
                      </a:r>
                      <a:endParaRPr lang="zh-TW" alt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預計全年銷售金額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人民幣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27,286,675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kumimoji="0" lang="zh-TW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距合約到期仍需提貨數量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118,148</a:t>
                      </a:r>
                      <a:r>
                        <a:rPr lang="zh-TW" alt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瓶</a:t>
                      </a:r>
                      <a:endParaRPr lang="en-US" altLang="zh-TW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預計增加銷售金額</a:t>
                      </a:r>
                      <a:endParaRPr lang="zh-TW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人民幣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20,144,797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9956337" y="624446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TW" altLang="en-US" kern="100" dirty="0">
                <a:solidFill>
                  <a:schemeClr val="accent4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喝酒不開車</a:t>
            </a:r>
            <a:endParaRPr lang="zh-TW" altLang="zh-TW" sz="1100" kern="100" dirty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616" y="1386852"/>
            <a:ext cx="2421288" cy="48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88118" y="83125"/>
            <a:ext cx="235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spcAft>
                <a:spcPts val="0"/>
              </a:spcAft>
            </a:pPr>
            <a:r>
              <a:rPr lang="zh-TW" altLang="en-US" sz="4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</a:t>
            </a:r>
            <a:endParaRPr lang="zh-TW" altLang="zh-TW" sz="2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7850" y="1096397"/>
            <a:ext cx="6634775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TW" sz="3200" dirty="0">
                <a:solidFill>
                  <a:schemeClr val="accent4">
                    <a:lumMod val="5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3200" dirty="0">
                <a:solidFill>
                  <a:schemeClr val="accent4">
                    <a:lumMod val="5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庫</a:t>
            </a:r>
            <a:r>
              <a:rPr lang="zh-TW" altLang="en-US" sz="3200" dirty="0">
                <a:solidFill>
                  <a:schemeClr val="accent4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存酒品數量確實會影響廈門公司營銷成本，應採取適當方式去化庫存，以提升廈門公司利潤。本處將持續請總公司敦促該公司採取有效方式去化庫存，並檢討保稅倉庫租用大小合理性，減少租金成本，以提升廈門公司利潤。</a:t>
            </a:r>
            <a:endParaRPr lang="zh-TW" alt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05" y="1096396"/>
            <a:ext cx="4245685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568</Words>
  <Application>Microsoft Office PowerPoint</Application>
  <PresentationFormat>寬螢幕</PresentationFormat>
  <Paragraphs>88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張稱讚</dc:creator>
  <cp:lastModifiedBy>黃章維</cp:lastModifiedBy>
  <cp:revision>49</cp:revision>
  <cp:lastPrinted>2019-11-21T01:52:25Z</cp:lastPrinted>
  <dcterms:created xsi:type="dcterms:W3CDTF">2019-11-16T09:39:14Z</dcterms:created>
  <dcterms:modified xsi:type="dcterms:W3CDTF">2019-11-21T09:31:09Z</dcterms:modified>
</cp:coreProperties>
</file>