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66" r:id="rId2"/>
    <p:sldId id="442" r:id="rId3"/>
    <p:sldId id="415" r:id="rId4"/>
    <p:sldId id="422" r:id="rId5"/>
    <p:sldId id="441" r:id="rId6"/>
    <p:sldId id="440" r:id="rId7"/>
    <p:sldId id="434" r:id="rId8"/>
    <p:sldId id="438" r:id="rId9"/>
    <p:sldId id="411" r:id="rId10"/>
    <p:sldId id="403" r:id="rId1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D83"/>
    <a:srgbClr val="2DACBD"/>
    <a:srgbClr val="0000FF"/>
    <a:srgbClr val="CCFF33"/>
    <a:srgbClr val="FFFFCC"/>
    <a:srgbClr val="008080"/>
    <a:srgbClr val="003300"/>
    <a:srgbClr val="336600"/>
    <a:srgbClr val="2D6F86"/>
    <a:srgbClr val="DB9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5" autoAdjust="0"/>
    <p:restoredTop sz="94233" autoAdjust="0"/>
  </p:normalViewPr>
  <p:slideViewPr>
    <p:cSldViewPr snapToGrid="0">
      <p:cViewPr varScale="1">
        <p:scale>
          <a:sx n="109" d="100"/>
          <a:sy n="109" d="100"/>
        </p:scale>
        <p:origin x="1416" y="90"/>
      </p:cViewPr>
      <p:guideLst>
        <p:guide orient="horz" pos="2160"/>
        <p:guide pos="2880"/>
        <p:guide orient="horz" pos="21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7D040DF3-D0EB-424D-B471-E75962DDD078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B6AFC7FB-4B30-4741-B188-A9999221AC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99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6766206E-F2E1-4900-9EEC-8D3A8DA59C8A}" type="datetimeFigureOut">
              <a:rPr lang="zh-TW" altLang="en-US" smtClean="0"/>
              <a:pPr/>
              <a:t>2021/4/15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700" rIns="91400" bIns="4570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4"/>
          </a:xfrm>
          <a:prstGeom prst="rect">
            <a:avLst/>
          </a:prstGeom>
        </p:spPr>
        <p:txBody>
          <a:bodyPr vert="horz" lIns="91400" tIns="45700" rIns="91400" bIns="4570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72ADB681-E63F-42FD-8C76-81D6125C9D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55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DB681-E63F-42FD-8C76-81D6125C9DC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11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DB681-E63F-42FD-8C76-81D6125C9DC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6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DB681-E63F-42FD-8C76-81D6125C9DC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38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6CD4-6C30-4311-954E-B10C6C2BBE98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3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938E-0EA4-4ED4-A230-A85512C18A8A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1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D131-BECC-4066-B114-C0725AA88EB4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5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931A-F073-4BD4-98C6-9153BA36571E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4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1DB6-E623-4C89-95E3-2132EFC52A58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7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4135-51A4-418A-8F75-9C11FCF540A5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ADB-611F-4FE2-BDC0-1BBC5B7CF08E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4755-0DEB-49BA-B9AF-00517132CF97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F7CC-D439-4E13-AEF1-3DF1B3A6B8AC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6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E7A5-DABB-4298-9972-B7F33FB5FF6A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1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CD8E-9047-457D-B879-1F2D7F45DCED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7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8FEF-CF08-4B7E-B63B-F52D93678B0B}" type="datetime1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t>2021/4/15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5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439" y="9068"/>
            <a:ext cx="4473513" cy="3903810"/>
          </a:xfrm>
          <a:prstGeom prst="rect">
            <a:avLst/>
          </a:prstGeom>
        </p:spPr>
      </p:pic>
      <p:sp>
        <p:nvSpPr>
          <p:cNvPr id="9" name="副標題 5"/>
          <p:cNvSpPr txBox="1">
            <a:spLocks/>
          </p:cNvSpPr>
          <p:nvPr/>
        </p:nvSpPr>
        <p:spPr>
          <a:xfrm>
            <a:off x="2220507" y="5798956"/>
            <a:ext cx="5982967" cy="5573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提案機關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：金門國家公園管理處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4227790"/>
            <a:ext cx="9143999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「烈嶼</a:t>
            </a:r>
            <a:r>
              <a:rPr lang="en-US" altLang="zh-TW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L56</a:t>
            </a:r>
            <a:r>
              <a:rPr lang="zh-TW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據點及車轍道</a:t>
            </a:r>
            <a:r>
              <a:rPr lang="en-US" altLang="zh-TW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3.2</a:t>
            </a:r>
            <a:r>
              <a:rPr lang="zh-TW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公里處海岸環境改善計畫</a:t>
            </a:r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04631" y="2510345"/>
            <a:ext cx="51347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簡報結束</a:t>
            </a:r>
            <a:endParaRPr lang="en-US" altLang="zh-TW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983" y="540955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zh-TW" alt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軟正黑體" panose="020B0604030504040204" pitchFamily="34" charset="-120"/>
              </a:rPr>
              <a:t>簡報大綱</a:t>
            </a:r>
            <a:endParaRPr lang="zh-TW" alt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863764" y="3980577"/>
            <a:ext cx="3960812" cy="2063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352589" y="4776450"/>
            <a:ext cx="38163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2439194" y="3192638"/>
            <a:ext cx="3816350" cy="1905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1806147" y="2460625"/>
            <a:ext cx="4249737" cy="952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806147" y="4425500"/>
            <a:ext cx="384175" cy="411163"/>
          </a:xfrm>
          <a:prstGeom prst="ellipse">
            <a:avLst/>
          </a:prstGeom>
          <a:solidFill>
            <a:srgbClr val="2DACBD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774825" y="2797175"/>
            <a:ext cx="447675" cy="479425"/>
            <a:chOff x="2835" y="2341"/>
            <a:chExt cx="272" cy="272"/>
          </a:xfrm>
        </p:grpSpPr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2835" y="234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DA6C56"/>
                </a:gs>
                <a:gs pos="100000">
                  <a:srgbClr val="DA6C5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920" y="2341"/>
              <a:ext cx="169" cy="16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3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255837" y="3549650"/>
            <a:ext cx="511175" cy="549275"/>
            <a:chOff x="2699" y="2840"/>
            <a:chExt cx="317" cy="317"/>
          </a:xfrm>
        </p:grpSpPr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2699" y="2840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C184DC"/>
                </a:gs>
                <a:gs pos="100000">
                  <a:srgbClr val="C184D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759" y="2901"/>
              <a:ext cx="197" cy="18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3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2"/>
          <p:cNvGrpSpPr>
            <a:grpSpLocks noChangeAspect="1"/>
          </p:cNvGrpSpPr>
          <p:nvPr/>
        </p:nvGrpSpPr>
        <p:grpSpPr bwMode="auto">
          <a:xfrm>
            <a:off x="1051972" y="1579041"/>
            <a:ext cx="698450" cy="882096"/>
            <a:chOff x="2469" y="1582"/>
            <a:chExt cx="411" cy="487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653" y="184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60D08B"/>
                </a:gs>
                <a:gs pos="100000">
                  <a:srgbClr val="60D08B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69" y="1582"/>
              <a:ext cx="141" cy="13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3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1636713" y="3729038"/>
            <a:ext cx="2092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 sz="3200" i="0">
              <a:latin typeface="Arial" panose="020B0604020202020204" pitchFamily="34" charset="0"/>
            </a:endParaRPr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1973691" y="1992768"/>
            <a:ext cx="18774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kumimoji="1" lang="zh-TW" altLang="en-US" sz="2200" b="1" i="0" u="sng" dirty="0" smtClean="0">
                <a:solidFill>
                  <a:srgbClr val="00B050"/>
                </a:solidFill>
                <a:latin typeface="+mn-ea"/>
                <a:ea typeface="+mn-ea"/>
              </a:rPr>
              <a:t>壹、計畫位置</a:t>
            </a:r>
            <a:endParaRPr kumimoji="1" lang="zh-TW" altLang="en-US" sz="2200" b="1" i="0" u="sng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1806147" y="4442623"/>
            <a:ext cx="317670" cy="325753"/>
          </a:xfrm>
          <a:prstGeom prst="ellipse">
            <a:avLst/>
          </a:prstGeom>
          <a:gradFill rotWithShape="1">
            <a:gsLst>
              <a:gs pos="0">
                <a:schemeClr val="bg1">
                  <a:alpha val="53999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670259" y="2719397"/>
            <a:ext cx="18774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kumimoji="1" lang="zh-TW" altLang="en-US" sz="2200" b="1" i="0" u="sng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貳</a:t>
            </a:r>
            <a:r>
              <a:rPr kumimoji="1" lang="zh-TW" altLang="en-US" sz="2200" b="1" i="0" u="sng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、計畫內容</a:t>
            </a:r>
            <a:endParaRPr kumimoji="1" lang="zh-TW" altLang="en-US" sz="2200" b="1" i="0" u="sng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3073861" y="3475113"/>
            <a:ext cx="215956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kumimoji="1" lang="zh-TW" altLang="en-US" sz="2200" b="1" i="0" u="sng" dirty="0">
                <a:solidFill>
                  <a:srgbClr val="780D83"/>
                </a:solidFill>
                <a:latin typeface="+mn-ea"/>
                <a:ea typeface="+mn-ea"/>
              </a:rPr>
              <a:t>參</a:t>
            </a:r>
            <a:r>
              <a:rPr kumimoji="1" lang="zh-TW" altLang="en-US" sz="2200" b="1" i="0" u="sng" dirty="0" smtClean="0">
                <a:solidFill>
                  <a:srgbClr val="780D83"/>
                </a:solidFill>
                <a:latin typeface="+mn-ea"/>
                <a:ea typeface="+mn-ea"/>
              </a:rPr>
              <a:t>、工程佈置圖</a:t>
            </a:r>
            <a:endParaRPr kumimoji="1" lang="zh-TW" altLang="en-US" sz="2200" b="1" i="0" u="sng" dirty="0">
              <a:solidFill>
                <a:srgbClr val="780D83"/>
              </a:solidFill>
              <a:latin typeface="+mn-ea"/>
              <a:ea typeface="+mn-ea"/>
            </a:endParaRP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2682508" y="4245352"/>
            <a:ext cx="18774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i="1">
                <a:solidFill>
                  <a:schemeClr val="tx1"/>
                </a:solidFill>
                <a:latin typeface="Gill Sans MT" panose="020B0502020104020203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kumimoji="1" lang="zh-TW" altLang="en-US" sz="2200" b="1" i="0" u="sng" dirty="0" smtClean="0">
                <a:solidFill>
                  <a:srgbClr val="00B0F0"/>
                </a:solidFill>
                <a:latin typeface="+mn-ea"/>
                <a:ea typeface="+mn-ea"/>
              </a:rPr>
              <a:t>肆、計畫願景</a:t>
            </a:r>
            <a:endParaRPr kumimoji="1" lang="zh-TW" altLang="en-US" sz="2200" b="1" i="0" u="sng" dirty="0">
              <a:solidFill>
                <a:srgbClr val="00B0F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06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C:\Users\Chen\Desktop\簡報-page-00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01" y="3882750"/>
            <a:ext cx="3526806" cy="28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 descr="C:\Users\Chen\Desktop\3.2\簡報3-page-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86" y="752927"/>
            <a:ext cx="3027835" cy="28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93" y="2947557"/>
            <a:ext cx="5094799" cy="32037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壹、計畫位置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899" y="5049297"/>
            <a:ext cx="3064329" cy="884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93" y="949186"/>
            <a:ext cx="5029636" cy="15241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6059156" y="5004079"/>
            <a:ext cx="140677" cy="105508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5988817" y="4857034"/>
            <a:ext cx="140677" cy="105508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753908">
            <a:off x="2323738" y="3188846"/>
            <a:ext cx="4047736" cy="844046"/>
          </a:xfrm>
          <a:prstGeom prst="rect">
            <a:avLst/>
          </a:prstGeom>
        </p:spPr>
      </p:pic>
      <p:sp>
        <p:nvSpPr>
          <p:cNvPr id="1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00">
                    <a:tint val="75000"/>
                  </a:srgbClr>
                </a:solidFill>
              </a:rPr>
              <a:t>3</a:t>
            </a:r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79015" y="587653"/>
            <a:ext cx="5364985" cy="5760000"/>
          </a:xfrm>
          <a:prstGeom prst="rect">
            <a:avLst/>
          </a:prstGeom>
        </p:spPr>
      </p:pic>
      <p:pic>
        <p:nvPicPr>
          <p:cNvPr id="18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貳、計畫內容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201" y="1461594"/>
            <a:ext cx="2020474" cy="404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33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1.L56</a:t>
            </a:r>
            <a:r>
              <a:rPr lang="zh-TW" altLang="en-US" sz="1633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據點生態</a:t>
            </a:r>
            <a:r>
              <a:rPr lang="zh-TW" altLang="en-US" sz="1633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4328" y="1923625"/>
            <a:ext cx="355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/>
              <a:t>軍方據點年久邊坡風化紅土崩</a:t>
            </a:r>
            <a:r>
              <a:rPr lang="zh-TW" altLang="zh-TW" sz="1400" dirty="0" smtClean="0"/>
              <a:t>落</a:t>
            </a:r>
            <a:r>
              <a:rPr lang="zh-TW" altLang="en-US" sz="1400" dirty="0" smtClean="0"/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以生態工法砌築護岸，</a:t>
            </a:r>
            <a:r>
              <a:rPr lang="zh-TW" altLang="zh-TW" sz="1400" dirty="0" smtClean="0"/>
              <a:t>加固</a:t>
            </a:r>
            <a:r>
              <a:rPr lang="zh-TW" altLang="zh-TW" sz="1400" dirty="0"/>
              <a:t>保護據點景觀，及維護崖體下部古老的片岩</a:t>
            </a:r>
            <a:r>
              <a:rPr lang="zh-TW" altLang="zh-TW" sz="1400" dirty="0" smtClean="0"/>
              <a:t>風貌</a:t>
            </a:r>
            <a:r>
              <a:rPr lang="zh-TW" altLang="en-US" sz="1400" dirty="0" smtClean="0"/>
              <a:t>，及</a:t>
            </a:r>
            <a:r>
              <a:rPr lang="zh-TW" altLang="zh-TW" sz="1400" dirty="0" smtClean="0"/>
              <a:t>保護</a:t>
            </a:r>
            <a:r>
              <a:rPr lang="zh-TW" altLang="zh-TW" sz="1400" dirty="0"/>
              <a:t>完整軍方據點特色以承續軍事風貌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2284548" y="1715590"/>
            <a:ext cx="3088641" cy="2926080"/>
          </a:xfrm>
          <a:custGeom>
            <a:avLst/>
            <a:gdLst>
              <a:gd name="connsiteX0" fmla="*/ 0 w 5762625"/>
              <a:gd name="connsiteY0" fmla="*/ 0 h 1800225"/>
              <a:gd name="connsiteX1" fmla="*/ 4914900 w 5762625"/>
              <a:gd name="connsiteY1" fmla="*/ 0 h 1800225"/>
              <a:gd name="connsiteX2" fmla="*/ 5762625 w 5762625"/>
              <a:gd name="connsiteY2" fmla="*/ 1800225 h 1800225"/>
              <a:gd name="connsiteX0" fmla="*/ 0 w 5941150"/>
              <a:gd name="connsiteY0" fmla="*/ 0 h 1800225"/>
              <a:gd name="connsiteX1" fmla="*/ 5093425 w 5941150"/>
              <a:gd name="connsiteY1" fmla="*/ 0 h 1800225"/>
              <a:gd name="connsiteX2" fmla="*/ 5941150 w 5941150"/>
              <a:gd name="connsiteY2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1150" h="1800225">
                <a:moveTo>
                  <a:pt x="0" y="0"/>
                </a:moveTo>
                <a:lnTo>
                  <a:pt x="5093425" y="0"/>
                </a:lnTo>
                <a:lnTo>
                  <a:pt x="5941150" y="1800225"/>
                </a:ln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68"/>
          </a:p>
        </p:txBody>
      </p:sp>
      <p:sp>
        <p:nvSpPr>
          <p:cNvPr id="25" name="文字方塊 24"/>
          <p:cNvSpPr txBox="1"/>
          <p:nvPr/>
        </p:nvSpPr>
        <p:spPr>
          <a:xfrm>
            <a:off x="3171981" y="14112"/>
            <a:ext cx="112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(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1/3)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" name="圖片 19" descr="E:\監造案\國家公園\L56據點水環境改善計畫先期規劃\現況照片\IMG_4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15" y="2903876"/>
            <a:ext cx="288025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圖片 20" descr="E:\監造案\國家公園\L56據點水環境改善計畫先期規劃\現況照片\IMG_401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556" y="4641670"/>
            <a:ext cx="288025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31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46812" y="645636"/>
            <a:ext cx="5238852" cy="5421893"/>
          </a:xfrm>
          <a:prstGeom prst="rect">
            <a:avLst/>
          </a:prstGeom>
        </p:spPr>
      </p:pic>
      <p:pic>
        <p:nvPicPr>
          <p:cNvPr id="18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貳、計畫內容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727" y="1759819"/>
            <a:ext cx="27144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400" dirty="0"/>
              <a:t>以濱海自行車道做綠色載具之主路線</a:t>
            </a:r>
            <a:r>
              <a:rPr lang="zh-TW" altLang="en-US" sz="1400" dirty="0" smtClean="0"/>
              <a:t>，</a:t>
            </a:r>
            <a:r>
              <a:rPr lang="zh-TW" altLang="en-US" sz="1400" dirty="0"/>
              <a:t>以生態工法砌築護</a:t>
            </a:r>
            <a:r>
              <a:rPr lang="zh-TW" altLang="en-US" sz="1400" dirty="0" smtClean="0"/>
              <a:t>岸，</a:t>
            </a:r>
            <a:r>
              <a:rPr lang="zh-TW" altLang="zh-TW" sz="1400" dirty="0"/>
              <a:t>適宜土地使用規劃，維護整體自然景觀</a:t>
            </a:r>
            <a:r>
              <a:rPr lang="zh-TW" altLang="zh-TW" sz="1400" dirty="0" smtClean="0"/>
              <a:t>環境</a:t>
            </a:r>
            <a:r>
              <a:rPr lang="zh-TW" altLang="en-US" sz="1400" dirty="0" smtClean="0"/>
              <a:t>，及</a:t>
            </a:r>
            <a:r>
              <a:rPr lang="zh-TW" altLang="zh-TW" sz="1400" dirty="0" smtClean="0"/>
              <a:t>配合</a:t>
            </a:r>
            <a:r>
              <a:rPr lang="zh-TW" altLang="zh-TW" sz="1400" dirty="0"/>
              <a:t>低碳島策略</a:t>
            </a:r>
            <a:r>
              <a:rPr lang="zh-TW" altLang="zh-TW" sz="1400" dirty="0" smtClean="0"/>
              <a:t>，綠色</a:t>
            </a:r>
            <a:r>
              <a:rPr lang="zh-TW" altLang="zh-TW" sz="1400" dirty="0"/>
              <a:t>運具使用</a:t>
            </a:r>
            <a:r>
              <a:rPr lang="zh-TW" altLang="en-US" sz="1400" dirty="0" smtClean="0"/>
              <a:t>。</a:t>
            </a:r>
            <a:endParaRPr lang="zh-TW" altLang="en-US" sz="1400" dirty="0"/>
          </a:p>
        </p:txBody>
      </p:sp>
      <p:sp>
        <p:nvSpPr>
          <p:cNvPr id="13" name="手繪多邊形 12"/>
          <p:cNvSpPr/>
          <p:nvPr/>
        </p:nvSpPr>
        <p:spPr>
          <a:xfrm>
            <a:off x="2117551" y="1073142"/>
            <a:ext cx="3217420" cy="2596341"/>
          </a:xfrm>
          <a:custGeom>
            <a:avLst/>
            <a:gdLst>
              <a:gd name="connsiteX0" fmla="*/ 0 w 4592548"/>
              <a:gd name="connsiteY0" fmla="*/ 0 h 452063"/>
              <a:gd name="connsiteX1" fmla="*/ 3914454 w 4592548"/>
              <a:gd name="connsiteY1" fmla="*/ 0 h 452063"/>
              <a:gd name="connsiteX2" fmla="*/ 4592548 w 4592548"/>
              <a:gd name="connsiteY2" fmla="*/ 452063 h 45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2548" h="452063">
                <a:moveTo>
                  <a:pt x="0" y="0"/>
                </a:moveTo>
                <a:lnTo>
                  <a:pt x="3914454" y="0"/>
                </a:lnTo>
                <a:lnTo>
                  <a:pt x="4592548" y="452063"/>
                </a:ln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68"/>
          </a:p>
        </p:txBody>
      </p:sp>
      <p:sp>
        <p:nvSpPr>
          <p:cNvPr id="14" name="矩形 13"/>
          <p:cNvSpPr/>
          <p:nvPr/>
        </p:nvSpPr>
        <p:spPr>
          <a:xfrm>
            <a:off x="188616" y="866934"/>
            <a:ext cx="1995633" cy="404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33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33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33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車轍道</a:t>
            </a:r>
            <a:r>
              <a:rPr lang="en-US" altLang="zh-TW" sz="1633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3.2</a:t>
            </a:r>
            <a:r>
              <a:rPr lang="zh-TW" altLang="en-US" sz="1633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公里處</a:t>
            </a:r>
            <a:endParaRPr lang="zh-TW" altLang="en-US" sz="1633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171981" y="14112"/>
            <a:ext cx="112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(2/3)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6" y="2929370"/>
            <a:ext cx="288025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 descr="C:\Users\Chen\Desktop\3.2\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223" y="4878000"/>
            <a:ext cx="3153035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01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接點 19"/>
          <p:cNvCxnSpPr/>
          <p:nvPr/>
        </p:nvCxnSpPr>
        <p:spPr>
          <a:xfrm flipH="1">
            <a:off x="4613225" y="769518"/>
            <a:ext cx="2486" cy="85826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52629"/>
              </p:ext>
            </p:extLst>
          </p:nvPr>
        </p:nvGraphicFramePr>
        <p:xfrm>
          <a:off x="239941" y="1081487"/>
          <a:ext cx="8557850" cy="55283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2126"/>
                <a:gridCol w="1872974"/>
                <a:gridCol w="499763"/>
                <a:gridCol w="799799"/>
                <a:gridCol w="782026"/>
                <a:gridCol w="764252"/>
                <a:gridCol w="995306"/>
                <a:gridCol w="835346"/>
                <a:gridCol w="897552"/>
                <a:gridCol w="728706"/>
              </a:tblGrid>
              <a:tr h="32164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項次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分項工程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名稱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對應部會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經費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千元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74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</a:t>
                      </a:r>
                      <a:r>
                        <a:rPr lang="en-US" altLang="zh-TW" sz="1400" kern="100" dirty="0" smtClean="0">
                          <a:effectLst/>
                        </a:rPr>
                        <a:t>10</a:t>
                      </a:r>
                      <a:r>
                        <a:rPr lang="zh-TW" sz="1400" kern="100" dirty="0" smtClean="0">
                          <a:effectLst/>
                        </a:rPr>
                        <a:t>年度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</a:t>
                      </a:r>
                      <a:r>
                        <a:rPr lang="en-US" altLang="zh-TW" sz="1400" kern="100" dirty="0" smtClean="0">
                          <a:effectLst/>
                        </a:rPr>
                        <a:t>11</a:t>
                      </a:r>
                      <a:r>
                        <a:rPr lang="zh-TW" sz="1400" kern="100" dirty="0" smtClean="0">
                          <a:effectLst/>
                        </a:rPr>
                        <a:t>年度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小計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總計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47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中央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補助款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地方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分擔款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中央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補助款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地方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分擔款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中央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補助款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地方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分擔款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</a:tr>
              <a:tr h="1260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烈嶼</a:t>
                      </a: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L56</a:t>
                      </a:r>
                      <a:r>
                        <a:rPr lang="zh-TW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據點海岸環境改善計畫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水利署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35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9.8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r>
                        <a:rPr lang="en-US" altLang="zh-TW" sz="1500" kern="100" dirty="0" smtClean="0">
                          <a:effectLst/>
                        </a:rPr>
                        <a:t>316.1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r>
                        <a:rPr lang="en-US" altLang="zh-TW" sz="1500" kern="100" dirty="0" smtClean="0">
                          <a:effectLst/>
                        </a:rPr>
                        <a:t>89.1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450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351.1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98.9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</a:tr>
              <a:tr h="128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2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烈嶼車轍道</a:t>
                      </a: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3.2</a:t>
                      </a:r>
                      <a:r>
                        <a:rPr lang="zh-TW" altLang="zh-TW" sz="1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公里處海岸環境改善計畫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水利署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15.6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4.4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</a:rPr>
                        <a:t>1</a:t>
                      </a:r>
                      <a:r>
                        <a:rPr lang="en-US" altLang="zh-TW" sz="1500" kern="100" dirty="0" smtClean="0">
                          <a:effectLst/>
                        </a:rPr>
                        <a:t>35.7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38.3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194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151.3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</a:rPr>
                        <a:t>42.7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</a:tr>
              <a:tr h="8969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小計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50.6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14.2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51.8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127.4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644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502.4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141.6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</a:tr>
              <a:tr h="8969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總計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50.6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14.2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51.8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127.4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644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502.4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+mn-lt"/>
                        </a:rPr>
                        <a:t>141.6</a:t>
                      </a:r>
                      <a:endParaRPr lang="zh-TW" sz="15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178" marR="53178" marT="0" marB="0" anchor="ctr"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284548" y="687702"/>
            <a:ext cx="5461123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70000"/>
            </a:pPr>
            <a:r>
              <a:rPr lang="zh-TW" altLang="en-US" sz="2052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全案計畫經費需求：</a:t>
            </a:r>
            <a:r>
              <a:rPr lang="zh-TW" altLang="en-US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</a:t>
            </a:r>
            <a:r>
              <a:rPr lang="en-US" altLang="zh-TW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佰</a:t>
            </a:r>
            <a:r>
              <a:rPr lang="en-US" altLang="zh-TW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</a:t>
            </a:r>
            <a:r>
              <a:rPr lang="en-US" altLang="zh-TW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52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zh-TW" altLang="en-US" sz="2052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貳、計畫內容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71981" y="14112"/>
            <a:ext cx="112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(3/3)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00"/>
          <p:cNvSpPr txBox="1">
            <a:spLocks noChangeArrowheads="1"/>
          </p:cNvSpPr>
          <p:nvPr/>
        </p:nvSpPr>
        <p:spPr bwMode="auto">
          <a:xfrm>
            <a:off x="147550" y="668003"/>
            <a:ext cx="2599776" cy="4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9031" rIns="29031">
            <a:spAutoFit/>
          </a:bodyPr>
          <a:lstStyle>
            <a:lvl1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30388"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75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47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019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91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127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￭</a:t>
            </a:r>
            <a:r>
              <a:rPr lang="zh-TW" altLang="en-US" sz="2000" b="1" dirty="0">
                <a:latin typeface="+mn-ea"/>
                <a:ea typeface="+mn-ea"/>
              </a:rPr>
              <a:t>工程項目</a:t>
            </a:r>
            <a:endParaRPr lang="zh-TW" altLang="en-US" sz="2000" b="1" dirty="0">
              <a:latin typeface="+mn-ea"/>
              <a:ea typeface="+mn-ea"/>
            </a:endParaRPr>
          </a:p>
        </p:txBody>
      </p:sp>
      <p:pic>
        <p:nvPicPr>
          <p:cNvPr id="20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1" name="文字方塊 20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叁、工程佈置圖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95806" y="14112"/>
            <a:ext cx="112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(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1/2)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81866" y="882737"/>
            <a:ext cx="4962134" cy="5760000"/>
          </a:xfrm>
          <a:prstGeom prst="rect">
            <a:avLst/>
          </a:prstGeom>
        </p:spPr>
      </p:pic>
      <p:cxnSp>
        <p:nvCxnSpPr>
          <p:cNvPr id="23" name="直線接點 22"/>
          <p:cNvCxnSpPr/>
          <p:nvPr/>
        </p:nvCxnSpPr>
        <p:spPr>
          <a:xfrm flipH="1">
            <a:off x="897602" y="1008084"/>
            <a:ext cx="1" cy="68275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797235" y="1667056"/>
            <a:ext cx="2569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海岸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生態護坡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整治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海岸生態護坡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加固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臨時擋土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支撐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海岸線植栽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修剪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零星及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雜項工程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9886" y="1099359"/>
            <a:ext cx="1871724" cy="345556"/>
          </a:xfrm>
          <a:prstGeom prst="rect">
            <a:avLst/>
          </a:prstGeom>
          <a:solidFill>
            <a:srgbClr val="A9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L56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據點生態區</a:t>
            </a:r>
            <a:endParaRPr lang="zh-TW" alt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手繪多邊形 27"/>
          <p:cNvSpPr/>
          <p:nvPr/>
        </p:nvSpPr>
        <p:spPr>
          <a:xfrm>
            <a:off x="2821611" y="3442754"/>
            <a:ext cx="2717040" cy="1512422"/>
          </a:xfrm>
          <a:custGeom>
            <a:avLst/>
            <a:gdLst>
              <a:gd name="connsiteX0" fmla="*/ 0 w 5762625"/>
              <a:gd name="connsiteY0" fmla="*/ 0 h 1800225"/>
              <a:gd name="connsiteX1" fmla="*/ 4914900 w 5762625"/>
              <a:gd name="connsiteY1" fmla="*/ 0 h 1800225"/>
              <a:gd name="connsiteX2" fmla="*/ 5762625 w 5762625"/>
              <a:gd name="connsiteY2" fmla="*/ 1800225 h 1800225"/>
              <a:gd name="connsiteX0" fmla="*/ 0 w 5941150"/>
              <a:gd name="connsiteY0" fmla="*/ 0 h 1800225"/>
              <a:gd name="connsiteX1" fmla="*/ 5093425 w 5941150"/>
              <a:gd name="connsiteY1" fmla="*/ 0 h 1800225"/>
              <a:gd name="connsiteX2" fmla="*/ 5941150 w 5941150"/>
              <a:gd name="connsiteY2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1150" h="1800225">
                <a:moveTo>
                  <a:pt x="0" y="0"/>
                </a:moveTo>
                <a:lnTo>
                  <a:pt x="5093425" y="0"/>
                </a:lnTo>
                <a:lnTo>
                  <a:pt x="5941150" y="1800225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71"/>
          </a:p>
        </p:txBody>
      </p:sp>
      <p:sp>
        <p:nvSpPr>
          <p:cNvPr id="29" name="矩形 28"/>
          <p:cNvSpPr/>
          <p:nvPr/>
        </p:nvSpPr>
        <p:spPr>
          <a:xfrm>
            <a:off x="176714" y="3352296"/>
            <a:ext cx="2591361" cy="21428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L56</a:t>
            </a:r>
            <a:r>
              <a:rPr lang="zh-TW" altLang="en-US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據點改善位置圖</a:t>
            </a:r>
            <a:endParaRPr lang="zh-TW" altLang="en-US" sz="1197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圖片 29" descr="C:\Users\Chen\Desktop\新增資料夾\規劃構想圖-2-page-0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527" y="3650660"/>
            <a:ext cx="3449920" cy="28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89726" y="6549606"/>
            <a:ext cx="5076485" cy="21428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L56</a:t>
            </a:r>
            <a:r>
              <a:rPr lang="zh-TW" altLang="en-US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據點規劃構想圖</a:t>
            </a:r>
            <a:endParaRPr lang="zh-TW" altLang="en-US" sz="1197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84" y="5197825"/>
            <a:ext cx="1949093" cy="133283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61" y="1552296"/>
            <a:ext cx="2549865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5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00"/>
          <p:cNvSpPr txBox="1">
            <a:spLocks noChangeArrowheads="1"/>
          </p:cNvSpPr>
          <p:nvPr/>
        </p:nvSpPr>
        <p:spPr bwMode="auto">
          <a:xfrm>
            <a:off x="194282" y="654289"/>
            <a:ext cx="2654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9031" rIns="29031">
            <a:spAutoFit/>
          </a:bodyPr>
          <a:lstStyle>
            <a:lvl1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30388" defTabSz="1474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75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47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019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9188" defTabSz="147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1270" dirty="0" smtClean="0">
                <a:latin typeface="+mn-lt"/>
                <a:ea typeface="微軟正黑體" panose="020B0604030504040204" pitchFamily="34" charset="-120"/>
              </a:rPr>
              <a:t>￭</a:t>
            </a:r>
            <a:r>
              <a:rPr lang="zh-TW" altLang="en-US" sz="2000" b="1" dirty="0">
                <a:latin typeface="+mn-ea"/>
                <a:ea typeface="+mn-ea"/>
              </a:rPr>
              <a:t>工程項目</a:t>
            </a:r>
          </a:p>
        </p:txBody>
      </p:sp>
      <p:pic>
        <p:nvPicPr>
          <p:cNvPr id="19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1" name="文字方塊 20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叁、工程佈置圖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95806" y="14112"/>
            <a:ext cx="112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(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2/2)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9121" y="765670"/>
            <a:ext cx="4774879" cy="5760000"/>
          </a:xfrm>
          <a:prstGeom prst="rect">
            <a:avLst/>
          </a:prstGeom>
        </p:spPr>
      </p:pic>
      <p:cxnSp>
        <p:nvCxnSpPr>
          <p:cNvPr id="18" name="直線接點 17"/>
          <p:cNvCxnSpPr/>
          <p:nvPr/>
        </p:nvCxnSpPr>
        <p:spPr>
          <a:xfrm flipH="1">
            <a:off x="897602" y="1008084"/>
            <a:ext cx="1" cy="68275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2369018" y="1897015"/>
            <a:ext cx="256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海岸生態護坡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整治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車撤道導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零星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雜項工程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49885" y="1099359"/>
            <a:ext cx="2350663" cy="345556"/>
          </a:xfrm>
          <a:prstGeom prst="rect">
            <a:avLst/>
          </a:prstGeom>
          <a:solidFill>
            <a:srgbClr val="A9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車轍道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3.2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公里處生態區</a:t>
            </a:r>
            <a:endParaRPr lang="zh-TW" alt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手繪多邊形 30"/>
          <p:cNvSpPr/>
          <p:nvPr/>
        </p:nvSpPr>
        <p:spPr>
          <a:xfrm>
            <a:off x="2821611" y="3442754"/>
            <a:ext cx="3047966" cy="571897"/>
          </a:xfrm>
          <a:custGeom>
            <a:avLst/>
            <a:gdLst>
              <a:gd name="connsiteX0" fmla="*/ 0 w 5762625"/>
              <a:gd name="connsiteY0" fmla="*/ 0 h 1800225"/>
              <a:gd name="connsiteX1" fmla="*/ 4914900 w 5762625"/>
              <a:gd name="connsiteY1" fmla="*/ 0 h 1800225"/>
              <a:gd name="connsiteX2" fmla="*/ 5762625 w 5762625"/>
              <a:gd name="connsiteY2" fmla="*/ 1800225 h 1800225"/>
              <a:gd name="connsiteX0" fmla="*/ 0 w 5941150"/>
              <a:gd name="connsiteY0" fmla="*/ 0 h 1800225"/>
              <a:gd name="connsiteX1" fmla="*/ 5093425 w 5941150"/>
              <a:gd name="connsiteY1" fmla="*/ 0 h 1800225"/>
              <a:gd name="connsiteX2" fmla="*/ 5941150 w 5941150"/>
              <a:gd name="connsiteY2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1150" h="1800225">
                <a:moveTo>
                  <a:pt x="0" y="0"/>
                </a:moveTo>
                <a:lnTo>
                  <a:pt x="5093425" y="0"/>
                </a:lnTo>
                <a:lnTo>
                  <a:pt x="5941150" y="1800225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71"/>
          </a:p>
        </p:txBody>
      </p:sp>
      <p:sp>
        <p:nvSpPr>
          <p:cNvPr id="32" name="矩形 31"/>
          <p:cNvSpPr/>
          <p:nvPr/>
        </p:nvSpPr>
        <p:spPr>
          <a:xfrm>
            <a:off x="674423" y="3321795"/>
            <a:ext cx="1694595" cy="21428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3.2</a:t>
            </a:r>
            <a:r>
              <a:rPr lang="zh-TW" altLang="en-US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公里處改善位置圖</a:t>
            </a:r>
            <a:endParaRPr lang="zh-TW" altLang="en-US" sz="1197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726" y="6549606"/>
            <a:ext cx="5076485" cy="21428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L56</a:t>
            </a:r>
            <a:r>
              <a:rPr lang="zh-TW" altLang="en-US" sz="1197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據點規劃構想圖</a:t>
            </a:r>
            <a:endParaRPr lang="zh-TW" altLang="en-US" sz="1197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23" y="1521795"/>
            <a:ext cx="1694595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" y="3726836"/>
            <a:ext cx="3514944" cy="28227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243" y="5369752"/>
            <a:ext cx="2164000" cy="14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1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32892" y="99307"/>
            <a:ext cx="3041426" cy="314769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77747" y="3481476"/>
            <a:ext cx="3017805" cy="32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" y="-5017"/>
            <a:ext cx="4389643" cy="615928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421687" y="29708"/>
            <a:ext cx="35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</a:rPr>
              <a:t>肆、計畫願景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2923" y="4684436"/>
            <a:ext cx="5712469" cy="195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水環境營造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lnSpc>
                <a:spcPct val="15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生態復育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lnSpc>
                <a:spcPct val="15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多樣性的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遊憩體驗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955A-7119-4DD9-A405-2C643EB8DFED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64" y="3181601"/>
            <a:ext cx="2782334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1" y="718641"/>
            <a:ext cx="505668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24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>
          <a:noFill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254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13362</TotalTime>
  <Words>393</Words>
  <Application>Microsoft Office PowerPoint</Application>
  <PresentationFormat>如螢幕大小 (4:3)</PresentationFormat>
  <Paragraphs>115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720</cp:revision>
  <cp:lastPrinted>2017-09-18T02:07:26Z</cp:lastPrinted>
  <dcterms:created xsi:type="dcterms:W3CDTF">2017-03-27T03:12:55Z</dcterms:created>
  <dcterms:modified xsi:type="dcterms:W3CDTF">2021-04-15T08:44:00Z</dcterms:modified>
</cp:coreProperties>
</file>