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71" r:id="rId3"/>
    <p:sldId id="261" r:id="rId4"/>
    <p:sldId id="258" r:id="rId5"/>
    <p:sldId id="267" r:id="rId6"/>
    <p:sldId id="268" r:id="rId7"/>
    <p:sldId id="269" r:id="rId8"/>
  </p:sldIdLst>
  <p:sldSz cx="12192000" cy="6858000"/>
  <p:notesSz cx="6799263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655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54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007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3109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2810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699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8970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229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6739" y="6693367"/>
            <a:ext cx="12198741" cy="1765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6" tIns="60912" rIns="121826" bIns="60912" rtlCol="0" anchor="ctr"/>
          <a:lstStyle/>
          <a:p>
            <a:pPr algn="r"/>
            <a:r>
              <a:rPr lang="zh-TW" altLang="en-US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 </a:t>
            </a:r>
            <a:r>
              <a:rPr lang="en-US" altLang="zh-TW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Copyright @ 2018</a:t>
            </a:r>
            <a:r>
              <a:rPr lang="zh-TW" altLang="en-US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 </a:t>
            </a:r>
            <a:r>
              <a:rPr lang="en-US" altLang="zh-TW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ideas by</a:t>
            </a:r>
            <a:r>
              <a:rPr lang="zh-TW" altLang="en-US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 </a:t>
            </a:r>
            <a:r>
              <a:rPr lang="en-US" altLang="zh-TW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Julie Chu</a:t>
            </a:r>
            <a:r>
              <a:rPr lang="zh-TW" altLang="en-US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 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1" y="0"/>
            <a:ext cx="12192000" cy="15236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2" tIns="45685" rIns="91372" bIns="45685" rtlCol="0" anchor="ctr"/>
          <a:lstStyle/>
          <a:p>
            <a:pPr algn="ctr"/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3512301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276115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47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65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151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332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101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87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08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11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A6CA67-3B3B-4973-806A-5EABCC4C8540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34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3186" y="409861"/>
            <a:ext cx="113493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60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金門縣議會第七屆第</a:t>
            </a:r>
            <a:r>
              <a:rPr lang="en-US" altLang="zh-TW" sz="60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60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次</a:t>
            </a:r>
            <a:r>
              <a:rPr lang="zh-HK" altLang="zh-TW" sz="60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定期</a:t>
            </a:r>
            <a:r>
              <a:rPr lang="zh-TW" altLang="zh-TW" sz="60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會</a:t>
            </a:r>
            <a:endParaRPr lang="zh-TW" altLang="zh-TW" sz="36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400" kern="100" dirty="0">
                <a:solidFill>
                  <a:srgbClr val="00206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en-US" sz="4800" b="1" kern="100" dirty="0">
                <a:solidFill>
                  <a:srgbClr val="00206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en-US" altLang="zh-TW" sz="4800" b="1" kern="100" dirty="0">
                <a:solidFill>
                  <a:srgbClr val="00206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56</a:t>
            </a:r>
            <a:r>
              <a:rPr lang="zh-TW" altLang="en-US" sz="4800" b="1" kern="100" dirty="0">
                <a:solidFill>
                  <a:srgbClr val="00206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度金酒典藏珍品」樣品酒回運</a:t>
            </a:r>
            <a:r>
              <a:rPr lang="zh-TW" altLang="zh-TW" sz="4800" b="1" kern="100" dirty="0">
                <a:solidFill>
                  <a:srgbClr val="00206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</a:t>
            </a:r>
            <a:endParaRPr lang="zh-TW" altLang="zh-TW" sz="48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48000" y="545264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400" b="1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金門縣政府</a:t>
            </a:r>
            <a:r>
              <a:rPr lang="en-US" altLang="zh-TW" sz="2400" b="1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zh-TW" sz="2400" b="1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財政處</a:t>
            </a:r>
            <a:endParaRPr lang="zh-TW" altLang="zh-TW" sz="1600" kern="100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TW" sz="2400" b="1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報告人</a:t>
            </a:r>
            <a:r>
              <a:rPr lang="en-US" altLang="zh-TW" sz="2400" b="1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zh-TW" sz="2400" b="1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處長 孫國智</a:t>
            </a:r>
            <a:endParaRPr lang="zh-TW" altLang="zh-TW" sz="1600" kern="100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TW" sz="2400" b="1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中華民國</a:t>
            </a:r>
            <a:r>
              <a:rPr lang="en-US" altLang="zh-TW" sz="2400" b="1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108 </a:t>
            </a:r>
            <a:r>
              <a:rPr lang="zh-TW" altLang="zh-TW" sz="2400" b="1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400" b="1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11 </a:t>
            </a:r>
            <a:r>
              <a:rPr lang="zh-TW" altLang="zh-TW" sz="2400" b="1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22 </a:t>
            </a:r>
            <a:r>
              <a:rPr lang="zh-TW" altLang="zh-TW" sz="2400" b="1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endParaRPr lang="zh-TW" altLang="zh-TW" sz="1600" kern="100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69" y="2948435"/>
            <a:ext cx="45148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 128"/>
          <p:cNvGrpSpPr/>
          <p:nvPr/>
        </p:nvGrpSpPr>
        <p:grpSpPr>
          <a:xfrm>
            <a:off x="2066643" y="1160438"/>
            <a:ext cx="910631" cy="990292"/>
            <a:chOff x="10914389" y="3398630"/>
            <a:chExt cx="2545697" cy="2546360"/>
          </a:xfrm>
          <a:solidFill>
            <a:srgbClr val="3B6F93"/>
          </a:solidFill>
        </p:grpSpPr>
        <p:sp>
          <p:nvSpPr>
            <p:cNvPr id="130" name="Freeform 9"/>
            <p:cNvSpPr>
              <a:spLocks noEditPoints="1"/>
            </p:cNvSpPr>
            <p:nvPr/>
          </p:nvSpPr>
          <p:spPr bwMode="auto">
            <a:xfrm>
              <a:off x="10914389" y="3398630"/>
              <a:ext cx="2545697" cy="2546360"/>
            </a:xfrm>
            <a:custGeom>
              <a:avLst/>
              <a:gdLst>
                <a:gd name="T0" fmla="*/ 512 w 1024"/>
                <a:gd name="T1" fmla="*/ 0 h 1024"/>
                <a:gd name="T2" fmla="*/ 0 w 1024"/>
                <a:gd name="T3" fmla="*/ 512 h 1024"/>
                <a:gd name="T4" fmla="*/ 512 w 1024"/>
                <a:gd name="T5" fmla="*/ 1024 h 1024"/>
                <a:gd name="T6" fmla="*/ 1024 w 1024"/>
                <a:gd name="T7" fmla="*/ 512 h 1024"/>
                <a:gd name="T8" fmla="*/ 512 w 1024"/>
                <a:gd name="T9" fmla="*/ 0 h 1024"/>
                <a:gd name="T10" fmla="*/ 512 w 1024"/>
                <a:gd name="T11" fmla="*/ 951 h 1024"/>
                <a:gd name="T12" fmla="*/ 73 w 1024"/>
                <a:gd name="T13" fmla="*/ 512 h 1024"/>
                <a:gd name="T14" fmla="*/ 512 w 1024"/>
                <a:gd name="T15" fmla="*/ 73 h 1024"/>
                <a:gd name="T16" fmla="*/ 951 w 1024"/>
                <a:gd name="T17" fmla="*/ 512 h 1024"/>
                <a:gd name="T18" fmla="*/ 512 w 1024"/>
                <a:gd name="T19" fmla="*/ 951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4" h="1024">
                  <a:moveTo>
                    <a:pt x="512" y="0"/>
                  </a:moveTo>
                  <a:cubicBezTo>
                    <a:pt x="229" y="0"/>
                    <a:pt x="0" y="229"/>
                    <a:pt x="0" y="512"/>
                  </a:cubicBezTo>
                  <a:cubicBezTo>
                    <a:pt x="0" y="795"/>
                    <a:pt x="229" y="1024"/>
                    <a:pt x="512" y="1024"/>
                  </a:cubicBezTo>
                  <a:cubicBezTo>
                    <a:pt x="795" y="1024"/>
                    <a:pt x="1024" y="795"/>
                    <a:pt x="1024" y="512"/>
                  </a:cubicBezTo>
                  <a:cubicBezTo>
                    <a:pt x="1024" y="229"/>
                    <a:pt x="795" y="0"/>
                    <a:pt x="512" y="0"/>
                  </a:cubicBezTo>
                  <a:close/>
                  <a:moveTo>
                    <a:pt x="512" y="951"/>
                  </a:moveTo>
                  <a:cubicBezTo>
                    <a:pt x="270" y="951"/>
                    <a:pt x="73" y="754"/>
                    <a:pt x="73" y="512"/>
                  </a:cubicBezTo>
                  <a:cubicBezTo>
                    <a:pt x="73" y="270"/>
                    <a:pt x="270" y="73"/>
                    <a:pt x="512" y="73"/>
                  </a:cubicBezTo>
                  <a:cubicBezTo>
                    <a:pt x="754" y="73"/>
                    <a:pt x="951" y="270"/>
                    <a:pt x="951" y="512"/>
                  </a:cubicBezTo>
                  <a:cubicBezTo>
                    <a:pt x="951" y="754"/>
                    <a:pt x="754" y="951"/>
                    <a:pt x="512" y="9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1" tIns="45711" rIns="91421" bIns="45711"/>
            <a:lstStyle/>
            <a:p>
              <a:pPr defTabSz="914194">
                <a:defRPr/>
              </a:pPr>
              <a:endParaRPr lang="id-ID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31" name="Group 130"/>
            <p:cNvGrpSpPr/>
            <p:nvPr/>
          </p:nvGrpSpPr>
          <p:grpSpPr>
            <a:xfrm>
              <a:off x="11795226" y="4278110"/>
              <a:ext cx="787195" cy="787400"/>
              <a:chOff x="6350" y="4763"/>
              <a:chExt cx="2898775" cy="2898776"/>
            </a:xfrm>
            <a:grpFill/>
          </p:grpSpPr>
          <p:sp>
            <p:nvSpPr>
              <p:cNvPr id="132" name="Freeform 131"/>
              <p:cNvSpPr>
                <a:spLocks/>
              </p:cNvSpPr>
              <p:nvPr/>
            </p:nvSpPr>
            <p:spPr bwMode="auto">
              <a:xfrm>
                <a:off x="6350" y="4763"/>
                <a:ext cx="727075" cy="723900"/>
              </a:xfrm>
              <a:custGeom>
                <a:avLst/>
                <a:gdLst>
                  <a:gd name="T0" fmla="*/ 168 w 193"/>
                  <a:gd name="T1" fmla="*/ 0 h 192"/>
                  <a:gd name="T2" fmla="*/ 24 w 193"/>
                  <a:gd name="T3" fmla="*/ 0 h 192"/>
                  <a:gd name="T4" fmla="*/ 0 w 193"/>
                  <a:gd name="T5" fmla="*/ 24 h 192"/>
                  <a:gd name="T6" fmla="*/ 0 w 193"/>
                  <a:gd name="T7" fmla="*/ 168 h 192"/>
                  <a:gd name="T8" fmla="*/ 24 w 193"/>
                  <a:gd name="T9" fmla="*/ 192 h 192"/>
                  <a:gd name="T10" fmla="*/ 168 w 193"/>
                  <a:gd name="T11" fmla="*/ 192 h 192"/>
                  <a:gd name="T12" fmla="*/ 193 w 193"/>
                  <a:gd name="T13" fmla="*/ 168 h 192"/>
                  <a:gd name="T14" fmla="*/ 193 w 193"/>
                  <a:gd name="T15" fmla="*/ 24 h 192"/>
                  <a:gd name="T16" fmla="*/ 168 w 193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3" h="192">
                    <a:moveTo>
                      <a:pt x="168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2"/>
                      <a:pt x="11" y="192"/>
                      <a:pt x="24" y="192"/>
                    </a:cubicBezTo>
                    <a:cubicBezTo>
                      <a:pt x="168" y="192"/>
                      <a:pt x="168" y="192"/>
                      <a:pt x="168" y="192"/>
                    </a:cubicBezTo>
                    <a:cubicBezTo>
                      <a:pt x="182" y="192"/>
                      <a:pt x="193" y="182"/>
                      <a:pt x="193" y="168"/>
                    </a:cubicBezTo>
                    <a:cubicBezTo>
                      <a:pt x="193" y="24"/>
                      <a:pt x="193" y="24"/>
                      <a:pt x="193" y="24"/>
                    </a:cubicBezTo>
                    <a:cubicBezTo>
                      <a:pt x="193" y="11"/>
                      <a:pt x="182" y="0"/>
                      <a:pt x="16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194">
                  <a:defRPr/>
                </a:pPr>
                <a:endParaRPr lang="id-ID" sz="2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3" name="Freeform 132"/>
              <p:cNvSpPr>
                <a:spLocks/>
              </p:cNvSpPr>
              <p:nvPr/>
            </p:nvSpPr>
            <p:spPr bwMode="auto">
              <a:xfrm>
                <a:off x="6350" y="1093788"/>
                <a:ext cx="727075" cy="722313"/>
              </a:xfrm>
              <a:custGeom>
                <a:avLst/>
                <a:gdLst>
                  <a:gd name="T0" fmla="*/ 168 w 193"/>
                  <a:gd name="T1" fmla="*/ 0 h 192"/>
                  <a:gd name="T2" fmla="*/ 24 w 193"/>
                  <a:gd name="T3" fmla="*/ 0 h 192"/>
                  <a:gd name="T4" fmla="*/ 0 w 193"/>
                  <a:gd name="T5" fmla="*/ 24 h 192"/>
                  <a:gd name="T6" fmla="*/ 0 w 193"/>
                  <a:gd name="T7" fmla="*/ 168 h 192"/>
                  <a:gd name="T8" fmla="*/ 24 w 193"/>
                  <a:gd name="T9" fmla="*/ 192 h 192"/>
                  <a:gd name="T10" fmla="*/ 168 w 193"/>
                  <a:gd name="T11" fmla="*/ 192 h 192"/>
                  <a:gd name="T12" fmla="*/ 193 w 193"/>
                  <a:gd name="T13" fmla="*/ 168 h 192"/>
                  <a:gd name="T14" fmla="*/ 193 w 193"/>
                  <a:gd name="T15" fmla="*/ 24 h 192"/>
                  <a:gd name="T16" fmla="*/ 168 w 193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3" h="192">
                    <a:moveTo>
                      <a:pt x="168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1"/>
                      <a:pt x="11" y="192"/>
                      <a:pt x="24" y="192"/>
                    </a:cubicBezTo>
                    <a:cubicBezTo>
                      <a:pt x="168" y="192"/>
                      <a:pt x="168" y="192"/>
                      <a:pt x="168" y="192"/>
                    </a:cubicBezTo>
                    <a:cubicBezTo>
                      <a:pt x="182" y="192"/>
                      <a:pt x="193" y="181"/>
                      <a:pt x="193" y="168"/>
                    </a:cubicBezTo>
                    <a:cubicBezTo>
                      <a:pt x="193" y="24"/>
                      <a:pt x="193" y="24"/>
                      <a:pt x="193" y="24"/>
                    </a:cubicBezTo>
                    <a:cubicBezTo>
                      <a:pt x="193" y="11"/>
                      <a:pt x="182" y="0"/>
                      <a:pt x="16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194">
                  <a:defRPr/>
                </a:pPr>
                <a:endParaRPr lang="id-ID" sz="2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3" name="Freeform 162"/>
              <p:cNvSpPr>
                <a:spLocks/>
              </p:cNvSpPr>
              <p:nvPr/>
            </p:nvSpPr>
            <p:spPr bwMode="auto">
              <a:xfrm>
                <a:off x="6350" y="2178051"/>
                <a:ext cx="727075" cy="725488"/>
              </a:xfrm>
              <a:custGeom>
                <a:avLst/>
                <a:gdLst>
                  <a:gd name="T0" fmla="*/ 168 w 193"/>
                  <a:gd name="T1" fmla="*/ 0 h 193"/>
                  <a:gd name="T2" fmla="*/ 24 w 193"/>
                  <a:gd name="T3" fmla="*/ 0 h 193"/>
                  <a:gd name="T4" fmla="*/ 0 w 193"/>
                  <a:gd name="T5" fmla="*/ 25 h 193"/>
                  <a:gd name="T6" fmla="*/ 0 w 193"/>
                  <a:gd name="T7" fmla="*/ 169 h 193"/>
                  <a:gd name="T8" fmla="*/ 24 w 193"/>
                  <a:gd name="T9" fmla="*/ 193 h 193"/>
                  <a:gd name="T10" fmla="*/ 168 w 193"/>
                  <a:gd name="T11" fmla="*/ 193 h 193"/>
                  <a:gd name="T12" fmla="*/ 193 w 193"/>
                  <a:gd name="T13" fmla="*/ 169 h 193"/>
                  <a:gd name="T14" fmla="*/ 193 w 193"/>
                  <a:gd name="T15" fmla="*/ 25 h 193"/>
                  <a:gd name="T16" fmla="*/ 168 w 193"/>
                  <a:gd name="T17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3" h="193">
                    <a:moveTo>
                      <a:pt x="168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82"/>
                      <a:pt x="11" y="193"/>
                      <a:pt x="24" y="193"/>
                    </a:cubicBezTo>
                    <a:cubicBezTo>
                      <a:pt x="168" y="193"/>
                      <a:pt x="168" y="193"/>
                      <a:pt x="168" y="193"/>
                    </a:cubicBezTo>
                    <a:cubicBezTo>
                      <a:pt x="182" y="193"/>
                      <a:pt x="193" y="182"/>
                      <a:pt x="193" y="169"/>
                    </a:cubicBezTo>
                    <a:cubicBezTo>
                      <a:pt x="193" y="25"/>
                      <a:pt x="193" y="25"/>
                      <a:pt x="193" y="25"/>
                    </a:cubicBezTo>
                    <a:cubicBezTo>
                      <a:pt x="193" y="11"/>
                      <a:pt x="182" y="0"/>
                      <a:pt x="16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194">
                  <a:defRPr/>
                </a:pPr>
                <a:endParaRPr lang="id-ID" sz="2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4" name="Freeform 8"/>
              <p:cNvSpPr>
                <a:spLocks/>
              </p:cNvSpPr>
              <p:nvPr/>
            </p:nvSpPr>
            <p:spPr bwMode="auto">
              <a:xfrm>
                <a:off x="1095375" y="4763"/>
                <a:ext cx="1809750" cy="723900"/>
              </a:xfrm>
              <a:custGeom>
                <a:avLst/>
                <a:gdLst>
                  <a:gd name="T0" fmla="*/ 457 w 481"/>
                  <a:gd name="T1" fmla="*/ 0 h 192"/>
                  <a:gd name="T2" fmla="*/ 24 w 481"/>
                  <a:gd name="T3" fmla="*/ 0 h 192"/>
                  <a:gd name="T4" fmla="*/ 0 w 481"/>
                  <a:gd name="T5" fmla="*/ 24 h 192"/>
                  <a:gd name="T6" fmla="*/ 0 w 481"/>
                  <a:gd name="T7" fmla="*/ 168 h 192"/>
                  <a:gd name="T8" fmla="*/ 24 w 481"/>
                  <a:gd name="T9" fmla="*/ 192 h 192"/>
                  <a:gd name="T10" fmla="*/ 457 w 481"/>
                  <a:gd name="T11" fmla="*/ 192 h 192"/>
                  <a:gd name="T12" fmla="*/ 481 w 481"/>
                  <a:gd name="T13" fmla="*/ 168 h 192"/>
                  <a:gd name="T14" fmla="*/ 481 w 481"/>
                  <a:gd name="T15" fmla="*/ 24 h 192"/>
                  <a:gd name="T16" fmla="*/ 457 w 481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1" h="192">
                    <a:moveTo>
                      <a:pt x="45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2"/>
                      <a:pt x="11" y="192"/>
                      <a:pt x="24" y="192"/>
                    </a:cubicBezTo>
                    <a:cubicBezTo>
                      <a:pt x="457" y="192"/>
                      <a:pt x="457" y="192"/>
                      <a:pt x="457" y="192"/>
                    </a:cubicBezTo>
                    <a:cubicBezTo>
                      <a:pt x="470" y="192"/>
                      <a:pt x="481" y="182"/>
                      <a:pt x="481" y="168"/>
                    </a:cubicBezTo>
                    <a:cubicBezTo>
                      <a:pt x="481" y="24"/>
                      <a:pt x="481" y="24"/>
                      <a:pt x="481" y="24"/>
                    </a:cubicBezTo>
                    <a:cubicBezTo>
                      <a:pt x="481" y="11"/>
                      <a:pt x="470" y="0"/>
                      <a:pt x="4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194">
                  <a:defRPr/>
                </a:pPr>
                <a:endParaRPr lang="id-ID" sz="2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5" name="Freeform 9"/>
              <p:cNvSpPr>
                <a:spLocks/>
              </p:cNvSpPr>
              <p:nvPr/>
            </p:nvSpPr>
            <p:spPr bwMode="auto">
              <a:xfrm>
                <a:off x="1095375" y="1093788"/>
                <a:ext cx="1809750" cy="722313"/>
              </a:xfrm>
              <a:custGeom>
                <a:avLst/>
                <a:gdLst>
                  <a:gd name="T0" fmla="*/ 457 w 481"/>
                  <a:gd name="T1" fmla="*/ 0 h 192"/>
                  <a:gd name="T2" fmla="*/ 24 w 481"/>
                  <a:gd name="T3" fmla="*/ 0 h 192"/>
                  <a:gd name="T4" fmla="*/ 0 w 481"/>
                  <a:gd name="T5" fmla="*/ 24 h 192"/>
                  <a:gd name="T6" fmla="*/ 0 w 481"/>
                  <a:gd name="T7" fmla="*/ 168 h 192"/>
                  <a:gd name="T8" fmla="*/ 24 w 481"/>
                  <a:gd name="T9" fmla="*/ 192 h 192"/>
                  <a:gd name="T10" fmla="*/ 457 w 481"/>
                  <a:gd name="T11" fmla="*/ 192 h 192"/>
                  <a:gd name="T12" fmla="*/ 481 w 481"/>
                  <a:gd name="T13" fmla="*/ 168 h 192"/>
                  <a:gd name="T14" fmla="*/ 481 w 481"/>
                  <a:gd name="T15" fmla="*/ 24 h 192"/>
                  <a:gd name="T16" fmla="*/ 457 w 481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1" h="192">
                    <a:moveTo>
                      <a:pt x="45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1"/>
                      <a:pt x="11" y="192"/>
                      <a:pt x="24" y="192"/>
                    </a:cubicBezTo>
                    <a:cubicBezTo>
                      <a:pt x="457" y="192"/>
                      <a:pt x="457" y="192"/>
                      <a:pt x="457" y="192"/>
                    </a:cubicBezTo>
                    <a:cubicBezTo>
                      <a:pt x="470" y="192"/>
                      <a:pt x="481" y="181"/>
                      <a:pt x="481" y="168"/>
                    </a:cubicBezTo>
                    <a:cubicBezTo>
                      <a:pt x="481" y="24"/>
                      <a:pt x="481" y="24"/>
                      <a:pt x="481" y="24"/>
                    </a:cubicBezTo>
                    <a:cubicBezTo>
                      <a:pt x="481" y="11"/>
                      <a:pt x="470" y="0"/>
                      <a:pt x="4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194">
                  <a:defRPr/>
                </a:pPr>
                <a:endParaRPr lang="id-ID" sz="2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6" name="Freeform 10"/>
              <p:cNvSpPr>
                <a:spLocks/>
              </p:cNvSpPr>
              <p:nvPr/>
            </p:nvSpPr>
            <p:spPr bwMode="auto">
              <a:xfrm>
                <a:off x="1095375" y="2178051"/>
                <a:ext cx="1809750" cy="725488"/>
              </a:xfrm>
              <a:custGeom>
                <a:avLst/>
                <a:gdLst>
                  <a:gd name="T0" fmla="*/ 457 w 481"/>
                  <a:gd name="T1" fmla="*/ 0 h 193"/>
                  <a:gd name="T2" fmla="*/ 24 w 481"/>
                  <a:gd name="T3" fmla="*/ 0 h 193"/>
                  <a:gd name="T4" fmla="*/ 0 w 481"/>
                  <a:gd name="T5" fmla="*/ 25 h 193"/>
                  <a:gd name="T6" fmla="*/ 0 w 481"/>
                  <a:gd name="T7" fmla="*/ 169 h 193"/>
                  <a:gd name="T8" fmla="*/ 24 w 481"/>
                  <a:gd name="T9" fmla="*/ 193 h 193"/>
                  <a:gd name="T10" fmla="*/ 457 w 481"/>
                  <a:gd name="T11" fmla="*/ 193 h 193"/>
                  <a:gd name="T12" fmla="*/ 481 w 481"/>
                  <a:gd name="T13" fmla="*/ 169 h 193"/>
                  <a:gd name="T14" fmla="*/ 481 w 481"/>
                  <a:gd name="T15" fmla="*/ 25 h 193"/>
                  <a:gd name="T16" fmla="*/ 457 w 481"/>
                  <a:gd name="T17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1" h="193">
                    <a:moveTo>
                      <a:pt x="45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82"/>
                      <a:pt x="11" y="193"/>
                      <a:pt x="24" y="193"/>
                    </a:cubicBezTo>
                    <a:cubicBezTo>
                      <a:pt x="457" y="193"/>
                      <a:pt x="457" y="193"/>
                      <a:pt x="457" y="193"/>
                    </a:cubicBezTo>
                    <a:cubicBezTo>
                      <a:pt x="470" y="193"/>
                      <a:pt x="481" y="182"/>
                      <a:pt x="481" y="169"/>
                    </a:cubicBezTo>
                    <a:cubicBezTo>
                      <a:pt x="481" y="25"/>
                      <a:pt x="481" y="25"/>
                      <a:pt x="481" y="25"/>
                    </a:cubicBezTo>
                    <a:cubicBezTo>
                      <a:pt x="481" y="11"/>
                      <a:pt x="470" y="0"/>
                      <a:pt x="4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194">
                  <a:defRPr/>
                </a:pPr>
                <a:endParaRPr lang="id-ID" sz="2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2541182" y="2563059"/>
            <a:ext cx="541397" cy="461531"/>
            <a:chOff x="6763349" y="5598472"/>
            <a:chExt cx="1082795" cy="923063"/>
          </a:xfrm>
        </p:grpSpPr>
        <p:sp>
          <p:nvSpPr>
            <p:cNvPr id="113" name="Round Same Side Corner Rectangle 112"/>
            <p:cNvSpPr/>
            <p:nvPr/>
          </p:nvSpPr>
          <p:spPr>
            <a:xfrm rot="10800000" flipH="1">
              <a:off x="7736447" y="5598472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09" tIns="54855" rIns="109709" bIns="54855" rtlCol="0" anchor="ctr"/>
            <a:lstStyle/>
            <a:p>
              <a:pPr algn="ctr"/>
              <a:endParaRPr lang="bg-BG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0" name="Round Same Side Corner Rectangle 119"/>
            <p:cNvSpPr/>
            <p:nvPr/>
          </p:nvSpPr>
          <p:spPr>
            <a:xfrm rot="10800000" flipH="1">
              <a:off x="7736447" y="5607944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rgbClr val="F830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09" tIns="54855" rIns="109709" bIns="54855" rtlCol="0" anchor="ctr"/>
            <a:lstStyle/>
            <a:p>
              <a:pPr algn="ctr"/>
              <a:endParaRPr lang="bg-BG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8" name="Freeform 222"/>
            <p:cNvSpPr>
              <a:spLocks noEditPoints="1"/>
            </p:cNvSpPr>
            <p:nvPr/>
          </p:nvSpPr>
          <p:spPr bwMode="auto">
            <a:xfrm>
              <a:off x="6763349" y="5765072"/>
              <a:ext cx="646915" cy="649764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rgbClr val="F8300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32948" y="3291573"/>
            <a:ext cx="549635" cy="456796"/>
            <a:chOff x="6746875" y="7055485"/>
            <a:chExt cx="1099269" cy="913591"/>
          </a:xfrm>
          <a:solidFill>
            <a:srgbClr val="EBAC07"/>
          </a:solidFill>
        </p:grpSpPr>
        <p:sp>
          <p:nvSpPr>
            <p:cNvPr id="114" name="Round Same Side Corner Rectangle 113"/>
            <p:cNvSpPr/>
            <p:nvPr/>
          </p:nvSpPr>
          <p:spPr>
            <a:xfrm rot="10800000" flipH="1">
              <a:off x="7736447" y="7055485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09" tIns="54855" rIns="109709" bIns="54855" rtlCol="0" anchor="ctr"/>
            <a:lstStyle/>
            <a:p>
              <a:pPr algn="ctr"/>
              <a:endParaRPr lang="bg-BG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9" name="Freeform 222"/>
            <p:cNvSpPr>
              <a:spLocks noEditPoints="1"/>
            </p:cNvSpPr>
            <p:nvPr/>
          </p:nvSpPr>
          <p:spPr bwMode="auto">
            <a:xfrm>
              <a:off x="6746875" y="7189165"/>
              <a:ext cx="646914" cy="649763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541183" y="4042754"/>
            <a:ext cx="541397" cy="456796"/>
            <a:chOff x="6763349" y="8557859"/>
            <a:chExt cx="1082795" cy="913591"/>
          </a:xfrm>
          <a:solidFill>
            <a:srgbClr val="A2B932"/>
          </a:solidFill>
        </p:grpSpPr>
        <p:sp>
          <p:nvSpPr>
            <p:cNvPr id="115" name="Round Same Side Corner Rectangle 114"/>
            <p:cNvSpPr/>
            <p:nvPr/>
          </p:nvSpPr>
          <p:spPr>
            <a:xfrm rot="10800000" flipH="1">
              <a:off x="7736447" y="8557859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09" tIns="54855" rIns="109709" bIns="54855" rtlCol="0" anchor="ctr"/>
            <a:lstStyle/>
            <a:p>
              <a:pPr algn="ctr"/>
              <a:endParaRPr lang="bg-BG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0" name="Freeform 222"/>
            <p:cNvSpPr>
              <a:spLocks noEditPoints="1"/>
            </p:cNvSpPr>
            <p:nvPr/>
          </p:nvSpPr>
          <p:spPr bwMode="auto">
            <a:xfrm>
              <a:off x="6763349" y="8718798"/>
              <a:ext cx="646914" cy="649763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521959" y="4888035"/>
            <a:ext cx="560620" cy="456796"/>
            <a:chOff x="6746875" y="11343399"/>
            <a:chExt cx="1121239" cy="913591"/>
          </a:xfrm>
          <a:solidFill>
            <a:srgbClr val="3D9077"/>
          </a:solidFill>
        </p:grpSpPr>
        <p:sp>
          <p:nvSpPr>
            <p:cNvPr id="127" name="Round Same Side Corner Rectangle 126"/>
            <p:cNvSpPr/>
            <p:nvPr/>
          </p:nvSpPr>
          <p:spPr>
            <a:xfrm rot="10800000" flipH="1">
              <a:off x="7758417" y="11343399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09" tIns="54855" rIns="109709" bIns="54855" rtlCol="0" anchor="ctr"/>
            <a:lstStyle/>
            <a:p>
              <a:pPr algn="ctr"/>
              <a:endParaRPr lang="bg-BG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4" name="Freeform 222"/>
            <p:cNvSpPr>
              <a:spLocks noEditPoints="1"/>
            </p:cNvSpPr>
            <p:nvPr/>
          </p:nvSpPr>
          <p:spPr bwMode="auto">
            <a:xfrm>
              <a:off x="6746875" y="11454799"/>
              <a:ext cx="646914" cy="649763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6" name="TextBox 75">
            <a:extLst>
              <a:ext uri="{FF2B5EF4-FFF2-40B4-BE49-F238E27FC236}">
                <a16:creationId xmlns:a16="http://schemas.microsoft.com/office/drawing/2014/main" id="{96EC3DFE-1317-4D4A-BB6E-C526BA78B990}"/>
              </a:ext>
            </a:extLst>
          </p:cNvPr>
          <p:cNvSpPr txBox="1"/>
          <p:nvPr/>
        </p:nvSpPr>
        <p:spPr>
          <a:xfrm>
            <a:off x="3119669" y="2536011"/>
            <a:ext cx="3083423" cy="510891"/>
          </a:xfrm>
          <a:prstGeom prst="rect">
            <a:avLst/>
          </a:prstGeom>
          <a:noFill/>
        </p:spPr>
        <p:txBody>
          <a:bodyPr wrap="square" lIns="109709" tIns="54855" rIns="109709" bIns="54855" rtlCol="0">
            <a:spAutoFit/>
          </a:bodyPr>
          <a:lstStyle/>
          <a:p>
            <a:pPr defTabSz="914194">
              <a:lnSpc>
                <a:spcPct val="130000"/>
              </a:lnSpc>
            </a:pPr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</a:rPr>
              <a:t>回運數量及預估費用項目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/>
            </a:endParaRPr>
          </a:p>
        </p:txBody>
      </p:sp>
      <p:sp>
        <p:nvSpPr>
          <p:cNvPr id="57" name="TextBox 75">
            <a:extLst>
              <a:ext uri="{FF2B5EF4-FFF2-40B4-BE49-F238E27FC236}">
                <a16:creationId xmlns:a16="http://schemas.microsoft.com/office/drawing/2014/main" id="{FE7B12EF-0BB8-4499-867B-5C44D37EC588}"/>
              </a:ext>
            </a:extLst>
          </p:cNvPr>
          <p:cNvSpPr txBox="1"/>
          <p:nvPr/>
        </p:nvSpPr>
        <p:spPr>
          <a:xfrm>
            <a:off x="3119669" y="3264525"/>
            <a:ext cx="2885715" cy="510891"/>
          </a:xfrm>
          <a:prstGeom prst="rect">
            <a:avLst/>
          </a:prstGeom>
          <a:noFill/>
        </p:spPr>
        <p:txBody>
          <a:bodyPr wrap="square" lIns="109709" tIns="54855" rIns="109709" bIns="54855" rtlCol="0">
            <a:spAutoFit/>
          </a:bodyPr>
          <a:lstStyle/>
          <a:p>
            <a:pPr lvl="0" defTabSz="914194">
              <a:lnSpc>
                <a:spcPct val="130000"/>
              </a:lnSpc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</a:rPr>
              <a:t>預計運回期程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/>
            </a:endParaRPr>
          </a:p>
        </p:txBody>
      </p:sp>
      <p:sp>
        <p:nvSpPr>
          <p:cNvPr id="58" name="TextBox 75">
            <a:extLst>
              <a:ext uri="{FF2B5EF4-FFF2-40B4-BE49-F238E27FC236}">
                <a16:creationId xmlns:a16="http://schemas.microsoft.com/office/drawing/2014/main" id="{97E1CA58-F2CD-4FC3-BFE9-88F14438E936}"/>
              </a:ext>
            </a:extLst>
          </p:cNvPr>
          <p:cNvSpPr txBox="1"/>
          <p:nvPr/>
        </p:nvSpPr>
        <p:spPr>
          <a:xfrm>
            <a:off x="3119669" y="3957026"/>
            <a:ext cx="2885715" cy="510891"/>
          </a:xfrm>
          <a:prstGeom prst="rect">
            <a:avLst/>
          </a:prstGeom>
          <a:noFill/>
        </p:spPr>
        <p:txBody>
          <a:bodyPr wrap="square" lIns="109709" tIns="54855" rIns="109709" bIns="54855" rtlCol="0">
            <a:spAutoFit/>
          </a:bodyPr>
          <a:lstStyle/>
          <a:p>
            <a:pPr lvl="0" defTabSz="914194">
              <a:lnSpc>
                <a:spcPct val="130000"/>
              </a:lnSpc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</a:rPr>
              <a:t>回運處理方式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/>
            </a:endParaRPr>
          </a:p>
        </p:txBody>
      </p:sp>
      <p:sp>
        <p:nvSpPr>
          <p:cNvPr id="60" name="TextBox 75">
            <a:extLst>
              <a:ext uri="{FF2B5EF4-FFF2-40B4-BE49-F238E27FC236}">
                <a16:creationId xmlns:a16="http://schemas.microsoft.com/office/drawing/2014/main" id="{37E9ED22-F629-41B6-96D6-72995763D8AD}"/>
              </a:ext>
            </a:extLst>
          </p:cNvPr>
          <p:cNvSpPr txBox="1"/>
          <p:nvPr/>
        </p:nvSpPr>
        <p:spPr>
          <a:xfrm>
            <a:off x="3119669" y="4810719"/>
            <a:ext cx="3083423" cy="471906"/>
          </a:xfrm>
          <a:prstGeom prst="rect">
            <a:avLst/>
          </a:prstGeom>
          <a:noFill/>
        </p:spPr>
        <p:txBody>
          <a:bodyPr wrap="square" lIns="109709" tIns="54855" rIns="109709" bIns="54855" rtlCol="0">
            <a:spAutoFit/>
          </a:bodyPr>
          <a:lstStyle/>
          <a:p>
            <a:pPr lvl="0" defTabSz="914194">
              <a:lnSpc>
                <a:spcPct val="130000"/>
              </a:lnSpc>
            </a:pPr>
            <a:r>
              <a:rPr lang="zh-TW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</a:rPr>
              <a:t>結論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/>
            </a:endParaRPr>
          </a:p>
        </p:txBody>
      </p:sp>
      <p:sp>
        <p:nvSpPr>
          <p:cNvPr id="32" name="TextBox 75">
            <a:extLst>
              <a:ext uri="{FF2B5EF4-FFF2-40B4-BE49-F238E27FC236}">
                <a16:creationId xmlns:a16="http://schemas.microsoft.com/office/drawing/2014/main" id="{96EC3DFE-1317-4D4A-BB6E-C526BA78B990}"/>
              </a:ext>
            </a:extLst>
          </p:cNvPr>
          <p:cNvSpPr txBox="1"/>
          <p:nvPr/>
        </p:nvSpPr>
        <p:spPr>
          <a:xfrm>
            <a:off x="3082579" y="1314784"/>
            <a:ext cx="2222589" cy="830979"/>
          </a:xfrm>
          <a:prstGeom prst="rect">
            <a:avLst/>
          </a:prstGeom>
          <a:noFill/>
        </p:spPr>
        <p:txBody>
          <a:bodyPr wrap="square" lIns="109709" tIns="54855" rIns="109709" bIns="54855" rtlCol="0">
            <a:spAutoFit/>
          </a:bodyPr>
          <a:lstStyle/>
          <a:p>
            <a:pPr defTabSz="914194">
              <a:lnSpc>
                <a:spcPct val="130000"/>
              </a:lnSpc>
            </a:pP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to Light"/>
              </a:rPr>
              <a:t>報告大綱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42050909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618127" y="372976"/>
            <a:ext cx="6955750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just">
              <a:spcAft>
                <a:spcPts val="0"/>
              </a:spcAft>
            </a:pPr>
            <a:r>
              <a:rPr lang="zh-TW" altLang="en-US" sz="4800" b="1" kern="100" dirty="0">
                <a:ln/>
                <a:solidFill>
                  <a:schemeClr val="accent3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回運數量及預估費用項目</a:t>
            </a:r>
            <a:endParaRPr lang="zh-TW" altLang="zh-TW" sz="2400" b="1" kern="100" dirty="0">
              <a:ln/>
              <a:solidFill>
                <a:schemeClr val="accent3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30652"/>
              </p:ext>
            </p:extLst>
          </p:nvPr>
        </p:nvGraphicFramePr>
        <p:xfrm>
          <a:off x="996877" y="2162286"/>
          <a:ext cx="10470774" cy="4200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6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3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1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項次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費用項目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  額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5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補徵菸酒等稅賦</a:t>
                      </a:r>
                      <a:endParaRPr lang="en-US" altLang="zh-TW" sz="36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zh-TW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3,725,234</a:t>
                      </a:r>
                      <a:r>
                        <a:rPr lang="zh-TW" altLang="en-US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en-US" altLang="zh-TW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新臺幣</a:t>
                      </a:r>
                      <a:r>
                        <a:rPr lang="en-US" altLang="zh-TW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打包、</a:t>
                      </a:r>
                      <a:r>
                        <a:rPr lang="zh-TW" altLang="en-US" sz="3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裝櫃等費用</a:t>
                      </a:r>
                      <a:endParaRPr lang="zh-TW" sz="3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zh-TW" sz="3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20,155</a:t>
                      </a:r>
                      <a:r>
                        <a:rPr lang="zh-TW" sz="3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en-US" altLang="zh-TW" sz="3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3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人民幣</a:t>
                      </a:r>
                      <a:r>
                        <a:rPr lang="en-US" altLang="zh-TW" sz="3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8541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altLang="en-US" sz="36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總計</a:t>
                      </a:r>
                      <a:endParaRPr lang="zh-TW" sz="3600" kern="1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36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3,811,901</a:t>
                      </a:r>
                      <a:r>
                        <a:rPr lang="zh-TW" sz="36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</a:t>
                      </a:r>
                      <a:r>
                        <a:rPr lang="en-US" altLang="zh-TW" sz="36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36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新臺幣</a:t>
                      </a:r>
                      <a:r>
                        <a:rPr lang="en-US" altLang="zh-TW" sz="36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8146022" y="6457890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匯率以</a:t>
            </a:r>
            <a:r>
              <a:rPr lang="en-US" altLang="zh-TW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人民幣兌</a:t>
            </a:r>
            <a:r>
              <a:rPr lang="en-US" altLang="zh-TW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4.3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台幣計</a:t>
            </a:r>
          </a:p>
        </p:txBody>
      </p:sp>
      <p:sp>
        <p:nvSpPr>
          <p:cNvPr id="3" name="矩形 2"/>
          <p:cNvSpPr/>
          <p:nvPr/>
        </p:nvSpPr>
        <p:spPr>
          <a:xfrm>
            <a:off x="2488602" y="1335199"/>
            <a:ext cx="7085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截至</a:t>
            </a:r>
            <a:r>
              <a:rPr lang="en-US" altLang="zh-TW" sz="3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2019</a:t>
            </a:r>
            <a:r>
              <a:rPr lang="zh-TW" altLang="en-US" sz="3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3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zh-TW" altLang="en-US" sz="3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日庫存</a:t>
            </a:r>
            <a:r>
              <a:rPr lang="en-US" altLang="zh-TW" sz="3600" b="1" u="sng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27,043</a:t>
            </a:r>
            <a:r>
              <a:rPr lang="zh-TW" altLang="en-US" sz="3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瓶</a:t>
            </a:r>
          </a:p>
        </p:txBody>
      </p:sp>
    </p:spTree>
    <p:extLst>
      <p:ext uri="{BB962C8B-B14F-4D97-AF65-F5344CB8AC3E}">
        <p14:creationId xmlns:p14="http://schemas.microsoft.com/office/powerpoint/2010/main" val="193139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13186" y="1203972"/>
            <a:ext cx="6718489" cy="5221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zh-TW" altLang="en-US" sz="3200" dirty="0">
                <a:solidFill>
                  <a:schemeClr val="accent4">
                    <a:lumMod val="50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一、擬先行採用滯銷為理由，辦理</a:t>
            </a:r>
            <a:endParaRPr lang="en-US" altLang="zh-TW" sz="3200" dirty="0">
              <a:solidFill>
                <a:schemeClr val="accent4">
                  <a:lumMod val="50000"/>
                </a:schemeClr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5000"/>
              </a:lnSpc>
            </a:pPr>
            <a:r>
              <a:rPr lang="zh-TW" altLang="en-US" sz="3200" dirty="0">
                <a:solidFill>
                  <a:schemeClr val="accent4">
                    <a:lumMod val="50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　　退運。目前已近年底，惟擔心</a:t>
            </a:r>
            <a:endParaRPr lang="en-US" altLang="zh-TW" sz="3200" dirty="0">
              <a:solidFill>
                <a:schemeClr val="accent4">
                  <a:lumMod val="50000"/>
                </a:schemeClr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5000"/>
              </a:lnSpc>
            </a:pPr>
            <a:r>
              <a:rPr lang="zh-TW" altLang="en-US" sz="3200" dirty="0">
                <a:solidFill>
                  <a:schemeClr val="accent4">
                    <a:lumMod val="50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　　通關作業準備不及，故擬退運</a:t>
            </a:r>
            <a:endParaRPr lang="en-US" altLang="zh-TW" sz="3200" dirty="0">
              <a:solidFill>
                <a:schemeClr val="accent4">
                  <a:lumMod val="50000"/>
                </a:schemeClr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5000"/>
              </a:lnSpc>
            </a:pPr>
            <a:r>
              <a:rPr lang="zh-TW" altLang="en-US" sz="3200" dirty="0">
                <a:solidFill>
                  <a:schemeClr val="accent4">
                    <a:lumMod val="50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　　時間從</a:t>
            </a:r>
            <a:r>
              <a:rPr lang="en-US" altLang="zh-TW" sz="3200" dirty="0">
                <a:solidFill>
                  <a:schemeClr val="accent4">
                    <a:lumMod val="50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2020 </a:t>
            </a:r>
            <a:r>
              <a:rPr lang="zh-TW" altLang="en-US" sz="3200" dirty="0">
                <a:solidFill>
                  <a:schemeClr val="accent4">
                    <a:lumMod val="50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年第一季啟動該批</a:t>
            </a:r>
            <a:endParaRPr lang="en-US" altLang="zh-TW" sz="3200" dirty="0">
              <a:solidFill>
                <a:schemeClr val="accent4">
                  <a:lumMod val="50000"/>
                </a:schemeClr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5000"/>
              </a:lnSpc>
            </a:pPr>
            <a:r>
              <a:rPr lang="zh-TW" altLang="en-US" sz="3200" dirty="0">
                <a:solidFill>
                  <a:schemeClr val="accent4">
                    <a:lumMod val="50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　　酒品退運。</a:t>
            </a:r>
            <a:endParaRPr lang="en-US" altLang="zh-TW" sz="3200" dirty="0">
              <a:solidFill>
                <a:schemeClr val="accent4">
                  <a:lumMod val="50000"/>
                </a:schemeClr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5000"/>
              </a:lnSpc>
            </a:pPr>
            <a:r>
              <a:rPr lang="zh-TW" altLang="en-US" sz="3200" dirty="0">
                <a:solidFill>
                  <a:schemeClr val="accent4">
                    <a:lumMod val="50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二、若滯銷退運被陸方拒絕，廈門</a:t>
            </a:r>
            <a:endParaRPr lang="en-US" altLang="zh-TW" sz="3200" dirty="0">
              <a:solidFill>
                <a:schemeClr val="accent4">
                  <a:lumMod val="50000"/>
                </a:schemeClr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5000"/>
              </a:lnSpc>
            </a:pPr>
            <a:r>
              <a:rPr lang="zh-TW" altLang="en-US" sz="3200" dirty="0">
                <a:solidFill>
                  <a:schemeClr val="accent4">
                    <a:lumMod val="50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　　公司將採用一般貿易項下的貨</a:t>
            </a:r>
            <a:endParaRPr lang="en-US" altLang="zh-TW" sz="3200" dirty="0">
              <a:solidFill>
                <a:schemeClr val="accent4">
                  <a:lumMod val="50000"/>
                </a:schemeClr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5000"/>
              </a:lnSpc>
            </a:pPr>
            <a:r>
              <a:rPr lang="zh-TW" altLang="en-US" sz="3200" dirty="0">
                <a:solidFill>
                  <a:schemeClr val="accent4">
                    <a:lumMod val="50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　　物出口。</a:t>
            </a:r>
            <a:endParaRPr lang="zh-TW" alt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7183" y="1710465"/>
            <a:ext cx="4555864" cy="455586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550508" y="245977"/>
            <a:ext cx="4319901" cy="957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zh-TW" altLang="en-US" sz="5400" b="1" kern="100" cap="none" spc="0" dirty="0">
                <a:ln/>
                <a:solidFill>
                  <a:schemeClr val="accent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預計運回期程</a:t>
            </a:r>
            <a:endParaRPr lang="zh-TW" alt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25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/>
          <p:nvPr/>
        </p:nvGrpSpPr>
        <p:grpSpPr>
          <a:xfrm>
            <a:off x="478855" y="3755825"/>
            <a:ext cx="928753" cy="928753"/>
            <a:chOff x="255774" y="3805440"/>
            <a:chExt cx="696726" cy="696726"/>
          </a:xfrm>
        </p:grpSpPr>
        <p:sp>
          <p:nvSpPr>
            <p:cNvPr id="3" name="Oval 9"/>
            <p:cNvSpPr/>
            <p:nvPr/>
          </p:nvSpPr>
          <p:spPr>
            <a:xfrm>
              <a:off x="255774" y="3805440"/>
              <a:ext cx="696726" cy="69672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546E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99">
                <a:latin typeface="Adobe 繁黑體 Std B" pitchFamily="34" charset="-120"/>
                <a:ea typeface="Adobe 繁黑體 Std B" pitchFamily="34" charset="-120"/>
              </a:endParaRPr>
            </a:p>
          </p:txBody>
        </p:sp>
        <p:sp>
          <p:nvSpPr>
            <p:cNvPr id="4" name="Isosceles Triangle 40"/>
            <p:cNvSpPr/>
            <p:nvPr/>
          </p:nvSpPr>
          <p:spPr>
            <a:xfrm rot="5400000">
              <a:off x="493716" y="4019782"/>
              <a:ext cx="279448" cy="240904"/>
            </a:xfrm>
            <a:prstGeom prst="triangle">
              <a:avLst/>
            </a:prstGeom>
            <a:solidFill>
              <a:srgbClr val="546E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99">
                <a:latin typeface="Adobe 繁黑體 Std B" pitchFamily="34" charset="-120"/>
                <a:ea typeface="Adobe 繁黑體 Std B" pitchFamily="34" charset="-120"/>
              </a:endParaRPr>
            </a:p>
          </p:txBody>
        </p:sp>
      </p:grpSp>
      <p:sp>
        <p:nvSpPr>
          <p:cNvPr id="5" name="文本框 43"/>
          <p:cNvSpPr txBox="1"/>
          <p:nvPr/>
        </p:nvSpPr>
        <p:spPr>
          <a:xfrm>
            <a:off x="1407608" y="1024344"/>
            <a:ext cx="469710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回運後將綜合各項因素擇一辦理</a:t>
            </a:r>
          </a:p>
        </p:txBody>
      </p:sp>
      <p:sp>
        <p:nvSpPr>
          <p:cNvPr id="6" name="Rectangle 58"/>
          <p:cNvSpPr/>
          <p:nvPr/>
        </p:nvSpPr>
        <p:spPr>
          <a:xfrm>
            <a:off x="1669418" y="1617771"/>
            <a:ext cx="3594513" cy="36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HK" altLang="zh-TW" sz="1600" dirty="0">
                <a:solidFill>
                  <a:schemeClr val="accent2">
                    <a:lumMod val="75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1600" dirty="0">
                <a:solidFill>
                  <a:schemeClr val="accent2">
                    <a:lumMod val="75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（方式一）瑕疵酒退換處理程序</a:t>
            </a:r>
            <a:endParaRPr lang="en-US" altLang="zh-CN" sz="1600" b="1" dirty="0">
              <a:solidFill>
                <a:schemeClr val="accent2">
                  <a:lumMod val="7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cxnSp>
        <p:nvCxnSpPr>
          <p:cNvPr id="7" name="直接连接符 45"/>
          <p:cNvCxnSpPr/>
          <p:nvPr/>
        </p:nvCxnSpPr>
        <p:spPr>
          <a:xfrm>
            <a:off x="1163324" y="4199695"/>
            <a:ext cx="10665238" cy="0"/>
          </a:xfrm>
          <a:prstGeom prst="line">
            <a:avLst/>
          </a:prstGeom>
          <a:ln w="12700">
            <a:solidFill>
              <a:srgbClr val="546E7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46"/>
          <p:cNvSpPr/>
          <p:nvPr/>
        </p:nvSpPr>
        <p:spPr>
          <a:xfrm>
            <a:off x="1869975" y="4117988"/>
            <a:ext cx="227640" cy="223019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38997" y="3853869"/>
            <a:ext cx="276038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867" b="1" dirty="0">
                <a:solidFill>
                  <a:srgbClr val="5EC6D3"/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1</a:t>
            </a:r>
            <a:endParaRPr lang="zh-CN" altLang="en-US" sz="1867" b="1" dirty="0">
              <a:solidFill>
                <a:srgbClr val="5EC6D3"/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10" name="椭圆 64"/>
          <p:cNvSpPr/>
          <p:nvPr/>
        </p:nvSpPr>
        <p:spPr>
          <a:xfrm>
            <a:off x="2799868" y="4110627"/>
            <a:ext cx="227640" cy="227640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80139" y="4189780"/>
            <a:ext cx="296394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67" b="1" dirty="0">
                <a:solidFill>
                  <a:srgbClr val="9BBB40"/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2</a:t>
            </a:r>
            <a:endParaRPr lang="zh-CN" altLang="en-US" sz="1867" b="1" dirty="0">
              <a:solidFill>
                <a:srgbClr val="9BBB40"/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12" name="椭圆 74"/>
          <p:cNvSpPr/>
          <p:nvPr/>
        </p:nvSpPr>
        <p:spPr>
          <a:xfrm>
            <a:off x="9643129" y="4078662"/>
            <a:ext cx="227640" cy="227640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39490" y="3809298"/>
            <a:ext cx="31290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67" b="1" dirty="0">
                <a:solidFill>
                  <a:srgbClr val="F8841D"/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5</a:t>
            </a:r>
            <a:endParaRPr lang="zh-CN" altLang="en-US" sz="1867" b="1" dirty="0">
              <a:solidFill>
                <a:srgbClr val="F8841D"/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14" name="椭圆 86"/>
          <p:cNvSpPr/>
          <p:nvPr/>
        </p:nvSpPr>
        <p:spPr>
          <a:xfrm>
            <a:off x="7944839" y="4091213"/>
            <a:ext cx="227640" cy="227640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5" name="矩形标注 62"/>
          <p:cNvSpPr/>
          <p:nvPr/>
        </p:nvSpPr>
        <p:spPr>
          <a:xfrm>
            <a:off x="222492" y="5177519"/>
            <a:ext cx="2413181" cy="1384707"/>
          </a:xfrm>
          <a:prstGeom prst="wedgeRectCallout">
            <a:avLst>
              <a:gd name="adj1" fmla="val 23864"/>
              <a:gd name="adj2" fmla="val -119485"/>
            </a:avLst>
          </a:prstGeom>
          <a:solidFill>
            <a:srgbClr val="5E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6" name="矩形标注 69"/>
          <p:cNvSpPr/>
          <p:nvPr/>
        </p:nvSpPr>
        <p:spPr>
          <a:xfrm>
            <a:off x="1021219" y="2136955"/>
            <a:ext cx="2732175" cy="1384706"/>
          </a:xfrm>
          <a:prstGeom prst="wedgeRectCallout">
            <a:avLst>
              <a:gd name="adj1" fmla="val 19701"/>
              <a:gd name="adj2" fmla="val 98389"/>
            </a:avLst>
          </a:prstGeom>
          <a:solidFill>
            <a:srgbClr val="9B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7" name="TextBox 26"/>
          <p:cNvSpPr txBox="1"/>
          <p:nvPr/>
        </p:nvSpPr>
        <p:spPr>
          <a:xfrm>
            <a:off x="896983" y="2174432"/>
            <a:ext cx="3091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酒品檢測瑕疵原因認定</a:t>
            </a:r>
            <a:endParaRPr lang="zh-CN" altLang="en-US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075980" y="2520688"/>
            <a:ext cx="2848860" cy="93256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判定真偽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30000"/>
              </a:lnSpc>
            </a:pP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品保進行瑕疵認定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30000"/>
              </a:lnSpc>
            </a:pP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3.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改善預防措施追蹤</a:t>
            </a:r>
            <a:endParaRPr lang="zh-CN" altLang="en-US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9" name="矩形标注 79"/>
          <p:cNvSpPr/>
          <p:nvPr/>
        </p:nvSpPr>
        <p:spPr>
          <a:xfrm>
            <a:off x="5800159" y="5164901"/>
            <a:ext cx="2865920" cy="1384707"/>
          </a:xfrm>
          <a:prstGeom prst="wedgeRectCallout">
            <a:avLst>
              <a:gd name="adj1" fmla="val -16913"/>
              <a:gd name="adj2" fmla="val -118227"/>
            </a:avLst>
          </a:prstGeom>
          <a:solidFill>
            <a:srgbClr val="F8841D"/>
          </a:solidFill>
          <a:ln>
            <a:noFill/>
          </a:ln>
        </p:spPr>
        <p:txBody>
          <a:bodyPr vert="horz" wrap="square" lIns="121892" tIns="60946" rIns="121892" bIns="60946" numCol="1" anchor="t" anchorCtr="0" compatLnSpc="1">
            <a:prstTxWarp prst="textNoShape">
              <a:avLst/>
            </a:prstTxWarp>
          </a:bodyPr>
          <a:lstStyle/>
          <a:p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0" name="矩形标注 90"/>
          <p:cNvSpPr/>
          <p:nvPr/>
        </p:nvSpPr>
        <p:spPr>
          <a:xfrm>
            <a:off x="7075752" y="2126812"/>
            <a:ext cx="4400931" cy="1365751"/>
          </a:xfrm>
          <a:prstGeom prst="wedgeRectCallout">
            <a:avLst>
              <a:gd name="adj1" fmla="val 10752"/>
              <a:gd name="adj2" fmla="val 99036"/>
            </a:avLst>
          </a:prstGeom>
          <a:solidFill>
            <a:srgbClr val="F26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30000"/>
              </a:lnSpc>
            </a:pPr>
            <a:endParaRPr lang="en-US" altLang="zh-TW" sz="1400" dirty="0">
              <a:solidFill>
                <a:prstClr val="black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1" name="TextBox 26"/>
          <p:cNvSpPr txBox="1"/>
          <p:nvPr/>
        </p:nvSpPr>
        <p:spPr>
          <a:xfrm>
            <a:off x="7075751" y="2148530"/>
            <a:ext cx="4534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酒品報廢</a:t>
            </a:r>
            <a:r>
              <a:rPr lang="en-US" altLang="zh-TW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包材銷毀</a:t>
            </a:r>
            <a:r>
              <a:rPr lang="en-US" altLang="zh-TW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酒質回收勾兌課</a:t>
            </a:r>
            <a:endParaRPr lang="en-US" altLang="zh-TW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3" name="TextBox 26"/>
          <p:cNvSpPr txBox="1"/>
          <p:nvPr/>
        </p:nvSpPr>
        <p:spPr>
          <a:xfrm>
            <a:off x="5732961" y="5225806"/>
            <a:ext cx="2933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酒品明細彙整</a:t>
            </a:r>
            <a:r>
              <a:rPr lang="en-US" altLang="zh-TW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日期清單</a:t>
            </a:r>
            <a:r>
              <a:rPr lang="en-US" altLang="zh-TW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)</a:t>
            </a:r>
            <a:endParaRPr lang="zh-CN" altLang="en-US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5843018" y="5597563"/>
            <a:ext cx="2652377" cy="652486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製作報廢酒品清單，由會計提報國稅局辦理退稅</a:t>
            </a:r>
            <a:endParaRPr lang="zh-CN" altLang="en-US" sz="1400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295168" y="5224882"/>
            <a:ext cx="1374250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客訴處理</a:t>
            </a:r>
            <a:endParaRPr lang="zh-CN" altLang="en-US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276218" y="4188954"/>
            <a:ext cx="308098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867" b="1" dirty="0">
                <a:solidFill>
                  <a:srgbClr val="F26D64"/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7</a:t>
            </a:r>
            <a:endParaRPr lang="zh-CN" altLang="en-US" sz="1867" b="1" dirty="0">
              <a:solidFill>
                <a:srgbClr val="F26D64"/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222492" y="5633171"/>
            <a:ext cx="2485874" cy="93256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接獲客戶申訴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30000"/>
              </a:lnSpc>
            </a:pP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移交品保處進行瑕疵認定及酒質檢驗</a:t>
            </a:r>
            <a:endParaRPr lang="zh-CN" altLang="en-US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9" name="矩形 39"/>
          <p:cNvSpPr/>
          <p:nvPr/>
        </p:nvSpPr>
        <p:spPr>
          <a:xfrm>
            <a:off x="976292" y="215952"/>
            <a:ext cx="3647152" cy="784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99" b="1" dirty="0">
                <a:solidFill>
                  <a:srgbClr val="3399FF"/>
                </a:solidFill>
                <a:latin typeface="Microsoft YaHei" pitchFamily="34" charset="-122"/>
                <a:ea typeface="Microsoft YaHei" pitchFamily="34" charset="-122"/>
              </a:rPr>
              <a:t>回運處理方式</a:t>
            </a:r>
            <a:endParaRPr lang="zh-CN" altLang="zh-CN" sz="4499" b="1" dirty="0">
              <a:solidFill>
                <a:srgbClr val="3399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0" name="椭圆 74"/>
          <p:cNvSpPr/>
          <p:nvPr/>
        </p:nvSpPr>
        <p:spPr>
          <a:xfrm>
            <a:off x="3901175" y="4106381"/>
            <a:ext cx="227640" cy="227640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1" name="矩形标注 79"/>
          <p:cNvSpPr/>
          <p:nvPr/>
        </p:nvSpPr>
        <p:spPr>
          <a:xfrm>
            <a:off x="2946536" y="5177519"/>
            <a:ext cx="2755196" cy="1384707"/>
          </a:xfrm>
          <a:prstGeom prst="wedgeRectCallout">
            <a:avLst>
              <a:gd name="adj1" fmla="val -11381"/>
              <a:gd name="adj2" fmla="val -117598"/>
            </a:avLst>
          </a:prstGeom>
          <a:solidFill>
            <a:srgbClr val="00B0F0"/>
          </a:solidFill>
          <a:ln>
            <a:noFill/>
          </a:ln>
        </p:spPr>
        <p:txBody>
          <a:bodyPr vert="horz" wrap="square" lIns="121892" tIns="60946" rIns="121892" bIns="60946" numCol="1" anchor="t" anchorCtr="0" compatLnSpc="1">
            <a:prstTxWarp prst="textNoShape">
              <a:avLst/>
            </a:prstTxWarp>
          </a:bodyPr>
          <a:lstStyle/>
          <a:p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2" name="TextBox 26"/>
          <p:cNvSpPr txBox="1"/>
          <p:nvPr/>
        </p:nvSpPr>
        <p:spPr>
          <a:xfrm>
            <a:off x="3027508" y="5218340"/>
            <a:ext cx="1296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酒品彙整</a:t>
            </a:r>
            <a:endParaRPr lang="zh-CN" altLang="en-US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3067731" y="5624899"/>
            <a:ext cx="2512806" cy="652486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彙整瑕疵酒品，內簽進行退稅報廢</a:t>
            </a:r>
            <a:endParaRPr lang="zh-CN" altLang="en-US" sz="1400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6" name="椭圆 74"/>
          <p:cNvSpPr/>
          <p:nvPr/>
        </p:nvSpPr>
        <p:spPr>
          <a:xfrm>
            <a:off x="6622480" y="4104377"/>
            <a:ext cx="227640" cy="231647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7" name="椭圆 74"/>
          <p:cNvSpPr/>
          <p:nvPr/>
        </p:nvSpPr>
        <p:spPr>
          <a:xfrm>
            <a:off x="5179185" y="4091213"/>
            <a:ext cx="227640" cy="227640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8" name="矩形标注 90"/>
          <p:cNvSpPr/>
          <p:nvPr/>
        </p:nvSpPr>
        <p:spPr>
          <a:xfrm>
            <a:off x="4078491" y="2138457"/>
            <a:ext cx="2418104" cy="1384707"/>
          </a:xfrm>
          <a:prstGeom prst="wedgeRectCallout">
            <a:avLst>
              <a:gd name="adj1" fmla="val 133"/>
              <a:gd name="adj2" fmla="val 9839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9" name="矩形标注 62"/>
          <p:cNvSpPr/>
          <p:nvPr/>
        </p:nvSpPr>
        <p:spPr>
          <a:xfrm>
            <a:off x="8942177" y="5145419"/>
            <a:ext cx="2865920" cy="1384707"/>
          </a:xfrm>
          <a:prstGeom prst="wedgeRectCallout">
            <a:avLst>
              <a:gd name="adj1" fmla="val -81636"/>
              <a:gd name="adj2" fmla="val -11571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586860" y="3830363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00B0F0"/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3</a:t>
            </a:r>
            <a:endParaRPr lang="zh-CN" altLang="en-US" b="1" dirty="0">
              <a:solidFill>
                <a:srgbClr val="00B0F0"/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4141977" y="2571928"/>
            <a:ext cx="2354618" cy="652486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會計、政風單位盤點欲報廢酒品數量</a:t>
            </a:r>
            <a:endParaRPr lang="zh-CN" altLang="en-US" sz="1400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1" name="TextBox 26"/>
          <p:cNvSpPr txBox="1"/>
          <p:nvPr/>
        </p:nvSpPr>
        <p:spPr>
          <a:xfrm>
            <a:off x="4196984" y="2180520"/>
            <a:ext cx="2047613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政風、會計盤點</a:t>
            </a:r>
            <a:endParaRPr lang="zh-CN" altLang="en-US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848433" y="420148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４</a:t>
            </a:r>
            <a:endParaRPr lang="zh-CN" alt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43" name="TextBox 26"/>
          <p:cNvSpPr txBox="1"/>
          <p:nvPr/>
        </p:nvSpPr>
        <p:spPr>
          <a:xfrm>
            <a:off x="8880611" y="5192996"/>
            <a:ext cx="1296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退稅申報</a:t>
            </a:r>
            <a:endParaRPr lang="zh-CN" altLang="en-US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626509" y="3876078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6</a:t>
            </a:r>
            <a:endParaRPr lang="zh-CN" altLang="en-US" b="1" dirty="0">
              <a:solidFill>
                <a:schemeClr val="accent5">
                  <a:lumMod val="60000"/>
                  <a:lumOff val="40000"/>
                </a:schemeClr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7152451" y="2589352"/>
            <a:ext cx="3678165" cy="73866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TW" altLang="zh-TW" sz="1400" dirty="0">
                <a:ea typeface="Adobe 繁黑體 Std B"/>
              </a:rPr>
              <a:t>國稅局臨廠盤點數量，及監督酒品報廢作業</a:t>
            </a:r>
          </a:p>
          <a:p>
            <a:r>
              <a:rPr lang="zh-TW" altLang="zh-TW" sz="1400" dirty="0">
                <a:ea typeface="Adobe 繁黑體 Std B"/>
              </a:rPr>
              <a:t>酒品包材銷毀</a:t>
            </a:r>
          </a:p>
          <a:p>
            <a:r>
              <a:rPr lang="zh-TW" altLang="zh-TW" sz="1400" dirty="0">
                <a:ea typeface="Adobe 繁黑體 Std B"/>
              </a:rPr>
              <a:t>酒質無虞則回收，進行調合使用</a:t>
            </a:r>
          </a:p>
        </p:txBody>
      </p:sp>
    </p:spTree>
    <p:extLst>
      <p:ext uri="{BB962C8B-B14F-4D97-AF65-F5344CB8AC3E}">
        <p14:creationId xmlns:p14="http://schemas.microsoft.com/office/powerpoint/2010/main" val="392606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/>
          <p:nvPr/>
        </p:nvGrpSpPr>
        <p:grpSpPr>
          <a:xfrm>
            <a:off x="478855" y="3755825"/>
            <a:ext cx="928753" cy="928753"/>
            <a:chOff x="255774" y="3805440"/>
            <a:chExt cx="696726" cy="696726"/>
          </a:xfrm>
        </p:grpSpPr>
        <p:sp>
          <p:nvSpPr>
            <p:cNvPr id="3" name="Oval 9"/>
            <p:cNvSpPr/>
            <p:nvPr/>
          </p:nvSpPr>
          <p:spPr>
            <a:xfrm>
              <a:off x="255774" y="3805440"/>
              <a:ext cx="696726" cy="69672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546E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99">
                <a:latin typeface="Adobe 繁黑體 Std B" pitchFamily="34" charset="-120"/>
                <a:ea typeface="Adobe 繁黑體 Std B" pitchFamily="34" charset="-120"/>
              </a:endParaRPr>
            </a:p>
          </p:txBody>
        </p:sp>
        <p:sp>
          <p:nvSpPr>
            <p:cNvPr id="4" name="Isosceles Triangle 40"/>
            <p:cNvSpPr/>
            <p:nvPr/>
          </p:nvSpPr>
          <p:spPr>
            <a:xfrm rot="5400000">
              <a:off x="493716" y="4019782"/>
              <a:ext cx="279448" cy="240904"/>
            </a:xfrm>
            <a:prstGeom prst="triangle">
              <a:avLst/>
            </a:prstGeom>
            <a:solidFill>
              <a:srgbClr val="546E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99">
                <a:latin typeface="Adobe 繁黑體 Std B" pitchFamily="34" charset="-120"/>
                <a:ea typeface="Adobe 繁黑體 Std B" pitchFamily="34" charset="-120"/>
              </a:endParaRPr>
            </a:p>
          </p:txBody>
        </p:sp>
      </p:grpSp>
      <p:sp>
        <p:nvSpPr>
          <p:cNvPr id="5" name="文本框 43"/>
          <p:cNvSpPr txBox="1"/>
          <p:nvPr/>
        </p:nvSpPr>
        <p:spPr>
          <a:xfrm>
            <a:off x="1407608" y="1024344"/>
            <a:ext cx="469710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回運後將綜合各項因素擇一辦理</a:t>
            </a:r>
          </a:p>
        </p:txBody>
      </p:sp>
      <p:sp>
        <p:nvSpPr>
          <p:cNvPr id="6" name="Rectangle 58"/>
          <p:cNvSpPr/>
          <p:nvPr/>
        </p:nvSpPr>
        <p:spPr>
          <a:xfrm>
            <a:off x="1669418" y="1617771"/>
            <a:ext cx="3594513" cy="36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HK" altLang="zh-TW" sz="1600" dirty="0">
                <a:solidFill>
                  <a:schemeClr val="accent2">
                    <a:lumMod val="75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1600" dirty="0">
                <a:solidFill>
                  <a:schemeClr val="accent2">
                    <a:lumMod val="75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（方式二）成品收回作業程序</a:t>
            </a:r>
            <a:endParaRPr lang="en-US" altLang="zh-CN" sz="1600" b="1" dirty="0">
              <a:solidFill>
                <a:schemeClr val="accent2">
                  <a:lumMod val="7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cxnSp>
        <p:nvCxnSpPr>
          <p:cNvPr id="7" name="直接连接符 45"/>
          <p:cNvCxnSpPr/>
          <p:nvPr/>
        </p:nvCxnSpPr>
        <p:spPr>
          <a:xfrm>
            <a:off x="1142859" y="4197100"/>
            <a:ext cx="10665238" cy="0"/>
          </a:xfrm>
          <a:prstGeom prst="line">
            <a:avLst/>
          </a:prstGeom>
          <a:ln w="12700">
            <a:solidFill>
              <a:srgbClr val="546E7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46"/>
          <p:cNvSpPr/>
          <p:nvPr/>
        </p:nvSpPr>
        <p:spPr>
          <a:xfrm>
            <a:off x="1869975" y="4117988"/>
            <a:ext cx="227640" cy="223019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38997" y="3853869"/>
            <a:ext cx="276038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867" b="1" dirty="0">
                <a:solidFill>
                  <a:srgbClr val="5EC6D3"/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1</a:t>
            </a:r>
            <a:endParaRPr lang="zh-CN" altLang="en-US" sz="1867" b="1" dirty="0">
              <a:solidFill>
                <a:srgbClr val="5EC6D3"/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10" name="椭圆 64"/>
          <p:cNvSpPr/>
          <p:nvPr/>
        </p:nvSpPr>
        <p:spPr>
          <a:xfrm>
            <a:off x="2717675" y="4084909"/>
            <a:ext cx="227640" cy="227640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21629" y="4172393"/>
            <a:ext cx="296394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67" b="1" dirty="0">
                <a:solidFill>
                  <a:srgbClr val="9BBB40"/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2</a:t>
            </a:r>
            <a:endParaRPr lang="zh-CN" altLang="en-US" sz="1867" b="1" dirty="0">
              <a:solidFill>
                <a:srgbClr val="9BBB40"/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12" name="椭圆 74"/>
          <p:cNvSpPr/>
          <p:nvPr/>
        </p:nvSpPr>
        <p:spPr>
          <a:xfrm>
            <a:off x="7609278" y="4091213"/>
            <a:ext cx="227640" cy="227640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096063" y="3825377"/>
            <a:ext cx="31290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67" b="1" dirty="0">
                <a:solidFill>
                  <a:srgbClr val="F8841D"/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5</a:t>
            </a:r>
            <a:endParaRPr lang="zh-CN" altLang="en-US" sz="1867" b="1" dirty="0">
              <a:solidFill>
                <a:srgbClr val="F8841D"/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14" name="椭圆 86"/>
          <p:cNvSpPr/>
          <p:nvPr/>
        </p:nvSpPr>
        <p:spPr>
          <a:xfrm>
            <a:off x="6524246" y="4091213"/>
            <a:ext cx="227640" cy="227640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5" name="矩形标注 62"/>
          <p:cNvSpPr/>
          <p:nvPr/>
        </p:nvSpPr>
        <p:spPr>
          <a:xfrm>
            <a:off x="861051" y="4797175"/>
            <a:ext cx="1446926" cy="644325"/>
          </a:xfrm>
          <a:prstGeom prst="wedgeRectCallout">
            <a:avLst>
              <a:gd name="adj1" fmla="val 28988"/>
              <a:gd name="adj2" fmla="val -129713"/>
            </a:avLst>
          </a:prstGeom>
          <a:solidFill>
            <a:srgbClr val="5E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6" name="矩形标注 69"/>
          <p:cNvSpPr/>
          <p:nvPr/>
        </p:nvSpPr>
        <p:spPr>
          <a:xfrm>
            <a:off x="1638997" y="2755719"/>
            <a:ext cx="1578605" cy="815901"/>
          </a:xfrm>
          <a:prstGeom prst="wedgeRectCallout">
            <a:avLst>
              <a:gd name="adj1" fmla="val 25963"/>
              <a:gd name="adj2" fmla="val 124640"/>
            </a:avLst>
          </a:prstGeom>
          <a:solidFill>
            <a:srgbClr val="9B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7" name="TextBox 26"/>
          <p:cNvSpPr txBox="1"/>
          <p:nvPr/>
        </p:nvSpPr>
        <p:spPr>
          <a:xfrm>
            <a:off x="1536633" y="2957560"/>
            <a:ext cx="1772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等級判定</a:t>
            </a:r>
            <a:endParaRPr lang="zh-CN" altLang="en-US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9" name="矩形标注 79"/>
          <p:cNvSpPr/>
          <p:nvPr/>
        </p:nvSpPr>
        <p:spPr>
          <a:xfrm>
            <a:off x="4822763" y="4782720"/>
            <a:ext cx="1564468" cy="658780"/>
          </a:xfrm>
          <a:prstGeom prst="wedgeRectCallout">
            <a:avLst>
              <a:gd name="adj1" fmla="val -5855"/>
              <a:gd name="adj2" fmla="val -140069"/>
            </a:avLst>
          </a:prstGeom>
          <a:solidFill>
            <a:srgbClr val="F8841D"/>
          </a:solidFill>
          <a:ln>
            <a:noFill/>
          </a:ln>
        </p:spPr>
        <p:txBody>
          <a:bodyPr vert="horz" wrap="square" lIns="121892" tIns="60946" rIns="121892" bIns="60946" numCol="1" anchor="t" anchorCtr="0" compatLnSpc="1">
            <a:prstTxWarp prst="textNoShape">
              <a:avLst/>
            </a:prstTxWarp>
          </a:bodyPr>
          <a:lstStyle/>
          <a:p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0" name="矩形标注 90"/>
          <p:cNvSpPr/>
          <p:nvPr/>
        </p:nvSpPr>
        <p:spPr>
          <a:xfrm>
            <a:off x="5760176" y="2755719"/>
            <a:ext cx="1614355" cy="790086"/>
          </a:xfrm>
          <a:prstGeom prst="wedgeRectCallout">
            <a:avLst>
              <a:gd name="adj1" fmla="val 6902"/>
              <a:gd name="adj2" fmla="val 124539"/>
            </a:avLst>
          </a:prstGeom>
          <a:solidFill>
            <a:srgbClr val="F26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30000"/>
              </a:lnSpc>
            </a:pPr>
            <a:endParaRPr lang="en-US" altLang="zh-TW" sz="1400" dirty="0">
              <a:solidFill>
                <a:prstClr val="black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1" name="TextBox 26"/>
          <p:cNvSpPr txBox="1"/>
          <p:nvPr/>
        </p:nvSpPr>
        <p:spPr>
          <a:xfrm>
            <a:off x="5843954" y="2971157"/>
            <a:ext cx="1490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回收品隔離</a:t>
            </a:r>
            <a:endParaRPr lang="en-US" altLang="zh-TW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3" name="TextBox 26"/>
          <p:cNvSpPr txBox="1"/>
          <p:nvPr/>
        </p:nvSpPr>
        <p:spPr>
          <a:xfrm>
            <a:off x="4855667" y="4919282"/>
            <a:ext cx="1418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回收作業</a:t>
            </a:r>
            <a:endParaRPr lang="zh-CN" altLang="en-US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995293" y="4928393"/>
            <a:ext cx="1374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回收確認</a:t>
            </a:r>
            <a:endParaRPr lang="zh-CN" altLang="en-US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207228" y="4188954"/>
            <a:ext cx="31290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867" b="1" dirty="0">
                <a:solidFill>
                  <a:srgbClr val="F26D64"/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6</a:t>
            </a:r>
            <a:endParaRPr lang="zh-CN" altLang="en-US" sz="1867" b="1" dirty="0">
              <a:solidFill>
                <a:srgbClr val="F26D64"/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29" name="矩形 39"/>
          <p:cNvSpPr/>
          <p:nvPr/>
        </p:nvSpPr>
        <p:spPr>
          <a:xfrm>
            <a:off x="976292" y="215952"/>
            <a:ext cx="4673074" cy="784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99" b="1" dirty="0">
                <a:solidFill>
                  <a:srgbClr val="3399FF"/>
                </a:solidFill>
                <a:latin typeface="Microsoft YaHei" pitchFamily="34" charset="-122"/>
                <a:ea typeface="Microsoft YaHei" pitchFamily="34" charset="-122"/>
              </a:rPr>
              <a:t>回運處理方式</a:t>
            </a:r>
            <a:r>
              <a:rPr lang="en-US" altLang="zh-TW" sz="4499" b="1" dirty="0">
                <a:solidFill>
                  <a:srgbClr val="3399FF"/>
                </a:solidFill>
                <a:latin typeface="Microsoft YaHei" pitchFamily="34" charset="-122"/>
                <a:ea typeface="Microsoft YaHei" pitchFamily="34" charset="-122"/>
              </a:rPr>
              <a:t>(</a:t>
            </a:r>
            <a:r>
              <a:rPr lang="zh-TW" altLang="en-US" sz="4499" b="1" dirty="0">
                <a:solidFill>
                  <a:srgbClr val="3399FF"/>
                </a:solidFill>
                <a:latin typeface="Microsoft YaHei" pitchFamily="34" charset="-122"/>
                <a:ea typeface="Microsoft YaHei" pitchFamily="34" charset="-122"/>
              </a:rPr>
              <a:t>續</a:t>
            </a:r>
            <a:r>
              <a:rPr lang="en-US" altLang="zh-TW" sz="4499" b="1" dirty="0">
                <a:solidFill>
                  <a:srgbClr val="3399FF"/>
                </a:solidFill>
                <a:latin typeface="Microsoft YaHei" pitchFamily="34" charset="-122"/>
                <a:ea typeface="Microsoft YaHei" pitchFamily="34" charset="-122"/>
              </a:rPr>
              <a:t>)</a:t>
            </a:r>
            <a:endParaRPr lang="zh-CN" altLang="zh-CN" sz="4499" b="1" dirty="0">
              <a:solidFill>
                <a:srgbClr val="3399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0" name="椭圆 74"/>
          <p:cNvSpPr/>
          <p:nvPr/>
        </p:nvSpPr>
        <p:spPr>
          <a:xfrm>
            <a:off x="3448181" y="4083280"/>
            <a:ext cx="227640" cy="227640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1" name="矩形标注 79"/>
          <p:cNvSpPr/>
          <p:nvPr/>
        </p:nvSpPr>
        <p:spPr>
          <a:xfrm>
            <a:off x="2807079" y="4776573"/>
            <a:ext cx="1559561" cy="664927"/>
          </a:xfrm>
          <a:prstGeom prst="wedgeRectCallout">
            <a:avLst>
              <a:gd name="adj1" fmla="val -817"/>
              <a:gd name="adj2" fmla="val -135509"/>
            </a:avLst>
          </a:prstGeom>
          <a:solidFill>
            <a:srgbClr val="00B0F0"/>
          </a:solidFill>
          <a:ln>
            <a:noFill/>
          </a:ln>
        </p:spPr>
        <p:txBody>
          <a:bodyPr vert="horz" wrap="square" lIns="121892" tIns="60946" rIns="121892" bIns="60946" numCol="1" anchor="t" anchorCtr="0" compatLnSpc="1">
            <a:prstTxWarp prst="textNoShape">
              <a:avLst/>
            </a:prstTxWarp>
          </a:bodyPr>
          <a:lstStyle/>
          <a:p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2" name="TextBox 26"/>
          <p:cNvSpPr txBox="1"/>
          <p:nvPr/>
        </p:nvSpPr>
        <p:spPr>
          <a:xfrm>
            <a:off x="2786493" y="4928393"/>
            <a:ext cx="1510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擬回收計畫</a:t>
            </a:r>
            <a:endParaRPr lang="zh-CN" altLang="en-US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6" name="椭圆 74"/>
          <p:cNvSpPr/>
          <p:nvPr/>
        </p:nvSpPr>
        <p:spPr>
          <a:xfrm>
            <a:off x="5377357" y="4073130"/>
            <a:ext cx="227640" cy="231647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7" name="椭圆 74"/>
          <p:cNvSpPr/>
          <p:nvPr/>
        </p:nvSpPr>
        <p:spPr>
          <a:xfrm>
            <a:off x="4393501" y="4091213"/>
            <a:ext cx="227640" cy="227640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8" name="矩形标注 90"/>
          <p:cNvSpPr/>
          <p:nvPr/>
        </p:nvSpPr>
        <p:spPr>
          <a:xfrm>
            <a:off x="3540550" y="2755719"/>
            <a:ext cx="1926893" cy="815901"/>
          </a:xfrm>
          <a:prstGeom prst="wedgeRectCallout">
            <a:avLst>
              <a:gd name="adj1" fmla="val -295"/>
              <a:gd name="adj2" fmla="val 124641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9" name="矩形标注 62"/>
          <p:cNvSpPr/>
          <p:nvPr/>
        </p:nvSpPr>
        <p:spPr>
          <a:xfrm>
            <a:off x="6911546" y="4767464"/>
            <a:ext cx="1688757" cy="674036"/>
          </a:xfrm>
          <a:prstGeom prst="wedgeRectCallout">
            <a:avLst>
              <a:gd name="adj1" fmla="val -2625"/>
              <a:gd name="adj2" fmla="val -130758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178165" y="3850868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00B0F0"/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3</a:t>
            </a:r>
            <a:endParaRPr lang="zh-CN" altLang="en-US" b="1" dirty="0">
              <a:solidFill>
                <a:srgbClr val="00B0F0"/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41" name="TextBox 26"/>
          <p:cNvSpPr txBox="1"/>
          <p:nvPr/>
        </p:nvSpPr>
        <p:spPr>
          <a:xfrm>
            <a:off x="3821218" y="2975756"/>
            <a:ext cx="1268627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回收通知</a:t>
            </a:r>
            <a:endParaRPr lang="zh-CN" altLang="en-US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040034" y="417441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４</a:t>
            </a:r>
            <a:endParaRPr lang="zh-CN" alt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43" name="TextBox 26"/>
          <p:cNvSpPr txBox="1"/>
          <p:nvPr/>
        </p:nvSpPr>
        <p:spPr>
          <a:xfrm>
            <a:off x="7013005" y="4928393"/>
            <a:ext cx="1485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回收品處理</a:t>
            </a:r>
            <a:endParaRPr lang="en-US" altLang="zh-TW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331676" y="3860165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7</a:t>
            </a:r>
            <a:endParaRPr lang="zh-CN" altLang="en-US" b="1" dirty="0">
              <a:solidFill>
                <a:schemeClr val="accent5">
                  <a:lumMod val="60000"/>
                  <a:lumOff val="40000"/>
                </a:schemeClr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44" name="椭圆 74"/>
          <p:cNvSpPr/>
          <p:nvPr/>
        </p:nvSpPr>
        <p:spPr>
          <a:xfrm>
            <a:off x="9027512" y="4077137"/>
            <a:ext cx="227640" cy="227640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7" name="椭圆 74"/>
          <p:cNvSpPr/>
          <p:nvPr/>
        </p:nvSpPr>
        <p:spPr>
          <a:xfrm>
            <a:off x="10374094" y="4083280"/>
            <a:ext cx="227640" cy="227640"/>
          </a:xfrm>
          <a:prstGeom prst="ellipse">
            <a:avLst/>
          </a:prstGeom>
          <a:noFill/>
          <a:ln w="38100">
            <a:solidFill>
              <a:srgbClr val="546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8" name="矩形标注 90"/>
          <p:cNvSpPr/>
          <p:nvPr/>
        </p:nvSpPr>
        <p:spPr>
          <a:xfrm>
            <a:off x="8220334" y="2755719"/>
            <a:ext cx="1614355" cy="815901"/>
          </a:xfrm>
          <a:prstGeom prst="wedgeRectCallout">
            <a:avLst>
              <a:gd name="adj1" fmla="val 6902"/>
              <a:gd name="adj2" fmla="val 12453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30000"/>
              </a:lnSpc>
            </a:pPr>
            <a:endParaRPr lang="en-US" altLang="zh-TW" sz="1400" dirty="0">
              <a:solidFill>
                <a:prstClr val="black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9" name="TextBox 26"/>
          <p:cNvSpPr txBox="1"/>
          <p:nvPr/>
        </p:nvSpPr>
        <p:spPr>
          <a:xfrm>
            <a:off x="8282051" y="2959557"/>
            <a:ext cx="1490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回收報告</a:t>
            </a:r>
            <a:endParaRPr lang="en-US" altLang="zh-TW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701241" y="422638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002060"/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8</a:t>
            </a:r>
            <a:endParaRPr lang="zh-CN" altLang="en-US" b="1" dirty="0">
              <a:solidFill>
                <a:srgbClr val="002060"/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  <p:sp>
        <p:nvSpPr>
          <p:cNvPr id="50" name="矩形标注 79"/>
          <p:cNvSpPr/>
          <p:nvPr/>
        </p:nvSpPr>
        <p:spPr>
          <a:xfrm>
            <a:off x="9708133" y="4769708"/>
            <a:ext cx="1559561" cy="671793"/>
          </a:xfrm>
          <a:prstGeom prst="wedgeRectCallout">
            <a:avLst>
              <a:gd name="adj1" fmla="val -817"/>
              <a:gd name="adj2" fmla="val -13550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121892" tIns="60946" rIns="121892" bIns="60946" numCol="1" anchor="t" anchorCtr="0" compatLnSpc="1">
            <a:prstTxWarp prst="textNoShape">
              <a:avLst/>
            </a:prstTxWarp>
          </a:bodyPr>
          <a:lstStyle/>
          <a:p>
            <a:endParaRPr lang="zh-CN" altLang="en-US" sz="3199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51" name="TextBox 26"/>
          <p:cNvSpPr txBox="1"/>
          <p:nvPr/>
        </p:nvSpPr>
        <p:spPr>
          <a:xfrm>
            <a:off x="9708133" y="4923795"/>
            <a:ext cx="1510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結案及歸檔</a:t>
            </a:r>
            <a:endParaRPr lang="zh-CN" altLang="en-US" sz="2000" b="1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009339" y="3829281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  <a:cs typeface="Arial" pitchFamily="34" charset="0"/>
              </a:rPr>
              <a:t>9</a:t>
            </a:r>
            <a:endParaRPr lang="zh-CN" altLang="en-US" b="1" dirty="0">
              <a:solidFill>
                <a:schemeClr val="accent2">
                  <a:lumMod val="50000"/>
                </a:schemeClr>
              </a:solidFill>
              <a:latin typeface="Adobe 繁黑體 Std B" pitchFamily="34" charset="-120"/>
              <a:ea typeface="Adobe 繁黑體 Std B" pitchFamily="34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01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 rot="16200000" flipV="1">
            <a:off x="1357692" y="-962138"/>
            <a:ext cx="909265" cy="362465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09" tIns="54855" rIns="109709" bIns="54855" rtlCol="0" anchor="ctr"/>
          <a:lstStyle/>
          <a:p>
            <a:pPr algn="ctr"/>
            <a:endParaRPr lang="bg-BG" sz="2400"/>
          </a:p>
        </p:txBody>
      </p:sp>
      <p:grpSp>
        <p:nvGrpSpPr>
          <p:cNvPr id="5" name="Group 4"/>
          <p:cNvGrpSpPr/>
          <p:nvPr/>
        </p:nvGrpSpPr>
        <p:grpSpPr>
          <a:xfrm>
            <a:off x="465633" y="404680"/>
            <a:ext cx="1948054" cy="900142"/>
            <a:chOff x="701992" y="4122454"/>
            <a:chExt cx="10556978" cy="2690712"/>
          </a:xfrm>
        </p:grpSpPr>
        <p:sp>
          <p:nvSpPr>
            <p:cNvPr id="13" name="Freeform 71"/>
            <p:cNvSpPr>
              <a:spLocks noChangeArrowheads="1"/>
            </p:cNvSpPr>
            <p:nvPr/>
          </p:nvSpPr>
          <p:spPr bwMode="auto">
            <a:xfrm>
              <a:off x="10348971" y="6137424"/>
              <a:ext cx="909999" cy="675742"/>
            </a:xfrm>
            <a:custGeom>
              <a:avLst/>
              <a:gdLst>
                <a:gd name="T0" fmla="*/ 70 w 444"/>
                <a:gd name="T1" fmla="*/ 0 h 329"/>
                <a:gd name="T2" fmla="*/ 70 w 444"/>
                <a:gd name="T3" fmla="*/ 0 h 329"/>
                <a:gd name="T4" fmla="*/ 0 w 444"/>
                <a:gd name="T5" fmla="*/ 70 h 329"/>
                <a:gd name="T6" fmla="*/ 70 w 444"/>
                <a:gd name="T7" fmla="*/ 150 h 329"/>
                <a:gd name="T8" fmla="*/ 0 w 444"/>
                <a:gd name="T9" fmla="*/ 291 h 329"/>
                <a:gd name="T10" fmla="*/ 0 w 444"/>
                <a:gd name="T11" fmla="*/ 328 h 329"/>
                <a:gd name="T12" fmla="*/ 70 w 444"/>
                <a:gd name="T13" fmla="*/ 0 h 329"/>
                <a:gd name="T14" fmla="*/ 275 w 444"/>
                <a:gd name="T15" fmla="*/ 0 h 329"/>
                <a:gd name="T16" fmla="*/ 275 w 444"/>
                <a:gd name="T17" fmla="*/ 0 h 329"/>
                <a:gd name="T18" fmla="*/ 204 w 444"/>
                <a:gd name="T19" fmla="*/ 70 h 329"/>
                <a:gd name="T20" fmla="*/ 275 w 444"/>
                <a:gd name="T21" fmla="*/ 150 h 329"/>
                <a:gd name="T22" fmla="*/ 204 w 444"/>
                <a:gd name="T23" fmla="*/ 291 h 329"/>
                <a:gd name="T24" fmla="*/ 204 w 444"/>
                <a:gd name="T25" fmla="*/ 328 h 329"/>
                <a:gd name="T26" fmla="*/ 275 w 444"/>
                <a:gd name="T2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4" h="329">
                  <a:moveTo>
                    <a:pt x="70" y="0"/>
                  </a:moveTo>
                  <a:lnTo>
                    <a:pt x="70" y="0"/>
                  </a:lnTo>
                  <a:cubicBezTo>
                    <a:pt x="26" y="0"/>
                    <a:pt x="0" y="35"/>
                    <a:pt x="0" y="70"/>
                  </a:cubicBezTo>
                  <a:cubicBezTo>
                    <a:pt x="0" y="115"/>
                    <a:pt x="26" y="150"/>
                    <a:pt x="70" y="150"/>
                  </a:cubicBezTo>
                  <a:cubicBezTo>
                    <a:pt x="142" y="150"/>
                    <a:pt x="98" y="291"/>
                    <a:pt x="0" y="291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68" y="328"/>
                    <a:pt x="239" y="0"/>
                    <a:pt x="70" y="0"/>
                  </a:cubicBezTo>
                  <a:close/>
                  <a:moveTo>
                    <a:pt x="275" y="0"/>
                  </a:moveTo>
                  <a:lnTo>
                    <a:pt x="275" y="0"/>
                  </a:lnTo>
                  <a:cubicBezTo>
                    <a:pt x="239" y="0"/>
                    <a:pt x="204" y="35"/>
                    <a:pt x="204" y="70"/>
                  </a:cubicBezTo>
                  <a:cubicBezTo>
                    <a:pt x="204" y="115"/>
                    <a:pt x="239" y="150"/>
                    <a:pt x="275" y="150"/>
                  </a:cubicBezTo>
                  <a:cubicBezTo>
                    <a:pt x="354" y="150"/>
                    <a:pt x="301" y="291"/>
                    <a:pt x="204" y="291"/>
                  </a:cubicBezTo>
                  <a:cubicBezTo>
                    <a:pt x="204" y="328"/>
                    <a:pt x="204" y="328"/>
                    <a:pt x="204" y="328"/>
                  </a:cubicBezTo>
                  <a:cubicBezTo>
                    <a:pt x="381" y="328"/>
                    <a:pt x="443" y="0"/>
                    <a:pt x="2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14" name="Freeform 71"/>
            <p:cNvSpPr>
              <a:spLocks noChangeArrowheads="1"/>
            </p:cNvSpPr>
            <p:nvPr/>
          </p:nvSpPr>
          <p:spPr bwMode="auto">
            <a:xfrm rot="11131217">
              <a:off x="701992" y="4122454"/>
              <a:ext cx="909999" cy="675742"/>
            </a:xfrm>
            <a:custGeom>
              <a:avLst/>
              <a:gdLst>
                <a:gd name="T0" fmla="*/ 70 w 444"/>
                <a:gd name="T1" fmla="*/ 0 h 329"/>
                <a:gd name="T2" fmla="*/ 70 w 444"/>
                <a:gd name="T3" fmla="*/ 0 h 329"/>
                <a:gd name="T4" fmla="*/ 0 w 444"/>
                <a:gd name="T5" fmla="*/ 70 h 329"/>
                <a:gd name="T6" fmla="*/ 70 w 444"/>
                <a:gd name="T7" fmla="*/ 150 h 329"/>
                <a:gd name="T8" fmla="*/ 0 w 444"/>
                <a:gd name="T9" fmla="*/ 291 h 329"/>
                <a:gd name="T10" fmla="*/ 0 w 444"/>
                <a:gd name="T11" fmla="*/ 328 h 329"/>
                <a:gd name="T12" fmla="*/ 70 w 444"/>
                <a:gd name="T13" fmla="*/ 0 h 329"/>
                <a:gd name="T14" fmla="*/ 275 w 444"/>
                <a:gd name="T15" fmla="*/ 0 h 329"/>
                <a:gd name="T16" fmla="*/ 275 w 444"/>
                <a:gd name="T17" fmla="*/ 0 h 329"/>
                <a:gd name="T18" fmla="*/ 204 w 444"/>
                <a:gd name="T19" fmla="*/ 70 h 329"/>
                <a:gd name="T20" fmla="*/ 275 w 444"/>
                <a:gd name="T21" fmla="*/ 150 h 329"/>
                <a:gd name="T22" fmla="*/ 204 w 444"/>
                <a:gd name="T23" fmla="*/ 291 h 329"/>
                <a:gd name="T24" fmla="*/ 204 w 444"/>
                <a:gd name="T25" fmla="*/ 328 h 329"/>
                <a:gd name="T26" fmla="*/ 275 w 444"/>
                <a:gd name="T2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4" h="329">
                  <a:moveTo>
                    <a:pt x="70" y="0"/>
                  </a:moveTo>
                  <a:lnTo>
                    <a:pt x="70" y="0"/>
                  </a:lnTo>
                  <a:cubicBezTo>
                    <a:pt x="26" y="0"/>
                    <a:pt x="0" y="35"/>
                    <a:pt x="0" y="70"/>
                  </a:cubicBezTo>
                  <a:cubicBezTo>
                    <a:pt x="0" y="115"/>
                    <a:pt x="26" y="150"/>
                    <a:pt x="70" y="150"/>
                  </a:cubicBezTo>
                  <a:cubicBezTo>
                    <a:pt x="142" y="150"/>
                    <a:pt x="98" y="291"/>
                    <a:pt x="0" y="291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68" y="328"/>
                    <a:pt x="239" y="0"/>
                    <a:pt x="70" y="0"/>
                  </a:cubicBezTo>
                  <a:close/>
                  <a:moveTo>
                    <a:pt x="275" y="0"/>
                  </a:moveTo>
                  <a:lnTo>
                    <a:pt x="275" y="0"/>
                  </a:lnTo>
                  <a:cubicBezTo>
                    <a:pt x="239" y="0"/>
                    <a:pt x="204" y="35"/>
                    <a:pt x="204" y="70"/>
                  </a:cubicBezTo>
                  <a:cubicBezTo>
                    <a:pt x="204" y="115"/>
                    <a:pt x="239" y="150"/>
                    <a:pt x="275" y="150"/>
                  </a:cubicBezTo>
                  <a:cubicBezTo>
                    <a:pt x="354" y="150"/>
                    <a:pt x="301" y="291"/>
                    <a:pt x="204" y="291"/>
                  </a:cubicBezTo>
                  <a:cubicBezTo>
                    <a:pt x="204" y="328"/>
                    <a:pt x="204" y="328"/>
                    <a:pt x="204" y="328"/>
                  </a:cubicBezTo>
                  <a:cubicBezTo>
                    <a:pt x="381" y="328"/>
                    <a:pt x="443" y="0"/>
                    <a:pt x="2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/>
            </a:p>
          </p:txBody>
        </p:sp>
      </p:grpSp>
      <p:sp>
        <p:nvSpPr>
          <p:cNvPr id="39" name="TextBox 75">
            <a:extLst>
              <a:ext uri="{FF2B5EF4-FFF2-40B4-BE49-F238E27FC236}">
                <a16:creationId xmlns:a16="http://schemas.microsoft.com/office/drawing/2014/main" id="{A1F70F8E-AA91-42A9-AC66-97F61A8EC7B3}"/>
              </a:ext>
            </a:extLst>
          </p:cNvPr>
          <p:cNvSpPr txBox="1"/>
          <p:nvPr/>
        </p:nvSpPr>
        <p:spPr>
          <a:xfrm>
            <a:off x="836566" y="483167"/>
            <a:ext cx="1379412" cy="750957"/>
          </a:xfrm>
          <a:prstGeom prst="rect">
            <a:avLst/>
          </a:prstGeom>
          <a:noFill/>
        </p:spPr>
        <p:txBody>
          <a:bodyPr wrap="square" lIns="109709" tIns="54855" rIns="109709" bIns="54855" rtlCol="0">
            <a:spAutoFit/>
          </a:bodyPr>
          <a:lstStyle/>
          <a:p>
            <a:pPr defTabSz="914194">
              <a:lnSpc>
                <a:spcPct val="130000"/>
              </a:lnSpc>
            </a:pPr>
            <a:r>
              <a:rPr lang="zh-TW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</a:rPr>
              <a:t>結論</a:t>
            </a:r>
            <a:endParaRPr 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/>
            </a:endParaRPr>
          </a:p>
        </p:txBody>
      </p:sp>
      <p:grpSp>
        <p:nvGrpSpPr>
          <p:cNvPr id="12" name="Group 10"/>
          <p:cNvGrpSpPr/>
          <p:nvPr/>
        </p:nvGrpSpPr>
        <p:grpSpPr>
          <a:xfrm rot="21359432">
            <a:off x="942629" y="1061859"/>
            <a:ext cx="9804972" cy="5659035"/>
            <a:chOff x="7278688" y="4457700"/>
            <a:chExt cx="1233488" cy="862013"/>
          </a:xfrm>
        </p:grpSpPr>
        <p:sp>
          <p:nvSpPr>
            <p:cNvPr id="15" name="Freeform 102"/>
            <p:cNvSpPr>
              <a:spLocks/>
            </p:cNvSpPr>
            <p:nvPr/>
          </p:nvSpPr>
          <p:spPr bwMode="auto">
            <a:xfrm>
              <a:off x="7521575" y="5137150"/>
              <a:ext cx="331788" cy="182563"/>
            </a:xfrm>
            <a:custGeom>
              <a:avLst/>
              <a:gdLst>
                <a:gd name="T0" fmla="*/ 191 w 209"/>
                <a:gd name="T1" fmla="*/ 0 h 115"/>
                <a:gd name="T2" fmla="*/ 209 w 209"/>
                <a:gd name="T3" fmla="*/ 115 h 115"/>
                <a:gd name="T4" fmla="*/ 0 w 209"/>
                <a:gd name="T5" fmla="*/ 45 h 115"/>
                <a:gd name="T6" fmla="*/ 191 w 209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" h="115">
                  <a:moveTo>
                    <a:pt x="191" y="0"/>
                  </a:moveTo>
                  <a:lnTo>
                    <a:pt x="209" y="115"/>
                  </a:lnTo>
                  <a:lnTo>
                    <a:pt x="0" y="45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D755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  <a:cs typeface="+mn-cs"/>
              </a:endParaRPr>
            </a:p>
          </p:txBody>
        </p:sp>
        <p:sp>
          <p:nvSpPr>
            <p:cNvPr id="16" name="Freeform 103"/>
            <p:cNvSpPr>
              <a:spLocks/>
            </p:cNvSpPr>
            <p:nvPr/>
          </p:nvSpPr>
          <p:spPr bwMode="auto">
            <a:xfrm>
              <a:off x="7494588" y="5010150"/>
              <a:ext cx="1017588" cy="198438"/>
            </a:xfrm>
            <a:custGeom>
              <a:avLst/>
              <a:gdLst>
                <a:gd name="T0" fmla="*/ 641 w 641"/>
                <a:gd name="T1" fmla="*/ 0 h 125"/>
                <a:gd name="T2" fmla="*/ 17 w 641"/>
                <a:gd name="T3" fmla="*/ 125 h 125"/>
                <a:gd name="T4" fmla="*/ 0 w 641"/>
                <a:gd name="T5" fmla="*/ 21 h 125"/>
                <a:gd name="T6" fmla="*/ 641 w 641"/>
                <a:gd name="T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1" h="125">
                  <a:moveTo>
                    <a:pt x="641" y="0"/>
                  </a:moveTo>
                  <a:lnTo>
                    <a:pt x="17" y="125"/>
                  </a:lnTo>
                  <a:lnTo>
                    <a:pt x="0" y="21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rgbClr val="C6270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  <a:cs typeface="+mn-cs"/>
              </a:endParaRPr>
            </a:p>
          </p:txBody>
        </p:sp>
        <p:sp>
          <p:nvSpPr>
            <p:cNvPr id="17" name="Freeform 104"/>
            <p:cNvSpPr>
              <a:spLocks/>
            </p:cNvSpPr>
            <p:nvPr/>
          </p:nvSpPr>
          <p:spPr bwMode="auto">
            <a:xfrm>
              <a:off x="7278688" y="4457700"/>
              <a:ext cx="1233488" cy="604838"/>
            </a:xfrm>
            <a:custGeom>
              <a:avLst/>
              <a:gdLst>
                <a:gd name="T0" fmla="*/ 0 w 777"/>
                <a:gd name="T1" fmla="*/ 0 h 381"/>
                <a:gd name="T2" fmla="*/ 777 w 777"/>
                <a:gd name="T3" fmla="*/ 71 h 381"/>
                <a:gd name="T4" fmla="*/ 777 w 777"/>
                <a:gd name="T5" fmla="*/ 348 h 381"/>
                <a:gd name="T6" fmla="*/ 0 w 777"/>
                <a:gd name="T7" fmla="*/ 381 h 381"/>
                <a:gd name="T8" fmla="*/ 0 w 777"/>
                <a:gd name="T9" fmla="*/ 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7" h="381">
                  <a:moveTo>
                    <a:pt x="0" y="0"/>
                  </a:moveTo>
                  <a:lnTo>
                    <a:pt x="777" y="71"/>
                  </a:lnTo>
                  <a:lnTo>
                    <a:pt x="777" y="348"/>
                  </a:lnTo>
                  <a:lnTo>
                    <a:pt x="0" y="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755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  <a:cs typeface="+mn-cs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157679" y="1474036"/>
            <a:ext cx="8321879" cy="3298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zh-TW" altLang="en-US" sz="2400" dirty="0">
                <a:solidFill>
                  <a:schemeClr val="accent5">
                    <a:lumMod val="50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en-US" sz="2800" b="1" dirty="0">
                <a:solidFill>
                  <a:schemeClr val="accent5">
                    <a:lumMod val="50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金酒公司會依照議會的正式決議辦理回運作業，惟第一次遇到此種情形，未有標準作業流程可供參考，必須向陸方關務機關確認符合法令之回運作業方式。回運後，也會依據相關回收作業辦法處理，以確保品質無虞，鞏固金門高粱酒品牌形象。</a:t>
            </a:r>
            <a:endParaRPr lang="zh-TW" alt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605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355</TotalTime>
  <Words>509</Words>
  <Application>Microsoft Office PowerPoint</Application>
  <PresentationFormat>寬螢幕</PresentationFormat>
  <Paragraphs>85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Adobe 繁黑體 Std B</vt:lpstr>
      <vt:lpstr>微软雅黑</vt:lpstr>
      <vt:lpstr>微软雅黑</vt:lpstr>
      <vt:lpstr>微軟正黑體</vt:lpstr>
      <vt:lpstr>標楷體</vt:lpstr>
      <vt:lpstr>Arial</vt:lpstr>
      <vt:lpstr>Calibri</vt:lpstr>
      <vt:lpstr>Cambria</vt:lpstr>
      <vt:lpstr>Tw Cen MT</vt:lpstr>
      <vt:lpstr>小水滴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張稱讚</dc:creator>
  <cp:lastModifiedBy>黃章維</cp:lastModifiedBy>
  <cp:revision>58</cp:revision>
  <cp:lastPrinted>2019-11-21T07:31:42Z</cp:lastPrinted>
  <dcterms:created xsi:type="dcterms:W3CDTF">2019-11-16T09:39:14Z</dcterms:created>
  <dcterms:modified xsi:type="dcterms:W3CDTF">2019-11-21T08:35:30Z</dcterms:modified>
</cp:coreProperties>
</file>