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4"/>
  </p:sldMasterIdLst>
  <p:notesMasterIdLst>
    <p:notesMasterId r:id="rId32"/>
  </p:notesMasterIdLst>
  <p:handoutMasterIdLst>
    <p:handoutMasterId r:id="rId33"/>
  </p:handoutMasterIdLst>
  <p:sldIdLst>
    <p:sldId id="265" r:id="rId5"/>
    <p:sldId id="338" r:id="rId6"/>
    <p:sldId id="274" r:id="rId7"/>
    <p:sldId id="339" r:id="rId8"/>
    <p:sldId id="340" r:id="rId9"/>
    <p:sldId id="343" r:id="rId10"/>
    <p:sldId id="362" r:id="rId11"/>
    <p:sldId id="344" r:id="rId12"/>
    <p:sldId id="367" r:id="rId13"/>
    <p:sldId id="366" r:id="rId14"/>
    <p:sldId id="345" r:id="rId15"/>
    <p:sldId id="346" r:id="rId16"/>
    <p:sldId id="347" r:id="rId17"/>
    <p:sldId id="348" r:id="rId18"/>
    <p:sldId id="349" r:id="rId19"/>
    <p:sldId id="368" r:id="rId20"/>
    <p:sldId id="364" r:id="rId21"/>
    <p:sldId id="365" r:id="rId22"/>
    <p:sldId id="352" r:id="rId23"/>
    <p:sldId id="353" r:id="rId24"/>
    <p:sldId id="354" r:id="rId25"/>
    <p:sldId id="355" r:id="rId26"/>
    <p:sldId id="356" r:id="rId27"/>
    <p:sldId id="359" r:id="rId28"/>
    <p:sldId id="361" r:id="rId29"/>
    <p:sldId id="369" r:id="rId30"/>
    <p:sldId id="360" r:id="rId31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CC"/>
    <a:srgbClr val="FFCC99"/>
    <a:srgbClr val="FF0066"/>
    <a:srgbClr val="FF00FF"/>
    <a:srgbClr val="FF6600"/>
    <a:srgbClr val="FFFFCC"/>
    <a:srgbClr val="FF99CC"/>
    <a:srgbClr val="FF6699"/>
    <a:srgbClr val="FBF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9873" autoAdjust="0"/>
  </p:normalViewPr>
  <p:slideViewPr>
    <p:cSldViewPr snapToGrid="0">
      <p:cViewPr>
        <p:scale>
          <a:sx n="80" d="100"/>
          <a:sy n="80" d="100"/>
        </p:scale>
        <p:origin x="-192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3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mtax4017\Desktop\&#20110;&#21448;&#31185;&#38263;\&#35696;&#26371;&#26989;&#21209;&#24037;&#20316;&#22577;&#21578;\1091029\1091029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mtax4017\Desktop\&#20110;&#21448;&#31185;&#38263;\&#35696;&#26371;&#26989;&#21209;&#24037;&#20316;&#22577;&#21578;\1091029\1091029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08008195423565"/>
          <c:y val="0.13862069362763452"/>
          <c:w val="0.66488195738538625"/>
          <c:h val="0.758742000702728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工作表1!$B$2</c:f>
              <c:strCache>
                <c:ptCount val="1"/>
                <c:pt idx="0">
                  <c:v>上期實徵數</c:v>
                </c:pt>
              </c:strCache>
            </c:strRef>
          </c:tx>
          <c:invertIfNegative val="0"/>
          <c:cat>
            <c:strRef>
              <c:f>工作表1!$A$3:$A$9</c:f>
              <c:strCache>
                <c:ptCount val="7"/>
                <c:pt idx="0">
                  <c:v>地價稅</c:v>
                </c:pt>
                <c:pt idx="1">
                  <c:v>土地增值稅</c:v>
                </c:pt>
                <c:pt idx="2">
                  <c:v>房屋稅</c:v>
                </c:pt>
                <c:pt idx="3">
                  <c:v>使用牌照稅</c:v>
                </c:pt>
                <c:pt idx="4">
                  <c:v>契稅</c:v>
                </c:pt>
                <c:pt idx="5">
                  <c:v>印花稅</c:v>
                </c:pt>
                <c:pt idx="6">
                  <c:v>娛樂稅</c:v>
                </c:pt>
              </c:strCache>
            </c:strRef>
          </c:cat>
          <c:val>
            <c:numRef>
              <c:f>工作表1!$B$3:$B$9</c:f>
              <c:numCache>
                <c:formatCode>0_);[Red]\(0\)</c:formatCode>
                <c:ptCount val="7"/>
                <c:pt idx="0">
                  <c:v>1192</c:v>
                </c:pt>
                <c:pt idx="1">
                  <c:v>158102</c:v>
                </c:pt>
                <c:pt idx="2">
                  <c:v>85191</c:v>
                </c:pt>
                <c:pt idx="3">
                  <c:v>146695</c:v>
                </c:pt>
                <c:pt idx="4">
                  <c:v>7187</c:v>
                </c:pt>
                <c:pt idx="5">
                  <c:v>14913</c:v>
                </c:pt>
                <c:pt idx="6">
                  <c:v>954</c:v>
                </c:pt>
              </c:numCache>
            </c:numRef>
          </c:val>
        </c:ser>
        <c:ser>
          <c:idx val="1"/>
          <c:order val="1"/>
          <c:tx>
            <c:strRef>
              <c:f>工作表1!$C$2</c:f>
              <c:strCache>
                <c:ptCount val="1"/>
                <c:pt idx="0">
                  <c:v>本期實徵數</c:v>
                </c:pt>
              </c:strCache>
            </c:strRef>
          </c:tx>
          <c:invertIfNegative val="0"/>
          <c:cat>
            <c:strRef>
              <c:f>工作表1!$A$3:$A$9</c:f>
              <c:strCache>
                <c:ptCount val="7"/>
                <c:pt idx="0">
                  <c:v>地價稅</c:v>
                </c:pt>
                <c:pt idx="1">
                  <c:v>土地增值稅</c:v>
                </c:pt>
                <c:pt idx="2">
                  <c:v>房屋稅</c:v>
                </c:pt>
                <c:pt idx="3">
                  <c:v>使用牌照稅</c:v>
                </c:pt>
                <c:pt idx="4">
                  <c:v>契稅</c:v>
                </c:pt>
                <c:pt idx="5">
                  <c:v>印花稅</c:v>
                </c:pt>
                <c:pt idx="6">
                  <c:v>娛樂稅</c:v>
                </c:pt>
              </c:strCache>
            </c:strRef>
          </c:cat>
          <c:val>
            <c:numRef>
              <c:f>工作表1!$C$3:$C$9</c:f>
              <c:numCache>
                <c:formatCode>0_);[Red]\(0\)</c:formatCode>
                <c:ptCount val="7"/>
                <c:pt idx="0">
                  <c:v>1659</c:v>
                </c:pt>
                <c:pt idx="1">
                  <c:v>123626</c:v>
                </c:pt>
                <c:pt idx="2">
                  <c:v>72838</c:v>
                </c:pt>
                <c:pt idx="3">
                  <c:v>155834</c:v>
                </c:pt>
                <c:pt idx="4">
                  <c:v>5884</c:v>
                </c:pt>
                <c:pt idx="5">
                  <c:v>15329</c:v>
                </c:pt>
                <c:pt idx="6">
                  <c:v>932</c:v>
                </c:pt>
              </c:numCache>
            </c:numRef>
          </c:val>
        </c:ser>
        <c:ser>
          <c:idx val="2"/>
          <c:order val="2"/>
          <c:tx>
            <c:strRef>
              <c:f>工作表1!$D$2</c:f>
              <c:strCache>
                <c:ptCount val="1"/>
                <c:pt idx="0">
                  <c:v>預算數</c:v>
                </c:pt>
              </c:strCache>
            </c:strRef>
          </c:tx>
          <c:invertIfNegative val="0"/>
          <c:cat>
            <c:strRef>
              <c:f>工作表1!$A$3:$A$9</c:f>
              <c:strCache>
                <c:ptCount val="7"/>
                <c:pt idx="0">
                  <c:v>地價稅</c:v>
                </c:pt>
                <c:pt idx="1">
                  <c:v>土地增值稅</c:v>
                </c:pt>
                <c:pt idx="2">
                  <c:v>房屋稅</c:v>
                </c:pt>
                <c:pt idx="3">
                  <c:v>使用牌照稅</c:v>
                </c:pt>
                <c:pt idx="4">
                  <c:v>契稅</c:v>
                </c:pt>
                <c:pt idx="5">
                  <c:v>印花稅</c:v>
                </c:pt>
                <c:pt idx="6">
                  <c:v>娛樂稅</c:v>
                </c:pt>
              </c:strCache>
            </c:strRef>
          </c:cat>
          <c:val>
            <c:numRef>
              <c:f>工作表1!$D$3:$D$9</c:f>
              <c:numCache>
                <c:formatCode>0_);[Red]\(0\)</c:formatCode>
                <c:ptCount val="7"/>
                <c:pt idx="0">
                  <c:v>25000</c:v>
                </c:pt>
                <c:pt idx="1">
                  <c:v>231250</c:v>
                </c:pt>
                <c:pt idx="2">
                  <c:v>82000</c:v>
                </c:pt>
                <c:pt idx="3">
                  <c:v>143000</c:v>
                </c:pt>
                <c:pt idx="4">
                  <c:v>5500</c:v>
                </c:pt>
                <c:pt idx="5">
                  <c:v>20000</c:v>
                </c:pt>
                <c:pt idx="6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269824"/>
        <c:axId val="73658880"/>
      </c:barChart>
      <c:catAx>
        <c:axId val="136269824"/>
        <c:scaling>
          <c:orientation val="minMax"/>
        </c:scaling>
        <c:delete val="0"/>
        <c:axPos val="b"/>
        <c:majorTickMark val="out"/>
        <c:minorTickMark val="none"/>
        <c:tickLblPos val="nextTo"/>
        <c:crossAx val="73658880"/>
        <c:crosses val="autoZero"/>
        <c:auto val="1"/>
        <c:lblAlgn val="ctr"/>
        <c:lblOffset val="100"/>
        <c:noMultiLvlLbl val="0"/>
      </c:catAx>
      <c:valAx>
        <c:axId val="73658880"/>
        <c:scaling>
          <c:orientation val="minMax"/>
        </c:scaling>
        <c:delete val="0"/>
        <c:axPos val="l"/>
        <c:majorGridlines/>
        <c:numFmt formatCode="#,##0_);[Red]\(#,##0\)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zh-TW"/>
          </a:p>
        </c:txPr>
        <c:crossAx val="13626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53859104569445"/>
          <c:y val="0.40703903599467772"/>
          <c:w val="0.17833999294864261"/>
          <c:h val="0.19052288125717901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標楷體" pitchFamily="65" charset="-120"/>
          <a:ea typeface="標楷體" pitchFamily="65" charset="-120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 dirty="0" smtClean="0"/>
              <a:t>飛躍</a:t>
            </a:r>
            <a:r>
              <a:rPr lang="zh-TW" altLang="en-US" dirty="0"/>
              <a:t>稅務</a:t>
            </a:r>
            <a:r>
              <a:rPr lang="zh-TW" altLang="en-US" dirty="0" smtClean="0"/>
              <a:t>通</a:t>
            </a:r>
            <a:r>
              <a:rPr lang="en-US" altLang="zh-TW" dirty="0" smtClean="0"/>
              <a:t>108</a:t>
            </a:r>
            <a:r>
              <a:rPr lang="zh-TW" altLang="en-US" dirty="0" smtClean="0"/>
              <a:t>年及</a:t>
            </a:r>
            <a:r>
              <a:rPr lang="en-US" altLang="zh-TW" dirty="0" smtClean="0"/>
              <a:t>109</a:t>
            </a:r>
            <a:r>
              <a:rPr lang="zh-TW" altLang="en-US" dirty="0" smtClean="0"/>
              <a:t>年同期受理件</a:t>
            </a:r>
            <a:r>
              <a:rPr lang="zh-TW" altLang="en-US" dirty="0"/>
              <a:t>數比較圖
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546470616048493"/>
          <c:y val="0.34646229296472764"/>
          <c:w val="0.79346736997681111"/>
          <c:h val="0.61353900630826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工作表1!$A$105</c:f>
              <c:strCache>
                <c:ptCount val="1"/>
                <c:pt idx="0">
                  <c:v>108年及109年同期受理飛躍稅務通件數比較圖
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工作表1!$B$104:$C$104</c:f>
              <c:strCache>
                <c:ptCount val="2"/>
                <c:pt idx="0">
                  <c:v>109年度</c:v>
                </c:pt>
                <c:pt idx="1">
                  <c:v>108年度</c:v>
                </c:pt>
              </c:strCache>
            </c:strRef>
          </c:cat>
          <c:val>
            <c:numRef>
              <c:f>工作表1!$B$105:$C$105</c:f>
              <c:numCache>
                <c:formatCode>General</c:formatCode>
                <c:ptCount val="2"/>
                <c:pt idx="0">
                  <c:v>1021</c:v>
                </c:pt>
                <c:pt idx="1">
                  <c:v>495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7627648"/>
        <c:axId val="52021504"/>
      </c:barChart>
      <c:catAx>
        <c:axId val="217627648"/>
        <c:scaling>
          <c:orientation val="minMax"/>
        </c:scaling>
        <c:delete val="0"/>
        <c:axPos val="l"/>
        <c:majorTickMark val="none"/>
        <c:minorTickMark val="none"/>
        <c:tickLblPos val="nextTo"/>
        <c:crossAx val="52021504"/>
        <c:crosses val="autoZero"/>
        <c:auto val="1"/>
        <c:lblAlgn val="ctr"/>
        <c:lblOffset val="100"/>
        <c:noMultiLvlLbl val="0"/>
      </c:catAx>
      <c:valAx>
        <c:axId val="52021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762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>
              <a:lumMod val="50000"/>
            </a:schemeClr>
          </a:solidFill>
          <a:latin typeface="標楷體" pitchFamily="65" charset="-120"/>
          <a:ea typeface="標楷體" pitchFamily="65" charset="-120"/>
        </a:defRPr>
      </a:pPr>
      <a:endParaRPr lang="zh-TW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/>
              <a:t>滿意度比較表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工作表1!$A$59</c:f>
              <c:strCache>
                <c:ptCount val="1"/>
                <c:pt idx="0">
                  <c:v>非常滿意</c:v>
                </c:pt>
              </c:strCache>
            </c:strRef>
          </c:tx>
          <c:invertIfNegative val="0"/>
          <c:cat>
            <c:strRef>
              <c:f>工作表1!$B$58:$C$58</c:f>
              <c:strCache>
                <c:ptCount val="2"/>
                <c:pt idx="0">
                  <c:v>108年度</c:v>
                </c:pt>
                <c:pt idx="1">
                  <c:v>109年度</c:v>
                </c:pt>
              </c:strCache>
            </c:strRef>
          </c:cat>
          <c:val>
            <c:numRef>
              <c:f>工作表1!$B$59:$C$59</c:f>
              <c:numCache>
                <c:formatCode>General</c:formatCode>
                <c:ptCount val="2"/>
                <c:pt idx="0">
                  <c:v>84</c:v>
                </c:pt>
                <c:pt idx="1">
                  <c:v>97.73</c:v>
                </c:pt>
              </c:numCache>
            </c:numRef>
          </c:val>
        </c:ser>
        <c:ser>
          <c:idx val="1"/>
          <c:order val="1"/>
          <c:tx>
            <c:strRef>
              <c:f>工作表1!$A$60</c:f>
              <c:strCache>
                <c:ptCount val="1"/>
                <c:pt idx="0">
                  <c:v>滿意</c:v>
                </c:pt>
              </c:strCache>
            </c:strRef>
          </c:tx>
          <c:invertIfNegative val="0"/>
          <c:cat>
            <c:strRef>
              <c:f>工作表1!$B$58:$C$58</c:f>
              <c:strCache>
                <c:ptCount val="2"/>
                <c:pt idx="0">
                  <c:v>108年度</c:v>
                </c:pt>
                <c:pt idx="1">
                  <c:v>109年度</c:v>
                </c:pt>
              </c:strCache>
            </c:strRef>
          </c:cat>
          <c:val>
            <c:numRef>
              <c:f>工作表1!$B$60:$C$60</c:f>
              <c:numCache>
                <c:formatCode>General</c:formatCode>
                <c:ptCount val="2"/>
                <c:pt idx="0">
                  <c:v>16</c:v>
                </c:pt>
                <c:pt idx="1">
                  <c:v>2.27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7626624"/>
        <c:axId val="52023808"/>
      </c:barChart>
      <c:catAx>
        <c:axId val="217626624"/>
        <c:scaling>
          <c:orientation val="minMax"/>
        </c:scaling>
        <c:delete val="0"/>
        <c:axPos val="b"/>
        <c:majorTickMark val="none"/>
        <c:minorTickMark val="none"/>
        <c:tickLblPos val="nextTo"/>
        <c:crossAx val="52023808"/>
        <c:crosses val="autoZero"/>
        <c:auto val="1"/>
        <c:lblAlgn val="ctr"/>
        <c:lblOffset val="100"/>
        <c:noMultiLvlLbl val="0"/>
      </c:catAx>
      <c:valAx>
        <c:axId val="52023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76266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tx2">
              <a:lumMod val="50000"/>
            </a:schemeClr>
          </a:solidFill>
          <a:latin typeface="標楷體" pitchFamily="65" charset="-120"/>
          <a:ea typeface="標楷體" pitchFamily="65" charset="-120"/>
        </a:defRPr>
      </a:pPr>
      <a:endParaRPr lang="zh-TW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1680" b="0"/>
            </a:pPr>
            <a:r>
              <a:rPr lang="zh-TW" altLang="en-US" sz="1680" b="1" dirty="0"/>
              <a:t>輔導</a:t>
            </a:r>
            <a:r>
              <a:rPr lang="zh-TW" altLang="en-US" sz="1680" b="1" dirty="0" smtClean="0"/>
              <a:t>辦理離島免稅輛數</a:t>
            </a:r>
            <a:endParaRPr lang="zh-TW" altLang="en-US" sz="1680" b="1" dirty="0"/>
          </a:p>
        </c:rich>
      </c:tx>
      <c:layout>
        <c:manualLayout>
          <c:xMode val="edge"/>
          <c:yMode val="edge"/>
          <c:x val="0.18348135054085069"/>
          <c:y val="3.21064866891638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887149380300061E-2"/>
          <c:y val="0.181490813648294"/>
          <c:w val="0.59894458624030988"/>
          <c:h val="0.64598075240594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工作表1!$A$120</c:f>
              <c:strCache>
                <c:ptCount val="1"/>
                <c:pt idx="0">
                  <c:v>輔導辦理離島免稅</c:v>
                </c:pt>
              </c:strCache>
            </c:strRef>
          </c:tx>
          <c:invertIfNegative val="0"/>
          <c:cat>
            <c:strRef>
              <c:f>工作表1!$B$119:$C$119</c:f>
              <c:strCache>
                <c:ptCount val="2"/>
                <c:pt idx="0">
                  <c:v>109年度</c:v>
                </c:pt>
                <c:pt idx="1">
                  <c:v>109年度</c:v>
                </c:pt>
              </c:strCache>
            </c:strRef>
          </c:cat>
          <c:val>
            <c:numRef>
              <c:f>工作表1!$B$120:$C$120</c:f>
              <c:numCache>
                <c:formatCode>General</c:formatCode>
                <c:ptCount val="2"/>
                <c:pt idx="0">
                  <c:v>263</c:v>
                </c:pt>
                <c:pt idx="1">
                  <c:v>298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6306688"/>
        <c:axId val="101040704"/>
      </c:barChart>
      <c:catAx>
        <c:axId val="136306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040704"/>
        <c:crosses val="autoZero"/>
        <c:auto val="1"/>
        <c:lblAlgn val="ctr"/>
        <c:lblOffset val="100"/>
        <c:noMultiLvlLbl val="0"/>
      </c:catAx>
      <c:valAx>
        <c:axId val="101040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630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>
              <a:lumMod val="50000"/>
            </a:schemeClr>
          </a:solidFill>
          <a:latin typeface="標楷體" pitchFamily="65" charset="-120"/>
          <a:ea typeface="標楷體" pitchFamily="65" charset="-120"/>
        </a:defRPr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cat>
            <c:strRef>
              <c:f>工作表1!$A$79:$C$79</c:f>
              <c:strCache>
                <c:ptCount val="3"/>
                <c:pt idx="0">
                  <c:v>109預算數</c:v>
                </c:pt>
                <c:pt idx="1">
                  <c:v>分配數</c:v>
                </c:pt>
                <c:pt idx="2">
                  <c:v>截至109年9月</c:v>
                </c:pt>
              </c:strCache>
            </c:strRef>
          </c:cat>
          <c:val>
            <c:numRef>
              <c:f>工作表1!$A$80:$C$80</c:f>
              <c:numCache>
                <c:formatCode>General</c:formatCode>
                <c:ptCount val="3"/>
                <c:pt idx="0">
                  <c:v>20000000</c:v>
                </c:pt>
                <c:pt idx="1">
                  <c:v>15300000</c:v>
                </c:pt>
                <c:pt idx="2">
                  <c:v>15328619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2294528"/>
        <c:axId val="149706368"/>
      </c:barChart>
      <c:catAx>
        <c:axId val="1822945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9706368"/>
        <c:crosses val="autoZero"/>
        <c:auto val="1"/>
        <c:lblAlgn val="ctr"/>
        <c:lblOffset val="100"/>
        <c:noMultiLvlLbl val="0"/>
      </c:catAx>
      <c:valAx>
        <c:axId val="149706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82294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2">
              <a:lumMod val="50000"/>
            </a:schemeClr>
          </a:solidFill>
          <a:latin typeface="標楷體" pitchFamily="65" charset="-120"/>
          <a:ea typeface="標楷體" pitchFamily="65" charset="-120"/>
        </a:defRPr>
      </a:pPr>
      <a:endParaRPr lang="zh-TW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1E25B-DCE5-4873-94E4-78F8450A7D70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50D2A7F-6E98-4123-B131-89AA65F11831}">
      <dgm:prSet phldrT="[文字]"/>
      <dgm:spPr>
        <a:xfrm>
          <a:off x="448824" y="321494"/>
          <a:ext cx="6478148" cy="642989"/>
        </a:xfrm>
        <a:prstGeom prst="rect">
          <a:avLst/>
        </a:prstGeom>
      </dgm:spPr>
      <dgm:t>
        <a:bodyPr/>
        <a:lstStyle/>
        <a:p>
          <a:r>
            <a:rPr lang="zh-TW" altLang="en-U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 壹、稅收績效</a:t>
          </a:r>
          <a:endParaRPr lang="zh-TW" altLang="en-US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1804A798-C15D-4449-8B0A-135E3C7163D3}" type="parTrans" cxnId="{1989B13A-BDA7-4971-9FEE-F62075D4DB8B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C939B58-46C0-4561-8F42-C4F4CC7C53BE}" type="sibTrans" cxnId="{1989B13A-BDA7-4971-9FEE-F62075D4DB8B}">
      <dgm:prSet/>
      <dgm:spPr>
        <a:xfrm>
          <a:off x="-3633731" y="-558370"/>
          <a:ext cx="4331687" cy="4331687"/>
        </a:xfrm>
        <a:prstGeom prst="blockArc">
          <a:avLst>
            <a:gd name="adj1" fmla="val 18900000"/>
            <a:gd name="adj2" fmla="val 2700000"/>
            <a:gd name="adj3" fmla="val 499"/>
          </a:avLst>
        </a:prstGeom>
      </dgm:spPr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330F1B79-C394-43FF-A869-EF8C4DF9A4E9}">
      <dgm:prSet phldrT="[文字]"/>
      <dgm:spPr>
        <a:xfrm>
          <a:off x="682550" y="1285978"/>
          <a:ext cx="6244421" cy="642989"/>
        </a:xfrm>
        <a:prstGeom prst="rect">
          <a:avLst/>
        </a:prstGeom>
      </dgm:spPr>
      <dgm:t>
        <a:bodyPr/>
        <a:lstStyle/>
        <a:p>
          <a:r>
            <a:rPr lang="zh-TW" altLang="en-US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貳、稅務執行概況</a:t>
          </a:r>
          <a:endParaRPr lang="zh-TW" altLang="en-US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EA90B66-E070-4084-BBFB-AE1C8773B00A}" type="parTrans" cxnId="{D001C497-73A9-4917-9001-C03038A10956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DF0302E-161F-44FF-8E3F-7FC3A42F959A}" type="sibTrans" cxnId="{D001C497-73A9-4917-9001-C03038A10956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4729F3E-564C-4EED-8F93-B4E58B68B691}">
      <dgm:prSet phldrT="[文字]"/>
      <dgm:spPr>
        <a:xfrm>
          <a:off x="448824" y="2250462"/>
          <a:ext cx="6478148" cy="642989"/>
        </a:xfrm>
        <a:prstGeom prst="rect">
          <a:avLst/>
        </a:prstGeom>
      </dgm:spPr>
      <dgm:t>
        <a:bodyPr/>
        <a:lstStyle/>
        <a:p>
          <a:r>
            <a:rPr lang="zh-TW" altLang="en-US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參、今後努力方向</a:t>
          </a:r>
          <a:endParaRPr lang="zh-TW" altLang="en-US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AA24CE0E-6717-45D1-9EE0-66E6F119F3D6}" type="parTrans" cxnId="{820915E9-BA53-496D-976A-D72F4070D8F7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F3616B35-3368-4D51-A51A-4B7DDDC99AA9}" type="sibTrans" cxnId="{820915E9-BA53-496D-976A-D72F4070D8F7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934672B2-2A39-4188-B100-51D29F126143}">
      <dgm:prSet phldrT="[文字]"/>
      <dgm:spPr>
        <a:xfrm>
          <a:off x="448824" y="2250462"/>
          <a:ext cx="6478148" cy="642989"/>
        </a:xfrm>
      </dgm:spPr>
      <dgm:t>
        <a:bodyPr/>
        <a:lstStyle/>
        <a:p>
          <a:r>
            <a:rPr lang="zh-TW" altLang="en-US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肆、結語</a:t>
          </a:r>
          <a:endParaRPr lang="zh-TW" altLang="en-US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gm:t>
    </dgm:pt>
    <dgm:pt modelId="{86B763BD-D108-4473-A946-FE1B533CDD19}" type="parTrans" cxnId="{2D193B40-7376-4579-856A-9F07C9B6FEAF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</a:endParaRPr>
        </a:p>
      </dgm:t>
    </dgm:pt>
    <dgm:pt modelId="{74D37CEC-53EE-4AC1-88CE-DF6AF3B3CC00}" type="sibTrans" cxnId="{2D193B40-7376-4579-856A-9F07C9B6FEAF}">
      <dgm:prSet/>
      <dgm:spPr/>
      <dgm:t>
        <a:bodyPr/>
        <a:lstStyle/>
        <a:p>
          <a:endParaRPr lang="zh-TW" altLang="en-US">
            <a:solidFill>
              <a:schemeClr val="accent1">
                <a:lumMod val="50000"/>
              </a:schemeClr>
            </a:solidFill>
          </a:endParaRPr>
        </a:p>
      </dgm:t>
    </dgm:pt>
    <dgm:pt modelId="{8C848AF3-D5D5-46E8-AC8C-937E9069EF9C}" type="pres">
      <dgm:prSet presAssocID="{6F41E25B-DCE5-4873-94E4-78F8450A7D7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FD2CC348-EF25-4870-B6A8-029C9377BD77}" type="pres">
      <dgm:prSet presAssocID="{6F41E25B-DCE5-4873-94E4-78F8450A7D70}" presName="Name1" presStyleCnt="0"/>
      <dgm:spPr/>
      <dgm:t>
        <a:bodyPr/>
        <a:lstStyle/>
        <a:p>
          <a:endParaRPr lang="zh-TW" altLang="en-US"/>
        </a:p>
      </dgm:t>
    </dgm:pt>
    <dgm:pt modelId="{14FCD6DF-103C-4D14-8EEE-899CB28B3860}" type="pres">
      <dgm:prSet presAssocID="{6F41E25B-DCE5-4873-94E4-78F8450A7D70}" presName="cycle" presStyleCnt="0"/>
      <dgm:spPr/>
      <dgm:t>
        <a:bodyPr/>
        <a:lstStyle/>
        <a:p>
          <a:endParaRPr lang="zh-TW" altLang="en-US"/>
        </a:p>
      </dgm:t>
    </dgm:pt>
    <dgm:pt modelId="{9269A1AE-9833-4686-8284-1D88F6939EBF}" type="pres">
      <dgm:prSet presAssocID="{6F41E25B-DCE5-4873-94E4-78F8450A7D70}" presName="srcNode" presStyleLbl="node1" presStyleIdx="0" presStyleCnt="4"/>
      <dgm:spPr/>
      <dgm:t>
        <a:bodyPr/>
        <a:lstStyle/>
        <a:p>
          <a:endParaRPr lang="zh-TW" altLang="en-US"/>
        </a:p>
      </dgm:t>
    </dgm:pt>
    <dgm:pt modelId="{58C447FB-FDBE-44CC-8F9C-90262489B91A}" type="pres">
      <dgm:prSet presAssocID="{6F41E25B-DCE5-4873-94E4-78F8450A7D70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5FE21B29-AE40-4550-A06A-135A940D3C4B}" type="pres">
      <dgm:prSet presAssocID="{6F41E25B-DCE5-4873-94E4-78F8450A7D70}" presName="extraNode" presStyleLbl="node1" presStyleIdx="0" presStyleCnt="4"/>
      <dgm:spPr/>
      <dgm:t>
        <a:bodyPr/>
        <a:lstStyle/>
        <a:p>
          <a:endParaRPr lang="zh-TW" altLang="en-US"/>
        </a:p>
      </dgm:t>
    </dgm:pt>
    <dgm:pt modelId="{87CA4131-9D56-4854-8913-54AC54D65540}" type="pres">
      <dgm:prSet presAssocID="{6F41E25B-DCE5-4873-94E4-78F8450A7D70}" presName="dstNode" presStyleLbl="node1" presStyleIdx="0" presStyleCnt="4"/>
      <dgm:spPr/>
      <dgm:t>
        <a:bodyPr/>
        <a:lstStyle/>
        <a:p>
          <a:endParaRPr lang="zh-TW" altLang="en-US"/>
        </a:p>
      </dgm:t>
    </dgm:pt>
    <dgm:pt modelId="{617D679B-4BE3-4488-9407-744B55E509C7}" type="pres">
      <dgm:prSet presAssocID="{550D2A7F-6E98-4123-B131-89AA65F1183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5BB612-BA47-4DD4-A657-423272515FDE}" type="pres">
      <dgm:prSet presAssocID="{550D2A7F-6E98-4123-B131-89AA65F11831}" presName="accent_1" presStyleCnt="0"/>
      <dgm:spPr/>
      <dgm:t>
        <a:bodyPr/>
        <a:lstStyle/>
        <a:p>
          <a:endParaRPr lang="zh-TW" altLang="en-US"/>
        </a:p>
      </dgm:t>
    </dgm:pt>
    <dgm:pt modelId="{24CDEC90-AB03-46F9-B118-7D984790A21B}" type="pres">
      <dgm:prSet presAssocID="{550D2A7F-6E98-4123-B131-89AA65F11831}" presName="accentRepeatNode" presStyleLbl="solidFgAcc1" presStyleIdx="0" presStyleCnt="4"/>
      <dgm:spPr>
        <a:xfrm>
          <a:off x="46955" y="241120"/>
          <a:ext cx="803736" cy="803736"/>
        </a:xfrm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3DA77D0C-49D0-4555-BA0A-930A604C82E4}" type="pres">
      <dgm:prSet presAssocID="{330F1B79-C394-43FF-A869-EF8C4DF9A4E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AC0A30-9ED9-454A-BAB4-1056B8EE3CE5}" type="pres">
      <dgm:prSet presAssocID="{330F1B79-C394-43FF-A869-EF8C4DF9A4E9}" presName="accent_2" presStyleCnt="0"/>
      <dgm:spPr/>
      <dgm:t>
        <a:bodyPr/>
        <a:lstStyle/>
        <a:p>
          <a:endParaRPr lang="zh-TW" altLang="en-US"/>
        </a:p>
      </dgm:t>
    </dgm:pt>
    <dgm:pt modelId="{2AC3E3FC-538D-4D62-BE56-728044B5E119}" type="pres">
      <dgm:prSet presAssocID="{330F1B79-C394-43FF-A869-EF8C4DF9A4E9}" presName="accentRepeatNode" presStyleLbl="solidFgAcc1" presStyleIdx="1" presStyleCnt="4"/>
      <dgm:spPr>
        <a:xfrm>
          <a:off x="280682" y="1205604"/>
          <a:ext cx="803736" cy="803736"/>
        </a:xfrm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19BC3EA6-946C-4518-98F3-C7CEE0F20A91}" type="pres">
      <dgm:prSet presAssocID="{84729F3E-564C-4EED-8F93-B4E58B68B69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867E23-86E4-4993-A7FF-AFD8144CCC31}" type="pres">
      <dgm:prSet presAssocID="{84729F3E-564C-4EED-8F93-B4E58B68B691}" presName="accent_3" presStyleCnt="0"/>
      <dgm:spPr/>
      <dgm:t>
        <a:bodyPr/>
        <a:lstStyle/>
        <a:p>
          <a:endParaRPr lang="zh-TW" altLang="en-US"/>
        </a:p>
      </dgm:t>
    </dgm:pt>
    <dgm:pt modelId="{0A3ABBC8-95BB-491E-84B9-4AB39A562252}" type="pres">
      <dgm:prSet presAssocID="{84729F3E-564C-4EED-8F93-B4E58B68B691}" presName="accentRepeatNode" presStyleLbl="solidFgAcc1" presStyleIdx="2" presStyleCnt="4"/>
      <dgm:spPr>
        <a:xfrm>
          <a:off x="46955" y="2170088"/>
          <a:ext cx="803736" cy="803736"/>
        </a:xfrm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49A675AA-DDE6-4E8B-BD31-D0EC6CE7D0B5}" type="pres">
      <dgm:prSet presAssocID="{934672B2-2A39-4188-B100-51D29F126143}" presName="text_4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E013ECCE-E2B8-4119-A3F3-90BC9AEC6698}" type="pres">
      <dgm:prSet presAssocID="{934672B2-2A39-4188-B100-51D29F126143}" presName="accent_4" presStyleCnt="0"/>
      <dgm:spPr/>
      <dgm:t>
        <a:bodyPr/>
        <a:lstStyle/>
        <a:p>
          <a:endParaRPr lang="zh-TW" altLang="en-US"/>
        </a:p>
      </dgm:t>
    </dgm:pt>
    <dgm:pt modelId="{EBD678EA-4ADE-4988-A8A7-E86217498093}" type="pres">
      <dgm:prSet presAssocID="{934672B2-2A39-4188-B100-51D29F126143}" presName="accentRepeatNode" presStyleLbl="solidFgAcc1" presStyleIdx="3" presStyleCnt="4"/>
      <dgm:spPr/>
      <dgm:t>
        <a:bodyPr/>
        <a:lstStyle/>
        <a:p>
          <a:endParaRPr lang="zh-TW" altLang="en-US"/>
        </a:p>
      </dgm:t>
    </dgm:pt>
  </dgm:ptLst>
  <dgm:cxnLst>
    <dgm:cxn modelId="{E08ADB13-6F83-4B99-995A-549995C28B78}" type="presOf" srcId="{6F41E25B-DCE5-4873-94E4-78F8450A7D70}" destId="{8C848AF3-D5D5-46E8-AC8C-937E9069EF9C}" srcOrd="0" destOrd="0" presId="urn:microsoft.com/office/officeart/2008/layout/VerticalCurvedList"/>
    <dgm:cxn modelId="{D001C497-73A9-4917-9001-C03038A10956}" srcId="{6F41E25B-DCE5-4873-94E4-78F8450A7D70}" destId="{330F1B79-C394-43FF-A869-EF8C4DF9A4E9}" srcOrd="1" destOrd="0" parTransId="{8EA90B66-E070-4084-BBFB-AE1C8773B00A}" sibTransId="{8DF0302E-161F-44FF-8E3F-7FC3A42F959A}"/>
    <dgm:cxn modelId="{2D193B40-7376-4579-856A-9F07C9B6FEAF}" srcId="{6F41E25B-DCE5-4873-94E4-78F8450A7D70}" destId="{934672B2-2A39-4188-B100-51D29F126143}" srcOrd="3" destOrd="0" parTransId="{86B763BD-D108-4473-A946-FE1B533CDD19}" sibTransId="{74D37CEC-53EE-4AC1-88CE-DF6AF3B3CC00}"/>
    <dgm:cxn modelId="{CF93692C-8FE9-41FD-ADD4-127435136505}" type="presOf" srcId="{FC939B58-46C0-4561-8F42-C4F4CC7C53BE}" destId="{58C447FB-FDBE-44CC-8F9C-90262489B91A}" srcOrd="0" destOrd="0" presId="urn:microsoft.com/office/officeart/2008/layout/VerticalCurvedList"/>
    <dgm:cxn modelId="{820915E9-BA53-496D-976A-D72F4070D8F7}" srcId="{6F41E25B-DCE5-4873-94E4-78F8450A7D70}" destId="{84729F3E-564C-4EED-8F93-B4E58B68B691}" srcOrd="2" destOrd="0" parTransId="{AA24CE0E-6717-45D1-9EE0-66E6F119F3D6}" sibTransId="{F3616B35-3368-4D51-A51A-4B7DDDC99AA9}"/>
    <dgm:cxn modelId="{B126AD7F-7C42-4525-B277-B7CEB90DA376}" type="presOf" srcId="{934672B2-2A39-4188-B100-51D29F126143}" destId="{49A675AA-DDE6-4E8B-BD31-D0EC6CE7D0B5}" srcOrd="0" destOrd="0" presId="urn:microsoft.com/office/officeart/2008/layout/VerticalCurvedList"/>
    <dgm:cxn modelId="{1989B13A-BDA7-4971-9FEE-F62075D4DB8B}" srcId="{6F41E25B-DCE5-4873-94E4-78F8450A7D70}" destId="{550D2A7F-6E98-4123-B131-89AA65F11831}" srcOrd="0" destOrd="0" parTransId="{1804A798-C15D-4449-8B0A-135E3C7163D3}" sibTransId="{FC939B58-46C0-4561-8F42-C4F4CC7C53BE}"/>
    <dgm:cxn modelId="{CC42B0BF-E8B5-437C-9297-FA4BF2BFFC50}" type="presOf" srcId="{330F1B79-C394-43FF-A869-EF8C4DF9A4E9}" destId="{3DA77D0C-49D0-4555-BA0A-930A604C82E4}" srcOrd="0" destOrd="0" presId="urn:microsoft.com/office/officeart/2008/layout/VerticalCurvedList"/>
    <dgm:cxn modelId="{77541912-794B-4F2C-8C39-5CCF0351A60D}" type="presOf" srcId="{84729F3E-564C-4EED-8F93-B4E58B68B691}" destId="{19BC3EA6-946C-4518-98F3-C7CEE0F20A91}" srcOrd="0" destOrd="0" presId="urn:microsoft.com/office/officeart/2008/layout/VerticalCurvedList"/>
    <dgm:cxn modelId="{67300B70-D80D-416A-AAE7-99B76826B560}" type="presOf" srcId="{550D2A7F-6E98-4123-B131-89AA65F11831}" destId="{617D679B-4BE3-4488-9407-744B55E509C7}" srcOrd="0" destOrd="0" presId="urn:microsoft.com/office/officeart/2008/layout/VerticalCurvedList"/>
    <dgm:cxn modelId="{C031C4D9-5C85-47EA-9315-A51BD8FDAF05}" type="presParOf" srcId="{8C848AF3-D5D5-46E8-AC8C-937E9069EF9C}" destId="{FD2CC348-EF25-4870-B6A8-029C9377BD77}" srcOrd="0" destOrd="0" presId="urn:microsoft.com/office/officeart/2008/layout/VerticalCurvedList"/>
    <dgm:cxn modelId="{33C49D90-F45B-4698-9336-8B3DC5AD883C}" type="presParOf" srcId="{FD2CC348-EF25-4870-B6A8-029C9377BD77}" destId="{14FCD6DF-103C-4D14-8EEE-899CB28B3860}" srcOrd="0" destOrd="0" presId="urn:microsoft.com/office/officeart/2008/layout/VerticalCurvedList"/>
    <dgm:cxn modelId="{E0085F29-C6D5-4B1F-80B6-66306719A8F6}" type="presParOf" srcId="{14FCD6DF-103C-4D14-8EEE-899CB28B3860}" destId="{9269A1AE-9833-4686-8284-1D88F6939EBF}" srcOrd="0" destOrd="0" presId="urn:microsoft.com/office/officeart/2008/layout/VerticalCurvedList"/>
    <dgm:cxn modelId="{66102D3E-066B-47F2-A0D1-18C941CA4FA7}" type="presParOf" srcId="{14FCD6DF-103C-4D14-8EEE-899CB28B3860}" destId="{58C447FB-FDBE-44CC-8F9C-90262489B91A}" srcOrd="1" destOrd="0" presId="urn:microsoft.com/office/officeart/2008/layout/VerticalCurvedList"/>
    <dgm:cxn modelId="{A4C90D3B-B41A-4E7A-B374-C645F474413E}" type="presParOf" srcId="{14FCD6DF-103C-4D14-8EEE-899CB28B3860}" destId="{5FE21B29-AE40-4550-A06A-135A940D3C4B}" srcOrd="2" destOrd="0" presId="urn:microsoft.com/office/officeart/2008/layout/VerticalCurvedList"/>
    <dgm:cxn modelId="{4A08D25D-1083-42AA-804A-5C24DC2F5BC0}" type="presParOf" srcId="{14FCD6DF-103C-4D14-8EEE-899CB28B3860}" destId="{87CA4131-9D56-4854-8913-54AC54D65540}" srcOrd="3" destOrd="0" presId="urn:microsoft.com/office/officeart/2008/layout/VerticalCurvedList"/>
    <dgm:cxn modelId="{24B0924D-C2E0-4FB9-8A7B-0A65D718B76E}" type="presParOf" srcId="{FD2CC348-EF25-4870-B6A8-029C9377BD77}" destId="{617D679B-4BE3-4488-9407-744B55E509C7}" srcOrd="1" destOrd="0" presId="urn:microsoft.com/office/officeart/2008/layout/VerticalCurvedList"/>
    <dgm:cxn modelId="{24D5122F-CDF3-49A0-A182-2AB63355E597}" type="presParOf" srcId="{FD2CC348-EF25-4870-B6A8-029C9377BD77}" destId="{475BB612-BA47-4DD4-A657-423272515FDE}" srcOrd="2" destOrd="0" presId="urn:microsoft.com/office/officeart/2008/layout/VerticalCurvedList"/>
    <dgm:cxn modelId="{8EEA1F68-5422-4A02-B821-B3940DE91B23}" type="presParOf" srcId="{475BB612-BA47-4DD4-A657-423272515FDE}" destId="{24CDEC90-AB03-46F9-B118-7D984790A21B}" srcOrd="0" destOrd="0" presId="urn:microsoft.com/office/officeart/2008/layout/VerticalCurvedList"/>
    <dgm:cxn modelId="{E458C4C6-4022-46F1-8FFE-C16473FFA323}" type="presParOf" srcId="{FD2CC348-EF25-4870-B6A8-029C9377BD77}" destId="{3DA77D0C-49D0-4555-BA0A-930A604C82E4}" srcOrd="3" destOrd="0" presId="urn:microsoft.com/office/officeart/2008/layout/VerticalCurvedList"/>
    <dgm:cxn modelId="{49BC0A75-5FC1-40B5-861E-1CE0E5E06214}" type="presParOf" srcId="{FD2CC348-EF25-4870-B6A8-029C9377BD77}" destId="{48AC0A30-9ED9-454A-BAB4-1056B8EE3CE5}" srcOrd="4" destOrd="0" presId="urn:microsoft.com/office/officeart/2008/layout/VerticalCurvedList"/>
    <dgm:cxn modelId="{3E96E98B-0EAF-41F9-A166-EF1A22DB3B82}" type="presParOf" srcId="{48AC0A30-9ED9-454A-BAB4-1056B8EE3CE5}" destId="{2AC3E3FC-538D-4D62-BE56-728044B5E119}" srcOrd="0" destOrd="0" presId="urn:microsoft.com/office/officeart/2008/layout/VerticalCurvedList"/>
    <dgm:cxn modelId="{48AA9D02-3947-497D-95A0-ED8827E0C0D5}" type="presParOf" srcId="{FD2CC348-EF25-4870-B6A8-029C9377BD77}" destId="{19BC3EA6-946C-4518-98F3-C7CEE0F20A91}" srcOrd="5" destOrd="0" presId="urn:microsoft.com/office/officeart/2008/layout/VerticalCurvedList"/>
    <dgm:cxn modelId="{0648DC52-A404-4820-BF5A-78799EC64BED}" type="presParOf" srcId="{FD2CC348-EF25-4870-B6A8-029C9377BD77}" destId="{E9867E23-86E4-4993-A7FF-AFD8144CCC31}" srcOrd="6" destOrd="0" presId="urn:microsoft.com/office/officeart/2008/layout/VerticalCurvedList"/>
    <dgm:cxn modelId="{6AD75ADA-D3B3-46F6-A2F6-E40199128714}" type="presParOf" srcId="{E9867E23-86E4-4993-A7FF-AFD8144CCC31}" destId="{0A3ABBC8-95BB-491E-84B9-4AB39A562252}" srcOrd="0" destOrd="0" presId="urn:microsoft.com/office/officeart/2008/layout/VerticalCurvedList"/>
    <dgm:cxn modelId="{EA85791E-CDC7-4700-9A00-DAB6D0C0484D}" type="presParOf" srcId="{FD2CC348-EF25-4870-B6A8-029C9377BD77}" destId="{49A675AA-DDE6-4E8B-BD31-D0EC6CE7D0B5}" srcOrd="7" destOrd="0" presId="urn:microsoft.com/office/officeart/2008/layout/VerticalCurvedList"/>
    <dgm:cxn modelId="{E7E6F5C7-CD1F-4F4F-A034-F883682A2902}" type="presParOf" srcId="{FD2CC348-EF25-4870-B6A8-029C9377BD77}" destId="{E013ECCE-E2B8-4119-A3F3-90BC9AEC6698}" srcOrd="8" destOrd="0" presId="urn:microsoft.com/office/officeart/2008/layout/VerticalCurvedList"/>
    <dgm:cxn modelId="{3E197BCA-39D5-4E3A-9F75-E2DD5CA18B3F}" type="presParOf" srcId="{E013ECCE-E2B8-4119-A3F3-90BC9AEC6698}" destId="{EBD678EA-4ADE-4988-A8A7-E862174980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F5788-BB70-472B-A16B-865D6513580D}" type="doc">
      <dgm:prSet loTypeId="urn:microsoft.com/office/officeart/2005/8/layout/lProcess3" loCatId="process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3EA19C87-EFAA-4FF1-9679-39620070CA8F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落實為民服務，強化便民措施</a:t>
          </a:r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(1/7)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348DD638-4583-49BF-B432-597947F8423F}" type="parTrans" cxnId="{C598D596-0534-4ED7-AE28-CD6A51E72AF6}">
      <dgm:prSet/>
      <dgm:spPr/>
      <dgm:t>
        <a:bodyPr/>
        <a:lstStyle/>
        <a:p>
          <a:endParaRPr lang="zh-TW" altLang="en-US"/>
        </a:p>
      </dgm:t>
    </dgm:pt>
    <dgm:pt modelId="{82FAE527-62BD-4C2C-BD79-1B299E747066}" type="sibTrans" cxnId="{C598D596-0534-4ED7-AE28-CD6A51E72AF6}">
      <dgm:prSet/>
      <dgm:spPr/>
      <dgm:t>
        <a:bodyPr/>
        <a:lstStyle/>
        <a:p>
          <a:endParaRPr lang="zh-TW" altLang="en-US"/>
        </a:p>
      </dgm:t>
    </dgm:pt>
    <dgm:pt modelId="{2DC876BC-B7F1-41E8-A803-6CE295E51820}" type="pres">
      <dgm:prSet presAssocID="{2D7F5788-BB70-472B-A16B-865D6513580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50107E1-614D-439C-87B1-D5874D666452}" type="pres">
      <dgm:prSet presAssocID="{3EA19C87-EFAA-4FF1-9679-39620070CA8F}" presName="horFlow" presStyleCnt="0"/>
      <dgm:spPr/>
    </dgm:pt>
    <dgm:pt modelId="{EF3D00A1-A310-4AB3-BDB5-D27A2273E614}" type="pres">
      <dgm:prSet presAssocID="{3EA19C87-EFAA-4FF1-9679-39620070CA8F}" presName="bigChev" presStyleLbl="node1" presStyleIdx="0" presStyleCnt="1" custScaleX="62475" custScaleY="15113" custLinFactNeighborX="-18876" custLinFactNeighborY="-7155"/>
      <dgm:spPr/>
      <dgm:t>
        <a:bodyPr/>
        <a:lstStyle/>
        <a:p>
          <a:endParaRPr lang="zh-TW" altLang="en-US"/>
        </a:p>
      </dgm:t>
    </dgm:pt>
  </dgm:ptLst>
  <dgm:cxnLst>
    <dgm:cxn modelId="{8A252CBB-C52B-4216-A69E-BDB09D891CDD}" type="presOf" srcId="{3EA19C87-EFAA-4FF1-9679-39620070CA8F}" destId="{EF3D00A1-A310-4AB3-BDB5-D27A2273E614}" srcOrd="0" destOrd="0" presId="urn:microsoft.com/office/officeart/2005/8/layout/lProcess3"/>
    <dgm:cxn modelId="{AAD770DE-F3C4-4819-9482-8C31F505CA4C}" type="presOf" srcId="{2D7F5788-BB70-472B-A16B-865D6513580D}" destId="{2DC876BC-B7F1-41E8-A803-6CE295E51820}" srcOrd="0" destOrd="0" presId="urn:microsoft.com/office/officeart/2005/8/layout/lProcess3"/>
    <dgm:cxn modelId="{C598D596-0534-4ED7-AE28-CD6A51E72AF6}" srcId="{2D7F5788-BB70-472B-A16B-865D6513580D}" destId="{3EA19C87-EFAA-4FF1-9679-39620070CA8F}" srcOrd="0" destOrd="0" parTransId="{348DD638-4583-49BF-B432-597947F8423F}" sibTransId="{82FAE527-62BD-4C2C-BD79-1B299E747066}"/>
    <dgm:cxn modelId="{D137409D-C549-42E6-9D91-ACCE6A97B565}" type="presParOf" srcId="{2DC876BC-B7F1-41E8-A803-6CE295E51820}" destId="{550107E1-614D-439C-87B1-D5874D666452}" srcOrd="0" destOrd="0" presId="urn:microsoft.com/office/officeart/2005/8/layout/lProcess3"/>
    <dgm:cxn modelId="{29FBB051-4431-4C93-9CAC-4AD1DB1EC870}" type="presParOf" srcId="{550107E1-614D-439C-87B1-D5874D666452}" destId="{EF3D00A1-A310-4AB3-BDB5-D27A2273E61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840E6A-2EC2-4B16-A4A9-F1C46DF43FC2}" type="doc">
      <dgm:prSet loTypeId="urn:microsoft.com/office/officeart/2005/8/layout/hProcess6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DE3B3A7-FA5F-499F-BE1E-14A68FB17294}">
      <dgm:prSet phldrT="[文字]" phldr="1" custT="1"/>
      <dgm:spPr/>
      <dgm:t>
        <a:bodyPr/>
        <a:lstStyle/>
        <a:p>
          <a:endParaRPr lang="zh-TW" altLang="en-US" sz="16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59CAB796-278A-4693-881E-C161ECA4BC12}" type="parTrans" cxnId="{2C99F23C-92E2-4B3C-A85B-A3ECAA333893}">
      <dgm:prSet/>
      <dgm:spPr/>
      <dgm:t>
        <a:bodyPr/>
        <a:lstStyle/>
        <a:p>
          <a:endParaRPr lang="zh-TW" altLang="en-US" sz="16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AEEA459C-D40F-44C6-BD99-5EA068A85EA5}" type="sibTrans" cxnId="{2C99F23C-92E2-4B3C-A85B-A3ECAA333893}">
      <dgm:prSet/>
      <dgm:spPr/>
      <dgm:t>
        <a:bodyPr/>
        <a:lstStyle/>
        <a:p>
          <a:endParaRPr lang="zh-TW" altLang="en-US" sz="16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C48F4D8C-0738-4C2A-987A-C5B867860AA7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穩就業</a:t>
          </a:r>
          <a:endParaRPr lang="zh-TW" altLang="en-US" sz="1600" dirty="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6ECDCFD8-54C0-4BDF-BD03-2CAD88D7EF74}" type="parTrans" cxnId="{E6627511-8397-421D-A827-1E48D4ECD341}">
      <dgm:prSet/>
      <dgm:spPr/>
      <dgm:t>
        <a:bodyPr/>
        <a:lstStyle/>
        <a:p>
          <a:endParaRPr lang="zh-TW" altLang="en-US" sz="16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5EDF5C5A-03F9-4B36-A355-B48E0F93D1E5}" type="sibTrans" cxnId="{E6627511-8397-421D-A827-1E48D4ECD341}">
      <dgm:prSet/>
      <dgm:spPr/>
      <dgm:t>
        <a:bodyPr/>
        <a:lstStyle/>
        <a:p>
          <a:endParaRPr lang="zh-TW" altLang="en-US" sz="16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E0C34507-8F7D-42FB-A56F-2FA764C87FF1}">
      <dgm:prSet phldrT="[文字]" phldr="1" custT="1"/>
      <dgm:spPr/>
      <dgm:t>
        <a:bodyPr/>
        <a:lstStyle/>
        <a:p>
          <a:endParaRPr lang="zh-TW" altLang="en-US" sz="16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14826B54-6EDF-4526-AACB-F4F66392137C}" type="parTrans" cxnId="{E1C6B356-FF12-41F8-9AEA-41D03967561E}">
      <dgm:prSet/>
      <dgm:spPr/>
      <dgm:t>
        <a:bodyPr/>
        <a:lstStyle/>
        <a:p>
          <a:endParaRPr lang="zh-TW" altLang="en-US" sz="16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B9F1BD25-B7B0-40CC-B673-48C4E6041336}" type="sibTrans" cxnId="{E1C6B356-FF12-41F8-9AEA-41D03967561E}">
      <dgm:prSet/>
      <dgm:spPr/>
      <dgm:t>
        <a:bodyPr/>
        <a:lstStyle/>
        <a:p>
          <a:endParaRPr lang="zh-TW" altLang="en-US" sz="16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7ECF5E5F-76C1-41C4-B88F-80FD6DAA0FD2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助企業</a:t>
          </a:r>
          <a:endParaRPr lang="zh-TW" altLang="en-US" sz="1600" dirty="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D477F027-B3D9-4F38-AA78-197DACAA5E56}" type="parTrans" cxnId="{29A22C04-92AB-460C-A843-127DC71F1740}">
      <dgm:prSet/>
      <dgm:spPr/>
      <dgm:t>
        <a:bodyPr/>
        <a:lstStyle/>
        <a:p>
          <a:endParaRPr lang="zh-TW" altLang="en-US" sz="16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297C71FE-A9F8-461D-BC44-E733D6C99614}" type="sibTrans" cxnId="{29A22C04-92AB-460C-A843-127DC71F1740}">
      <dgm:prSet/>
      <dgm:spPr/>
      <dgm:t>
        <a:bodyPr/>
        <a:lstStyle/>
        <a:p>
          <a:endParaRPr lang="zh-TW" altLang="en-US" sz="16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16863F90-C813-4676-A604-43A79A1307B5}">
      <dgm:prSet phldrT="[文字]" phldr="1" custT="1"/>
      <dgm:spPr/>
      <dgm:t>
        <a:bodyPr/>
        <a:lstStyle/>
        <a:p>
          <a:endParaRPr lang="zh-TW" altLang="en-US" sz="1600" dirty="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29A857A1-2A06-4470-902D-5A4ABD0CB118}" type="parTrans" cxnId="{317F382E-8FD4-468C-AE38-8E03B0E10E2F}">
      <dgm:prSet/>
      <dgm:spPr/>
      <dgm:t>
        <a:bodyPr/>
        <a:lstStyle/>
        <a:p>
          <a:endParaRPr lang="zh-TW" altLang="en-US" sz="16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601BCD88-DB76-444A-8877-4FE2D2BC0D09}" type="sibTrans" cxnId="{317F382E-8FD4-468C-AE38-8E03B0E10E2F}">
      <dgm:prSet/>
      <dgm:spPr/>
      <dgm:t>
        <a:bodyPr/>
        <a:lstStyle/>
        <a:p>
          <a:endParaRPr lang="zh-TW" altLang="en-US" sz="16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6EE9E48F-F1A4-4962-9AC3-A149BC3AE6CD}">
      <dgm:prSet phldrT="[文字]" custT="1"/>
      <dgm:spPr/>
      <dgm:t>
        <a:bodyPr/>
        <a:lstStyle/>
        <a:p>
          <a:r>
            <a:rPr lang="zh-TW" altLang="en-US" sz="1600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興產業</a:t>
          </a:r>
          <a:endParaRPr lang="zh-TW" altLang="en-US" sz="1600" dirty="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5A7C8C0F-DA7F-480E-8CBB-E98881BB5722}" type="parTrans" cxnId="{043B9A0E-B6F8-4F05-AD81-0D0446D06153}">
      <dgm:prSet/>
      <dgm:spPr/>
      <dgm:t>
        <a:bodyPr/>
        <a:lstStyle/>
        <a:p>
          <a:endParaRPr lang="zh-TW" altLang="en-US" sz="16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49B8C30A-3D7E-476F-B478-ED08E5CC4A22}" type="sibTrans" cxnId="{043B9A0E-B6F8-4F05-AD81-0D0446D06153}">
      <dgm:prSet/>
      <dgm:spPr/>
      <dgm:t>
        <a:bodyPr/>
        <a:lstStyle/>
        <a:p>
          <a:endParaRPr lang="zh-TW" altLang="en-US" sz="16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5D40289A-E7F3-43BD-A3BF-EC33E23147DA}" type="pres">
      <dgm:prSet presAssocID="{5F840E6A-2EC2-4B16-A4A9-F1C46DF43FC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E4819AE-730C-49D9-9056-642900999B4B}" type="pres">
      <dgm:prSet presAssocID="{FDE3B3A7-FA5F-499F-BE1E-14A68FB17294}" presName="compNode" presStyleCnt="0"/>
      <dgm:spPr/>
    </dgm:pt>
    <dgm:pt modelId="{9D0AF8E5-E1F1-41E4-A6D5-890270F96920}" type="pres">
      <dgm:prSet presAssocID="{FDE3B3A7-FA5F-499F-BE1E-14A68FB17294}" presName="noGeometry" presStyleCnt="0"/>
      <dgm:spPr/>
    </dgm:pt>
    <dgm:pt modelId="{CF93DE91-3EF3-4AE0-BC49-B6C06BC87EDC}" type="pres">
      <dgm:prSet presAssocID="{FDE3B3A7-FA5F-499F-BE1E-14A68FB17294}" presName="childTextVisible" presStyleLbl="bgAccFollowNode1" presStyleIdx="0" presStyleCnt="3" custScaleX="157027" custLinFactNeighborX="27422" custLinFactNeighborY="-55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649A53-4D50-4B50-8A33-61FCE372B540}" type="pres">
      <dgm:prSet presAssocID="{FDE3B3A7-FA5F-499F-BE1E-14A68FB17294}" presName="childTextHidden" presStyleLbl="bgAccFollowNode1" presStyleIdx="0" presStyleCnt="3"/>
      <dgm:spPr/>
      <dgm:t>
        <a:bodyPr/>
        <a:lstStyle/>
        <a:p>
          <a:endParaRPr lang="zh-TW" altLang="en-US"/>
        </a:p>
      </dgm:t>
    </dgm:pt>
    <dgm:pt modelId="{88146D1F-84C5-4EE6-904D-0F128454AF44}" type="pres">
      <dgm:prSet presAssocID="{FDE3B3A7-FA5F-499F-BE1E-14A68FB1729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7C8C40-DF0A-4EDF-989E-8A0CBD780924}" type="pres">
      <dgm:prSet presAssocID="{FDE3B3A7-FA5F-499F-BE1E-14A68FB17294}" presName="aSpace" presStyleCnt="0"/>
      <dgm:spPr/>
    </dgm:pt>
    <dgm:pt modelId="{7FBE4660-AC25-44B7-AF16-A2B91260B98A}" type="pres">
      <dgm:prSet presAssocID="{E0C34507-8F7D-42FB-A56F-2FA764C87FF1}" presName="compNode" presStyleCnt="0"/>
      <dgm:spPr/>
    </dgm:pt>
    <dgm:pt modelId="{7D304F4B-A938-45DA-AC4A-7E83AE659464}" type="pres">
      <dgm:prSet presAssocID="{E0C34507-8F7D-42FB-A56F-2FA764C87FF1}" presName="noGeometry" presStyleCnt="0"/>
      <dgm:spPr/>
    </dgm:pt>
    <dgm:pt modelId="{8017FAB5-4A4A-4549-B07E-4CD7F4215F54}" type="pres">
      <dgm:prSet presAssocID="{E0C34507-8F7D-42FB-A56F-2FA764C87FF1}" presName="childTextVisible" presStyleLbl="bgAccFollowNode1" presStyleIdx="1" presStyleCnt="3" custScaleX="157027" custLinFactNeighborX="27422" custLinFactNeighborY="-55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770584-9527-4DDA-AB55-AE21844E170F}" type="pres">
      <dgm:prSet presAssocID="{E0C34507-8F7D-42FB-A56F-2FA764C87FF1}" presName="childTextHidden" presStyleLbl="bgAccFollowNode1" presStyleIdx="1" presStyleCnt="3"/>
      <dgm:spPr/>
      <dgm:t>
        <a:bodyPr/>
        <a:lstStyle/>
        <a:p>
          <a:endParaRPr lang="zh-TW" altLang="en-US"/>
        </a:p>
      </dgm:t>
    </dgm:pt>
    <dgm:pt modelId="{2BF92EA9-3779-4905-8549-56C91996D1FB}" type="pres">
      <dgm:prSet presAssocID="{E0C34507-8F7D-42FB-A56F-2FA764C87FF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85930F-06C1-448B-A153-07CFF59B93E6}" type="pres">
      <dgm:prSet presAssocID="{E0C34507-8F7D-42FB-A56F-2FA764C87FF1}" presName="aSpace" presStyleCnt="0"/>
      <dgm:spPr/>
    </dgm:pt>
    <dgm:pt modelId="{A8F0F282-DD11-46B2-A071-BF9A74F995E1}" type="pres">
      <dgm:prSet presAssocID="{16863F90-C813-4676-A604-43A79A1307B5}" presName="compNode" presStyleCnt="0"/>
      <dgm:spPr/>
    </dgm:pt>
    <dgm:pt modelId="{014EB7F4-6032-46F3-917D-B864A6DFB8FE}" type="pres">
      <dgm:prSet presAssocID="{16863F90-C813-4676-A604-43A79A1307B5}" presName="noGeometry" presStyleCnt="0"/>
      <dgm:spPr/>
    </dgm:pt>
    <dgm:pt modelId="{A358B7DC-FA93-47D2-ADF9-58AAD2089592}" type="pres">
      <dgm:prSet presAssocID="{16863F90-C813-4676-A604-43A79A1307B5}" presName="childTextVisible" presStyleLbl="bgAccFollowNode1" presStyleIdx="2" presStyleCnt="3" custScaleX="157027" custLinFactNeighborX="27422" custLinFactNeighborY="-55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2CCCDE-190B-467E-96A9-5CB6091ADD98}" type="pres">
      <dgm:prSet presAssocID="{16863F90-C813-4676-A604-43A79A1307B5}" presName="childTextHidden" presStyleLbl="bgAccFollowNode1" presStyleIdx="2" presStyleCnt="3"/>
      <dgm:spPr/>
      <dgm:t>
        <a:bodyPr/>
        <a:lstStyle/>
        <a:p>
          <a:endParaRPr lang="zh-TW" altLang="en-US"/>
        </a:p>
      </dgm:t>
    </dgm:pt>
    <dgm:pt modelId="{48C6830B-A38D-4E94-838B-1BF1EC16CAAA}" type="pres">
      <dgm:prSet presAssocID="{16863F90-C813-4676-A604-43A79A1307B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F33E191-C8FD-4EF8-85CC-04818072E5E4}" type="presOf" srcId="{16863F90-C813-4676-A604-43A79A1307B5}" destId="{48C6830B-A38D-4E94-838B-1BF1EC16CAAA}" srcOrd="0" destOrd="0" presId="urn:microsoft.com/office/officeart/2005/8/layout/hProcess6"/>
    <dgm:cxn modelId="{317F382E-8FD4-468C-AE38-8E03B0E10E2F}" srcId="{5F840E6A-2EC2-4B16-A4A9-F1C46DF43FC2}" destId="{16863F90-C813-4676-A604-43A79A1307B5}" srcOrd="2" destOrd="0" parTransId="{29A857A1-2A06-4470-902D-5A4ABD0CB118}" sibTransId="{601BCD88-DB76-444A-8877-4FE2D2BC0D09}"/>
    <dgm:cxn modelId="{7AE5F122-4A6D-465E-A940-0B2906C6AAD2}" type="presOf" srcId="{E0C34507-8F7D-42FB-A56F-2FA764C87FF1}" destId="{2BF92EA9-3779-4905-8549-56C91996D1FB}" srcOrd="0" destOrd="0" presId="urn:microsoft.com/office/officeart/2005/8/layout/hProcess6"/>
    <dgm:cxn modelId="{2C99F23C-92E2-4B3C-A85B-A3ECAA333893}" srcId="{5F840E6A-2EC2-4B16-A4A9-F1C46DF43FC2}" destId="{FDE3B3A7-FA5F-499F-BE1E-14A68FB17294}" srcOrd="0" destOrd="0" parTransId="{59CAB796-278A-4693-881E-C161ECA4BC12}" sibTransId="{AEEA459C-D40F-44C6-BD99-5EA068A85EA5}"/>
    <dgm:cxn modelId="{E1C6B356-FF12-41F8-9AEA-41D03967561E}" srcId="{5F840E6A-2EC2-4B16-A4A9-F1C46DF43FC2}" destId="{E0C34507-8F7D-42FB-A56F-2FA764C87FF1}" srcOrd="1" destOrd="0" parTransId="{14826B54-6EDF-4526-AACB-F4F66392137C}" sibTransId="{B9F1BD25-B7B0-40CC-B673-48C4E6041336}"/>
    <dgm:cxn modelId="{BD56E3AB-8A69-4EEB-94DF-842F79AB350D}" type="presOf" srcId="{6EE9E48F-F1A4-4962-9AC3-A149BC3AE6CD}" destId="{B92CCCDE-190B-467E-96A9-5CB6091ADD98}" srcOrd="1" destOrd="0" presId="urn:microsoft.com/office/officeart/2005/8/layout/hProcess6"/>
    <dgm:cxn modelId="{E6627511-8397-421D-A827-1E48D4ECD341}" srcId="{FDE3B3A7-FA5F-499F-BE1E-14A68FB17294}" destId="{C48F4D8C-0738-4C2A-987A-C5B867860AA7}" srcOrd="0" destOrd="0" parTransId="{6ECDCFD8-54C0-4BDF-BD03-2CAD88D7EF74}" sibTransId="{5EDF5C5A-03F9-4B36-A355-B48E0F93D1E5}"/>
    <dgm:cxn modelId="{29A22C04-92AB-460C-A843-127DC71F1740}" srcId="{E0C34507-8F7D-42FB-A56F-2FA764C87FF1}" destId="{7ECF5E5F-76C1-41C4-B88F-80FD6DAA0FD2}" srcOrd="0" destOrd="0" parTransId="{D477F027-B3D9-4F38-AA78-197DACAA5E56}" sibTransId="{297C71FE-A9F8-461D-BC44-E733D6C99614}"/>
    <dgm:cxn modelId="{A631C5AE-C78E-4F95-A6AA-BFB4AAD5DB70}" type="presOf" srcId="{6EE9E48F-F1A4-4962-9AC3-A149BC3AE6CD}" destId="{A358B7DC-FA93-47D2-ADF9-58AAD2089592}" srcOrd="0" destOrd="0" presId="urn:microsoft.com/office/officeart/2005/8/layout/hProcess6"/>
    <dgm:cxn modelId="{EC4596DA-890C-4B4E-A931-3A81D56C2ED1}" type="presOf" srcId="{C48F4D8C-0738-4C2A-987A-C5B867860AA7}" destId="{CF93DE91-3EF3-4AE0-BC49-B6C06BC87EDC}" srcOrd="0" destOrd="0" presId="urn:microsoft.com/office/officeart/2005/8/layout/hProcess6"/>
    <dgm:cxn modelId="{5AB5C095-C83D-469D-904D-A6AE19DB4A9A}" type="presOf" srcId="{7ECF5E5F-76C1-41C4-B88F-80FD6DAA0FD2}" destId="{18770584-9527-4DDA-AB55-AE21844E170F}" srcOrd="1" destOrd="0" presId="urn:microsoft.com/office/officeart/2005/8/layout/hProcess6"/>
    <dgm:cxn modelId="{61D6CF40-0D0D-436E-80DB-96B550FA800F}" type="presOf" srcId="{5F840E6A-2EC2-4B16-A4A9-F1C46DF43FC2}" destId="{5D40289A-E7F3-43BD-A3BF-EC33E23147DA}" srcOrd="0" destOrd="0" presId="urn:microsoft.com/office/officeart/2005/8/layout/hProcess6"/>
    <dgm:cxn modelId="{B89AA76A-1631-4824-999D-1CBB935B8103}" type="presOf" srcId="{C48F4D8C-0738-4C2A-987A-C5B867860AA7}" destId="{60649A53-4D50-4B50-8A33-61FCE372B540}" srcOrd="1" destOrd="0" presId="urn:microsoft.com/office/officeart/2005/8/layout/hProcess6"/>
    <dgm:cxn modelId="{8146A7AF-AF2A-4B1D-A14F-717A013715DD}" type="presOf" srcId="{7ECF5E5F-76C1-41C4-B88F-80FD6DAA0FD2}" destId="{8017FAB5-4A4A-4549-B07E-4CD7F4215F54}" srcOrd="0" destOrd="0" presId="urn:microsoft.com/office/officeart/2005/8/layout/hProcess6"/>
    <dgm:cxn modelId="{20004E69-3F7D-45B0-9AED-6EE245B421A6}" type="presOf" srcId="{FDE3B3A7-FA5F-499F-BE1E-14A68FB17294}" destId="{88146D1F-84C5-4EE6-904D-0F128454AF44}" srcOrd="0" destOrd="0" presId="urn:microsoft.com/office/officeart/2005/8/layout/hProcess6"/>
    <dgm:cxn modelId="{043B9A0E-B6F8-4F05-AD81-0D0446D06153}" srcId="{16863F90-C813-4676-A604-43A79A1307B5}" destId="{6EE9E48F-F1A4-4962-9AC3-A149BC3AE6CD}" srcOrd="0" destOrd="0" parTransId="{5A7C8C0F-DA7F-480E-8CBB-E98881BB5722}" sibTransId="{49B8C30A-3D7E-476F-B478-ED08E5CC4A22}"/>
    <dgm:cxn modelId="{5711DE3B-0846-4852-90C6-986C1A563A82}" type="presParOf" srcId="{5D40289A-E7F3-43BD-A3BF-EC33E23147DA}" destId="{5E4819AE-730C-49D9-9056-642900999B4B}" srcOrd="0" destOrd="0" presId="urn:microsoft.com/office/officeart/2005/8/layout/hProcess6"/>
    <dgm:cxn modelId="{DFD96EBD-5B2F-43AC-9D52-7CEBAC61601F}" type="presParOf" srcId="{5E4819AE-730C-49D9-9056-642900999B4B}" destId="{9D0AF8E5-E1F1-41E4-A6D5-890270F96920}" srcOrd="0" destOrd="0" presId="urn:microsoft.com/office/officeart/2005/8/layout/hProcess6"/>
    <dgm:cxn modelId="{4FCE0F4B-2FA5-42D3-82DA-20EF90CE3590}" type="presParOf" srcId="{5E4819AE-730C-49D9-9056-642900999B4B}" destId="{CF93DE91-3EF3-4AE0-BC49-B6C06BC87EDC}" srcOrd="1" destOrd="0" presId="urn:microsoft.com/office/officeart/2005/8/layout/hProcess6"/>
    <dgm:cxn modelId="{7AC5FDAE-499D-4DB1-A1BD-3101751D598C}" type="presParOf" srcId="{5E4819AE-730C-49D9-9056-642900999B4B}" destId="{60649A53-4D50-4B50-8A33-61FCE372B540}" srcOrd="2" destOrd="0" presId="urn:microsoft.com/office/officeart/2005/8/layout/hProcess6"/>
    <dgm:cxn modelId="{C1FC7E8D-AE4C-4FB4-AE4F-75BABD6C4463}" type="presParOf" srcId="{5E4819AE-730C-49D9-9056-642900999B4B}" destId="{88146D1F-84C5-4EE6-904D-0F128454AF44}" srcOrd="3" destOrd="0" presId="urn:microsoft.com/office/officeart/2005/8/layout/hProcess6"/>
    <dgm:cxn modelId="{FED1F788-E70F-4F7F-9DDB-B8EA58E0A9A6}" type="presParOf" srcId="{5D40289A-E7F3-43BD-A3BF-EC33E23147DA}" destId="{D47C8C40-DF0A-4EDF-989E-8A0CBD780924}" srcOrd="1" destOrd="0" presId="urn:microsoft.com/office/officeart/2005/8/layout/hProcess6"/>
    <dgm:cxn modelId="{ACEEDA7F-450D-431F-847E-C5AD913A4F9E}" type="presParOf" srcId="{5D40289A-E7F3-43BD-A3BF-EC33E23147DA}" destId="{7FBE4660-AC25-44B7-AF16-A2B91260B98A}" srcOrd="2" destOrd="0" presId="urn:microsoft.com/office/officeart/2005/8/layout/hProcess6"/>
    <dgm:cxn modelId="{641CD5F4-9FFA-4839-9FB0-D414EB5C70F0}" type="presParOf" srcId="{7FBE4660-AC25-44B7-AF16-A2B91260B98A}" destId="{7D304F4B-A938-45DA-AC4A-7E83AE659464}" srcOrd="0" destOrd="0" presId="urn:microsoft.com/office/officeart/2005/8/layout/hProcess6"/>
    <dgm:cxn modelId="{7CABC796-4BB9-4312-BCD6-A6AC0028F79E}" type="presParOf" srcId="{7FBE4660-AC25-44B7-AF16-A2B91260B98A}" destId="{8017FAB5-4A4A-4549-B07E-4CD7F4215F54}" srcOrd="1" destOrd="0" presId="urn:microsoft.com/office/officeart/2005/8/layout/hProcess6"/>
    <dgm:cxn modelId="{239CF2C7-8FE6-4F65-B79A-A4AA9D70D706}" type="presParOf" srcId="{7FBE4660-AC25-44B7-AF16-A2B91260B98A}" destId="{18770584-9527-4DDA-AB55-AE21844E170F}" srcOrd="2" destOrd="0" presId="urn:microsoft.com/office/officeart/2005/8/layout/hProcess6"/>
    <dgm:cxn modelId="{06764957-42BB-47C5-9810-AA2C80D390DF}" type="presParOf" srcId="{7FBE4660-AC25-44B7-AF16-A2B91260B98A}" destId="{2BF92EA9-3779-4905-8549-56C91996D1FB}" srcOrd="3" destOrd="0" presId="urn:microsoft.com/office/officeart/2005/8/layout/hProcess6"/>
    <dgm:cxn modelId="{1388918A-08A4-415E-B7D8-E29D748203A5}" type="presParOf" srcId="{5D40289A-E7F3-43BD-A3BF-EC33E23147DA}" destId="{1F85930F-06C1-448B-A153-07CFF59B93E6}" srcOrd="3" destOrd="0" presId="urn:microsoft.com/office/officeart/2005/8/layout/hProcess6"/>
    <dgm:cxn modelId="{99557421-3E0B-43AC-B7A7-FD5736DB3E52}" type="presParOf" srcId="{5D40289A-E7F3-43BD-A3BF-EC33E23147DA}" destId="{A8F0F282-DD11-46B2-A071-BF9A74F995E1}" srcOrd="4" destOrd="0" presId="urn:microsoft.com/office/officeart/2005/8/layout/hProcess6"/>
    <dgm:cxn modelId="{4F0859C3-9932-4DF7-9F37-B51EA0BDE0C8}" type="presParOf" srcId="{A8F0F282-DD11-46B2-A071-BF9A74F995E1}" destId="{014EB7F4-6032-46F3-917D-B864A6DFB8FE}" srcOrd="0" destOrd="0" presId="urn:microsoft.com/office/officeart/2005/8/layout/hProcess6"/>
    <dgm:cxn modelId="{547968B5-344E-4ED3-99B5-E36A0C3DB9C8}" type="presParOf" srcId="{A8F0F282-DD11-46B2-A071-BF9A74F995E1}" destId="{A358B7DC-FA93-47D2-ADF9-58AAD2089592}" srcOrd="1" destOrd="0" presId="urn:microsoft.com/office/officeart/2005/8/layout/hProcess6"/>
    <dgm:cxn modelId="{B05D56B3-2867-47C6-8789-5D0A152828DF}" type="presParOf" srcId="{A8F0F282-DD11-46B2-A071-BF9A74F995E1}" destId="{B92CCCDE-190B-467E-96A9-5CB6091ADD98}" srcOrd="2" destOrd="0" presId="urn:microsoft.com/office/officeart/2005/8/layout/hProcess6"/>
    <dgm:cxn modelId="{B8CD177A-A0F7-4145-9108-2E366EA2059F}" type="presParOf" srcId="{A8F0F282-DD11-46B2-A071-BF9A74F995E1}" destId="{48C6830B-A38D-4E94-838B-1BF1EC16CAA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7F5788-BB70-472B-A16B-865D6513580D}" type="doc">
      <dgm:prSet loTypeId="urn:microsoft.com/office/officeart/2005/8/layout/lProcess3" loCatId="process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3EA19C87-EFAA-4FF1-9679-39620070CA8F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落實為民服務，強化便民措施</a:t>
          </a:r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(2/7)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348DD638-4583-49BF-B432-597947F8423F}" type="parTrans" cxnId="{C598D596-0534-4ED7-AE28-CD6A51E72AF6}">
      <dgm:prSet/>
      <dgm:spPr/>
      <dgm:t>
        <a:bodyPr/>
        <a:lstStyle/>
        <a:p>
          <a:endParaRPr lang="zh-TW" altLang="en-US"/>
        </a:p>
      </dgm:t>
    </dgm:pt>
    <dgm:pt modelId="{82FAE527-62BD-4C2C-BD79-1B299E747066}" type="sibTrans" cxnId="{C598D596-0534-4ED7-AE28-CD6A51E72AF6}">
      <dgm:prSet/>
      <dgm:spPr/>
      <dgm:t>
        <a:bodyPr/>
        <a:lstStyle/>
        <a:p>
          <a:endParaRPr lang="zh-TW" altLang="en-US"/>
        </a:p>
      </dgm:t>
    </dgm:pt>
    <dgm:pt modelId="{2DC876BC-B7F1-41E8-A803-6CE295E51820}" type="pres">
      <dgm:prSet presAssocID="{2D7F5788-BB70-472B-A16B-865D6513580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50107E1-614D-439C-87B1-D5874D666452}" type="pres">
      <dgm:prSet presAssocID="{3EA19C87-EFAA-4FF1-9679-39620070CA8F}" presName="horFlow" presStyleCnt="0"/>
      <dgm:spPr/>
    </dgm:pt>
    <dgm:pt modelId="{EF3D00A1-A310-4AB3-BDB5-D27A2273E614}" type="pres">
      <dgm:prSet presAssocID="{3EA19C87-EFAA-4FF1-9679-39620070CA8F}" presName="bigChev" presStyleLbl="node1" presStyleIdx="0" presStyleCnt="1" custScaleX="62475" custScaleY="15113" custLinFactNeighborX="-38460" custLinFactNeighborY="-40402"/>
      <dgm:spPr/>
      <dgm:t>
        <a:bodyPr/>
        <a:lstStyle/>
        <a:p>
          <a:endParaRPr lang="zh-TW" altLang="en-US"/>
        </a:p>
      </dgm:t>
    </dgm:pt>
  </dgm:ptLst>
  <dgm:cxnLst>
    <dgm:cxn modelId="{DE7B11F9-A416-44FC-BBB8-7BC1AD1573D3}" type="presOf" srcId="{3EA19C87-EFAA-4FF1-9679-39620070CA8F}" destId="{EF3D00A1-A310-4AB3-BDB5-D27A2273E614}" srcOrd="0" destOrd="0" presId="urn:microsoft.com/office/officeart/2005/8/layout/lProcess3"/>
    <dgm:cxn modelId="{722E81E3-75BF-4662-B249-B23202A0F0C7}" type="presOf" srcId="{2D7F5788-BB70-472B-A16B-865D6513580D}" destId="{2DC876BC-B7F1-41E8-A803-6CE295E51820}" srcOrd="0" destOrd="0" presId="urn:microsoft.com/office/officeart/2005/8/layout/lProcess3"/>
    <dgm:cxn modelId="{C598D596-0534-4ED7-AE28-CD6A51E72AF6}" srcId="{2D7F5788-BB70-472B-A16B-865D6513580D}" destId="{3EA19C87-EFAA-4FF1-9679-39620070CA8F}" srcOrd="0" destOrd="0" parTransId="{348DD638-4583-49BF-B432-597947F8423F}" sibTransId="{82FAE527-62BD-4C2C-BD79-1B299E747066}"/>
    <dgm:cxn modelId="{D7F017B0-42FB-4313-8108-5F52C9BB89F8}" type="presParOf" srcId="{2DC876BC-B7F1-41E8-A803-6CE295E51820}" destId="{550107E1-614D-439C-87B1-D5874D666452}" srcOrd="0" destOrd="0" presId="urn:microsoft.com/office/officeart/2005/8/layout/lProcess3"/>
    <dgm:cxn modelId="{8CD2A754-881C-4F77-8A16-1591C0AED9B2}" type="presParOf" srcId="{550107E1-614D-439C-87B1-D5874D666452}" destId="{EF3D00A1-A310-4AB3-BDB5-D27A2273E61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4C89B1-DC4B-4C89-A176-86A6320EDF5D}" type="doc">
      <dgm:prSet loTypeId="urn:microsoft.com/office/officeart/2005/8/layout/chevron1" loCatId="process" qsTypeId="urn:microsoft.com/office/officeart/2005/8/quickstyle/3d3" qsCatId="3D" csTypeId="urn:microsoft.com/office/officeart/2005/8/colors/colorful1" csCatId="colorful" phldr="1"/>
      <dgm:spPr/>
    </dgm:pt>
    <dgm:pt modelId="{7CD65CA7-AA14-423B-9D55-71A79B54D413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依法納稅是義務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7A30C5A5-6D85-497C-B761-7AFBF32B972B}" type="parTrans" cxnId="{03EEA855-32DE-431C-93BE-1E85061F89E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8E0D024-C9C7-429B-A009-287C7CE892A6}" type="sibTrans" cxnId="{03EEA855-32DE-431C-93BE-1E85061F89E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324CD86-510C-426F-A6FE-3422599928C1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合法節稅是權利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53AB4347-BF8F-4AC1-AB5E-42BC78A50A04}" type="parTrans" cxnId="{A90C67F2-FC4A-4120-9241-9D7133593AF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7E27C3A2-18B7-4754-8E75-4F24AE9AFD06}" type="sibTrans" cxnId="{A90C67F2-FC4A-4120-9241-9D7133593AF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CB7D5A5-2738-4A84-AF8A-91C0820293ED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主動退稅是責任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39A7A14D-1D4C-461F-B180-8D685F4C1EAD}" type="parTrans" cxnId="{03AB1A80-408D-4E7F-9F21-22550697DC3B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3B2DC11-7720-4F04-ACD5-845E574C1240}" type="sibTrans" cxnId="{03AB1A80-408D-4E7F-9F21-22550697DC3B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3671EAE-05B7-42A6-A586-BFBC9AD48BAC}" type="pres">
      <dgm:prSet presAssocID="{1D4C89B1-DC4B-4C89-A176-86A6320EDF5D}" presName="Name0" presStyleCnt="0">
        <dgm:presLayoutVars>
          <dgm:dir/>
          <dgm:animLvl val="lvl"/>
          <dgm:resizeHandles val="exact"/>
        </dgm:presLayoutVars>
      </dgm:prSet>
      <dgm:spPr/>
    </dgm:pt>
    <dgm:pt modelId="{AF440C37-918A-4D32-8913-B863619F8D3B}" type="pres">
      <dgm:prSet presAssocID="{7CD65CA7-AA14-423B-9D55-71A79B54D41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DDE4C4-1179-4F8B-864D-09046F90FD63}" type="pres">
      <dgm:prSet presAssocID="{F8E0D024-C9C7-429B-A009-287C7CE892A6}" presName="parTxOnlySpace" presStyleCnt="0"/>
      <dgm:spPr/>
    </dgm:pt>
    <dgm:pt modelId="{69D1CD84-06F4-4D4A-8CF5-96992243297F}" type="pres">
      <dgm:prSet presAssocID="{B324CD86-510C-426F-A6FE-3422599928C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FBA823-85B6-4127-B2B5-2A34BC695D65}" type="pres">
      <dgm:prSet presAssocID="{7E27C3A2-18B7-4754-8E75-4F24AE9AFD06}" presName="parTxOnlySpace" presStyleCnt="0"/>
      <dgm:spPr/>
    </dgm:pt>
    <dgm:pt modelId="{3C299BAB-C0A5-4FB7-B8C4-4B0B47992A9F}" type="pres">
      <dgm:prSet presAssocID="{FCB7D5A5-2738-4A84-AF8A-91C0820293E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3F757E7-BED7-43EF-BB68-6E067FF1E1E6}" type="presOf" srcId="{FCB7D5A5-2738-4A84-AF8A-91C0820293ED}" destId="{3C299BAB-C0A5-4FB7-B8C4-4B0B47992A9F}" srcOrd="0" destOrd="0" presId="urn:microsoft.com/office/officeart/2005/8/layout/chevron1"/>
    <dgm:cxn modelId="{03EEA855-32DE-431C-93BE-1E85061F89E1}" srcId="{1D4C89B1-DC4B-4C89-A176-86A6320EDF5D}" destId="{7CD65CA7-AA14-423B-9D55-71A79B54D413}" srcOrd="0" destOrd="0" parTransId="{7A30C5A5-6D85-497C-B761-7AFBF32B972B}" sibTransId="{F8E0D024-C9C7-429B-A009-287C7CE892A6}"/>
    <dgm:cxn modelId="{03AB1A80-408D-4E7F-9F21-22550697DC3B}" srcId="{1D4C89B1-DC4B-4C89-A176-86A6320EDF5D}" destId="{FCB7D5A5-2738-4A84-AF8A-91C0820293ED}" srcOrd="2" destOrd="0" parTransId="{39A7A14D-1D4C-461F-B180-8D685F4C1EAD}" sibTransId="{23B2DC11-7720-4F04-ACD5-845E574C1240}"/>
    <dgm:cxn modelId="{A90C67F2-FC4A-4120-9241-9D7133593AF4}" srcId="{1D4C89B1-DC4B-4C89-A176-86A6320EDF5D}" destId="{B324CD86-510C-426F-A6FE-3422599928C1}" srcOrd="1" destOrd="0" parTransId="{53AB4347-BF8F-4AC1-AB5E-42BC78A50A04}" sibTransId="{7E27C3A2-18B7-4754-8E75-4F24AE9AFD06}"/>
    <dgm:cxn modelId="{BDA2BCAE-BD5B-44A9-A338-67B83CAA32FB}" type="presOf" srcId="{B324CD86-510C-426F-A6FE-3422599928C1}" destId="{69D1CD84-06F4-4D4A-8CF5-96992243297F}" srcOrd="0" destOrd="0" presId="urn:microsoft.com/office/officeart/2005/8/layout/chevron1"/>
    <dgm:cxn modelId="{DBA599AA-C540-46CE-A91F-14AA254E90AE}" type="presOf" srcId="{1D4C89B1-DC4B-4C89-A176-86A6320EDF5D}" destId="{D3671EAE-05B7-42A6-A586-BFBC9AD48BAC}" srcOrd="0" destOrd="0" presId="urn:microsoft.com/office/officeart/2005/8/layout/chevron1"/>
    <dgm:cxn modelId="{40352131-5354-4649-8F1C-14007C66034F}" type="presOf" srcId="{7CD65CA7-AA14-423B-9D55-71A79B54D413}" destId="{AF440C37-918A-4D32-8913-B863619F8D3B}" srcOrd="0" destOrd="0" presId="urn:microsoft.com/office/officeart/2005/8/layout/chevron1"/>
    <dgm:cxn modelId="{D251ACD8-1750-46D4-BEFF-83EA8CF20CE8}" type="presParOf" srcId="{D3671EAE-05B7-42A6-A586-BFBC9AD48BAC}" destId="{AF440C37-918A-4D32-8913-B863619F8D3B}" srcOrd="0" destOrd="0" presId="urn:microsoft.com/office/officeart/2005/8/layout/chevron1"/>
    <dgm:cxn modelId="{F7E05B34-2DDD-4B26-857A-40C92CFC70EA}" type="presParOf" srcId="{D3671EAE-05B7-42A6-A586-BFBC9AD48BAC}" destId="{01DDE4C4-1179-4F8B-864D-09046F90FD63}" srcOrd="1" destOrd="0" presId="urn:microsoft.com/office/officeart/2005/8/layout/chevron1"/>
    <dgm:cxn modelId="{B480D358-6E65-4CF6-BCDB-56038B1D2B1D}" type="presParOf" srcId="{D3671EAE-05B7-42A6-A586-BFBC9AD48BAC}" destId="{69D1CD84-06F4-4D4A-8CF5-96992243297F}" srcOrd="2" destOrd="0" presId="urn:microsoft.com/office/officeart/2005/8/layout/chevron1"/>
    <dgm:cxn modelId="{58C79A53-3A98-43AF-B9FB-7BE12D00A97F}" type="presParOf" srcId="{D3671EAE-05B7-42A6-A586-BFBC9AD48BAC}" destId="{67FBA823-85B6-4127-B2B5-2A34BC695D65}" srcOrd="3" destOrd="0" presId="urn:microsoft.com/office/officeart/2005/8/layout/chevron1"/>
    <dgm:cxn modelId="{8E683783-4EC7-4060-A1FB-58750FC2DF0A}" type="presParOf" srcId="{D3671EAE-05B7-42A6-A586-BFBC9AD48BAC}" destId="{3C299BAB-C0A5-4FB7-B8C4-4B0B47992A9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CE36AF-407D-48F7-979D-BA7AFB5786F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C0CE7CF-0FF7-442E-A210-3EE8DAFF5AE7}">
      <dgm:prSet phldrT="[文字]" custT="1"/>
      <dgm:spPr/>
      <dgm:t>
        <a:bodyPr/>
        <a:lstStyle/>
        <a:p>
          <a:r>
            <a:rPr lang="zh-TW" altLang="en-US" sz="1800" smtClean="0">
              <a:latin typeface="標楷體" pitchFamily="65" charset="-120"/>
              <a:ea typeface="標楷體" pitchFamily="65" charset="-120"/>
            </a:rPr>
            <a:t>一、持續推動不動產一站式移轉服務，可線上自行辦理不動產移轉，申報方式更多元。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57315FB4-89FC-4E6E-A2E8-E98D4500111D}" type="parTrans" cxnId="{2E80D7A8-27CF-47DF-B86A-E28FFFA35762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C02F04BF-B3B9-49AC-8CDE-90872C4FD5AA}" type="sibTrans" cxnId="{2E80D7A8-27CF-47DF-B86A-E28FFFA35762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A572F930-D047-4C41-8D0D-8A7C7155DA9A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二、持續宣導便利商店代收稅款限額提高、開放非現金支付工具及非本人名義持有之信</a:t>
          </a:r>
          <a:endParaRPr lang="en-US" altLang="zh-TW" sz="1800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    用卡繳納稅款，擴大行動支付工具繳稅項目，便民措施再升級。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D4A02D36-9E1E-4F38-85E9-C27806394EB5}" type="parTrans" cxnId="{4876000E-8894-4B4A-82C5-AB59B4DA82E9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597583B0-98D3-422F-8670-6420E6EA4CD2}" type="sibTrans" cxnId="{4876000E-8894-4B4A-82C5-AB59B4DA82E9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9B789ADE-1C9F-47DB-B04F-CA4A3818E3B6}">
      <dgm:prSet phldrT="[文字]" custT="1"/>
      <dgm:spPr/>
      <dgm:t>
        <a:bodyPr/>
        <a:lstStyle/>
        <a:p>
          <a:pPr>
            <a:lnSpc>
              <a:spcPct val="90000"/>
            </a:lnSpc>
            <a:spcBef>
              <a:spcPts val="600"/>
            </a:spcBef>
          </a:pPr>
          <a:r>
            <a:rPr lang="zh-TW" altLang="en-US" sz="1800" smtClean="0">
              <a:latin typeface="標楷體" pitchFamily="65" charset="-120"/>
              <a:ea typeface="標楷體" pitchFamily="65" charset="-120"/>
            </a:rPr>
            <a:t>三、辦理課稅資料掃描回溯建檔作業，稅務資料數位化，妥善保管與應用，以快速調閱</a:t>
          </a:r>
          <a:endParaRPr lang="en-US" altLang="zh-TW" sz="180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90000"/>
            </a:lnSpc>
            <a:spcBef>
              <a:spcPts val="600"/>
            </a:spcBef>
          </a:pPr>
          <a:r>
            <a:rPr lang="zh-TW" altLang="en-US" sz="1800" smtClean="0">
              <a:latin typeface="標楷體" pitchFamily="65" charset="-120"/>
              <a:ea typeface="標楷體" pitchFamily="65" charset="-120"/>
            </a:rPr>
            <a:t>    案件，縮短承辦時間，提升行政效率。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264D0638-43DC-42B5-8E27-649DBE43D34C}" type="parTrans" cxnId="{F1912AED-26C7-4722-A69D-FA1832A21067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F499BDD4-D71C-448F-982B-1E39C8534AF9}" type="sibTrans" cxnId="{F1912AED-26C7-4722-A69D-FA1832A21067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A32C387E-7FEA-4F5F-A97C-9BCC88D2F11E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四、積極推動資訊</a:t>
          </a:r>
          <a:r>
            <a:rPr lang="en-US" altLang="en-US" sz="1800" dirty="0" smtClean="0">
              <a:latin typeface="標楷體" pitchFamily="65" charset="-120"/>
              <a:ea typeface="標楷體" pitchFamily="65" charset="-120"/>
            </a:rPr>
            <a:t>e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化與資通安全，確保稅課資料安全與民眾權益。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09FA0A8C-6F3F-4663-B429-E7A9E4818BB3}" type="parTrans" cxnId="{D64D7E11-CFD4-49CF-A958-6B7EA3227D54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937BA6E5-E8E4-4419-8449-E62053AE5A2B}" type="sibTrans" cxnId="{D64D7E11-CFD4-49CF-A958-6B7EA3227D54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3A90FBE3-3AB8-4644-B438-73EDC4F1ED18}" type="pres">
      <dgm:prSet presAssocID="{7ECE36AF-407D-48F7-979D-BA7AFB5786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F75175-B1B6-4DEE-9581-6F80117FAC28}" type="pres">
      <dgm:prSet presAssocID="{1C0CE7CF-0FF7-442E-A210-3EE8DAFF5AE7}" presName="parentLin" presStyleCnt="0"/>
      <dgm:spPr/>
      <dgm:t>
        <a:bodyPr/>
        <a:lstStyle/>
        <a:p>
          <a:endParaRPr lang="zh-TW" altLang="en-US"/>
        </a:p>
      </dgm:t>
    </dgm:pt>
    <dgm:pt modelId="{7560EEF8-8AF4-410E-A4D9-567956415AEA}" type="pres">
      <dgm:prSet presAssocID="{1C0CE7CF-0FF7-442E-A210-3EE8DAFF5AE7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F9FA9689-F030-4A0D-90E6-DA2D646496C1}" type="pres">
      <dgm:prSet presAssocID="{1C0CE7CF-0FF7-442E-A210-3EE8DAFF5AE7}" presName="parentText" presStyleLbl="node1" presStyleIdx="0" presStyleCnt="4" custScaleX="146909" custScaleY="122466" custLinFactNeighborY="1867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7B87A8-4C93-4189-AC10-490E9CE9BBB7}" type="pres">
      <dgm:prSet presAssocID="{1C0CE7CF-0FF7-442E-A210-3EE8DAFF5AE7}" presName="negativeSpace" presStyleCnt="0"/>
      <dgm:spPr/>
      <dgm:t>
        <a:bodyPr/>
        <a:lstStyle/>
        <a:p>
          <a:endParaRPr lang="zh-TW" altLang="en-US"/>
        </a:p>
      </dgm:t>
    </dgm:pt>
    <dgm:pt modelId="{7C6BE959-A4AE-4992-99FA-874F5FD54D98}" type="pres">
      <dgm:prSet presAssocID="{1C0CE7CF-0FF7-442E-A210-3EE8DAFF5AE7}" presName="childText" presStyleLbl="conFgAcc1" presStyleIdx="0" presStyleCnt="4" custScaleX="96542" custLinFactNeighborX="2793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0D0BCB-C983-4FDD-80B8-A5AD154EEE25}" type="pres">
      <dgm:prSet presAssocID="{C02F04BF-B3B9-49AC-8CDE-90872C4FD5AA}" presName="spaceBetweenRectangles" presStyleCnt="0"/>
      <dgm:spPr/>
      <dgm:t>
        <a:bodyPr/>
        <a:lstStyle/>
        <a:p>
          <a:endParaRPr lang="zh-TW" altLang="en-US"/>
        </a:p>
      </dgm:t>
    </dgm:pt>
    <dgm:pt modelId="{E656CCC1-DA93-4E09-BB7A-CC26EE9A1684}" type="pres">
      <dgm:prSet presAssocID="{A572F930-D047-4C41-8D0D-8A7C7155DA9A}" presName="parentLin" presStyleCnt="0"/>
      <dgm:spPr/>
      <dgm:t>
        <a:bodyPr/>
        <a:lstStyle/>
        <a:p>
          <a:endParaRPr lang="zh-TW" altLang="en-US"/>
        </a:p>
      </dgm:t>
    </dgm:pt>
    <dgm:pt modelId="{9E33625E-7603-4354-A8EA-C8FAE3F5DF9C}" type="pres">
      <dgm:prSet presAssocID="{A572F930-D047-4C41-8D0D-8A7C7155DA9A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A4603B75-A018-445A-BD33-DEA5D8C8CA39}" type="pres">
      <dgm:prSet presAssocID="{A572F930-D047-4C41-8D0D-8A7C7155DA9A}" presName="parentText" presStyleLbl="node1" presStyleIdx="1" presStyleCnt="4" custScaleX="151591" custScaleY="13533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BC1EC0-501F-4928-AFFA-14937C48DC44}" type="pres">
      <dgm:prSet presAssocID="{A572F930-D047-4C41-8D0D-8A7C7155DA9A}" presName="negativeSpace" presStyleCnt="0"/>
      <dgm:spPr/>
      <dgm:t>
        <a:bodyPr/>
        <a:lstStyle/>
        <a:p>
          <a:endParaRPr lang="zh-TW" altLang="en-US"/>
        </a:p>
      </dgm:t>
    </dgm:pt>
    <dgm:pt modelId="{5EED9B24-8179-46CB-9F48-DBBE29511B09}" type="pres">
      <dgm:prSet presAssocID="{A572F930-D047-4C41-8D0D-8A7C7155DA9A}" presName="childText" presStyleLbl="conFgAcc1" presStyleIdx="1" presStyleCnt="4" custScaleX="96927" custLinFactY="-455" custLinFactNeighborX="2506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F8CD45-7D88-43D0-B956-2BCAEC7D7662}" type="pres">
      <dgm:prSet presAssocID="{597583B0-98D3-422F-8670-6420E6EA4CD2}" presName="spaceBetweenRectangles" presStyleCnt="0"/>
      <dgm:spPr/>
      <dgm:t>
        <a:bodyPr/>
        <a:lstStyle/>
        <a:p>
          <a:endParaRPr lang="zh-TW" altLang="en-US"/>
        </a:p>
      </dgm:t>
    </dgm:pt>
    <dgm:pt modelId="{F9E0CD5D-3669-4DA4-A0E4-A6BB50576DB9}" type="pres">
      <dgm:prSet presAssocID="{9B789ADE-1C9F-47DB-B04F-CA4A3818E3B6}" presName="parentLin" presStyleCnt="0"/>
      <dgm:spPr/>
      <dgm:t>
        <a:bodyPr/>
        <a:lstStyle/>
        <a:p>
          <a:endParaRPr lang="zh-TW" altLang="en-US"/>
        </a:p>
      </dgm:t>
    </dgm:pt>
    <dgm:pt modelId="{ACBE6375-856D-4C97-B536-ECABF4608549}" type="pres">
      <dgm:prSet presAssocID="{9B789ADE-1C9F-47DB-B04F-CA4A3818E3B6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2C306EB6-2BD4-4C72-BF8E-8DA8D4EB7246}" type="pres">
      <dgm:prSet presAssocID="{9B789ADE-1C9F-47DB-B04F-CA4A3818E3B6}" presName="parentText" presStyleLbl="node1" presStyleIdx="2" presStyleCnt="4" custScaleX="151591" custScaleY="147646" custLinFactNeighborX="1396" custLinFactNeighborY="-2069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CB65F2-F3C4-4275-9021-9F9931DD5A3F}" type="pres">
      <dgm:prSet presAssocID="{9B789ADE-1C9F-47DB-B04F-CA4A3818E3B6}" presName="negativeSpace" presStyleCnt="0"/>
      <dgm:spPr/>
      <dgm:t>
        <a:bodyPr/>
        <a:lstStyle/>
        <a:p>
          <a:endParaRPr lang="zh-TW" altLang="en-US"/>
        </a:p>
      </dgm:t>
    </dgm:pt>
    <dgm:pt modelId="{4E10529C-6C8F-462B-B0DB-9E67F2A712FB}" type="pres">
      <dgm:prSet presAssocID="{9B789ADE-1C9F-47DB-B04F-CA4A3818E3B6}" presName="childText" presStyleLbl="conFgAcc1" presStyleIdx="2" presStyleCnt="4" custScaleX="96734" custLinFactY="-22334" custLinFactNeighborX="2793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9E5993-91E1-4438-A704-FA4A129B0B11}" type="pres">
      <dgm:prSet presAssocID="{F499BDD4-D71C-448F-982B-1E39C8534AF9}" presName="spaceBetweenRectangles" presStyleCnt="0"/>
      <dgm:spPr/>
      <dgm:t>
        <a:bodyPr/>
        <a:lstStyle/>
        <a:p>
          <a:endParaRPr lang="zh-TW" altLang="en-US"/>
        </a:p>
      </dgm:t>
    </dgm:pt>
    <dgm:pt modelId="{44221E5B-F62B-4B4B-AAE7-DA7ACBCE4A88}" type="pres">
      <dgm:prSet presAssocID="{A32C387E-7FEA-4F5F-A97C-9BCC88D2F11E}" presName="parentLin" presStyleCnt="0"/>
      <dgm:spPr/>
      <dgm:t>
        <a:bodyPr/>
        <a:lstStyle/>
        <a:p>
          <a:endParaRPr lang="zh-TW" altLang="en-US"/>
        </a:p>
      </dgm:t>
    </dgm:pt>
    <dgm:pt modelId="{5416446C-DBDF-44CA-A88C-5EE9D7822B56}" type="pres">
      <dgm:prSet presAssocID="{A32C387E-7FEA-4F5F-A97C-9BCC88D2F11E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D9820253-16BC-4CCD-909F-0DA86C559AF0}" type="pres">
      <dgm:prSet presAssocID="{A32C387E-7FEA-4F5F-A97C-9BCC88D2F11E}" presName="parentText" presStyleLbl="node1" presStyleIdx="3" presStyleCnt="4" custScaleX="142857" custScaleY="110644" custLinFactNeighborY="-4414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1F1F83-030E-4667-ADEB-DFB259E992BD}" type="pres">
      <dgm:prSet presAssocID="{A32C387E-7FEA-4F5F-A97C-9BCC88D2F11E}" presName="negativeSpace" presStyleCnt="0"/>
      <dgm:spPr/>
      <dgm:t>
        <a:bodyPr/>
        <a:lstStyle/>
        <a:p>
          <a:endParaRPr lang="zh-TW" altLang="en-US"/>
        </a:p>
      </dgm:t>
    </dgm:pt>
    <dgm:pt modelId="{4A3DBABC-9126-4E61-98DE-ED0C551F0A7D}" type="pres">
      <dgm:prSet presAssocID="{A32C387E-7FEA-4F5F-A97C-9BCC88D2F11E}" presName="childText" presStyleLbl="conFgAcc1" presStyleIdx="3" presStyleCnt="4" custScaleX="96542" custLinFactY="-15024" custLinFactNeighborX="2893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8666B2D-A4ED-4F2E-9E8F-E3C4DEBD0039}" type="presOf" srcId="{A572F930-D047-4C41-8D0D-8A7C7155DA9A}" destId="{9E33625E-7603-4354-A8EA-C8FAE3F5DF9C}" srcOrd="0" destOrd="0" presId="urn:microsoft.com/office/officeart/2005/8/layout/list1"/>
    <dgm:cxn modelId="{DC48A04C-3BF2-44AD-B799-AFCA8A6F91F0}" type="presOf" srcId="{A32C387E-7FEA-4F5F-A97C-9BCC88D2F11E}" destId="{5416446C-DBDF-44CA-A88C-5EE9D7822B56}" srcOrd="0" destOrd="0" presId="urn:microsoft.com/office/officeart/2005/8/layout/list1"/>
    <dgm:cxn modelId="{E23121DF-C2F3-4470-B125-E750249A3813}" type="presOf" srcId="{1C0CE7CF-0FF7-442E-A210-3EE8DAFF5AE7}" destId="{F9FA9689-F030-4A0D-90E6-DA2D646496C1}" srcOrd="1" destOrd="0" presId="urn:microsoft.com/office/officeart/2005/8/layout/list1"/>
    <dgm:cxn modelId="{F1912AED-26C7-4722-A69D-FA1832A21067}" srcId="{7ECE36AF-407D-48F7-979D-BA7AFB5786FE}" destId="{9B789ADE-1C9F-47DB-B04F-CA4A3818E3B6}" srcOrd="2" destOrd="0" parTransId="{264D0638-43DC-42B5-8E27-649DBE43D34C}" sibTransId="{F499BDD4-D71C-448F-982B-1E39C8534AF9}"/>
    <dgm:cxn modelId="{2E80D7A8-27CF-47DF-B86A-E28FFFA35762}" srcId="{7ECE36AF-407D-48F7-979D-BA7AFB5786FE}" destId="{1C0CE7CF-0FF7-442E-A210-3EE8DAFF5AE7}" srcOrd="0" destOrd="0" parTransId="{57315FB4-89FC-4E6E-A2E8-E98D4500111D}" sibTransId="{C02F04BF-B3B9-49AC-8CDE-90872C4FD5AA}"/>
    <dgm:cxn modelId="{75BA3D1C-C9F9-4DCB-B821-F5A63C6F7716}" type="presOf" srcId="{7ECE36AF-407D-48F7-979D-BA7AFB5786FE}" destId="{3A90FBE3-3AB8-4644-B438-73EDC4F1ED18}" srcOrd="0" destOrd="0" presId="urn:microsoft.com/office/officeart/2005/8/layout/list1"/>
    <dgm:cxn modelId="{E6BF8141-83BC-490B-98BA-9B7F870F65B3}" type="presOf" srcId="{A32C387E-7FEA-4F5F-A97C-9BCC88D2F11E}" destId="{D9820253-16BC-4CCD-909F-0DA86C559AF0}" srcOrd="1" destOrd="0" presId="urn:microsoft.com/office/officeart/2005/8/layout/list1"/>
    <dgm:cxn modelId="{7B1BD54F-6C29-410C-955E-B454062C1114}" type="presOf" srcId="{9B789ADE-1C9F-47DB-B04F-CA4A3818E3B6}" destId="{2C306EB6-2BD4-4C72-BF8E-8DA8D4EB7246}" srcOrd="1" destOrd="0" presId="urn:microsoft.com/office/officeart/2005/8/layout/list1"/>
    <dgm:cxn modelId="{B54265FC-702B-474F-A35A-8805F122BDF0}" type="presOf" srcId="{9B789ADE-1C9F-47DB-B04F-CA4A3818E3B6}" destId="{ACBE6375-856D-4C97-B536-ECABF4608549}" srcOrd="0" destOrd="0" presId="urn:microsoft.com/office/officeart/2005/8/layout/list1"/>
    <dgm:cxn modelId="{B5F4E48D-0ED6-4F7F-81A5-3C88CFA0B4C1}" type="presOf" srcId="{1C0CE7CF-0FF7-442E-A210-3EE8DAFF5AE7}" destId="{7560EEF8-8AF4-410E-A4D9-567956415AEA}" srcOrd="0" destOrd="0" presId="urn:microsoft.com/office/officeart/2005/8/layout/list1"/>
    <dgm:cxn modelId="{D64D7E11-CFD4-49CF-A958-6B7EA3227D54}" srcId="{7ECE36AF-407D-48F7-979D-BA7AFB5786FE}" destId="{A32C387E-7FEA-4F5F-A97C-9BCC88D2F11E}" srcOrd="3" destOrd="0" parTransId="{09FA0A8C-6F3F-4663-B429-E7A9E4818BB3}" sibTransId="{937BA6E5-E8E4-4419-8449-E62053AE5A2B}"/>
    <dgm:cxn modelId="{4876000E-8894-4B4A-82C5-AB59B4DA82E9}" srcId="{7ECE36AF-407D-48F7-979D-BA7AFB5786FE}" destId="{A572F930-D047-4C41-8D0D-8A7C7155DA9A}" srcOrd="1" destOrd="0" parTransId="{D4A02D36-9E1E-4F38-85E9-C27806394EB5}" sibTransId="{597583B0-98D3-422F-8670-6420E6EA4CD2}"/>
    <dgm:cxn modelId="{FE8903C7-1A86-4871-9916-33EB4015E335}" type="presOf" srcId="{A572F930-D047-4C41-8D0D-8A7C7155DA9A}" destId="{A4603B75-A018-445A-BD33-DEA5D8C8CA39}" srcOrd="1" destOrd="0" presId="urn:microsoft.com/office/officeart/2005/8/layout/list1"/>
    <dgm:cxn modelId="{225FCDBC-B62A-4990-9461-250F46F8E0FC}" type="presParOf" srcId="{3A90FBE3-3AB8-4644-B438-73EDC4F1ED18}" destId="{D3F75175-B1B6-4DEE-9581-6F80117FAC28}" srcOrd="0" destOrd="0" presId="urn:microsoft.com/office/officeart/2005/8/layout/list1"/>
    <dgm:cxn modelId="{236109C1-030B-4C58-A3FA-69BDF824000A}" type="presParOf" srcId="{D3F75175-B1B6-4DEE-9581-6F80117FAC28}" destId="{7560EEF8-8AF4-410E-A4D9-567956415AEA}" srcOrd="0" destOrd="0" presId="urn:microsoft.com/office/officeart/2005/8/layout/list1"/>
    <dgm:cxn modelId="{7A665733-AB8B-40A6-AED8-7E87B3FE1099}" type="presParOf" srcId="{D3F75175-B1B6-4DEE-9581-6F80117FAC28}" destId="{F9FA9689-F030-4A0D-90E6-DA2D646496C1}" srcOrd="1" destOrd="0" presId="urn:microsoft.com/office/officeart/2005/8/layout/list1"/>
    <dgm:cxn modelId="{046CDA0F-C8A1-4D64-9E00-FEDF3DC27A8A}" type="presParOf" srcId="{3A90FBE3-3AB8-4644-B438-73EDC4F1ED18}" destId="{397B87A8-4C93-4189-AC10-490E9CE9BBB7}" srcOrd="1" destOrd="0" presId="urn:microsoft.com/office/officeart/2005/8/layout/list1"/>
    <dgm:cxn modelId="{AAF5FBFA-38FB-45E7-9A1C-08E1E8472F81}" type="presParOf" srcId="{3A90FBE3-3AB8-4644-B438-73EDC4F1ED18}" destId="{7C6BE959-A4AE-4992-99FA-874F5FD54D98}" srcOrd="2" destOrd="0" presId="urn:microsoft.com/office/officeart/2005/8/layout/list1"/>
    <dgm:cxn modelId="{DBFF8F76-ED69-49A3-ACE3-6E24D7916C17}" type="presParOf" srcId="{3A90FBE3-3AB8-4644-B438-73EDC4F1ED18}" destId="{A30D0BCB-C983-4FDD-80B8-A5AD154EEE25}" srcOrd="3" destOrd="0" presId="urn:microsoft.com/office/officeart/2005/8/layout/list1"/>
    <dgm:cxn modelId="{6F3B9B77-DF46-490A-A0B3-A85D9F91A1A0}" type="presParOf" srcId="{3A90FBE3-3AB8-4644-B438-73EDC4F1ED18}" destId="{E656CCC1-DA93-4E09-BB7A-CC26EE9A1684}" srcOrd="4" destOrd="0" presId="urn:microsoft.com/office/officeart/2005/8/layout/list1"/>
    <dgm:cxn modelId="{B63A0717-EB49-44B6-ADA8-98ADFA4CEAE6}" type="presParOf" srcId="{E656CCC1-DA93-4E09-BB7A-CC26EE9A1684}" destId="{9E33625E-7603-4354-A8EA-C8FAE3F5DF9C}" srcOrd="0" destOrd="0" presId="urn:microsoft.com/office/officeart/2005/8/layout/list1"/>
    <dgm:cxn modelId="{15338B26-A213-4172-960A-6D365F6788E8}" type="presParOf" srcId="{E656CCC1-DA93-4E09-BB7A-CC26EE9A1684}" destId="{A4603B75-A018-445A-BD33-DEA5D8C8CA39}" srcOrd="1" destOrd="0" presId="urn:microsoft.com/office/officeart/2005/8/layout/list1"/>
    <dgm:cxn modelId="{018ED5EB-83BA-4C91-84CE-F10B26B24B62}" type="presParOf" srcId="{3A90FBE3-3AB8-4644-B438-73EDC4F1ED18}" destId="{B5BC1EC0-501F-4928-AFFA-14937C48DC44}" srcOrd="5" destOrd="0" presId="urn:microsoft.com/office/officeart/2005/8/layout/list1"/>
    <dgm:cxn modelId="{6D60BA91-28A1-4639-B68E-2193E122D0E9}" type="presParOf" srcId="{3A90FBE3-3AB8-4644-B438-73EDC4F1ED18}" destId="{5EED9B24-8179-46CB-9F48-DBBE29511B09}" srcOrd="6" destOrd="0" presId="urn:microsoft.com/office/officeart/2005/8/layout/list1"/>
    <dgm:cxn modelId="{A8F51E49-9B8A-4E25-868A-5B7648135FDB}" type="presParOf" srcId="{3A90FBE3-3AB8-4644-B438-73EDC4F1ED18}" destId="{DAF8CD45-7D88-43D0-B956-2BCAEC7D7662}" srcOrd="7" destOrd="0" presId="urn:microsoft.com/office/officeart/2005/8/layout/list1"/>
    <dgm:cxn modelId="{F5DA45E4-1F55-49B9-A32A-CFAB136B318D}" type="presParOf" srcId="{3A90FBE3-3AB8-4644-B438-73EDC4F1ED18}" destId="{F9E0CD5D-3669-4DA4-A0E4-A6BB50576DB9}" srcOrd="8" destOrd="0" presId="urn:microsoft.com/office/officeart/2005/8/layout/list1"/>
    <dgm:cxn modelId="{ADD72725-1F08-4E21-B0D1-18258575745D}" type="presParOf" srcId="{F9E0CD5D-3669-4DA4-A0E4-A6BB50576DB9}" destId="{ACBE6375-856D-4C97-B536-ECABF4608549}" srcOrd="0" destOrd="0" presId="urn:microsoft.com/office/officeart/2005/8/layout/list1"/>
    <dgm:cxn modelId="{677FE0AF-27FF-4707-9D5B-03412C38398E}" type="presParOf" srcId="{F9E0CD5D-3669-4DA4-A0E4-A6BB50576DB9}" destId="{2C306EB6-2BD4-4C72-BF8E-8DA8D4EB7246}" srcOrd="1" destOrd="0" presId="urn:microsoft.com/office/officeart/2005/8/layout/list1"/>
    <dgm:cxn modelId="{14542587-A6A4-4AEB-A3CA-34463A43797F}" type="presParOf" srcId="{3A90FBE3-3AB8-4644-B438-73EDC4F1ED18}" destId="{56CB65F2-F3C4-4275-9021-9F9931DD5A3F}" srcOrd="9" destOrd="0" presId="urn:microsoft.com/office/officeart/2005/8/layout/list1"/>
    <dgm:cxn modelId="{5232FB2F-4A4E-4725-87A4-9FF657EE53E5}" type="presParOf" srcId="{3A90FBE3-3AB8-4644-B438-73EDC4F1ED18}" destId="{4E10529C-6C8F-462B-B0DB-9E67F2A712FB}" srcOrd="10" destOrd="0" presId="urn:microsoft.com/office/officeart/2005/8/layout/list1"/>
    <dgm:cxn modelId="{F7ADF9E7-222A-496F-97D4-48A41A50811E}" type="presParOf" srcId="{3A90FBE3-3AB8-4644-B438-73EDC4F1ED18}" destId="{DD9E5993-91E1-4438-A704-FA4A129B0B11}" srcOrd="11" destOrd="0" presId="urn:microsoft.com/office/officeart/2005/8/layout/list1"/>
    <dgm:cxn modelId="{B8EC63CF-CA4E-449D-ADBC-B67FF0C61612}" type="presParOf" srcId="{3A90FBE3-3AB8-4644-B438-73EDC4F1ED18}" destId="{44221E5B-F62B-4B4B-AAE7-DA7ACBCE4A88}" srcOrd="12" destOrd="0" presId="urn:microsoft.com/office/officeart/2005/8/layout/list1"/>
    <dgm:cxn modelId="{FB4B3F79-3D2D-4CCC-9F8C-33B16683BB15}" type="presParOf" srcId="{44221E5B-F62B-4B4B-AAE7-DA7ACBCE4A88}" destId="{5416446C-DBDF-44CA-A88C-5EE9D7822B56}" srcOrd="0" destOrd="0" presId="urn:microsoft.com/office/officeart/2005/8/layout/list1"/>
    <dgm:cxn modelId="{224590A6-E757-446E-88E3-D16413C83482}" type="presParOf" srcId="{44221E5B-F62B-4B4B-AAE7-DA7ACBCE4A88}" destId="{D9820253-16BC-4CCD-909F-0DA86C559AF0}" srcOrd="1" destOrd="0" presId="urn:microsoft.com/office/officeart/2005/8/layout/list1"/>
    <dgm:cxn modelId="{324AAFF3-418B-4726-9ACE-5D2CA8ABB4C9}" type="presParOf" srcId="{3A90FBE3-3AB8-4644-B438-73EDC4F1ED18}" destId="{771F1F83-030E-4667-ADEB-DFB259E992BD}" srcOrd="13" destOrd="0" presId="urn:microsoft.com/office/officeart/2005/8/layout/list1"/>
    <dgm:cxn modelId="{CFCEAF69-D85E-46B7-93B4-EF75FEF22047}" type="presParOf" srcId="{3A90FBE3-3AB8-4644-B438-73EDC4F1ED18}" destId="{4A3DBABC-9126-4E61-98DE-ED0C551F0A7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CE36AF-407D-48F7-979D-BA7AFB5786F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C0CE7CF-0FF7-442E-A210-3EE8DAFF5AE7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五、宣導長期持有土地可減徵增值稅，輔導契稅申報及辦理簡易案件快速取件。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57315FB4-89FC-4E6E-A2E8-E98D4500111D}" type="parTrans" cxnId="{2E80D7A8-27CF-47DF-B86A-E28FFFA35762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C02F04BF-B3B9-49AC-8CDE-90872C4FD5AA}" type="sibTrans" cxnId="{2E80D7A8-27CF-47DF-B86A-E28FFFA35762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A572F930-D047-4C41-8D0D-8A7C7155DA9A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六、蒐集稅課資料，辦理印花稅應稅憑證檢查，及娛樂稅稅籍持續清查作業。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D4A02D36-9E1E-4F38-85E9-C27806394EB5}" type="parTrans" cxnId="{4876000E-8894-4B4A-82C5-AB59B4DA82E9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597583B0-98D3-422F-8670-6420E6EA4CD2}" type="sibTrans" cxnId="{4876000E-8894-4B4A-82C5-AB59B4DA82E9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9B789ADE-1C9F-47DB-B04F-CA4A3818E3B6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七、加強租稅宣導教育宣導，建構優良租稅環境。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264D0638-43DC-42B5-8E27-649DBE43D34C}" type="parTrans" cxnId="{F1912AED-26C7-4722-A69D-FA1832A21067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F499BDD4-D71C-448F-982B-1E39C8534AF9}" type="sibTrans" cxnId="{F1912AED-26C7-4722-A69D-FA1832A21067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A32C387E-7FEA-4F5F-A97C-9BCC88D2F11E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八、清查供公共使用之既成巷道及騎樓用地，並輔導納稅義務人申辦減免地價稅。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09FA0A8C-6F3F-4663-B429-E7A9E4818BB3}" type="parTrans" cxnId="{D64D7E11-CFD4-49CF-A958-6B7EA3227D54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937BA6E5-E8E4-4419-8449-E62053AE5A2B}" type="sibTrans" cxnId="{D64D7E11-CFD4-49CF-A958-6B7EA3227D54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3A90FBE3-3AB8-4644-B438-73EDC4F1ED18}" type="pres">
      <dgm:prSet presAssocID="{7ECE36AF-407D-48F7-979D-BA7AFB5786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3F75175-B1B6-4DEE-9581-6F80117FAC28}" type="pres">
      <dgm:prSet presAssocID="{1C0CE7CF-0FF7-442E-A210-3EE8DAFF5AE7}" presName="parentLin" presStyleCnt="0"/>
      <dgm:spPr/>
      <dgm:t>
        <a:bodyPr/>
        <a:lstStyle/>
        <a:p>
          <a:endParaRPr lang="zh-TW" altLang="en-US"/>
        </a:p>
      </dgm:t>
    </dgm:pt>
    <dgm:pt modelId="{7560EEF8-8AF4-410E-A4D9-567956415AEA}" type="pres">
      <dgm:prSet presAssocID="{1C0CE7CF-0FF7-442E-A210-3EE8DAFF5AE7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F9FA9689-F030-4A0D-90E6-DA2D646496C1}" type="pres">
      <dgm:prSet presAssocID="{1C0CE7CF-0FF7-442E-A210-3EE8DAFF5AE7}" presName="parentText" presStyleLbl="node1" presStyleIdx="0" presStyleCnt="4" custScaleX="151591" custScaleY="147723" custLinFactNeighborY="3227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7B87A8-4C93-4189-AC10-490E9CE9BBB7}" type="pres">
      <dgm:prSet presAssocID="{1C0CE7CF-0FF7-442E-A210-3EE8DAFF5AE7}" presName="negativeSpace" presStyleCnt="0"/>
      <dgm:spPr/>
      <dgm:t>
        <a:bodyPr/>
        <a:lstStyle/>
        <a:p>
          <a:endParaRPr lang="zh-TW" altLang="en-US"/>
        </a:p>
      </dgm:t>
    </dgm:pt>
    <dgm:pt modelId="{7C6BE959-A4AE-4992-99FA-874F5FD54D98}" type="pres">
      <dgm:prSet presAssocID="{1C0CE7CF-0FF7-442E-A210-3EE8DAFF5AE7}" presName="childText" presStyleLbl="conFgAcc1" presStyleIdx="0" presStyleCnt="4" custScaleX="94714" custLinFactNeighborX="3087" custLinFactNeighborY="771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0D0BCB-C983-4FDD-80B8-A5AD154EEE25}" type="pres">
      <dgm:prSet presAssocID="{C02F04BF-B3B9-49AC-8CDE-90872C4FD5AA}" presName="spaceBetweenRectangles" presStyleCnt="0"/>
      <dgm:spPr/>
      <dgm:t>
        <a:bodyPr/>
        <a:lstStyle/>
        <a:p>
          <a:endParaRPr lang="zh-TW" altLang="en-US"/>
        </a:p>
      </dgm:t>
    </dgm:pt>
    <dgm:pt modelId="{E656CCC1-DA93-4E09-BB7A-CC26EE9A1684}" type="pres">
      <dgm:prSet presAssocID="{A572F930-D047-4C41-8D0D-8A7C7155DA9A}" presName="parentLin" presStyleCnt="0"/>
      <dgm:spPr/>
      <dgm:t>
        <a:bodyPr/>
        <a:lstStyle/>
        <a:p>
          <a:endParaRPr lang="zh-TW" altLang="en-US"/>
        </a:p>
      </dgm:t>
    </dgm:pt>
    <dgm:pt modelId="{9E33625E-7603-4354-A8EA-C8FAE3F5DF9C}" type="pres">
      <dgm:prSet presAssocID="{A572F930-D047-4C41-8D0D-8A7C7155DA9A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A4603B75-A018-445A-BD33-DEA5D8C8CA39}" type="pres">
      <dgm:prSet presAssocID="{A572F930-D047-4C41-8D0D-8A7C7155DA9A}" presName="parentText" presStyleLbl="node1" presStyleIdx="1" presStyleCnt="4" custScaleX="151591" custScaleY="160279" custLinFactNeighborY="1613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BC1EC0-501F-4928-AFFA-14937C48DC44}" type="pres">
      <dgm:prSet presAssocID="{A572F930-D047-4C41-8D0D-8A7C7155DA9A}" presName="negativeSpace" presStyleCnt="0"/>
      <dgm:spPr/>
      <dgm:t>
        <a:bodyPr/>
        <a:lstStyle/>
        <a:p>
          <a:endParaRPr lang="zh-TW" altLang="en-US"/>
        </a:p>
      </dgm:t>
    </dgm:pt>
    <dgm:pt modelId="{5EED9B24-8179-46CB-9F48-DBBE29511B09}" type="pres">
      <dgm:prSet presAssocID="{A572F930-D047-4C41-8D0D-8A7C7155DA9A}" presName="childText" presStyleLbl="conFgAcc1" presStyleIdx="1" presStyleCnt="4" custScaleX="94904" custLinFactNeighborX="27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F8CD45-7D88-43D0-B956-2BCAEC7D7662}" type="pres">
      <dgm:prSet presAssocID="{597583B0-98D3-422F-8670-6420E6EA4CD2}" presName="spaceBetweenRectangles" presStyleCnt="0"/>
      <dgm:spPr/>
      <dgm:t>
        <a:bodyPr/>
        <a:lstStyle/>
        <a:p>
          <a:endParaRPr lang="zh-TW" altLang="en-US"/>
        </a:p>
      </dgm:t>
    </dgm:pt>
    <dgm:pt modelId="{F9E0CD5D-3669-4DA4-A0E4-A6BB50576DB9}" type="pres">
      <dgm:prSet presAssocID="{9B789ADE-1C9F-47DB-B04F-CA4A3818E3B6}" presName="parentLin" presStyleCnt="0"/>
      <dgm:spPr/>
      <dgm:t>
        <a:bodyPr/>
        <a:lstStyle/>
        <a:p>
          <a:endParaRPr lang="zh-TW" altLang="en-US"/>
        </a:p>
      </dgm:t>
    </dgm:pt>
    <dgm:pt modelId="{ACBE6375-856D-4C97-B536-ECABF4608549}" type="pres">
      <dgm:prSet presAssocID="{9B789ADE-1C9F-47DB-B04F-CA4A3818E3B6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2C306EB6-2BD4-4C72-BF8E-8DA8D4EB7246}" type="pres">
      <dgm:prSet presAssocID="{9B789ADE-1C9F-47DB-B04F-CA4A3818E3B6}" presName="parentText" presStyleLbl="node1" presStyleIdx="2" presStyleCnt="4" custScaleX="151591" custScaleY="14812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CB65F2-F3C4-4275-9021-9F9931DD5A3F}" type="pres">
      <dgm:prSet presAssocID="{9B789ADE-1C9F-47DB-B04F-CA4A3818E3B6}" presName="negativeSpace" presStyleCnt="0"/>
      <dgm:spPr/>
      <dgm:t>
        <a:bodyPr/>
        <a:lstStyle/>
        <a:p>
          <a:endParaRPr lang="zh-TW" altLang="en-US"/>
        </a:p>
      </dgm:t>
    </dgm:pt>
    <dgm:pt modelId="{4E10529C-6C8F-462B-B0DB-9E67F2A712FB}" type="pres">
      <dgm:prSet presAssocID="{9B789ADE-1C9F-47DB-B04F-CA4A3818E3B6}" presName="childText" presStyleLbl="conFgAcc1" presStyleIdx="2" presStyleCnt="4" custScaleX="94905" custLinFactNeighborX="2893" custLinFactNeighborY="-881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9E5993-91E1-4438-A704-FA4A129B0B11}" type="pres">
      <dgm:prSet presAssocID="{F499BDD4-D71C-448F-982B-1E39C8534AF9}" presName="spaceBetweenRectangles" presStyleCnt="0"/>
      <dgm:spPr/>
      <dgm:t>
        <a:bodyPr/>
        <a:lstStyle/>
        <a:p>
          <a:endParaRPr lang="zh-TW" altLang="en-US"/>
        </a:p>
      </dgm:t>
    </dgm:pt>
    <dgm:pt modelId="{44221E5B-F62B-4B4B-AAE7-DA7ACBCE4A88}" type="pres">
      <dgm:prSet presAssocID="{A32C387E-7FEA-4F5F-A97C-9BCC88D2F11E}" presName="parentLin" presStyleCnt="0"/>
      <dgm:spPr/>
      <dgm:t>
        <a:bodyPr/>
        <a:lstStyle/>
        <a:p>
          <a:endParaRPr lang="zh-TW" altLang="en-US"/>
        </a:p>
      </dgm:t>
    </dgm:pt>
    <dgm:pt modelId="{5416446C-DBDF-44CA-A88C-5EE9D7822B56}" type="pres">
      <dgm:prSet presAssocID="{A32C387E-7FEA-4F5F-A97C-9BCC88D2F11E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D9820253-16BC-4CCD-909F-0DA86C559AF0}" type="pres">
      <dgm:prSet presAssocID="{A32C387E-7FEA-4F5F-A97C-9BCC88D2F11E}" presName="parentText" presStyleLbl="node1" presStyleIdx="3" presStyleCnt="4" custScaleX="142857" custScaleY="152468" custLinFactNeighborY="-1613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1F1F83-030E-4667-ADEB-DFB259E992BD}" type="pres">
      <dgm:prSet presAssocID="{A32C387E-7FEA-4F5F-A97C-9BCC88D2F11E}" presName="negativeSpace" presStyleCnt="0"/>
      <dgm:spPr/>
      <dgm:t>
        <a:bodyPr/>
        <a:lstStyle/>
        <a:p>
          <a:endParaRPr lang="zh-TW" altLang="en-US"/>
        </a:p>
      </dgm:t>
    </dgm:pt>
    <dgm:pt modelId="{4A3DBABC-9126-4E61-98DE-ED0C551F0A7D}" type="pres">
      <dgm:prSet presAssocID="{A32C387E-7FEA-4F5F-A97C-9BCC88D2F11E}" presName="childText" presStyleLbl="conFgAcc1" presStyleIdx="3" presStyleCnt="4" custScaleX="94904" custLinFactNeighborX="3086" custLinFactNeighborY="-685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2FF6995-C139-4EEB-B31F-178AED4F55D6}" type="presOf" srcId="{7ECE36AF-407D-48F7-979D-BA7AFB5786FE}" destId="{3A90FBE3-3AB8-4644-B438-73EDC4F1ED18}" srcOrd="0" destOrd="0" presId="urn:microsoft.com/office/officeart/2005/8/layout/list1"/>
    <dgm:cxn modelId="{F1912AED-26C7-4722-A69D-FA1832A21067}" srcId="{7ECE36AF-407D-48F7-979D-BA7AFB5786FE}" destId="{9B789ADE-1C9F-47DB-B04F-CA4A3818E3B6}" srcOrd="2" destOrd="0" parTransId="{264D0638-43DC-42B5-8E27-649DBE43D34C}" sibTransId="{F499BDD4-D71C-448F-982B-1E39C8534AF9}"/>
    <dgm:cxn modelId="{513300EF-FF49-4899-8B5B-2F19A51C98ED}" type="presOf" srcId="{A32C387E-7FEA-4F5F-A97C-9BCC88D2F11E}" destId="{D9820253-16BC-4CCD-909F-0DA86C559AF0}" srcOrd="1" destOrd="0" presId="urn:microsoft.com/office/officeart/2005/8/layout/list1"/>
    <dgm:cxn modelId="{2E80D7A8-27CF-47DF-B86A-E28FFFA35762}" srcId="{7ECE36AF-407D-48F7-979D-BA7AFB5786FE}" destId="{1C0CE7CF-0FF7-442E-A210-3EE8DAFF5AE7}" srcOrd="0" destOrd="0" parTransId="{57315FB4-89FC-4E6E-A2E8-E98D4500111D}" sibTransId="{C02F04BF-B3B9-49AC-8CDE-90872C4FD5AA}"/>
    <dgm:cxn modelId="{E2A22B62-E25D-41D0-BFA7-33D916A20298}" type="presOf" srcId="{9B789ADE-1C9F-47DB-B04F-CA4A3818E3B6}" destId="{ACBE6375-856D-4C97-B536-ECABF4608549}" srcOrd="0" destOrd="0" presId="urn:microsoft.com/office/officeart/2005/8/layout/list1"/>
    <dgm:cxn modelId="{9727D246-001E-4748-9842-F197C9FD4F47}" type="presOf" srcId="{A32C387E-7FEA-4F5F-A97C-9BCC88D2F11E}" destId="{5416446C-DBDF-44CA-A88C-5EE9D7822B56}" srcOrd="0" destOrd="0" presId="urn:microsoft.com/office/officeart/2005/8/layout/list1"/>
    <dgm:cxn modelId="{7E75E6C9-A43C-421E-902E-B1E10ED216A1}" type="presOf" srcId="{A572F930-D047-4C41-8D0D-8A7C7155DA9A}" destId="{9E33625E-7603-4354-A8EA-C8FAE3F5DF9C}" srcOrd="0" destOrd="0" presId="urn:microsoft.com/office/officeart/2005/8/layout/list1"/>
    <dgm:cxn modelId="{442E2F87-E7FB-4471-B8F7-DB33703E26BC}" type="presOf" srcId="{1C0CE7CF-0FF7-442E-A210-3EE8DAFF5AE7}" destId="{F9FA9689-F030-4A0D-90E6-DA2D646496C1}" srcOrd="1" destOrd="0" presId="urn:microsoft.com/office/officeart/2005/8/layout/list1"/>
    <dgm:cxn modelId="{F8CD9DDC-5791-42BA-8E14-E37C159C1A4E}" type="presOf" srcId="{9B789ADE-1C9F-47DB-B04F-CA4A3818E3B6}" destId="{2C306EB6-2BD4-4C72-BF8E-8DA8D4EB7246}" srcOrd="1" destOrd="0" presId="urn:microsoft.com/office/officeart/2005/8/layout/list1"/>
    <dgm:cxn modelId="{4DADF007-E738-4476-8ED6-2DF8C5BAD1C1}" type="presOf" srcId="{A572F930-D047-4C41-8D0D-8A7C7155DA9A}" destId="{A4603B75-A018-445A-BD33-DEA5D8C8CA39}" srcOrd="1" destOrd="0" presId="urn:microsoft.com/office/officeart/2005/8/layout/list1"/>
    <dgm:cxn modelId="{D64D7E11-CFD4-49CF-A958-6B7EA3227D54}" srcId="{7ECE36AF-407D-48F7-979D-BA7AFB5786FE}" destId="{A32C387E-7FEA-4F5F-A97C-9BCC88D2F11E}" srcOrd="3" destOrd="0" parTransId="{09FA0A8C-6F3F-4663-B429-E7A9E4818BB3}" sibTransId="{937BA6E5-E8E4-4419-8449-E62053AE5A2B}"/>
    <dgm:cxn modelId="{4876000E-8894-4B4A-82C5-AB59B4DA82E9}" srcId="{7ECE36AF-407D-48F7-979D-BA7AFB5786FE}" destId="{A572F930-D047-4C41-8D0D-8A7C7155DA9A}" srcOrd="1" destOrd="0" parTransId="{D4A02D36-9E1E-4F38-85E9-C27806394EB5}" sibTransId="{597583B0-98D3-422F-8670-6420E6EA4CD2}"/>
    <dgm:cxn modelId="{964AC9BA-AF4D-46FA-9F59-514BAC3A8BDD}" type="presOf" srcId="{1C0CE7CF-0FF7-442E-A210-3EE8DAFF5AE7}" destId="{7560EEF8-8AF4-410E-A4D9-567956415AEA}" srcOrd="0" destOrd="0" presId="urn:microsoft.com/office/officeart/2005/8/layout/list1"/>
    <dgm:cxn modelId="{F0F47F19-24BA-4DB0-A1EC-DD9607217CB9}" type="presParOf" srcId="{3A90FBE3-3AB8-4644-B438-73EDC4F1ED18}" destId="{D3F75175-B1B6-4DEE-9581-6F80117FAC28}" srcOrd="0" destOrd="0" presId="urn:microsoft.com/office/officeart/2005/8/layout/list1"/>
    <dgm:cxn modelId="{CC01B942-21C7-41B3-A408-367E46A8D653}" type="presParOf" srcId="{D3F75175-B1B6-4DEE-9581-6F80117FAC28}" destId="{7560EEF8-8AF4-410E-A4D9-567956415AEA}" srcOrd="0" destOrd="0" presId="urn:microsoft.com/office/officeart/2005/8/layout/list1"/>
    <dgm:cxn modelId="{C74A63DA-A6FF-481C-A3E4-91DA4148AFE2}" type="presParOf" srcId="{D3F75175-B1B6-4DEE-9581-6F80117FAC28}" destId="{F9FA9689-F030-4A0D-90E6-DA2D646496C1}" srcOrd="1" destOrd="0" presId="urn:microsoft.com/office/officeart/2005/8/layout/list1"/>
    <dgm:cxn modelId="{DECF4F27-BD39-4557-9613-5BCA356DEF4E}" type="presParOf" srcId="{3A90FBE3-3AB8-4644-B438-73EDC4F1ED18}" destId="{397B87A8-4C93-4189-AC10-490E9CE9BBB7}" srcOrd="1" destOrd="0" presId="urn:microsoft.com/office/officeart/2005/8/layout/list1"/>
    <dgm:cxn modelId="{F75A6E03-B74B-4F60-921A-3BFEF7085CC9}" type="presParOf" srcId="{3A90FBE3-3AB8-4644-B438-73EDC4F1ED18}" destId="{7C6BE959-A4AE-4992-99FA-874F5FD54D98}" srcOrd="2" destOrd="0" presId="urn:microsoft.com/office/officeart/2005/8/layout/list1"/>
    <dgm:cxn modelId="{227CB5FE-F61D-4802-BBA3-1D38F7622E55}" type="presParOf" srcId="{3A90FBE3-3AB8-4644-B438-73EDC4F1ED18}" destId="{A30D0BCB-C983-4FDD-80B8-A5AD154EEE25}" srcOrd="3" destOrd="0" presId="urn:microsoft.com/office/officeart/2005/8/layout/list1"/>
    <dgm:cxn modelId="{B73A3700-27E6-4874-94E1-4A36FFC4E014}" type="presParOf" srcId="{3A90FBE3-3AB8-4644-B438-73EDC4F1ED18}" destId="{E656CCC1-DA93-4E09-BB7A-CC26EE9A1684}" srcOrd="4" destOrd="0" presId="urn:microsoft.com/office/officeart/2005/8/layout/list1"/>
    <dgm:cxn modelId="{6D3BC9B1-DA28-46AE-8C96-0253E86C0937}" type="presParOf" srcId="{E656CCC1-DA93-4E09-BB7A-CC26EE9A1684}" destId="{9E33625E-7603-4354-A8EA-C8FAE3F5DF9C}" srcOrd="0" destOrd="0" presId="urn:microsoft.com/office/officeart/2005/8/layout/list1"/>
    <dgm:cxn modelId="{752D01B9-540E-4FEE-B397-A69A13CDB3E8}" type="presParOf" srcId="{E656CCC1-DA93-4E09-BB7A-CC26EE9A1684}" destId="{A4603B75-A018-445A-BD33-DEA5D8C8CA39}" srcOrd="1" destOrd="0" presId="urn:microsoft.com/office/officeart/2005/8/layout/list1"/>
    <dgm:cxn modelId="{DEAFE67C-6EF1-47F0-B2F3-5680A75D85C7}" type="presParOf" srcId="{3A90FBE3-3AB8-4644-B438-73EDC4F1ED18}" destId="{B5BC1EC0-501F-4928-AFFA-14937C48DC44}" srcOrd="5" destOrd="0" presId="urn:microsoft.com/office/officeart/2005/8/layout/list1"/>
    <dgm:cxn modelId="{184F5BFA-5019-4B80-9CC8-B93E9C29B07E}" type="presParOf" srcId="{3A90FBE3-3AB8-4644-B438-73EDC4F1ED18}" destId="{5EED9B24-8179-46CB-9F48-DBBE29511B09}" srcOrd="6" destOrd="0" presId="urn:microsoft.com/office/officeart/2005/8/layout/list1"/>
    <dgm:cxn modelId="{AE1F7218-5030-4B71-ABAD-40455B424FF7}" type="presParOf" srcId="{3A90FBE3-3AB8-4644-B438-73EDC4F1ED18}" destId="{DAF8CD45-7D88-43D0-B956-2BCAEC7D7662}" srcOrd="7" destOrd="0" presId="urn:microsoft.com/office/officeart/2005/8/layout/list1"/>
    <dgm:cxn modelId="{E43074C8-8E50-41F0-8F99-DCF9763D76E4}" type="presParOf" srcId="{3A90FBE3-3AB8-4644-B438-73EDC4F1ED18}" destId="{F9E0CD5D-3669-4DA4-A0E4-A6BB50576DB9}" srcOrd="8" destOrd="0" presId="urn:microsoft.com/office/officeart/2005/8/layout/list1"/>
    <dgm:cxn modelId="{6D2D95D1-F5E9-42C1-A6BB-C308E2A4C49D}" type="presParOf" srcId="{F9E0CD5D-3669-4DA4-A0E4-A6BB50576DB9}" destId="{ACBE6375-856D-4C97-B536-ECABF4608549}" srcOrd="0" destOrd="0" presId="urn:microsoft.com/office/officeart/2005/8/layout/list1"/>
    <dgm:cxn modelId="{9EB740CA-303E-4A65-8F97-71A360DCA33F}" type="presParOf" srcId="{F9E0CD5D-3669-4DA4-A0E4-A6BB50576DB9}" destId="{2C306EB6-2BD4-4C72-BF8E-8DA8D4EB7246}" srcOrd="1" destOrd="0" presId="urn:microsoft.com/office/officeart/2005/8/layout/list1"/>
    <dgm:cxn modelId="{A280E406-7591-4D8E-9830-03AF6BE45C84}" type="presParOf" srcId="{3A90FBE3-3AB8-4644-B438-73EDC4F1ED18}" destId="{56CB65F2-F3C4-4275-9021-9F9931DD5A3F}" srcOrd="9" destOrd="0" presId="urn:microsoft.com/office/officeart/2005/8/layout/list1"/>
    <dgm:cxn modelId="{6E20E0C4-D465-41C4-B67C-B78B2458608A}" type="presParOf" srcId="{3A90FBE3-3AB8-4644-B438-73EDC4F1ED18}" destId="{4E10529C-6C8F-462B-B0DB-9E67F2A712FB}" srcOrd="10" destOrd="0" presId="urn:microsoft.com/office/officeart/2005/8/layout/list1"/>
    <dgm:cxn modelId="{51173BD8-CCE9-411A-9448-243AF4232DBE}" type="presParOf" srcId="{3A90FBE3-3AB8-4644-B438-73EDC4F1ED18}" destId="{DD9E5993-91E1-4438-A704-FA4A129B0B11}" srcOrd="11" destOrd="0" presId="urn:microsoft.com/office/officeart/2005/8/layout/list1"/>
    <dgm:cxn modelId="{B422DE1A-FC94-4FD0-818C-31924EB2E0B9}" type="presParOf" srcId="{3A90FBE3-3AB8-4644-B438-73EDC4F1ED18}" destId="{44221E5B-F62B-4B4B-AAE7-DA7ACBCE4A88}" srcOrd="12" destOrd="0" presId="urn:microsoft.com/office/officeart/2005/8/layout/list1"/>
    <dgm:cxn modelId="{2E5AD47A-86D1-4E4D-9C9E-9A1C8091ADA6}" type="presParOf" srcId="{44221E5B-F62B-4B4B-AAE7-DA7ACBCE4A88}" destId="{5416446C-DBDF-44CA-A88C-5EE9D7822B56}" srcOrd="0" destOrd="0" presId="urn:microsoft.com/office/officeart/2005/8/layout/list1"/>
    <dgm:cxn modelId="{47C64B55-C2D7-4067-8B2F-3EBFC9E1F264}" type="presParOf" srcId="{44221E5B-F62B-4B4B-AAE7-DA7ACBCE4A88}" destId="{D9820253-16BC-4CCD-909F-0DA86C559AF0}" srcOrd="1" destOrd="0" presId="urn:microsoft.com/office/officeart/2005/8/layout/list1"/>
    <dgm:cxn modelId="{FC325B81-FA88-48E9-AA94-73E7CE2F56AB}" type="presParOf" srcId="{3A90FBE3-3AB8-4644-B438-73EDC4F1ED18}" destId="{771F1F83-030E-4667-ADEB-DFB259E992BD}" srcOrd="13" destOrd="0" presId="urn:microsoft.com/office/officeart/2005/8/layout/list1"/>
    <dgm:cxn modelId="{CCF66594-8414-499C-A938-7700D105597F}" type="presParOf" srcId="{3A90FBE3-3AB8-4644-B438-73EDC4F1ED18}" destId="{4A3DBABC-9126-4E61-98DE-ED0C551F0A7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CE36AF-407D-48F7-979D-BA7AFB5786F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B789ADE-1C9F-47DB-B04F-CA4A3818E3B6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十一、持續推動簡政便民服務及跨縣市便民服務飛躍稅務通－全國攏總通業務。</a:t>
          </a:r>
        </a:p>
      </dgm:t>
    </dgm:pt>
    <dgm:pt modelId="{264D0638-43DC-42B5-8E27-649DBE43D34C}" type="parTrans" cxnId="{F1912AED-26C7-4722-A69D-FA1832A21067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F499BDD4-D71C-448F-982B-1E39C8534AF9}" type="sibTrans" cxnId="{F1912AED-26C7-4722-A69D-FA1832A21067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C7869E7A-3FA1-4C63-B956-A0FCC033B186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九、賡續稅籍清查，健全稅籍資料。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86DD4E94-DC45-4AA6-8D6F-8F65189D4F75}" type="parTrans" cxnId="{484CF765-BE0E-4CE8-8137-A3BCDF7CB9C7}">
      <dgm:prSet/>
      <dgm:spPr/>
      <dgm:t>
        <a:bodyPr/>
        <a:lstStyle/>
        <a:p>
          <a:endParaRPr lang="zh-TW" altLang="en-US"/>
        </a:p>
      </dgm:t>
    </dgm:pt>
    <dgm:pt modelId="{62590E52-6464-41E1-B7C1-311057D9AC40}" type="sibTrans" cxnId="{484CF765-BE0E-4CE8-8137-A3BCDF7CB9C7}">
      <dgm:prSet/>
      <dgm:spPr/>
      <dgm:t>
        <a:bodyPr/>
        <a:lstStyle/>
        <a:p>
          <a:endParaRPr lang="zh-TW" altLang="en-US"/>
        </a:p>
      </dgm:t>
    </dgm:pt>
    <dgm:pt modelId="{4A01B162-C109-4FA8-83E1-56D73512B2DE}">
      <dgm:prSet custT="1"/>
      <dgm:spPr/>
      <dgm:t>
        <a:bodyPr/>
        <a:lstStyle/>
        <a:p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十、加強防止新欠、清理舊欠，提升欠稅徵起績效。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6C1FA867-E6DD-4847-BB3F-A30F421CA04C}" type="parTrans" cxnId="{3BFAF012-A1C5-46F4-A99C-DA510EB0E166}">
      <dgm:prSet/>
      <dgm:spPr/>
      <dgm:t>
        <a:bodyPr/>
        <a:lstStyle/>
        <a:p>
          <a:endParaRPr lang="zh-TW" altLang="en-US"/>
        </a:p>
      </dgm:t>
    </dgm:pt>
    <dgm:pt modelId="{73130452-B31E-460B-B9A1-ED7343654BB8}" type="sibTrans" cxnId="{3BFAF012-A1C5-46F4-A99C-DA510EB0E166}">
      <dgm:prSet/>
      <dgm:spPr/>
      <dgm:t>
        <a:bodyPr/>
        <a:lstStyle/>
        <a:p>
          <a:endParaRPr lang="zh-TW" altLang="en-US"/>
        </a:p>
      </dgm:t>
    </dgm:pt>
    <dgm:pt modelId="{3A90FBE3-3AB8-4644-B438-73EDC4F1ED18}" type="pres">
      <dgm:prSet presAssocID="{7ECE36AF-407D-48F7-979D-BA7AFB5786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EBBE62-8A80-425D-8A74-D6928A596B1A}" type="pres">
      <dgm:prSet presAssocID="{C7869E7A-3FA1-4C63-B956-A0FCC033B186}" presName="parentLin" presStyleCnt="0"/>
      <dgm:spPr/>
    </dgm:pt>
    <dgm:pt modelId="{8E338AB3-BF02-4C90-9CC3-0B00ADED2548}" type="pres">
      <dgm:prSet presAssocID="{C7869E7A-3FA1-4C63-B956-A0FCC033B186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BE8E7F8C-704B-4AAF-AC45-C7BA73AB839B}" type="pres">
      <dgm:prSet presAssocID="{C7869E7A-3FA1-4C63-B956-A0FCC033B186}" presName="parentText" presStyleLbl="node1" presStyleIdx="0" presStyleCnt="3" custScaleX="135848" custScaleY="43987" custLinFactNeighborX="-8203" custLinFactNeighborY="-5460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5E0746-3EA1-4FB1-89F6-C0E32B79716D}" type="pres">
      <dgm:prSet presAssocID="{C7869E7A-3FA1-4C63-B956-A0FCC033B186}" presName="negativeSpace" presStyleCnt="0"/>
      <dgm:spPr/>
    </dgm:pt>
    <dgm:pt modelId="{EC4F672C-0AFB-4789-B40E-316D68C73C71}" type="pres">
      <dgm:prSet presAssocID="{C7869E7A-3FA1-4C63-B956-A0FCC033B186}" presName="childText" presStyleLbl="conFgAcc1" presStyleIdx="0" presStyleCnt="3" custScaleX="93320" custScaleY="31629" custLinFactY="-9870" custLinFactNeighborX="3285" custLinFactNeighborY="-100000">
        <dgm:presLayoutVars>
          <dgm:bulletEnabled val="1"/>
        </dgm:presLayoutVars>
      </dgm:prSet>
      <dgm:spPr/>
    </dgm:pt>
    <dgm:pt modelId="{3BDCF3B5-17B6-422C-A813-0C275F47BB32}" type="pres">
      <dgm:prSet presAssocID="{62590E52-6464-41E1-B7C1-311057D9AC40}" presName="spaceBetweenRectangles" presStyleCnt="0"/>
      <dgm:spPr/>
    </dgm:pt>
    <dgm:pt modelId="{9D8C391D-408B-4819-A853-29E488894DEF}" type="pres">
      <dgm:prSet presAssocID="{4A01B162-C109-4FA8-83E1-56D73512B2DE}" presName="parentLin" presStyleCnt="0"/>
      <dgm:spPr/>
    </dgm:pt>
    <dgm:pt modelId="{2839D3E5-A30B-48E9-B19A-152459A47ACF}" type="pres">
      <dgm:prSet presAssocID="{4A01B162-C109-4FA8-83E1-56D73512B2DE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EBCB40EB-220A-4BFB-8927-DC033C069EFC}" type="pres">
      <dgm:prSet presAssocID="{4A01B162-C109-4FA8-83E1-56D73512B2DE}" presName="parentText" presStyleLbl="node1" presStyleIdx="1" presStyleCnt="3" custScaleX="135859" custScaleY="40916" custLinFactNeighborX="-4001" custLinFactNeighborY="-3923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DAEEE1-4511-40F0-9C1F-F3CD5A54804E}" type="pres">
      <dgm:prSet presAssocID="{4A01B162-C109-4FA8-83E1-56D73512B2DE}" presName="negativeSpace" presStyleCnt="0"/>
      <dgm:spPr/>
    </dgm:pt>
    <dgm:pt modelId="{CF0B8D44-FFD2-4448-BF30-008EC5C2BB09}" type="pres">
      <dgm:prSet presAssocID="{4A01B162-C109-4FA8-83E1-56D73512B2DE}" presName="childText" presStyleLbl="conFgAcc1" presStyleIdx="1" presStyleCnt="3" custScaleX="95103" custScaleY="25778" custLinFactNeighborX="3495" custLinFactNeighborY="-31049">
        <dgm:presLayoutVars>
          <dgm:bulletEnabled val="1"/>
        </dgm:presLayoutVars>
      </dgm:prSet>
      <dgm:spPr/>
    </dgm:pt>
    <dgm:pt modelId="{AA1666EF-1BD4-4CEF-AAD4-7F481CB8BF2D}" type="pres">
      <dgm:prSet presAssocID="{73130452-B31E-460B-B9A1-ED7343654BB8}" presName="spaceBetweenRectangles" presStyleCnt="0"/>
      <dgm:spPr/>
    </dgm:pt>
    <dgm:pt modelId="{F9E0CD5D-3669-4DA4-A0E4-A6BB50576DB9}" type="pres">
      <dgm:prSet presAssocID="{9B789ADE-1C9F-47DB-B04F-CA4A3818E3B6}" presName="parentLin" presStyleCnt="0"/>
      <dgm:spPr/>
      <dgm:t>
        <a:bodyPr/>
        <a:lstStyle/>
        <a:p>
          <a:endParaRPr lang="zh-TW" altLang="en-US"/>
        </a:p>
      </dgm:t>
    </dgm:pt>
    <dgm:pt modelId="{ACBE6375-856D-4C97-B536-ECABF4608549}" type="pres">
      <dgm:prSet presAssocID="{9B789ADE-1C9F-47DB-B04F-CA4A3818E3B6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2C306EB6-2BD4-4C72-BF8E-8DA8D4EB7246}" type="pres">
      <dgm:prSet presAssocID="{9B789ADE-1C9F-47DB-B04F-CA4A3818E3B6}" presName="parentText" presStyleLbl="node1" presStyleIdx="2" presStyleCnt="3" custScaleX="151591" custScaleY="45716" custLinFactNeighborX="693" custLinFactNeighborY="-1595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CB65F2-F3C4-4275-9021-9F9931DD5A3F}" type="pres">
      <dgm:prSet presAssocID="{9B789ADE-1C9F-47DB-B04F-CA4A3818E3B6}" presName="negativeSpace" presStyleCnt="0"/>
      <dgm:spPr/>
      <dgm:t>
        <a:bodyPr/>
        <a:lstStyle/>
        <a:p>
          <a:endParaRPr lang="zh-TW" altLang="en-US"/>
        </a:p>
      </dgm:t>
    </dgm:pt>
    <dgm:pt modelId="{4E10529C-6C8F-462B-B0DB-9E67F2A712FB}" type="pres">
      <dgm:prSet presAssocID="{9B789ADE-1C9F-47DB-B04F-CA4A3818E3B6}" presName="childText" presStyleLbl="conFgAcc1" presStyleIdx="2" presStyleCnt="3" custScaleX="94239" custScaleY="34990" custLinFactNeighborX="3056" custLinFactNeighborY="169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15231E7-9D15-4A8F-B005-A32107202793}" type="presOf" srcId="{C7869E7A-3FA1-4C63-B956-A0FCC033B186}" destId="{8E338AB3-BF02-4C90-9CC3-0B00ADED2548}" srcOrd="0" destOrd="0" presId="urn:microsoft.com/office/officeart/2005/8/layout/list1"/>
    <dgm:cxn modelId="{F1912AED-26C7-4722-A69D-FA1832A21067}" srcId="{7ECE36AF-407D-48F7-979D-BA7AFB5786FE}" destId="{9B789ADE-1C9F-47DB-B04F-CA4A3818E3B6}" srcOrd="2" destOrd="0" parTransId="{264D0638-43DC-42B5-8E27-649DBE43D34C}" sibTransId="{F499BDD4-D71C-448F-982B-1E39C8534AF9}"/>
    <dgm:cxn modelId="{3BFAF012-A1C5-46F4-A99C-DA510EB0E166}" srcId="{7ECE36AF-407D-48F7-979D-BA7AFB5786FE}" destId="{4A01B162-C109-4FA8-83E1-56D73512B2DE}" srcOrd="1" destOrd="0" parTransId="{6C1FA867-E6DD-4847-BB3F-A30F421CA04C}" sibTransId="{73130452-B31E-460B-B9A1-ED7343654BB8}"/>
    <dgm:cxn modelId="{9522A9B5-7F06-4863-AD85-0A73B1E30817}" type="presOf" srcId="{9B789ADE-1C9F-47DB-B04F-CA4A3818E3B6}" destId="{2C306EB6-2BD4-4C72-BF8E-8DA8D4EB7246}" srcOrd="1" destOrd="0" presId="urn:microsoft.com/office/officeart/2005/8/layout/list1"/>
    <dgm:cxn modelId="{13256ECE-850A-446B-9957-54881BCC290C}" type="presOf" srcId="{4A01B162-C109-4FA8-83E1-56D73512B2DE}" destId="{EBCB40EB-220A-4BFB-8927-DC033C069EFC}" srcOrd="1" destOrd="0" presId="urn:microsoft.com/office/officeart/2005/8/layout/list1"/>
    <dgm:cxn modelId="{FB2BD9D8-8979-4A4E-9A62-AD4C84B2B67F}" type="presOf" srcId="{4A01B162-C109-4FA8-83E1-56D73512B2DE}" destId="{2839D3E5-A30B-48E9-B19A-152459A47ACF}" srcOrd="0" destOrd="0" presId="urn:microsoft.com/office/officeart/2005/8/layout/list1"/>
    <dgm:cxn modelId="{DD0F4997-549F-4738-A491-6A8E7BE139D3}" type="presOf" srcId="{7ECE36AF-407D-48F7-979D-BA7AFB5786FE}" destId="{3A90FBE3-3AB8-4644-B438-73EDC4F1ED18}" srcOrd="0" destOrd="0" presId="urn:microsoft.com/office/officeart/2005/8/layout/list1"/>
    <dgm:cxn modelId="{8F4667DB-5FBA-43B9-ADB0-C801E9E0E362}" type="presOf" srcId="{C7869E7A-3FA1-4C63-B956-A0FCC033B186}" destId="{BE8E7F8C-704B-4AAF-AC45-C7BA73AB839B}" srcOrd="1" destOrd="0" presId="urn:microsoft.com/office/officeart/2005/8/layout/list1"/>
    <dgm:cxn modelId="{484CF765-BE0E-4CE8-8137-A3BCDF7CB9C7}" srcId="{7ECE36AF-407D-48F7-979D-BA7AFB5786FE}" destId="{C7869E7A-3FA1-4C63-B956-A0FCC033B186}" srcOrd="0" destOrd="0" parTransId="{86DD4E94-DC45-4AA6-8D6F-8F65189D4F75}" sibTransId="{62590E52-6464-41E1-B7C1-311057D9AC40}"/>
    <dgm:cxn modelId="{B8FC9009-6ACA-42EB-AF5A-0F99B2D2E9A9}" type="presOf" srcId="{9B789ADE-1C9F-47DB-B04F-CA4A3818E3B6}" destId="{ACBE6375-856D-4C97-B536-ECABF4608549}" srcOrd="0" destOrd="0" presId="urn:microsoft.com/office/officeart/2005/8/layout/list1"/>
    <dgm:cxn modelId="{5E2C09EB-8DAC-470D-AF0D-E3BB0187A5F6}" type="presParOf" srcId="{3A90FBE3-3AB8-4644-B438-73EDC4F1ED18}" destId="{4FEBBE62-8A80-425D-8A74-D6928A596B1A}" srcOrd="0" destOrd="0" presId="urn:microsoft.com/office/officeart/2005/8/layout/list1"/>
    <dgm:cxn modelId="{82120ED6-EB76-458D-A047-0D17FFFC1A0C}" type="presParOf" srcId="{4FEBBE62-8A80-425D-8A74-D6928A596B1A}" destId="{8E338AB3-BF02-4C90-9CC3-0B00ADED2548}" srcOrd="0" destOrd="0" presId="urn:microsoft.com/office/officeart/2005/8/layout/list1"/>
    <dgm:cxn modelId="{9DCFFE03-0FDA-4337-AAE9-D4D1962A2B4E}" type="presParOf" srcId="{4FEBBE62-8A80-425D-8A74-D6928A596B1A}" destId="{BE8E7F8C-704B-4AAF-AC45-C7BA73AB839B}" srcOrd="1" destOrd="0" presId="urn:microsoft.com/office/officeart/2005/8/layout/list1"/>
    <dgm:cxn modelId="{F0897902-79BD-4CF6-905D-9A8B18917309}" type="presParOf" srcId="{3A90FBE3-3AB8-4644-B438-73EDC4F1ED18}" destId="{805E0746-3EA1-4FB1-89F6-C0E32B79716D}" srcOrd="1" destOrd="0" presId="urn:microsoft.com/office/officeart/2005/8/layout/list1"/>
    <dgm:cxn modelId="{C1F133B6-4FE6-447C-85FE-6D534674CFEC}" type="presParOf" srcId="{3A90FBE3-3AB8-4644-B438-73EDC4F1ED18}" destId="{EC4F672C-0AFB-4789-B40E-316D68C73C71}" srcOrd="2" destOrd="0" presId="urn:microsoft.com/office/officeart/2005/8/layout/list1"/>
    <dgm:cxn modelId="{1A3FB698-C4FF-49A4-B45C-D3AD6327806C}" type="presParOf" srcId="{3A90FBE3-3AB8-4644-B438-73EDC4F1ED18}" destId="{3BDCF3B5-17B6-422C-A813-0C275F47BB32}" srcOrd="3" destOrd="0" presId="urn:microsoft.com/office/officeart/2005/8/layout/list1"/>
    <dgm:cxn modelId="{91418007-6BC5-499B-A3BA-E8980E46360F}" type="presParOf" srcId="{3A90FBE3-3AB8-4644-B438-73EDC4F1ED18}" destId="{9D8C391D-408B-4819-A853-29E488894DEF}" srcOrd="4" destOrd="0" presId="urn:microsoft.com/office/officeart/2005/8/layout/list1"/>
    <dgm:cxn modelId="{48E0E972-79C0-4A85-9147-0718D5883ADC}" type="presParOf" srcId="{9D8C391D-408B-4819-A853-29E488894DEF}" destId="{2839D3E5-A30B-48E9-B19A-152459A47ACF}" srcOrd="0" destOrd="0" presId="urn:microsoft.com/office/officeart/2005/8/layout/list1"/>
    <dgm:cxn modelId="{0E390704-9C2E-4867-8382-B5F567747AF3}" type="presParOf" srcId="{9D8C391D-408B-4819-A853-29E488894DEF}" destId="{EBCB40EB-220A-4BFB-8927-DC033C069EFC}" srcOrd="1" destOrd="0" presId="urn:microsoft.com/office/officeart/2005/8/layout/list1"/>
    <dgm:cxn modelId="{85B87228-B041-457E-9732-46A540C3F1B4}" type="presParOf" srcId="{3A90FBE3-3AB8-4644-B438-73EDC4F1ED18}" destId="{1ADAEEE1-4511-40F0-9C1F-F3CD5A54804E}" srcOrd="5" destOrd="0" presId="urn:microsoft.com/office/officeart/2005/8/layout/list1"/>
    <dgm:cxn modelId="{D1343038-0FF3-4DAE-85AA-BF931EDA68BB}" type="presParOf" srcId="{3A90FBE3-3AB8-4644-B438-73EDC4F1ED18}" destId="{CF0B8D44-FFD2-4448-BF30-008EC5C2BB09}" srcOrd="6" destOrd="0" presId="urn:microsoft.com/office/officeart/2005/8/layout/list1"/>
    <dgm:cxn modelId="{7F30C90B-BA9B-418B-8E8A-2C4735F4CB30}" type="presParOf" srcId="{3A90FBE3-3AB8-4644-B438-73EDC4F1ED18}" destId="{AA1666EF-1BD4-4CEF-AAD4-7F481CB8BF2D}" srcOrd="7" destOrd="0" presId="urn:microsoft.com/office/officeart/2005/8/layout/list1"/>
    <dgm:cxn modelId="{30EFA64C-DC89-4C6A-B014-FE21ED61D2B6}" type="presParOf" srcId="{3A90FBE3-3AB8-4644-B438-73EDC4F1ED18}" destId="{F9E0CD5D-3669-4DA4-A0E4-A6BB50576DB9}" srcOrd="8" destOrd="0" presId="urn:microsoft.com/office/officeart/2005/8/layout/list1"/>
    <dgm:cxn modelId="{CAE292F6-F5FC-4B0B-BBA5-CD1F35AB3939}" type="presParOf" srcId="{F9E0CD5D-3669-4DA4-A0E4-A6BB50576DB9}" destId="{ACBE6375-856D-4C97-B536-ECABF4608549}" srcOrd="0" destOrd="0" presId="urn:microsoft.com/office/officeart/2005/8/layout/list1"/>
    <dgm:cxn modelId="{39376149-6802-4CE0-9475-D9BEA12D34B9}" type="presParOf" srcId="{F9E0CD5D-3669-4DA4-A0E4-A6BB50576DB9}" destId="{2C306EB6-2BD4-4C72-BF8E-8DA8D4EB7246}" srcOrd="1" destOrd="0" presId="urn:microsoft.com/office/officeart/2005/8/layout/list1"/>
    <dgm:cxn modelId="{958B961D-B54D-49A1-AD99-D6499683227B}" type="presParOf" srcId="{3A90FBE3-3AB8-4644-B438-73EDC4F1ED18}" destId="{56CB65F2-F3C4-4275-9021-9F9931DD5A3F}" srcOrd="9" destOrd="0" presId="urn:microsoft.com/office/officeart/2005/8/layout/list1"/>
    <dgm:cxn modelId="{7A9283DF-7EE5-4418-ADEB-460DAEAA19DD}" type="presParOf" srcId="{3A90FBE3-3AB8-4644-B438-73EDC4F1ED18}" destId="{4E10529C-6C8F-462B-B0DB-9E67F2A712F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447FB-FDBE-44CC-8F9C-90262489B91A}">
      <dsp:nvSpPr>
        <dsp:cNvPr id="0" name=""/>
        <dsp:cNvSpPr/>
      </dsp:nvSpPr>
      <dsp:spPr>
        <a:xfrm>
          <a:off x="-3804065" y="-584265"/>
          <a:ext cx="4534032" cy="4534032"/>
        </a:xfrm>
        <a:prstGeom prst="blockArc">
          <a:avLst>
            <a:gd name="adj1" fmla="val 18900000"/>
            <a:gd name="adj2" fmla="val 2700000"/>
            <a:gd name="adj3" fmla="val 49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D679B-4BE3-4488-9407-744B55E509C7}">
      <dsp:nvSpPr>
        <dsp:cNvPr id="0" name=""/>
        <dsp:cNvSpPr/>
      </dsp:nvSpPr>
      <dsp:spPr>
        <a:xfrm>
          <a:off x="382590" y="258739"/>
          <a:ext cx="6542003" cy="5177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096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 壹、稅收績效</a:t>
          </a:r>
          <a:endParaRPr lang="zh-TW" altLang="en-US" sz="25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382590" y="258739"/>
        <a:ext cx="6542003" cy="517748"/>
      </dsp:txXfrm>
    </dsp:sp>
    <dsp:sp modelId="{24CDEC90-AB03-46F9-B118-7D984790A21B}">
      <dsp:nvSpPr>
        <dsp:cNvPr id="0" name=""/>
        <dsp:cNvSpPr/>
      </dsp:nvSpPr>
      <dsp:spPr>
        <a:xfrm>
          <a:off x="58998" y="194021"/>
          <a:ext cx="647185" cy="647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77D0C-49D0-4555-BA0A-930A604C82E4}">
      <dsp:nvSpPr>
        <dsp:cNvPr id="0" name=""/>
        <dsp:cNvSpPr/>
      </dsp:nvSpPr>
      <dsp:spPr>
        <a:xfrm>
          <a:off x="679427" y="1035497"/>
          <a:ext cx="6245166" cy="517748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096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貳、稅務執行概況</a:t>
          </a:r>
          <a:endParaRPr lang="zh-TW" altLang="en-US" sz="25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679427" y="1035497"/>
        <a:ext cx="6245166" cy="517748"/>
      </dsp:txXfrm>
    </dsp:sp>
    <dsp:sp modelId="{2AC3E3FC-538D-4D62-BE56-728044B5E119}">
      <dsp:nvSpPr>
        <dsp:cNvPr id="0" name=""/>
        <dsp:cNvSpPr/>
      </dsp:nvSpPr>
      <dsp:spPr>
        <a:xfrm>
          <a:off x="355835" y="970778"/>
          <a:ext cx="647185" cy="647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C3EA6-946C-4518-98F3-C7CEE0F20A91}">
      <dsp:nvSpPr>
        <dsp:cNvPr id="0" name=""/>
        <dsp:cNvSpPr/>
      </dsp:nvSpPr>
      <dsp:spPr>
        <a:xfrm>
          <a:off x="679427" y="1812254"/>
          <a:ext cx="6245166" cy="517748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096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參、今後努力方向</a:t>
          </a:r>
          <a:endParaRPr lang="zh-TW" altLang="en-US" sz="25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679427" y="1812254"/>
        <a:ext cx="6245166" cy="517748"/>
      </dsp:txXfrm>
    </dsp:sp>
    <dsp:sp modelId="{0A3ABBC8-95BB-491E-84B9-4AB39A562252}">
      <dsp:nvSpPr>
        <dsp:cNvPr id="0" name=""/>
        <dsp:cNvSpPr/>
      </dsp:nvSpPr>
      <dsp:spPr>
        <a:xfrm>
          <a:off x="355835" y="1747535"/>
          <a:ext cx="647185" cy="647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675AA-DDE6-4E8B-BD31-D0EC6CE7D0B5}">
      <dsp:nvSpPr>
        <dsp:cNvPr id="0" name=""/>
        <dsp:cNvSpPr/>
      </dsp:nvSpPr>
      <dsp:spPr>
        <a:xfrm>
          <a:off x="382590" y="2589011"/>
          <a:ext cx="6542003" cy="51774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096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rPr>
            <a:t> 肆、結語</a:t>
          </a:r>
          <a:endParaRPr lang="zh-TW" altLang="en-US" sz="25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382590" y="2589011"/>
        <a:ext cx="6542003" cy="517748"/>
      </dsp:txXfrm>
    </dsp:sp>
    <dsp:sp modelId="{EBD678EA-4ADE-4988-A8A7-E86217498093}">
      <dsp:nvSpPr>
        <dsp:cNvPr id="0" name=""/>
        <dsp:cNvSpPr/>
      </dsp:nvSpPr>
      <dsp:spPr>
        <a:xfrm>
          <a:off x="58998" y="2524293"/>
          <a:ext cx="647185" cy="647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D00A1-A310-4AB3-BDB5-D27A2273E614}">
      <dsp:nvSpPr>
        <dsp:cNvPr id="0" name=""/>
        <dsp:cNvSpPr/>
      </dsp:nvSpPr>
      <dsp:spPr>
        <a:xfrm>
          <a:off x="0" y="0"/>
          <a:ext cx="5258473" cy="50881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落實為民服務，強化便民措施</a:t>
          </a:r>
          <a:r>
            <a:rPr lang="en-US" altLang="zh-TW" sz="1800" kern="1200" dirty="0" smtClean="0">
              <a:latin typeface="標楷體" pitchFamily="65" charset="-120"/>
              <a:ea typeface="標楷體" pitchFamily="65" charset="-120"/>
            </a:rPr>
            <a:t>(1/7)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54410" y="0"/>
        <a:ext cx="4749654" cy="508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3DE91-3EF3-4AE0-BC49-B6C06BC87EDC}">
      <dsp:nvSpPr>
        <dsp:cNvPr id="0" name=""/>
        <dsp:cNvSpPr/>
      </dsp:nvSpPr>
      <dsp:spPr>
        <a:xfrm>
          <a:off x="2638331" y="0"/>
          <a:ext cx="1256680" cy="699559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穩就業</a:t>
          </a:r>
          <a:endParaRPr lang="zh-TW" altLang="en-US" sz="1600" kern="1200" dirty="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2952501" y="104934"/>
        <a:ext cx="697664" cy="489691"/>
      </dsp:txXfrm>
    </dsp:sp>
    <dsp:sp modelId="{88146D1F-84C5-4EE6-904D-0F128454AF44}">
      <dsp:nvSpPr>
        <dsp:cNvPr id="0" name=""/>
        <dsp:cNvSpPr/>
      </dsp:nvSpPr>
      <dsp:spPr>
        <a:xfrm>
          <a:off x="2446992" y="149705"/>
          <a:ext cx="400147" cy="40014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2505592" y="208305"/>
        <a:ext cx="282947" cy="282947"/>
      </dsp:txXfrm>
    </dsp:sp>
    <dsp:sp modelId="{8017FAB5-4A4A-4549-B07E-4CD7F4215F54}">
      <dsp:nvSpPr>
        <dsp:cNvPr id="0" name=""/>
        <dsp:cNvSpPr/>
      </dsp:nvSpPr>
      <dsp:spPr>
        <a:xfrm>
          <a:off x="4009129" y="0"/>
          <a:ext cx="1256680" cy="699559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助企業</a:t>
          </a:r>
          <a:endParaRPr lang="zh-TW" altLang="en-US" sz="1600" kern="1200" dirty="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4323299" y="104934"/>
        <a:ext cx="697664" cy="489691"/>
      </dsp:txXfrm>
    </dsp:sp>
    <dsp:sp modelId="{2BF92EA9-3779-4905-8549-56C91996D1FB}">
      <dsp:nvSpPr>
        <dsp:cNvPr id="0" name=""/>
        <dsp:cNvSpPr/>
      </dsp:nvSpPr>
      <dsp:spPr>
        <a:xfrm>
          <a:off x="3817790" y="149705"/>
          <a:ext cx="400147" cy="400147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3876390" y="208305"/>
        <a:ext cx="282947" cy="282947"/>
      </dsp:txXfrm>
    </dsp:sp>
    <dsp:sp modelId="{A358B7DC-FA93-47D2-ADF9-58AAD2089592}">
      <dsp:nvSpPr>
        <dsp:cNvPr id="0" name=""/>
        <dsp:cNvSpPr/>
      </dsp:nvSpPr>
      <dsp:spPr>
        <a:xfrm>
          <a:off x="5379926" y="0"/>
          <a:ext cx="1256680" cy="699559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rPr>
            <a:t>興產業</a:t>
          </a:r>
          <a:endParaRPr lang="zh-TW" altLang="en-US" sz="1600" kern="1200" dirty="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5694096" y="104934"/>
        <a:ext cx="697664" cy="489691"/>
      </dsp:txXfrm>
    </dsp:sp>
    <dsp:sp modelId="{48C6830B-A38D-4E94-838B-1BF1EC16CAAA}">
      <dsp:nvSpPr>
        <dsp:cNvPr id="0" name=""/>
        <dsp:cNvSpPr/>
      </dsp:nvSpPr>
      <dsp:spPr>
        <a:xfrm>
          <a:off x="5188587" y="149705"/>
          <a:ext cx="400147" cy="400147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>
            <a:solidFill>
              <a:schemeClr val="accent4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sp:txBody>
      <dsp:txXfrm>
        <a:off x="5247187" y="208305"/>
        <a:ext cx="282947" cy="282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D00A1-A310-4AB3-BDB5-D27A2273E614}">
      <dsp:nvSpPr>
        <dsp:cNvPr id="0" name=""/>
        <dsp:cNvSpPr/>
      </dsp:nvSpPr>
      <dsp:spPr>
        <a:xfrm>
          <a:off x="0" y="0"/>
          <a:ext cx="5258473" cy="50881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落實為民服務，強化便民措施</a:t>
          </a:r>
          <a:r>
            <a:rPr lang="en-US" altLang="zh-TW" sz="1800" kern="1200" dirty="0" smtClean="0">
              <a:latin typeface="標楷體" pitchFamily="65" charset="-120"/>
              <a:ea typeface="標楷體" pitchFamily="65" charset="-120"/>
            </a:rPr>
            <a:t>(2/7)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54410" y="0"/>
        <a:ext cx="4749654" cy="508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40C37-918A-4D32-8913-B863619F8D3B}">
      <dsp:nvSpPr>
        <dsp:cNvPr id="0" name=""/>
        <dsp:cNvSpPr/>
      </dsp:nvSpPr>
      <dsp:spPr>
        <a:xfrm>
          <a:off x="1640" y="1350132"/>
          <a:ext cx="1999106" cy="79964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依法納稅是義務</a:t>
          </a:r>
          <a:endParaRPr lang="zh-TW" altLang="en-US" sz="2100" kern="1200" dirty="0">
            <a:latin typeface="標楷體" pitchFamily="65" charset="-120"/>
            <a:ea typeface="標楷體" pitchFamily="65" charset="-120"/>
          </a:endParaRPr>
        </a:p>
      </dsp:txBody>
      <dsp:txXfrm>
        <a:off x="401461" y="1350132"/>
        <a:ext cx="1199464" cy="799642"/>
      </dsp:txXfrm>
    </dsp:sp>
    <dsp:sp modelId="{69D1CD84-06F4-4D4A-8CF5-96992243297F}">
      <dsp:nvSpPr>
        <dsp:cNvPr id="0" name=""/>
        <dsp:cNvSpPr/>
      </dsp:nvSpPr>
      <dsp:spPr>
        <a:xfrm>
          <a:off x="1800836" y="1350132"/>
          <a:ext cx="1999106" cy="79964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合法節稅是權利</a:t>
          </a:r>
          <a:endParaRPr lang="zh-TW" altLang="en-US" sz="2100" kern="1200" dirty="0">
            <a:latin typeface="標楷體" pitchFamily="65" charset="-120"/>
            <a:ea typeface="標楷體" pitchFamily="65" charset="-120"/>
          </a:endParaRPr>
        </a:p>
      </dsp:txBody>
      <dsp:txXfrm>
        <a:off x="2200657" y="1350132"/>
        <a:ext cx="1199464" cy="799642"/>
      </dsp:txXfrm>
    </dsp:sp>
    <dsp:sp modelId="{3C299BAB-C0A5-4FB7-B8C4-4B0B47992A9F}">
      <dsp:nvSpPr>
        <dsp:cNvPr id="0" name=""/>
        <dsp:cNvSpPr/>
      </dsp:nvSpPr>
      <dsp:spPr>
        <a:xfrm>
          <a:off x="3600031" y="1350132"/>
          <a:ext cx="1999106" cy="79964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主動退稅是責任</a:t>
          </a:r>
          <a:endParaRPr lang="zh-TW" altLang="en-US" sz="2100" kern="1200" dirty="0">
            <a:latin typeface="標楷體" pitchFamily="65" charset="-120"/>
            <a:ea typeface="標楷體" pitchFamily="65" charset="-120"/>
          </a:endParaRPr>
        </a:p>
      </dsp:txBody>
      <dsp:txXfrm>
        <a:off x="3999852" y="1350132"/>
        <a:ext cx="1199464" cy="7996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BE959-A4AE-4992-99FA-874F5FD54D98}">
      <dsp:nvSpPr>
        <dsp:cNvPr id="0" name=""/>
        <dsp:cNvSpPr/>
      </dsp:nvSpPr>
      <dsp:spPr>
        <a:xfrm>
          <a:off x="274058" y="538624"/>
          <a:ext cx="947302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A9689-F030-4A0D-90E6-DA2D646496C1}">
      <dsp:nvSpPr>
        <dsp:cNvPr id="0" name=""/>
        <dsp:cNvSpPr/>
      </dsp:nvSpPr>
      <dsp:spPr>
        <a:xfrm>
          <a:off x="454683" y="205181"/>
          <a:ext cx="9351586" cy="7591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18" tIns="0" rIns="2596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標楷體" pitchFamily="65" charset="-120"/>
              <a:ea typeface="標楷體" pitchFamily="65" charset="-120"/>
            </a:rPr>
            <a:t>一、持續推動不動產一站式移轉服務，可線上自行辦理不動產移轉，申報方式更多元。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491744" y="242242"/>
        <a:ext cx="9277464" cy="685069"/>
      </dsp:txXfrm>
    </dsp:sp>
    <dsp:sp modelId="{5EED9B24-8179-46CB-9F48-DBBE29511B09}">
      <dsp:nvSpPr>
        <dsp:cNvPr id="0" name=""/>
        <dsp:cNvSpPr/>
      </dsp:nvSpPr>
      <dsp:spPr>
        <a:xfrm>
          <a:off x="245897" y="1594412"/>
          <a:ext cx="951080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03B75-A018-445A-BD33-DEA5D8C8CA39}">
      <dsp:nvSpPr>
        <dsp:cNvPr id="0" name=""/>
        <dsp:cNvSpPr/>
      </dsp:nvSpPr>
      <dsp:spPr>
        <a:xfrm>
          <a:off x="441267" y="1181224"/>
          <a:ext cx="9364912" cy="8389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18" tIns="0" rIns="2596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二、持續宣導便利商店代收稅款限額提高、開放非現金支付工具及非本人名義持有之信</a:t>
          </a:r>
          <a:endParaRPr lang="en-US" altLang="zh-TW" sz="1800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    用卡繳納稅款，擴大行動支付工具繳稅項目，便民措施再升級。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482221" y="1222178"/>
        <a:ext cx="9283004" cy="757048"/>
      </dsp:txXfrm>
    </dsp:sp>
    <dsp:sp modelId="{4E10529C-6C8F-462B-B0DB-9E67F2A712FB}">
      <dsp:nvSpPr>
        <dsp:cNvPr id="0" name=""/>
        <dsp:cNvSpPr/>
      </dsp:nvSpPr>
      <dsp:spPr>
        <a:xfrm>
          <a:off x="274058" y="2726556"/>
          <a:ext cx="949186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06EB6-2BD4-4C72-BF8E-8DA8D4EB7246}">
      <dsp:nvSpPr>
        <dsp:cNvPr id="0" name=""/>
        <dsp:cNvSpPr/>
      </dsp:nvSpPr>
      <dsp:spPr>
        <a:xfrm>
          <a:off x="447427" y="2224528"/>
          <a:ext cx="9364912" cy="9152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18" tIns="0" rIns="2596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標楷體" pitchFamily="65" charset="-120"/>
              <a:ea typeface="標楷體" pitchFamily="65" charset="-120"/>
            </a:rPr>
            <a:t>三、辦理課稅資料掃描回溯建檔作業，稅務資料數位化，妥善保管與應用，以快速調閱</a:t>
          </a:r>
          <a:endParaRPr lang="en-US" altLang="zh-TW" sz="1800" kern="1200" smtClean="0">
            <a:latin typeface="標楷體" pitchFamily="65" charset="-120"/>
            <a:ea typeface="標楷體" pitchFamily="65" charset="-12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標楷體" pitchFamily="65" charset="-120"/>
              <a:ea typeface="標楷體" pitchFamily="65" charset="-120"/>
            </a:rPr>
            <a:t>    案件，縮短承辦時間，提升行政效率。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492108" y="2269209"/>
        <a:ext cx="9275550" cy="825925"/>
      </dsp:txXfrm>
    </dsp:sp>
    <dsp:sp modelId="{4A3DBABC-9126-4E61-98DE-ED0C551F0A7D}">
      <dsp:nvSpPr>
        <dsp:cNvPr id="0" name=""/>
        <dsp:cNvSpPr/>
      </dsp:nvSpPr>
      <dsp:spPr>
        <a:xfrm>
          <a:off x="283870" y="3587224"/>
          <a:ext cx="947302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20253-16BC-4CCD-909F-0DA86C559AF0}">
      <dsp:nvSpPr>
        <dsp:cNvPr id="0" name=""/>
        <dsp:cNvSpPr/>
      </dsp:nvSpPr>
      <dsp:spPr>
        <a:xfrm>
          <a:off x="467140" y="3327065"/>
          <a:ext cx="9342794" cy="6859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18" tIns="0" rIns="25961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四、積極推動資訊</a:t>
          </a:r>
          <a:r>
            <a:rPr lang="en-US" altLang="en-US" sz="1800" kern="1200" dirty="0" smtClean="0">
              <a:latin typeface="標楷體" pitchFamily="65" charset="-120"/>
              <a:ea typeface="標楷體" pitchFamily="65" charset="-120"/>
            </a:rPr>
            <a:t>e</a:t>
          </a: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化與資通安全，確保稅課資料安全與民眾權益。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500623" y="3360548"/>
        <a:ext cx="9275828" cy="6189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BE959-A4AE-4992-99FA-874F5FD54D98}">
      <dsp:nvSpPr>
        <dsp:cNvPr id="0" name=""/>
        <dsp:cNvSpPr/>
      </dsp:nvSpPr>
      <dsp:spPr>
        <a:xfrm>
          <a:off x="302318" y="667563"/>
          <a:ext cx="9275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A9689-F030-4A0D-90E6-DA2D646496C1}">
      <dsp:nvSpPr>
        <dsp:cNvPr id="0" name=""/>
        <dsp:cNvSpPr/>
      </dsp:nvSpPr>
      <dsp:spPr>
        <a:xfrm>
          <a:off x="440411" y="221285"/>
          <a:ext cx="9346730" cy="828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114" tIns="0" rIns="2591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五、宣導長期持有土地可減徵增值稅，輔導契稅申報及辦理簡易案件快速取件。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480857" y="261731"/>
        <a:ext cx="9265838" cy="747656"/>
      </dsp:txXfrm>
    </dsp:sp>
    <dsp:sp modelId="{5EED9B24-8179-46CB-9F48-DBBE29511B09}">
      <dsp:nvSpPr>
        <dsp:cNvPr id="0" name=""/>
        <dsp:cNvSpPr/>
      </dsp:nvSpPr>
      <dsp:spPr>
        <a:xfrm>
          <a:off x="273820" y="1788320"/>
          <a:ext cx="929422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03B75-A018-445A-BD33-DEA5D8C8CA39}">
      <dsp:nvSpPr>
        <dsp:cNvPr id="0" name=""/>
        <dsp:cNvSpPr/>
      </dsp:nvSpPr>
      <dsp:spPr>
        <a:xfrm>
          <a:off x="440411" y="1260291"/>
          <a:ext cx="9346730" cy="898972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114" tIns="0" rIns="2591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六、蒐集稅課資料，辦理印花稅應稅憑證檢查，及娛樂稅稅籍持續清查作業。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484295" y="1304175"/>
        <a:ext cx="9258962" cy="811204"/>
      </dsp:txXfrm>
    </dsp:sp>
    <dsp:sp modelId="{4E10529C-6C8F-462B-B0DB-9E67F2A712FB}">
      <dsp:nvSpPr>
        <dsp:cNvPr id="0" name=""/>
        <dsp:cNvSpPr/>
      </dsp:nvSpPr>
      <dsp:spPr>
        <a:xfrm>
          <a:off x="283319" y="2829598"/>
          <a:ext cx="929432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06EB6-2BD4-4C72-BF8E-8DA8D4EB7246}">
      <dsp:nvSpPr>
        <dsp:cNvPr id="0" name=""/>
        <dsp:cNvSpPr/>
      </dsp:nvSpPr>
      <dsp:spPr>
        <a:xfrm>
          <a:off x="440411" y="2369720"/>
          <a:ext cx="9346730" cy="830803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114" tIns="0" rIns="2591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七、加強租稅宣導教育宣導，建構優良租稅環境。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480967" y="2410276"/>
        <a:ext cx="9265618" cy="749691"/>
      </dsp:txXfrm>
    </dsp:sp>
    <dsp:sp modelId="{4A3DBABC-9126-4E61-98DE-ED0C551F0A7D}">
      <dsp:nvSpPr>
        <dsp:cNvPr id="0" name=""/>
        <dsp:cNvSpPr/>
      </dsp:nvSpPr>
      <dsp:spPr>
        <a:xfrm>
          <a:off x="302220" y="3883933"/>
          <a:ext cx="929422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20253-16BC-4CCD-909F-0DA86C559AF0}">
      <dsp:nvSpPr>
        <dsp:cNvPr id="0" name=""/>
        <dsp:cNvSpPr/>
      </dsp:nvSpPr>
      <dsp:spPr>
        <a:xfrm>
          <a:off x="466233" y="3410980"/>
          <a:ext cx="9324655" cy="85516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114" tIns="0" rIns="2591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八、清查供公共使用之既成巷道及騎樓用地，並輔導納稅義務人申辦減免地價稅。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507979" y="3452726"/>
        <a:ext cx="9241163" cy="7716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F672C-0AFB-4789-B40E-316D68C73C71}">
      <dsp:nvSpPr>
        <dsp:cNvPr id="0" name=""/>
        <dsp:cNvSpPr/>
      </dsp:nvSpPr>
      <dsp:spPr>
        <a:xfrm>
          <a:off x="321709" y="526636"/>
          <a:ext cx="9139097" cy="5180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E7F8C-704B-4AAF-AC45-C7BA73AB839B}">
      <dsp:nvSpPr>
        <dsp:cNvPr id="0" name=""/>
        <dsp:cNvSpPr/>
      </dsp:nvSpPr>
      <dsp:spPr>
        <a:xfrm>
          <a:off x="449058" y="106942"/>
          <a:ext cx="9303696" cy="8440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114" tIns="0" rIns="2591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九、賡續稅籍清查，健全稅籍資料。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490260" y="148144"/>
        <a:ext cx="9221292" cy="761618"/>
      </dsp:txXfrm>
    </dsp:sp>
    <dsp:sp modelId="{CF0B8D44-FFD2-4448-BF30-008EC5C2BB09}">
      <dsp:nvSpPr>
        <dsp:cNvPr id="0" name=""/>
        <dsp:cNvSpPr/>
      </dsp:nvSpPr>
      <dsp:spPr>
        <a:xfrm>
          <a:off x="342275" y="1625104"/>
          <a:ext cx="9313711" cy="422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B40EB-220A-4BFB-8927-DC033C069EFC}">
      <dsp:nvSpPr>
        <dsp:cNvPr id="0" name=""/>
        <dsp:cNvSpPr/>
      </dsp:nvSpPr>
      <dsp:spPr>
        <a:xfrm>
          <a:off x="469154" y="1155586"/>
          <a:ext cx="9295354" cy="7850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114" tIns="0" rIns="2591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十、加強防止新欠、清理舊欠，提升欠稅徵起績效。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507479" y="1193911"/>
        <a:ext cx="9218704" cy="708446"/>
      </dsp:txXfrm>
    </dsp:sp>
    <dsp:sp modelId="{4E10529C-6C8F-462B-B0DB-9E67F2A712FB}">
      <dsp:nvSpPr>
        <dsp:cNvPr id="0" name=""/>
        <dsp:cNvSpPr/>
      </dsp:nvSpPr>
      <dsp:spPr>
        <a:xfrm>
          <a:off x="299282" y="2588149"/>
          <a:ext cx="9229097" cy="5731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06EB6-2BD4-4C72-BF8E-8DA8D4EB7246}">
      <dsp:nvSpPr>
        <dsp:cNvPr id="0" name=""/>
        <dsp:cNvSpPr/>
      </dsp:nvSpPr>
      <dsp:spPr>
        <a:xfrm>
          <a:off x="443463" y="2201261"/>
          <a:ext cx="9346730" cy="87719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114" tIns="0" rIns="25911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十一、持續推動簡政便民服務及跨縣市便民服務飛躍稅務通－全國攏總通業務。</a:t>
          </a:r>
        </a:p>
      </dsp:txBody>
      <dsp:txXfrm>
        <a:off x="486284" y="2244082"/>
        <a:ext cx="9261088" cy="791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347" cy="49821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345" y="3"/>
            <a:ext cx="2946347" cy="49821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 latinLnBrk="0">
              <a:defRPr lang="zh-TW" sz="1200"/>
            </a:lvl1pPr>
          </a:lstStyle>
          <a:p>
            <a:fld id="{20EA5F0D-C1DC-412F-A146-DDB3A74B588F}" type="datetimeFigureOut">
              <a:rPr lang="en-US" altLang="zh-TW"/>
              <a:t>10/30/2020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9431601"/>
            <a:ext cx="2946347" cy="49821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345" y="9431601"/>
            <a:ext cx="2946347" cy="49821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 latinLnBrk="0">
              <a:defRPr lang="zh-TW" sz="1200"/>
            </a:lvl1pPr>
          </a:lstStyle>
          <a:p>
            <a:fld id="{7BAE14B8-3CC9-472D-9BC5-A84D80684DE2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347" cy="49821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5" y="3"/>
            <a:ext cx="2946347" cy="49821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 latinLnBrk="0">
              <a:defRPr lang="zh-TW" sz="1200"/>
            </a:lvl1pPr>
          </a:lstStyle>
          <a:p>
            <a:fld id="{A8CDE508-72C8-4AB5-AA9C-1584D31690E0}" type="datetimeFigureOut">
              <a:t>2019/1/31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78724"/>
            <a:ext cx="5439410" cy="3351312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31601"/>
            <a:ext cx="2946347" cy="49821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5" y="9431601"/>
            <a:ext cx="2946347" cy="49821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 latinLnBrk="0">
              <a:defRPr lang="zh-TW" sz="1200"/>
            </a:lvl1pPr>
          </a:lstStyle>
          <a:p>
            <a:fld id="{7FB667E1-E601-4AAF-B95C-B25720D70A6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550D-EAA0-4844-BF0E-81C1890E3B58}" type="datetime1">
              <a:rPr lang="zh-TW" altLang="en-US" smtClean="0"/>
              <a:t>2020/10/30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86442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550D-EAA0-4844-BF0E-81C1890E3B58}" type="datetime1">
              <a:rPr lang="zh-TW" altLang="en-US" smtClean="0"/>
              <a:t>2020/10/30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61456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BECB-7A4E-4133-BF29-38D1B4E8EEC1}" type="datetime1">
              <a:rPr lang="zh-TW" altLang="en-US" smtClean="0"/>
              <a:t>2020/10/30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9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4BB1-9A50-40F3-A227-7B484AD6E9B2}" type="datetime1">
              <a:rPr lang="zh-TW" altLang="en-US" smtClean="0"/>
              <a:t>2020/10/30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0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A0A21-EC5C-4886-A0EE-841A3F2FE4D6}" type="datetime1">
              <a:rPr lang="zh-TW" altLang="en-US" smtClean="0"/>
              <a:t>2020/10/30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0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ADC94-D6D8-488F-A917-59C6EEDC022E}" type="datetime1">
              <a:rPr lang="zh-TW" altLang="en-US" smtClean="0"/>
              <a:t>2020/10/30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2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6ECA-8CA6-4452-9953-7D3BF0F74608}" type="datetime1">
              <a:rPr lang="zh-TW" altLang="en-US" smtClean="0"/>
              <a:t>2020/10/30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2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56A3-CC79-4CCA-A049-5476DF848A7A}" type="datetime1">
              <a:rPr lang="zh-TW" altLang="en-US" smtClean="0"/>
              <a:t>2020/10/30</a:t>
            </a:fld>
            <a:endParaRPr 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94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131F-D1B9-4DD7-ABFC-BF3C4351D83B}" type="datetime1">
              <a:rPr lang="zh-TW" altLang="en-US" smtClean="0"/>
              <a:t>2020/10/30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2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AAE4-19B1-4DB0-B257-697497BDCF9D}" type="datetime1">
              <a:rPr lang="zh-TW" altLang="en-US" smtClean="0"/>
              <a:t>2020/10/30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75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2550D-EAA0-4844-BF0E-81C1890E3B58}" type="datetime1">
              <a:rPr lang="zh-TW" altLang="en-US" smtClean="0"/>
              <a:t>2020/10/30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35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4.xml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2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2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2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2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8.xml"/><Relationship Id="rId9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3.jpeg"/><Relationship Id="rId14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4.png"/><Relationship Id="rId4" Type="http://schemas.openxmlformats.org/officeDocument/2006/relationships/diagramData" Target="../diagrams/data4.xml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1" y="0"/>
            <a:ext cx="12198525" cy="685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58505" y="803275"/>
            <a:ext cx="9144002" cy="1725352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6000" b="1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6000" b="1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屆第</a:t>
            </a:r>
            <a:r>
              <a:rPr lang="en-US" altLang="zh-TW" sz="6000" b="1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6000" b="1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次定期會</a:t>
            </a:r>
            <a:r>
              <a:rPr lang="en-US" altLang="zh-TW" sz="6000" b="1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b="1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b="1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業務工作簡報</a:t>
            </a:r>
            <a:endParaRPr lang="zh-TW" sz="6000" b="1" dirty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608138" y="5457421"/>
            <a:ext cx="9144002" cy="163552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金門縣稅務局</a:t>
            </a:r>
            <a:endParaRPr lang="en-US" altLang="zh-TW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endParaRPr lang="zh-TW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2542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5/18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5239" y="2130921"/>
            <a:ext cx="1083174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（八）提供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多元化繳納管道及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e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化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繳稅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為了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方便納稅義務人繳稅，除了至金融機構、便利超商繳稅外，近年本局積極推動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e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化繳稅，像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行動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支付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繳稅、網路繳稅等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行動支付方面：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月底止，行動支付繳稅計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4,106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筆，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金額為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2,330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5,121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元；較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同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 期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2,749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金額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1,615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1,153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元，筆數成長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49.36%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；金額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成長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44.29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%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網路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繳稅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方面：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月底止，網路繳稅計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4,053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金額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3,344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6,067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元；較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同期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3,275</a:t>
            </a: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 筆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金額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2,543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3,052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元，筆數成長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23.76%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；金額成長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31.51%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256838" y="1633363"/>
            <a:ext cx="5258473" cy="508819"/>
            <a:chOff x="0" y="0"/>
            <a:chExt cx="5258473" cy="508819"/>
          </a:xfrm>
          <a:scene3d>
            <a:camera prst="orthographicFront"/>
            <a:lightRig rig="flat" dir="t"/>
          </a:scene3d>
        </p:grpSpPr>
        <p:sp>
          <p:nvSpPr>
            <p:cNvPr id="13" name="＞形箭號 12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＞形箭號 4"/>
            <p:cNvSpPr/>
            <p:nvPr/>
          </p:nvSpPr>
          <p:spPr>
            <a:xfrm>
              <a:off x="254410" y="0"/>
              <a:ext cx="4749654" cy="5088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標楷體" pitchFamily="65" charset="-120"/>
                  <a:ea typeface="標楷體" pitchFamily="65" charset="-120"/>
                </a:rPr>
                <a:t>落實為民服務，強化便民措施</a:t>
              </a:r>
              <a:r>
                <a:rPr lang="en-US" altLang="zh-TW" sz="1800" kern="1200" dirty="0" smtClean="0">
                  <a:latin typeface="標楷體" pitchFamily="65" charset="-120"/>
                  <a:ea typeface="標楷體" pitchFamily="65" charset="-120"/>
                </a:rPr>
                <a:t>(5/7)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2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064236"/>
              </p:ext>
            </p:extLst>
          </p:nvPr>
        </p:nvGraphicFramePr>
        <p:xfrm>
          <a:off x="1462105" y="4972683"/>
          <a:ext cx="5148581" cy="151320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27192"/>
                <a:gridCol w="1349012"/>
                <a:gridCol w="1349012"/>
                <a:gridCol w="723365"/>
              </a:tblGrid>
              <a:tr h="283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      </a:t>
                      </a:r>
                      <a:r>
                        <a:rPr lang="zh-TW" sz="1200" kern="100" dirty="0">
                          <a:effectLst/>
                        </a:rPr>
                        <a:t>年度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  </a:t>
                      </a:r>
                      <a:r>
                        <a:rPr lang="zh-TW" sz="1200" kern="100" dirty="0">
                          <a:effectLst/>
                        </a:rPr>
                        <a:t>項目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108</a:t>
                      </a:r>
                      <a:r>
                        <a:rPr lang="zh-TW" sz="1200" kern="100">
                          <a:effectLst/>
                        </a:rPr>
                        <a:t>年截至</a:t>
                      </a:r>
                      <a:r>
                        <a:rPr lang="en-US" sz="1200" kern="100">
                          <a:effectLst/>
                        </a:rPr>
                        <a:t>9</a:t>
                      </a:r>
                      <a:r>
                        <a:rPr lang="zh-TW" sz="1200" kern="100">
                          <a:effectLst/>
                        </a:rPr>
                        <a:t>月底止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109</a:t>
                      </a:r>
                      <a:r>
                        <a:rPr lang="zh-TW" sz="1200" kern="100">
                          <a:effectLst/>
                        </a:rPr>
                        <a:t>年截至</a:t>
                      </a:r>
                      <a:r>
                        <a:rPr lang="en-US" sz="1200" kern="100">
                          <a:effectLst/>
                        </a:rPr>
                        <a:t>9</a:t>
                      </a:r>
                      <a:r>
                        <a:rPr lang="zh-TW" sz="1200" kern="100">
                          <a:effectLst/>
                        </a:rPr>
                        <a:t>月底止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增減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百分比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29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行動支付筆數</a:t>
                      </a:r>
                      <a:r>
                        <a:rPr lang="en-US" sz="1200" kern="100">
                          <a:effectLst/>
                        </a:rPr>
                        <a:t>(</a:t>
                      </a:r>
                      <a:r>
                        <a:rPr lang="zh-TW" sz="1200" kern="100">
                          <a:effectLst/>
                        </a:rPr>
                        <a:t>單位：筆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2,749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4,106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+49.36%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283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行動支付金額</a:t>
                      </a:r>
                      <a:r>
                        <a:rPr lang="en-US" sz="1200" kern="100">
                          <a:effectLst/>
                        </a:rPr>
                        <a:t>(</a:t>
                      </a:r>
                      <a:r>
                        <a:rPr lang="zh-TW" sz="1200" kern="100">
                          <a:effectLst/>
                        </a:rPr>
                        <a:t>單位：元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16,151,153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23,305,121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+44.29%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283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網路繳稅筆數</a:t>
                      </a:r>
                      <a:r>
                        <a:rPr lang="en-US" sz="1200" kern="100">
                          <a:effectLst/>
                        </a:rPr>
                        <a:t>(</a:t>
                      </a:r>
                      <a:r>
                        <a:rPr lang="zh-TW" sz="1200" kern="100">
                          <a:effectLst/>
                        </a:rPr>
                        <a:t>單位：筆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3,275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4,053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+23.76%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283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網路繳稅金額</a:t>
                      </a:r>
                      <a:r>
                        <a:rPr lang="en-US" sz="1200" kern="100">
                          <a:effectLst/>
                        </a:rPr>
                        <a:t>(</a:t>
                      </a:r>
                      <a:r>
                        <a:rPr lang="zh-TW" sz="1200" kern="100">
                          <a:effectLst/>
                        </a:rPr>
                        <a:t>單位：元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25,433,052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33,446,067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+31.51%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pic>
        <p:nvPicPr>
          <p:cNvPr id="3073" name="圖表 4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43" y="4810125"/>
            <a:ext cx="3882757" cy="192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007">
            <a:off x="390188" y="5112594"/>
            <a:ext cx="952837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6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34949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6/18</a:t>
            </a:r>
            <a:endParaRPr lang="en-US" altLang="zh-TW" sz="6000" dirty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248276" y="2440014"/>
            <a:ext cx="6477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（九）「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飛躍稅務通跨區服務」便民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措施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月底止共受理計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1,021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件，較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年同期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945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件成長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8.04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%</a:t>
            </a: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透過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「飛躍稅務通」跨縣市便民服務辦理退稅案件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滿意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度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調查結果，截至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月底至發放問卷數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641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件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，非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常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滿意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97.73%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，滿意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2.27%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年同期發放問卷數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586</a:t>
            </a: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件，非常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滿意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84%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，滿意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16%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，非常滿意提升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13.73%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56838" y="1623838"/>
            <a:ext cx="5258473" cy="508819"/>
            <a:chOff x="0" y="0"/>
            <a:chExt cx="5258473" cy="508819"/>
          </a:xfrm>
          <a:scene3d>
            <a:camera prst="orthographicFront"/>
            <a:lightRig rig="flat" dir="t"/>
          </a:scene3d>
        </p:grpSpPr>
        <p:sp>
          <p:nvSpPr>
            <p:cNvPr id="15" name="＞形箭號 14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＞形箭號 4"/>
            <p:cNvSpPr/>
            <p:nvPr/>
          </p:nvSpPr>
          <p:spPr>
            <a:xfrm>
              <a:off x="254410" y="0"/>
              <a:ext cx="4749654" cy="5088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標楷體" pitchFamily="65" charset="-120"/>
                  <a:ea typeface="標楷體" pitchFamily="65" charset="-120"/>
                </a:rPr>
                <a:t>落實為民服務，強化便民措施</a:t>
              </a:r>
              <a:r>
                <a:rPr lang="en-US" altLang="zh-TW" sz="1800" kern="1200" dirty="0" smtClean="0">
                  <a:latin typeface="標楷體" pitchFamily="65" charset="-120"/>
                  <a:ea typeface="標楷體" pitchFamily="65" charset="-120"/>
                </a:rPr>
                <a:t>(6/7)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4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063799"/>
              </p:ext>
            </p:extLst>
          </p:nvPr>
        </p:nvGraphicFramePr>
        <p:xfrm>
          <a:off x="390188" y="2392125"/>
          <a:ext cx="4800937" cy="2062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圖表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509739"/>
              </p:ext>
            </p:extLst>
          </p:nvPr>
        </p:nvGraphicFramePr>
        <p:xfrm>
          <a:off x="384210" y="4578984"/>
          <a:ext cx="4806915" cy="215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046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34949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7/18</a:t>
            </a:r>
            <a:endParaRPr lang="en-US" altLang="zh-TW" sz="6000" dirty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01277" y="2218382"/>
            <a:ext cx="11685945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（十）主動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關懷輔導鄉親申辦各項優惠減免事宜，落實為民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服務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月底止輔導民眾申辦離島免稅車輛計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2,305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輛較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年同期的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2,675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輛，負成長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13.83%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；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身心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障礙免稅車輛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219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輛增至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241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輛，略為成長，自用住宅核准案計由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122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件減少至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件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endParaRPr lang="zh-TW" altLang="en-US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（十一）整合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跨機關資源主動服務鄉親</a:t>
            </a: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月底止輔導在民營弘福、安豐汽車檢驗廠驗車資料，發函輔導辦理離島免稅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298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輛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較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年同期的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263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輛，成長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13.30% 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，核定完離島免稅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輛，提供優質且便民之服務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    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56838" y="1614313"/>
            <a:ext cx="5258473" cy="508819"/>
            <a:chOff x="0" y="0"/>
            <a:chExt cx="5258473" cy="508819"/>
          </a:xfrm>
          <a:scene3d>
            <a:camera prst="orthographicFront"/>
            <a:lightRig rig="flat" dir="t"/>
          </a:scene3d>
        </p:grpSpPr>
        <p:sp>
          <p:nvSpPr>
            <p:cNvPr id="7" name="＞形箭號 6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＞形箭號 4"/>
            <p:cNvSpPr/>
            <p:nvPr/>
          </p:nvSpPr>
          <p:spPr>
            <a:xfrm>
              <a:off x="254410" y="0"/>
              <a:ext cx="4749654" cy="5088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標楷體" pitchFamily="65" charset="-120"/>
                  <a:ea typeface="標楷體" pitchFamily="65" charset="-120"/>
                </a:rPr>
                <a:t>落實為民服務，強化便民措施</a:t>
              </a:r>
              <a:r>
                <a:rPr lang="en-US" altLang="zh-TW" sz="1800" kern="1200" dirty="0" smtClean="0">
                  <a:latin typeface="標楷體" pitchFamily="65" charset="-120"/>
                  <a:ea typeface="標楷體" pitchFamily="65" charset="-120"/>
                </a:rPr>
                <a:t>(7/7)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9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874157"/>
              </p:ext>
            </p:extLst>
          </p:nvPr>
        </p:nvGraphicFramePr>
        <p:xfrm>
          <a:off x="6244249" y="4771045"/>
          <a:ext cx="4795501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1316443" y="4773916"/>
            <a:ext cx="4107180" cy="1895475"/>
            <a:chOff x="3531870" y="2893573"/>
            <a:chExt cx="2419181" cy="1032315"/>
          </a:xfrm>
        </p:grpSpPr>
        <p:grpSp>
          <p:nvGrpSpPr>
            <p:cNvPr id="13" name="群組 12"/>
            <p:cNvGrpSpPr/>
            <p:nvPr/>
          </p:nvGrpSpPr>
          <p:grpSpPr>
            <a:xfrm>
              <a:off x="3531870" y="2893573"/>
              <a:ext cx="2419181" cy="1032315"/>
              <a:chOff x="0" y="-55505"/>
              <a:chExt cx="3395207" cy="1486740"/>
            </a:xfrm>
          </p:grpSpPr>
          <p:pic>
            <p:nvPicPr>
              <p:cNvPr id="17" name="圖片 16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AFFFF"/>
                  </a:clrFrom>
                  <a:clrTo>
                    <a:srgbClr val="FA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/>
                        </a14:imgEffect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125" y="286247"/>
                <a:ext cx="803082" cy="90644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圖片 17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0588"/>
                <a:ext cx="1113183" cy="10177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圖片 18"/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09" r="3716"/>
              <a:stretch/>
            </p:blipFill>
            <p:spPr bwMode="auto">
              <a:xfrm>
                <a:off x="1724332" y="-55505"/>
                <a:ext cx="801530" cy="72357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圖片 19"/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99"/>
              <a:stretch/>
            </p:blipFill>
            <p:spPr bwMode="auto">
              <a:xfrm flipH="1">
                <a:off x="1065474" y="659957"/>
                <a:ext cx="955750" cy="7712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" name="圖片 20"/>
            <p:cNvPicPr/>
            <p:nvPr/>
          </p:nvPicPr>
          <p:blipFill>
            <a:blip r:embed="rId1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22146">
              <a:off x="4877466" y="3429646"/>
              <a:ext cx="551813" cy="363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圖片 21"/>
            <p:cNvPicPr/>
            <p:nvPr/>
          </p:nvPicPr>
          <p:blipFill>
            <a:blip r:embed="rId1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1778">
              <a:off x="4230248" y="3056739"/>
              <a:ext cx="501779" cy="3447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98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2542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8/18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5079" y="2389832"/>
            <a:ext cx="1091837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訂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定年度房屋稅稅籍及使用情形清查計畫</a:t>
            </a: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為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健全房屋稅籍資料之正確性及課稅公平性，訂定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年度房屋稅稅籍及使用情形清查計畫，針對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新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、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增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、改建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房屋、使用情形、減免案件、適用稅率等為清查重點，總共清查房屋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3,057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棟，因使用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情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形變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更及增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改建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部分計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146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件，稅額增加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1,168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元，除增加稅收確保房屋稅籍資料正確性外，並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維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護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租稅公平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endParaRPr lang="zh-TW" altLang="en-US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娛樂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稅稅籍清查</a:t>
            </a: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月底止，申請設立稅籍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件、變更稅籍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35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件及停歇業登記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件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，娛樂業計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家，辦理稅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籍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清查，俾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維護租稅公平。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271270" y="1600198"/>
            <a:ext cx="5478568" cy="508819"/>
            <a:chOff x="0" y="0"/>
            <a:chExt cx="5258473" cy="508819"/>
          </a:xfrm>
          <a:solidFill>
            <a:srgbClr val="FF9966"/>
          </a:solidFill>
          <a:scene3d>
            <a:camera prst="orthographicFront"/>
            <a:lightRig rig="flat" dir="t"/>
          </a:scene3d>
        </p:grpSpPr>
        <p:sp>
          <p:nvSpPr>
            <p:cNvPr id="8" name="＞形箭號 7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＞形箭號 4"/>
            <p:cNvSpPr/>
            <p:nvPr/>
          </p:nvSpPr>
          <p:spPr>
            <a:xfrm>
              <a:off x="354976" y="104776"/>
              <a:ext cx="4425663" cy="4040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健全稅籍清查，維護租稅</a:t>
              </a:r>
              <a:r>
                <a:rPr lang="zh-TW" altLang="en-US" sz="2400" dirty="0" smtClean="0">
                  <a:latin typeface="標楷體" pitchFamily="65" charset="-120"/>
                  <a:ea typeface="標楷體" pitchFamily="65" charset="-120"/>
                </a:rPr>
                <a:t>公平</a:t>
              </a:r>
              <a:r>
                <a:rPr lang="en-US" altLang="zh-TW" sz="1800" kern="1200" dirty="0" smtClean="0">
                  <a:latin typeface="標楷體" pitchFamily="65" charset="-120"/>
                  <a:ea typeface="標楷體" pitchFamily="65" charset="-120"/>
                </a:rPr>
                <a:t>(1/2)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1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2542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9/18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20329" y="2161232"/>
            <a:ext cx="11610871" cy="40421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訂定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年地價稅稅籍及使用情形清查計畫</a:t>
            </a: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針對核准之自用住宅用地為對象，查核地上建築物所有權營業狀況及查核戶籍設立情形。</a:t>
            </a: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清查農舍變更為與農業經營無關使用之土地，先行勾稽核對，再逐筆實地清查履勘。</a:t>
            </a: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針對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特別稅率用地、減免稅地及課徵田賦土地為清查重點，截至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月底止共清查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2,557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，改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按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一般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用地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稅率課徵地價稅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480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筆，地價稅增加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9,198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元，有效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查核遏止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逃漏稅，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維護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租稅公平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，促進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誠實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申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報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納稅，增裕庫收。</a:t>
            </a:r>
            <a:endParaRPr lang="zh-TW" altLang="en-US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4.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查核地上有建物之土地尚未課徵地價稅之土地改課地價稅。</a:t>
            </a: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本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於「愛心辦稅」、「服務到家」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，主動清查「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農業區」、「保護區」之「雜」地目土地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3,876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，經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查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都市計畫使用分區實際編定為「農業區」、「保護區」計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2,053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筆，截至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月底止實地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清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815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筆，改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課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田賦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407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筆，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年地價稅稅額減徵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22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5,129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元。其中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408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筆農地已興建房屋或鋪設水泥地，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未作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農地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使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用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，仍按一般用地稅率課徵地價稅，預計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年底清查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完竣。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71270" y="1609723"/>
            <a:ext cx="5478568" cy="508819"/>
            <a:chOff x="0" y="0"/>
            <a:chExt cx="5258473" cy="508819"/>
          </a:xfrm>
          <a:solidFill>
            <a:srgbClr val="FF9966"/>
          </a:solidFill>
          <a:scene3d>
            <a:camera prst="orthographicFront"/>
            <a:lightRig rig="flat" dir="t"/>
          </a:scene3d>
        </p:grpSpPr>
        <p:sp>
          <p:nvSpPr>
            <p:cNvPr id="9" name="＞形箭號 8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＞形箭號 4"/>
            <p:cNvSpPr/>
            <p:nvPr/>
          </p:nvSpPr>
          <p:spPr>
            <a:xfrm>
              <a:off x="354976" y="104776"/>
              <a:ext cx="4425663" cy="4040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健全稅籍清查，維護租稅</a:t>
              </a:r>
              <a:r>
                <a:rPr lang="zh-TW" altLang="en-US" sz="2400" dirty="0" smtClean="0">
                  <a:latin typeface="標楷體" pitchFamily="65" charset="-120"/>
                  <a:ea typeface="標楷體" pitchFamily="65" charset="-120"/>
                </a:rPr>
                <a:t>公平</a:t>
              </a:r>
              <a:r>
                <a:rPr lang="en-US" altLang="zh-TW" sz="1800" kern="1200" dirty="0" smtClean="0">
                  <a:latin typeface="標楷體" pitchFamily="65" charset="-120"/>
                  <a:ea typeface="標楷體" pitchFamily="65" charset="-120"/>
                </a:rPr>
                <a:t>(2/2)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1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7759673" y="5341082"/>
            <a:ext cx="3242108" cy="1472783"/>
            <a:chOff x="7759673" y="5341082"/>
            <a:chExt cx="3242108" cy="1472783"/>
          </a:xfrm>
        </p:grpSpPr>
        <p:grpSp>
          <p:nvGrpSpPr>
            <p:cNvPr id="2" name="群組 1"/>
            <p:cNvGrpSpPr/>
            <p:nvPr/>
          </p:nvGrpSpPr>
          <p:grpSpPr>
            <a:xfrm>
              <a:off x="7759673" y="5341082"/>
              <a:ext cx="2627096" cy="1472783"/>
              <a:chOff x="7759673" y="5341082"/>
              <a:chExt cx="2627096" cy="1472783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6354" y="5341082"/>
                <a:ext cx="1950415" cy="14727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7759673" y="6104359"/>
                <a:ext cx="2422958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zh-TW" altLang="en-US" sz="14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愛心辦稅</a:t>
                </a:r>
                <a:endParaRPr lang="zh-TW" altLang="en-US" sz="1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8578823" y="6191572"/>
              <a:ext cx="2422958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TW" altLang="en-US" sz="1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服務到家</a:t>
              </a:r>
              <a:endParaRPr lang="zh-TW" altLang="en-US" sz="1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84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4447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10/18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32737" y="2651952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使用牌照稅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截至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底止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，較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年同期成長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5.95%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99845" y="1600198"/>
            <a:ext cx="5478568" cy="508819"/>
            <a:chOff x="0" y="0"/>
            <a:chExt cx="5258473" cy="508819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9" name="＞形箭號 8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＞形箭號 4"/>
            <p:cNvSpPr/>
            <p:nvPr/>
          </p:nvSpPr>
          <p:spPr>
            <a:xfrm>
              <a:off x="354976" y="104776"/>
              <a:ext cx="4425663" cy="4040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強化稅課稽徵，落實工作績效</a:t>
              </a:r>
              <a:r>
                <a:rPr lang="en-US" altLang="zh-TW" sz="1800" kern="1200" dirty="0" smtClean="0">
                  <a:latin typeface="標楷體" pitchFamily="65" charset="-120"/>
                  <a:ea typeface="標楷體" pitchFamily="65" charset="-120"/>
                </a:rPr>
                <a:t>(1/4)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1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5338526" y="2520238"/>
            <a:ext cx="6647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房屋稅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，較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同期減少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13.99%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，因疫情影響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，業者申請部分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樓層關樓停用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、及延期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或分期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繳納稅捐所致。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2" y="3563169"/>
            <a:ext cx="4199871" cy="28867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51" y="3563169"/>
            <a:ext cx="4199871" cy="28867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4447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11/18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99845" y="1600198"/>
            <a:ext cx="5478568" cy="508819"/>
            <a:chOff x="0" y="0"/>
            <a:chExt cx="5258473" cy="508819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9" name="＞形箭號 8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＞形箭號 4"/>
            <p:cNvSpPr/>
            <p:nvPr/>
          </p:nvSpPr>
          <p:spPr>
            <a:xfrm>
              <a:off x="354976" y="104776"/>
              <a:ext cx="4425663" cy="4040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強化稅課稽徵，落實工作績效</a:t>
              </a:r>
              <a:r>
                <a:rPr lang="en-US" altLang="zh-TW" sz="1800" kern="1200" dirty="0" smtClean="0">
                  <a:latin typeface="標楷體" pitchFamily="65" charset="-120"/>
                  <a:ea typeface="標楷體" pitchFamily="65" charset="-120"/>
                </a:rPr>
                <a:t>(2/4)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1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851212" y="2809313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土地增值稅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截至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底止，達年度預算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數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70.65%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257513"/>
              </p:ext>
            </p:extLst>
          </p:nvPr>
        </p:nvGraphicFramePr>
        <p:xfrm>
          <a:off x="376045" y="3858697"/>
          <a:ext cx="5610224" cy="2059332"/>
        </p:xfrm>
        <a:graphic>
          <a:graphicData uri="http://schemas.openxmlformats.org/drawingml/2006/table">
            <a:tbl>
              <a:tblPr firstRow="1" firstCol="1" bandRow="1"/>
              <a:tblGrid>
                <a:gridCol w="1523999"/>
                <a:gridCol w="1628775"/>
                <a:gridCol w="1600200"/>
                <a:gridCol w="857250"/>
              </a:tblGrid>
              <a:tr h="700908"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 dirty="0">
                          <a:effectLst/>
                          <a:latin typeface="標楷體"/>
                          <a:ea typeface="新細明體"/>
                        </a:rPr>
                        <a:t>     </a:t>
                      </a:r>
                      <a:r>
                        <a:rPr lang="zh-TW" altLang="en-US" sz="1400" kern="100" dirty="0" smtClean="0">
                          <a:effectLst/>
                          <a:latin typeface="標楷體"/>
                          <a:ea typeface="新細明體"/>
                        </a:rPr>
                        <a:t>   </a:t>
                      </a:r>
                      <a:r>
                        <a:rPr lang="zh-TW" sz="1400" kern="100" dirty="0" smtClean="0">
                          <a:effectLst/>
                          <a:latin typeface="Times New Roman"/>
                          <a:ea typeface="標楷體"/>
                        </a:rPr>
                        <a:t>期間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項目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</a:rPr>
                        <a:t>108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年截至</a:t>
                      </a:r>
                      <a:r>
                        <a:rPr lang="en-US" sz="1400" kern="100">
                          <a:effectLst/>
                          <a:latin typeface="Times New Roman"/>
                          <a:ea typeface="標楷體"/>
                        </a:rPr>
                        <a:t>9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月底止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</a:rPr>
                        <a:t>109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年截至</a:t>
                      </a:r>
                      <a:r>
                        <a:rPr lang="en-US" sz="1400" kern="100">
                          <a:effectLst/>
                          <a:latin typeface="Times New Roman"/>
                          <a:ea typeface="標楷體"/>
                        </a:rPr>
                        <a:t>9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月底止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增減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百分比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58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申報件數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</a:rPr>
                        <a:t>3,081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件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</a:rPr>
                        <a:t>3,306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件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</a:rPr>
                        <a:t>+7.3%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758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應稅件數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</a:rPr>
                        <a:t>882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件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</a:rPr>
                        <a:t>871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件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</a:rPr>
                        <a:t>-1.25%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908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en-US" altLang="zh-TW" sz="1400" kern="100" dirty="0" smtClean="0">
                        <a:effectLst/>
                        <a:latin typeface="Times New Roman"/>
                        <a:ea typeface="標楷體"/>
                      </a:endParaRPr>
                    </a:p>
                    <a:p>
                      <a:pPr algn="ctr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zh-TW" sz="1400" kern="100" dirty="0" smtClean="0">
                          <a:effectLst/>
                          <a:latin typeface="Times New Roman"/>
                          <a:ea typeface="標楷體"/>
                        </a:rPr>
                        <a:t>實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徵數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 dirty="0">
                          <a:effectLst/>
                          <a:latin typeface="標楷體"/>
                          <a:ea typeface="新細明體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本年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</a:rPr>
                        <a:t>+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以前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</a:rPr>
                        <a:t>-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退稅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 dirty="0">
                          <a:effectLst/>
                          <a:latin typeface="標楷體"/>
                          <a:ea typeface="新細明體"/>
                        </a:rPr>
                        <a:t>1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億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</a:rPr>
                        <a:t>5,810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萬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</a:rPr>
                        <a:t>1,635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元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</a:rPr>
                        <a:t>1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億</a:t>
                      </a:r>
                      <a:r>
                        <a:rPr lang="en-US" sz="1400" kern="100">
                          <a:effectLst/>
                          <a:latin typeface="Times New Roman"/>
                          <a:ea typeface="標楷體"/>
                        </a:rPr>
                        <a:t>2,363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萬</a:t>
                      </a:r>
                      <a:r>
                        <a:rPr lang="en-US" sz="1400" kern="100">
                          <a:effectLst/>
                          <a:latin typeface="Times New Roman"/>
                          <a:ea typeface="標楷體"/>
                        </a:rPr>
                        <a:t>5,803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元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 dirty="0">
                          <a:effectLst/>
                          <a:latin typeface="標楷體"/>
                          <a:ea typeface="新細明體"/>
                        </a:rPr>
                        <a:t>-21.8%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7" name="圖表 1"/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132478"/>
            <a:ext cx="4991100" cy="30682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7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4447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12/18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99845" y="1600198"/>
            <a:ext cx="5478568" cy="508819"/>
            <a:chOff x="0" y="0"/>
            <a:chExt cx="5258473" cy="508819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9" name="＞形箭號 8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＞形箭號 4"/>
            <p:cNvSpPr/>
            <p:nvPr/>
          </p:nvSpPr>
          <p:spPr>
            <a:xfrm>
              <a:off x="354976" y="104776"/>
              <a:ext cx="4425663" cy="4040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強化稅課稽徵，落實工作績效</a:t>
              </a:r>
              <a:r>
                <a:rPr lang="en-US" altLang="zh-TW" sz="1800" kern="1200" dirty="0" smtClean="0">
                  <a:latin typeface="標楷體" pitchFamily="65" charset="-120"/>
                  <a:ea typeface="標楷體" pitchFamily="65" charset="-120"/>
                </a:rPr>
                <a:t>(3/4)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1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504964" y="2809313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契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稅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底止，達整年預算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550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萬之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106.98%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78692"/>
              </p:ext>
            </p:extLst>
          </p:nvPr>
        </p:nvGraphicFramePr>
        <p:xfrm>
          <a:off x="504964" y="3960072"/>
          <a:ext cx="5416795" cy="1923289"/>
        </p:xfrm>
        <a:graphic>
          <a:graphicData uri="http://schemas.openxmlformats.org/drawingml/2006/table">
            <a:tbl>
              <a:tblPr firstRow="1" firstCol="1" bandRow="1"/>
              <a:tblGrid>
                <a:gridCol w="1240722"/>
                <a:gridCol w="1592949"/>
                <a:gridCol w="1563309"/>
                <a:gridCol w="1019815"/>
              </a:tblGrid>
              <a:tr h="580939"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1400"/>
                        </a:lnSpc>
                        <a:tabLst>
                          <a:tab pos="810260" algn="l"/>
                        </a:tabLst>
                      </a:pPr>
                      <a:r>
                        <a:rPr lang="en-US" sz="1400" dirty="0">
                          <a:effectLst/>
                          <a:latin typeface="標楷體"/>
                        </a:rPr>
                        <a:t>       </a:t>
                      </a:r>
                      <a:endParaRPr lang="en-US" sz="1400" dirty="0" smtClean="0">
                        <a:effectLst/>
                        <a:latin typeface="標楷體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tabLst>
                          <a:tab pos="810260" algn="l"/>
                        </a:tabLst>
                      </a:pPr>
                      <a:r>
                        <a:rPr lang="zh-TW" altLang="en-US" sz="1400" dirty="0" smtClean="0">
                          <a:effectLst/>
                          <a:latin typeface="標楷體"/>
                          <a:ea typeface="標楷體"/>
                        </a:rPr>
                        <a:t>        </a:t>
                      </a:r>
                      <a:r>
                        <a:rPr lang="zh-TW" sz="1400" dirty="0" smtClean="0">
                          <a:effectLst/>
                          <a:latin typeface="Times New Roman"/>
                          <a:ea typeface="標楷體"/>
                        </a:rPr>
                        <a:t>期間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標楷體"/>
                        </a:rPr>
                        <a:t>        </a:t>
                      </a:r>
                      <a:endParaRPr lang="zh-TW" sz="1400" dirty="0">
                        <a:effectLst/>
                        <a:latin typeface="Times New Roman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tabLst>
                          <a:tab pos="810260" algn="l"/>
                        </a:tabLst>
                      </a:pPr>
                      <a:endParaRPr lang="en-US" altLang="zh-TW" sz="1400" dirty="0" smtClean="0">
                        <a:effectLst/>
                        <a:latin typeface="Times New Roman"/>
                        <a:ea typeface="標楷體"/>
                      </a:endParaRPr>
                    </a:p>
                    <a:p>
                      <a:pPr eaLnBrk="0" hangingPunct="0">
                        <a:lnSpc>
                          <a:spcPts val="1400"/>
                        </a:lnSpc>
                        <a:tabLst>
                          <a:tab pos="810260" algn="l"/>
                        </a:tabLst>
                      </a:pPr>
                      <a:r>
                        <a:rPr lang="zh-TW" sz="1400" dirty="0" smtClean="0">
                          <a:effectLst/>
                          <a:latin typeface="Times New Roman"/>
                          <a:ea typeface="標楷體"/>
                        </a:rPr>
                        <a:t>項目</a:t>
                      </a:r>
                      <a:endParaRPr lang="zh-TW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 dirty="0">
                          <a:effectLst/>
                          <a:latin typeface="標楷體"/>
                          <a:ea typeface="新細明體"/>
                        </a:rPr>
                        <a:t>108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年截至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</a:rPr>
                        <a:t>9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月底止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 dirty="0">
                          <a:effectLst/>
                          <a:latin typeface="標楷體"/>
                          <a:ea typeface="新細明體"/>
                        </a:rPr>
                        <a:t>109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年截至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</a:rPr>
                        <a:t>9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月底止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400"/>
                        </a:lnSpc>
                        <a:tabLst>
                          <a:tab pos="810260" algn="l"/>
                        </a:tabLst>
                      </a:pPr>
                      <a:r>
                        <a:rPr lang="zh-TW" sz="1400" dirty="0" smtClean="0">
                          <a:effectLst/>
                          <a:latin typeface="Times New Roman"/>
                          <a:ea typeface="標楷體"/>
                        </a:rPr>
                        <a:t>增減</a:t>
                      </a:r>
                      <a:endParaRPr lang="zh-TW" sz="1400" dirty="0">
                        <a:effectLst/>
                        <a:latin typeface="Times New Roman"/>
                      </a:endParaRPr>
                    </a:p>
                    <a:p>
                      <a:pPr algn="ctr" eaLnBrk="0" hangingPunct="0">
                        <a:lnSpc>
                          <a:spcPts val="1400"/>
                        </a:lnSpc>
                        <a:tabLst>
                          <a:tab pos="810260" algn="l"/>
                        </a:tabLst>
                      </a:pPr>
                      <a:r>
                        <a:rPr lang="zh-TW" sz="1400" dirty="0">
                          <a:effectLst/>
                          <a:latin typeface="Times New Roman"/>
                          <a:ea typeface="標楷體"/>
                        </a:rPr>
                        <a:t>百分比</a:t>
                      </a:r>
                      <a:endParaRPr lang="zh-TW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1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申報件數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 dirty="0">
                          <a:effectLst/>
                          <a:latin typeface="標楷體"/>
                          <a:ea typeface="新細明體"/>
                        </a:rPr>
                        <a:t>530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件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 dirty="0">
                          <a:effectLst/>
                          <a:latin typeface="標楷體"/>
                          <a:ea typeface="新細明體"/>
                        </a:rPr>
                        <a:t>531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</a:rPr>
                        <a:t>+0.19%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873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實徵數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 eaLnBrk="0" hangingPunct="0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>
                          <a:effectLst/>
                          <a:latin typeface="標楷體"/>
                          <a:ea typeface="新細明體"/>
                        </a:rPr>
                        <a:t>(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本年</a:t>
                      </a:r>
                      <a:r>
                        <a:rPr lang="en-US" sz="1400" kern="100">
                          <a:effectLst/>
                          <a:latin typeface="Times New Roman"/>
                          <a:ea typeface="標楷體"/>
                        </a:rPr>
                        <a:t>+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以前</a:t>
                      </a:r>
                      <a:r>
                        <a:rPr lang="en-US" sz="1400" kern="100">
                          <a:effectLst/>
                          <a:latin typeface="Times New Roman"/>
                          <a:ea typeface="標楷體"/>
                        </a:rPr>
                        <a:t>-</a:t>
                      </a:r>
                      <a:r>
                        <a:rPr lang="zh-TW" sz="1400" kern="100">
                          <a:effectLst/>
                          <a:latin typeface="Times New Roman"/>
                          <a:ea typeface="標楷體"/>
                        </a:rPr>
                        <a:t>退稅</a:t>
                      </a:r>
                      <a:r>
                        <a:rPr lang="en-US" sz="1400" kern="10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4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 dirty="0">
                          <a:effectLst/>
                          <a:latin typeface="標楷體"/>
                          <a:ea typeface="新細明體"/>
                        </a:rPr>
                        <a:t>718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萬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</a:rPr>
                        <a:t>7,266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元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 dirty="0">
                          <a:effectLst/>
                          <a:latin typeface="標楷體"/>
                          <a:ea typeface="新細明體"/>
                        </a:rPr>
                        <a:t>588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萬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標楷體"/>
                        </a:rPr>
                        <a:t>4,103</a:t>
                      </a:r>
                      <a:r>
                        <a:rPr lang="zh-TW" sz="1400" kern="100" dirty="0">
                          <a:effectLst/>
                          <a:latin typeface="Times New Roman"/>
                          <a:ea typeface="標楷體"/>
                        </a:rPr>
                        <a:t>元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25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kern="100" dirty="0">
                          <a:effectLst/>
                          <a:latin typeface="標楷體"/>
                          <a:ea typeface="新細明體"/>
                        </a:rPr>
                        <a:t>-18.13%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3" name="圖表 2"/>
          <p:cNvPicPr>
            <a:picLocks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20" y="3199837"/>
            <a:ext cx="4772025" cy="30461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4447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13/18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99845" y="1600198"/>
            <a:ext cx="5478568" cy="508819"/>
            <a:chOff x="0" y="0"/>
            <a:chExt cx="5258473" cy="508819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9" name="＞形箭號 8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＞形箭號 4"/>
            <p:cNvSpPr/>
            <p:nvPr/>
          </p:nvSpPr>
          <p:spPr>
            <a:xfrm>
              <a:off x="354976" y="104776"/>
              <a:ext cx="4425663" cy="4040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強化稅課稽徵，落實工作績效</a:t>
              </a:r>
              <a:r>
                <a:rPr lang="en-US" altLang="zh-TW" sz="1800" kern="1200" dirty="0" smtClean="0">
                  <a:latin typeface="標楷體" pitchFamily="65" charset="-120"/>
                  <a:ea typeface="標楷體" pitchFamily="65" charset="-120"/>
                </a:rPr>
                <a:t>(4/4)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aphicFrame>
        <p:nvGraphicFramePr>
          <p:cNvPr id="17" name="圖表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432634"/>
              </p:ext>
            </p:extLst>
          </p:nvPr>
        </p:nvGraphicFramePr>
        <p:xfrm>
          <a:off x="3152957" y="4103743"/>
          <a:ext cx="59531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326779" y="2142563"/>
            <a:ext cx="11610871" cy="2272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印花稅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運用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建管單位開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竣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工通報、採購招標所函送決標資料及工程會決標公告資料等，函查營造廠商及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得標廠商備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妥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相關資料，辦理印花稅查核。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年計函查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481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家廠商，共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1,399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筆課稅資料，已核銷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986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筆，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查驗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稅額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812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餘元；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月底止計函查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478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家廠商，共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617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筆課稅資料，已核銷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523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筆，查驗稅額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283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萬餘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元。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月底止，印花稅實徵數為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1,532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8,619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元，達分配預算數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1,530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萬元之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100.19%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，達年度預算數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2,000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76.64%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715179" y="4433718"/>
            <a:ext cx="1705759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6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達分配預算</a:t>
            </a:r>
            <a:r>
              <a:rPr lang="en-US" altLang="zh-TW" sz="16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100.19%</a:t>
            </a:r>
            <a:endParaRPr lang="zh-TW" altLang="en-US" sz="16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39990" y="4706029"/>
            <a:ext cx="166609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達預算</a:t>
            </a:r>
            <a:r>
              <a:rPr lang="en-US" altLang="zh-TW" sz="1600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76.64%</a:t>
            </a:r>
            <a:endParaRPr lang="zh-TW" altLang="en-US" sz="1600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065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34949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14/18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257799" y="2247900"/>
            <a:ext cx="674401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查核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離島免稅車越區使用，恢復課稅以維稅制公平</a:t>
            </a:r>
          </a:p>
          <a:p>
            <a:pPr>
              <a:lnSpc>
                <a:spcPts val="33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越區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至台灣本島使用恢復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課稅部分：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3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年截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月底止計有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輛，補徵稅款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1,476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元較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3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同期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輛，補徵稅款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9,815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元，金額成長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2.05%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    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300"/>
              </a:lnSpc>
            </a:pP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查核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本轄車輛在台灣違規使用恢復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課稅部分：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3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月底止計有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262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輛，補徵稅款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55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6,874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元較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3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同期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245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輛補徵稅款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77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1,998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元，負成長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72.13%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。另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</a:p>
          <a:p>
            <a:pPr>
              <a:lnSpc>
                <a:spcPts val="33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年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處以罰鍰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262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件計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126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6,741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元，較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年同期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件計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146</a:t>
            </a:r>
          </a:p>
          <a:p>
            <a:pPr>
              <a:lnSpc>
                <a:spcPts val="33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1,074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元，負成長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13.30%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，顯示經本局積極宣導，車輛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越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3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區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在台灣違規使用情形減少所致。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299844" y="1590673"/>
            <a:ext cx="7205856" cy="508819"/>
            <a:chOff x="0" y="0"/>
            <a:chExt cx="5258473" cy="508819"/>
          </a:xfr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9" name="＞形箭號 8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＞形箭號 4"/>
            <p:cNvSpPr/>
            <p:nvPr/>
          </p:nvSpPr>
          <p:spPr>
            <a:xfrm>
              <a:off x="290768" y="104776"/>
              <a:ext cx="4821737" cy="4040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加強違章漏稅查緝，積極清理欠稅移送</a:t>
              </a:r>
              <a:r>
                <a:rPr lang="zh-TW" altLang="en-US" sz="2400" dirty="0" smtClean="0">
                  <a:latin typeface="標楷體" pitchFamily="65" charset="-120"/>
                  <a:ea typeface="標楷體" pitchFamily="65" charset="-120"/>
                </a:rPr>
                <a:t>執行</a:t>
              </a:r>
              <a:r>
                <a:rPr lang="en-US" altLang="zh-TW" sz="1800" kern="1200" dirty="0" smtClean="0">
                  <a:latin typeface="標楷體" pitchFamily="65" charset="-120"/>
                  <a:ea typeface="標楷體" pitchFamily="65" charset="-120"/>
                </a:rPr>
                <a:t>(1/3)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1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1" y="2328540"/>
            <a:ext cx="3466501" cy="209461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45" y="4582324"/>
            <a:ext cx="3466501" cy="209461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454132"/>
              </p:ext>
            </p:extLst>
          </p:nvPr>
        </p:nvGraphicFramePr>
        <p:xfrm>
          <a:off x="2611624" y="2482850"/>
          <a:ext cx="6968749" cy="336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矩形 5"/>
          <p:cNvSpPr/>
          <p:nvPr/>
        </p:nvSpPr>
        <p:spPr>
          <a:xfrm>
            <a:off x="0" y="228599"/>
            <a:ext cx="1219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簡報大綱</a:t>
            </a:r>
            <a:endParaRPr kumimoji="0" lang="en-US" altLang="zh-TW" sz="6000" b="0" i="0" u="none" strike="noStrike" kern="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34949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15/18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99844" y="1571623"/>
            <a:ext cx="7205856" cy="508819"/>
            <a:chOff x="0" y="0"/>
            <a:chExt cx="5258473" cy="508819"/>
          </a:xfr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＞形箭號 9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＞形箭號 4"/>
            <p:cNvSpPr/>
            <p:nvPr/>
          </p:nvSpPr>
          <p:spPr>
            <a:xfrm>
              <a:off x="269914" y="104776"/>
              <a:ext cx="4773085" cy="4040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加強違章漏稅查緝，積極清理欠稅移送</a:t>
              </a:r>
              <a:r>
                <a:rPr lang="zh-TW" altLang="en-US" sz="2400" dirty="0" smtClean="0">
                  <a:latin typeface="標楷體" pitchFamily="65" charset="-120"/>
                  <a:ea typeface="標楷體" pitchFamily="65" charset="-120"/>
                </a:rPr>
                <a:t>執行</a:t>
              </a:r>
              <a:r>
                <a:rPr lang="en-US" altLang="zh-TW" sz="1800" kern="1200" dirty="0" smtClean="0">
                  <a:latin typeface="標楷體" pitchFamily="65" charset="-120"/>
                  <a:ea typeface="標楷體" pitchFamily="65" charset="-120"/>
                </a:rPr>
                <a:t>(2/3)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2" name="流程圖: 文件 11"/>
          <p:cNvSpPr/>
          <p:nvPr/>
        </p:nvSpPr>
        <p:spPr>
          <a:xfrm>
            <a:off x="6086790" y="2600325"/>
            <a:ext cx="5110165" cy="32766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流程圖: 文件 4"/>
          <p:cNvSpPr/>
          <p:nvPr/>
        </p:nvSpPr>
        <p:spPr>
          <a:xfrm>
            <a:off x="5938835" y="2733675"/>
            <a:ext cx="5110165" cy="3276600"/>
          </a:xfrm>
          <a:prstGeom prst="flowChart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積極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清理舊欠防止新欠，維護租稅公平，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端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200"/>
              </a:lnSpc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正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納稅風氣，富裕庫收：</a:t>
            </a:r>
          </a:p>
          <a:p>
            <a:pPr>
              <a:lnSpc>
                <a:spcPts val="3200"/>
              </a:lnSpc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截至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月止收回以前年度房屋稅、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牌照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200"/>
              </a:lnSpc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稅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及地價稅款計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3,376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筆稅額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939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1,220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200"/>
              </a:lnSpc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較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3,106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筆稅額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910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7,441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元，筆數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成長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200"/>
              </a:lnSpc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8.69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%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，稅額成長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3.12%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</p:txBody>
      </p:sp>
      <p:pic>
        <p:nvPicPr>
          <p:cNvPr id="13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圖片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4" y="2647950"/>
            <a:ext cx="5005992" cy="3276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2542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16/18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6725" y="2396870"/>
            <a:ext cx="113157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秉持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「依法納稅是義務、合法節稅是權利、主動退稅是責任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」之服務理念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全面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運用電腦檢核納稅人所繳納之稅款，如發現重複繳納或溢繳情形者，均能主動辦理退稅，以維護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納稅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人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的權益，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月底止核退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1,432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件，金額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857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萬餘元。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700137667"/>
              </p:ext>
            </p:extLst>
          </p:nvPr>
        </p:nvGraphicFramePr>
        <p:xfrm>
          <a:off x="2838371" y="3358092"/>
          <a:ext cx="5600779" cy="349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299844" y="1590673"/>
            <a:ext cx="7205856" cy="508819"/>
            <a:chOff x="0" y="0"/>
            <a:chExt cx="5258473" cy="508819"/>
          </a:xfr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＞形箭號 9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＞形箭號 4"/>
            <p:cNvSpPr/>
            <p:nvPr/>
          </p:nvSpPr>
          <p:spPr>
            <a:xfrm>
              <a:off x="269914" y="104776"/>
              <a:ext cx="4773085" cy="4040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加強違章漏稅查緝，積極清理欠稅移送</a:t>
              </a:r>
              <a:r>
                <a:rPr lang="zh-TW" altLang="en-US" sz="2400" dirty="0" smtClean="0">
                  <a:latin typeface="標楷體" pitchFamily="65" charset="-120"/>
                  <a:ea typeface="標楷體" pitchFamily="65" charset="-120"/>
                </a:rPr>
                <a:t>執行</a:t>
              </a:r>
              <a:r>
                <a:rPr lang="en-US" altLang="zh-TW" sz="1800" kern="1200" dirty="0" smtClean="0">
                  <a:latin typeface="標楷體" pitchFamily="65" charset="-120"/>
                  <a:ea typeface="標楷體" pitchFamily="65" charset="-120"/>
                </a:rPr>
                <a:t>(3/3)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2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2542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17/18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6725" y="2244470"/>
            <a:ext cx="113157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整合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現有資訊，擴大與內政部、財政資訊中心、各區國稅局等單位網路連結，執行戶役政系統及國地稅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資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訊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交查作業，有效運用戶政、地政、勞健保等資料，查詢欠稅人地址，取具送達回證，藉以遏止逃漏，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維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護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租稅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公平。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endParaRPr lang="zh-TW" altLang="en-US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落實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資通安全管理制度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(ISMS)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，以防範潛在資安威脅，提升本局資通安全防護水準，並藉由教育訓練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加強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員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工資安認知及安全意識，並辦理資安健診及滲透測試，以符資安等級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B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級公務機關規範，確保本局資通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安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全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維護資料之機密性、完整性、可用性，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年本局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ISMS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證書持續有效，提升稅務資訊安全及維護民眾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權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益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endParaRPr lang="zh-TW" altLang="en-US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配合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財政部電子化政府雲端計畫，建構財稅雲的智慧地方稅服務平台，啟動賦稅再造更新計畫，辦理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資訊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設備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汰換更新，提昇稽徵作業效率。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99044" y="1585267"/>
            <a:ext cx="6025556" cy="508819"/>
            <a:chOff x="0" y="0"/>
            <a:chExt cx="5258473" cy="508819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" name="＞形箭號 7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＞形箭號 4"/>
            <p:cNvSpPr/>
            <p:nvPr/>
          </p:nvSpPr>
          <p:spPr>
            <a:xfrm>
              <a:off x="269914" y="104776"/>
              <a:ext cx="4699776" cy="4040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落實稅務資訊ｅ化，提供安全便捷服務</a:t>
              </a:r>
            </a:p>
          </p:txBody>
        </p:sp>
      </p:grpSp>
      <p:pic>
        <p:nvPicPr>
          <p:cNvPr id="10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2542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18/18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6725" y="2520695"/>
            <a:ext cx="11315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善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用官網、社群、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FB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等電子媒體，發布新聞稿或懶人包，有效宣揚稅政，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月底止發布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289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則，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較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年同期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193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則，成長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49.74%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，成效良好，讓政府便民、利民服務措施，適時提醒民眾善加利用。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endParaRPr lang="zh-TW" altLang="en-US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為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提高民眾對本局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FB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粉絲專頁之關注，自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月起藉由每月不同主題舉辦抽獎活動，積極提升本局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FB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粉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絲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專頁總按讚次數及總追蹤人數，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月底為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3,993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人，較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年底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1,381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人，成長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189.14%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，成效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良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好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，將持續推廣，俾本局政策推動與活動行銷，亦讓民眾易獲取各項稅務即時訊息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endParaRPr lang="en-US" altLang="zh-TW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租稅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宣導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:109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月計辦理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場次租稅宣導。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41894" y="1609723"/>
            <a:ext cx="6025556" cy="508819"/>
            <a:chOff x="0" y="0"/>
            <a:chExt cx="5258473" cy="508819"/>
          </a:xfrm>
          <a:solidFill>
            <a:srgbClr val="FFCCCC"/>
          </a:solidFill>
          <a:scene3d>
            <a:camera prst="orthographicFront"/>
            <a:lightRig rig="flat" dir="t"/>
          </a:scene3d>
        </p:grpSpPr>
        <p:sp>
          <p:nvSpPr>
            <p:cNvPr id="8" name="＞形箭號 7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＞形箭號 4"/>
            <p:cNvSpPr/>
            <p:nvPr/>
          </p:nvSpPr>
          <p:spPr>
            <a:xfrm>
              <a:off x="269914" y="104776"/>
              <a:ext cx="4699776" cy="4040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加強租稅宣導教育，建構優良租稅環境</a:t>
              </a:r>
            </a:p>
          </p:txBody>
        </p:sp>
      </p:grpSp>
      <p:pic>
        <p:nvPicPr>
          <p:cNvPr id="10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7123890" y="4900056"/>
            <a:ext cx="3170555" cy="1982221"/>
            <a:chOff x="6857190" y="4864722"/>
            <a:chExt cx="3170555" cy="1982221"/>
          </a:xfrm>
        </p:grpSpPr>
        <p:grpSp>
          <p:nvGrpSpPr>
            <p:cNvPr id="6" name="群組 5"/>
            <p:cNvGrpSpPr/>
            <p:nvPr/>
          </p:nvGrpSpPr>
          <p:grpSpPr>
            <a:xfrm>
              <a:off x="6857190" y="4864722"/>
              <a:ext cx="3170555" cy="1982221"/>
              <a:chOff x="6857190" y="4864722"/>
              <a:chExt cx="3170555" cy="1982221"/>
            </a:xfrm>
          </p:grpSpPr>
          <p:pic>
            <p:nvPicPr>
              <p:cNvPr id="7169" name="Picture 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7190" y="4864722"/>
                <a:ext cx="3170555" cy="1982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淚滴形 13"/>
              <p:cNvSpPr/>
              <p:nvPr/>
            </p:nvSpPr>
            <p:spPr>
              <a:xfrm rot="8252752">
                <a:off x="9268505" y="5773940"/>
                <a:ext cx="239215" cy="252805"/>
              </a:xfrm>
              <a:prstGeom prst="teardrop">
                <a:avLst>
                  <a:gd name="adj" fmla="val 17113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7356710" y="5150216"/>
              <a:ext cx="2148906" cy="932116"/>
              <a:chOff x="7356710" y="5150216"/>
              <a:chExt cx="2148906" cy="932116"/>
            </a:xfrm>
          </p:grpSpPr>
          <p:sp>
            <p:nvSpPr>
              <p:cNvPr id="2" name="淚滴形 1"/>
              <p:cNvSpPr/>
              <p:nvPr/>
            </p:nvSpPr>
            <p:spPr>
              <a:xfrm rot="7611927">
                <a:off x="7363505" y="5493270"/>
                <a:ext cx="239215" cy="252805"/>
              </a:xfrm>
              <a:prstGeom prst="teardrop">
                <a:avLst>
                  <a:gd name="adj" fmla="val 17113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淚滴形 12"/>
              <p:cNvSpPr/>
              <p:nvPr/>
            </p:nvSpPr>
            <p:spPr>
              <a:xfrm rot="7611927">
                <a:off x="8269116" y="5331266"/>
                <a:ext cx="239215" cy="252805"/>
              </a:xfrm>
              <a:prstGeom prst="teardrop">
                <a:avLst>
                  <a:gd name="adj" fmla="val 17113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淚滴形 14"/>
              <p:cNvSpPr/>
              <p:nvPr/>
            </p:nvSpPr>
            <p:spPr>
              <a:xfrm rot="8266312">
                <a:off x="9266401" y="5150216"/>
                <a:ext cx="239215" cy="252805"/>
              </a:xfrm>
              <a:prstGeom prst="teardrop">
                <a:avLst>
                  <a:gd name="adj" fmla="val 17113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淚滴形 15"/>
              <p:cNvSpPr/>
              <p:nvPr/>
            </p:nvSpPr>
            <p:spPr>
              <a:xfrm rot="7611927">
                <a:off x="7954054" y="5836322"/>
                <a:ext cx="239215" cy="252805"/>
              </a:xfrm>
              <a:prstGeom prst="teardrop">
                <a:avLst>
                  <a:gd name="adj" fmla="val 171134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28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2542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參、今後努力</a:t>
            </a:r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方向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1/3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280519964"/>
              </p:ext>
            </p:extLst>
          </p:nvPr>
        </p:nvGraphicFramePr>
        <p:xfrm>
          <a:off x="969960" y="1986490"/>
          <a:ext cx="9812340" cy="4595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34949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參、今後努力</a:t>
            </a:r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方向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2/3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797456645"/>
              </p:ext>
            </p:extLst>
          </p:nvPr>
        </p:nvGraphicFramePr>
        <p:xfrm>
          <a:off x="969960" y="1872190"/>
          <a:ext cx="9793289" cy="4595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0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7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34949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參、今後努力</a:t>
            </a:r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方向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3/3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991152828"/>
              </p:ext>
            </p:extLst>
          </p:nvPr>
        </p:nvGraphicFramePr>
        <p:xfrm>
          <a:off x="941385" y="1910290"/>
          <a:ext cx="9793289" cy="4423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三色重叠左上方向卡通箭头素材图片免费下载_高清装饰图案psd_千库网(图片编号11700766)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6445" flipH="1">
            <a:off x="9103263" y="4475289"/>
            <a:ext cx="2629882" cy="19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0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34949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肆、結語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76300" y="2406395"/>
            <a:ext cx="104298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追求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簡政便民與實現稅務跨域服務的理念」一向是本局秉持的服務原則，面對外在環境的快速變遷，科技資訊日新月異及鄉親要求提供更多元、快捷、便捷的服務，稅務工作亦應與時俱進，營造更優質的租稅環境。秉持主動服務到家的精神，以「主動關懷」的方式，提供跨域服務、協助民眾辦理減免，及以網路替代馬路，讓民眾有感之核心價值，在愛心辦稅、優質服務的基礎上，追求卓越與創新。並配合「納稅者權利保護法」實施，本局逐步落實，將提供納稅人必要的諮詢與協助，以保障賦稅人權，實現公平課稅。。</a:t>
            </a:r>
          </a:p>
          <a:p>
            <a:pPr>
              <a:lnSpc>
                <a:spcPts val="30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未來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冀在各位議員女士、先生的鼓勵及匡正下，本局全體同仁將繼續為民服務，最後敬祝大會成功，各位議員女士、先生，身體健康、萬事如意！</a:t>
            </a:r>
          </a:p>
        </p:txBody>
      </p:sp>
      <p:pic>
        <p:nvPicPr>
          <p:cNvPr id="5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5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8" y="24447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壹、稅收績效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1/3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2808" y="2016125"/>
            <a:ext cx="904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各項稅捐徵收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統計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與上年同期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比較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(108.1~108.9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109.1~109.9)</a:t>
            </a:r>
            <a:endParaRPr lang="zh-TW" altLang="en-US" sz="16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13554"/>
              </p:ext>
            </p:extLst>
          </p:nvPr>
        </p:nvGraphicFramePr>
        <p:xfrm>
          <a:off x="323847" y="2667000"/>
          <a:ext cx="7743827" cy="406667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30960"/>
                <a:gridCol w="744872"/>
                <a:gridCol w="1142659"/>
                <a:gridCol w="1142659"/>
                <a:gridCol w="850171"/>
                <a:gridCol w="1077661"/>
                <a:gridCol w="778673"/>
                <a:gridCol w="876172"/>
              </a:tblGrid>
              <a:tr h="47916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</a:rPr>
                        <a:t>稅別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本年</a:t>
                      </a:r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(109.1~109.9)</a:t>
                      </a:r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稅收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徵起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百分比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與上年</a:t>
                      </a:r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(108.1~108.9)</a:t>
                      </a:r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比較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</a:tr>
              <a:tr h="501015">
                <a:tc v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預算數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(1)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分配預算數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(2)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本期實徵數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(3)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(3)/(1)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上期實徵數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(4)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增減數</a:t>
                      </a:r>
                      <a:endParaRPr lang="en-US" altLang="zh-TW" sz="1400" dirty="0" smtClean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(3)-(4)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增減</a:t>
                      </a:r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altLang="zh-TW" sz="14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(3)/(4)-1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  <a:tr h="3111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</a:rPr>
                        <a:t>總計</a:t>
                      </a:r>
                      <a:endParaRPr lang="zh-TW" altLang="en-US" sz="1400" b="1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507,950</a:t>
                      </a:r>
                      <a:endParaRPr lang="zh-TW" altLang="en-US" sz="1200" b="1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417,726</a:t>
                      </a:r>
                      <a:endParaRPr lang="zh-TW" altLang="en-US" sz="1200" b="1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376,112</a:t>
                      </a:r>
                      <a:endParaRPr lang="zh-TW" altLang="en-US" sz="1200" b="1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90.04%</a:t>
                      </a:r>
                      <a:endParaRPr lang="zh-TW" altLang="en-US" sz="1200" b="1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414,234</a:t>
                      </a:r>
                      <a:endParaRPr lang="zh-TW" altLang="en-US" sz="1200" b="1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-38,123</a:t>
                      </a:r>
                      <a:endParaRPr lang="zh-TW" altLang="en-US" sz="1200" b="1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-9.20%</a:t>
                      </a:r>
                      <a:endParaRPr lang="zh-TW" altLang="en-US" sz="1200" b="1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19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</a:rPr>
                        <a:t>地價稅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25,000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126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1,659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1316.78%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1,192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467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39.20%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</a:tr>
              <a:tr h="474926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</a:rPr>
                        <a:t>土地增值稅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231,250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175,000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123,626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70.65%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158,102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-34,466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-21.80%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19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</a:rPr>
                        <a:t>房屋稅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82,000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81,700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72,838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89.15%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85,191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-12,353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-14.50%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</a:tr>
              <a:tr h="474926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</a:rPr>
                        <a:t>使用牌照稅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143,000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140,200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155,834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111.15%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146,695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9,139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6.23%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19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</a:rPr>
                        <a:t>契稅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5,500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4,500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5,884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130.76%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7,187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-1,303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-18.13%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</a:tr>
              <a:tr h="31119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</a:rPr>
                        <a:t>印花稅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20,000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15,300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15,329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100.19%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14,913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416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2.79%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190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標楷體" pitchFamily="65" charset="-120"/>
                          <a:ea typeface="標楷體" pitchFamily="65" charset="-120"/>
                        </a:rPr>
                        <a:t>娛樂稅</a:t>
                      </a:r>
                      <a:endParaRPr lang="zh-TW" altLang="en-US" sz="14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1,200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900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932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103.55%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954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-22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200" dirty="0" smtClean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-2.29%</a:t>
                      </a:r>
                      <a:endParaRPr lang="zh-TW" altLang="en-US" sz="12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C66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直線圖說文字 1 (加上框線和強調線) 6"/>
          <p:cNvSpPr/>
          <p:nvPr/>
        </p:nvSpPr>
        <p:spPr>
          <a:xfrm>
            <a:off x="8286751" y="3209925"/>
            <a:ext cx="3619499" cy="2600326"/>
          </a:xfrm>
          <a:prstGeom prst="accentBorderCallout1">
            <a:avLst>
              <a:gd name="adj1" fmla="val 19123"/>
              <a:gd name="adj2" fmla="val -3070"/>
              <a:gd name="adj3" fmla="val 10959"/>
              <a:gd name="adj4" fmla="val -32522"/>
            </a:avLst>
          </a:prstGeom>
          <a:solidFill>
            <a:srgbClr val="FFCCCC"/>
          </a:solidFill>
          <a:ln w="12700">
            <a:solidFill>
              <a:srgbClr val="FF6699"/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․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較分配預算數短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徵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4,161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千元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․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與上年度同期實徵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數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億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1,423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千元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比較，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減少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3,812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千元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․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土地增值稅、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房屋稅較上年同期 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分別減少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21.80%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14.50%</a:t>
            </a:r>
            <a:endParaRPr lang="en-US" altLang="zh-TW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2542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壹、稅收績效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2/3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219756" y="2224360"/>
            <a:ext cx="9972119" cy="4340225"/>
            <a:chOff x="1219756" y="2367235"/>
            <a:chExt cx="9972119" cy="4340225"/>
          </a:xfrm>
        </p:grpSpPr>
        <p:grpSp>
          <p:nvGrpSpPr>
            <p:cNvPr id="3" name="群組 2"/>
            <p:cNvGrpSpPr/>
            <p:nvPr/>
          </p:nvGrpSpPr>
          <p:grpSpPr>
            <a:xfrm>
              <a:off x="1219756" y="2367235"/>
              <a:ext cx="9972119" cy="4340225"/>
              <a:chOff x="1219756" y="2357710"/>
              <a:chExt cx="9972119" cy="4340225"/>
            </a:xfrm>
          </p:grpSpPr>
          <p:graphicFrame>
            <p:nvGraphicFramePr>
              <p:cNvPr id="14" name="圖表 1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51553690"/>
                  </p:ext>
                </p:extLst>
              </p:nvPr>
            </p:nvGraphicFramePr>
            <p:xfrm>
              <a:off x="1219756" y="2357710"/>
              <a:ext cx="9972119" cy="43402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2" name="群組 1"/>
              <p:cNvGrpSpPr/>
              <p:nvPr/>
            </p:nvGrpSpPr>
            <p:grpSpPr>
              <a:xfrm>
                <a:off x="3433242" y="2904718"/>
                <a:ext cx="2267369" cy="2025259"/>
                <a:chOff x="3433242" y="2904718"/>
                <a:chExt cx="2267369" cy="2025259"/>
              </a:xfrm>
            </p:grpSpPr>
            <p:sp>
              <p:nvSpPr>
                <p:cNvPr id="13" name="矩形 12"/>
                <p:cNvSpPr/>
                <p:nvPr/>
              </p:nvSpPr>
              <p:spPr>
                <a:xfrm>
                  <a:off x="3433242" y="2904718"/>
                  <a:ext cx="1277289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dirty="0" smtClean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rPr>
                    <a:t>-21.80%</a:t>
                  </a:r>
                  <a:endParaRPr lang="zh-TW" altLang="en-US" sz="1600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4423322" y="4591423"/>
                  <a:ext cx="1277289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dirty="0" smtClean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rPr>
                    <a:t>-14.50%</a:t>
                  </a:r>
                  <a:endParaRPr lang="zh-TW" altLang="en-US" sz="1600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</p:grpSp>
        <p:sp>
          <p:nvSpPr>
            <p:cNvPr id="6" name="文字方塊 5"/>
            <p:cNvSpPr txBox="1"/>
            <p:nvPr/>
          </p:nvSpPr>
          <p:spPr>
            <a:xfrm>
              <a:off x="1669907" y="6399591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400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千元</a:t>
              </a:r>
              <a:r>
                <a:rPr lang="en-US" altLang="zh-TW" sz="1400" dirty="0" smtClean="0">
                  <a:solidFill>
                    <a:schemeClr val="accent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en-US" sz="14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184231" y="1905630"/>
            <a:ext cx="861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各項稅捐徵收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統計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與上年同期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比較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(108.1~108.9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109.1~109.9)</a:t>
            </a:r>
            <a:endParaRPr lang="zh-TW" altLang="en-US" sz="16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2542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壹、稅收績效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3/3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1450" y="1966267"/>
            <a:ext cx="699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各項稅捐解繳各庫統計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截至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6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2429190" y="2743201"/>
            <a:ext cx="6695760" cy="3935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668941"/>
              </p:ext>
            </p:extLst>
          </p:nvPr>
        </p:nvGraphicFramePr>
        <p:xfrm>
          <a:off x="2324103" y="2639926"/>
          <a:ext cx="6600822" cy="382905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14447"/>
                <a:gridCol w="1038225"/>
                <a:gridCol w="1057275"/>
                <a:gridCol w="1066800"/>
                <a:gridCol w="1038225"/>
                <a:gridCol w="1085850"/>
              </a:tblGrid>
              <a:tr h="36290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     </a:t>
                      </a:r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109</a:t>
                      </a:r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altLang="zh-TW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日至</a:t>
                      </a:r>
                      <a:r>
                        <a:rPr lang="en-US" altLang="zh-TW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109</a:t>
                      </a:r>
                      <a:r>
                        <a:rPr lang="zh-TW" altLang="en-US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lang="zh-TW" altLang="en-US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lang="zh-TW" altLang="en-US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日止       單位</a:t>
                      </a:r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：千元</a:t>
                      </a:r>
                      <a:endParaRPr lang="zh-TW" altLang="en-US" sz="12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</a:tr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  庫別</a:t>
                      </a:r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稅別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縣庫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縣統籌庫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鄉鎮庫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中央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總計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</a:tr>
              <a:tr h="39909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總計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300,036 </a:t>
                      </a:r>
                      <a:endParaRPr lang="en-US" altLang="zh-TW" sz="1400" b="1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16,076 </a:t>
                      </a:r>
                      <a:endParaRPr lang="en-US" altLang="zh-TW" sz="1400" b="1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35,272 </a:t>
                      </a:r>
                      <a:endParaRPr lang="en-US" altLang="zh-TW" sz="1400" b="1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24,727 </a:t>
                      </a:r>
                      <a:endParaRPr lang="en-US" altLang="zh-TW" sz="1400" b="1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376,112 </a:t>
                      </a:r>
                      <a:endParaRPr lang="en-US" altLang="zh-TW" sz="1400" b="1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4575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地價稅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830 </a:t>
                      </a:r>
                      <a:endParaRPr lang="en-US" altLang="zh-TW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332 </a:t>
                      </a:r>
                      <a:endParaRPr lang="en-US" altLang="zh-TW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498 </a:t>
                      </a:r>
                      <a:endParaRPr lang="en-US" altLang="zh-TW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1,659 </a:t>
                      </a:r>
                      <a:endParaRPr lang="en-US" altLang="zh-TW" sz="1400" b="1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5909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土地增值稅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98,909 </a:t>
                      </a:r>
                      <a:endParaRPr lang="en-US" altLang="zh-TW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24,727 </a:t>
                      </a:r>
                      <a:endParaRPr lang="en-US" altLang="zh-TW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123,636 </a:t>
                      </a:r>
                      <a:endParaRPr lang="en-US" altLang="zh-TW" sz="1400" b="1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房屋稅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29,135 </a:t>
                      </a:r>
                      <a:endParaRPr lang="en-US" altLang="zh-TW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14,568 </a:t>
                      </a:r>
                      <a:endParaRPr lang="en-US" altLang="zh-TW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29,135 </a:t>
                      </a:r>
                      <a:endParaRPr lang="en-US" altLang="zh-TW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72,838 </a:t>
                      </a:r>
                      <a:endParaRPr lang="en-US" altLang="zh-TW" sz="1400" b="1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使用牌照稅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155,834 </a:t>
                      </a:r>
                      <a:endParaRPr lang="en-US" altLang="zh-TW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155,834 </a:t>
                      </a:r>
                      <a:endParaRPr lang="en-US" altLang="zh-TW" sz="1400" b="1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契稅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1,177 </a:t>
                      </a:r>
                      <a:endParaRPr lang="en-US" altLang="zh-TW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4,707 </a:t>
                      </a:r>
                      <a:endParaRPr lang="en-US" altLang="zh-TW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5,884 </a:t>
                      </a:r>
                      <a:endParaRPr lang="en-US" altLang="zh-TW" sz="1400" b="1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印花稅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15,329 </a:t>
                      </a:r>
                      <a:endParaRPr lang="en-US" altLang="zh-TW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15,329 </a:t>
                      </a:r>
                      <a:endParaRPr lang="en-US" altLang="zh-TW" sz="1400" b="1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娛樂稅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zh-TW" altLang="en-US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u="none" strike="noStrike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zh-TW" altLang="en-US" sz="1400" b="0" i="0" u="none" strike="noStrike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932 </a:t>
                      </a:r>
                      <a:endParaRPr lang="en-US" altLang="zh-TW" sz="1400" b="0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400" u="none" strike="noStrike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  <a:endParaRPr lang="zh-TW" altLang="en-US" sz="1400" b="0" i="0" u="none" strike="noStrike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932 </a:t>
                      </a:r>
                      <a:endParaRPr lang="en-US" altLang="zh-TW" sz="1400" b="1" i="0" u="none" strike="noStrike" dirty="0"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1" name="Line 1"/>
          <p:cNvSpPr>
            <a:spLocks noChangeShapeType="1"/>
          </p:cNvSpPr>
          <p:nvPr/>
        </p:nvSpPr>
        <p:spPr bwMode="auto">
          <a:xfrm>
            <a:off x="2328862" y="3004344"/>
            <a:ext cx="1338263" cy="525462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2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34949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1/18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5054" y="2132657"/>
            <a:ext cx="11380038" cy="4366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）全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功能櫃檯化作業，提供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72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項簡捷便民服務</a:t>
            </a: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截至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底止，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受理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22,908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件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，較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年同期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2,090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件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略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增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3.70%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落實一處收件，全程服務。</a:t>
            </a: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）因應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COVID-19(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新冠肺炎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本局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基於「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租稅法定主義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」研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擬產業紓困措施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，訂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定娛樂稅查定課徵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業者可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申請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核實調降娛樂稅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，待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疫情趨緩、營收恢復後，由本局再適時調回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；截至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，共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間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業者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申請並經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本局核定，每月減徵娛樂稅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8,896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元。</a:t>
            </a: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月中疫情日趨嚴峻，民眾大幅減少娛樂活動，簽奉縣府核定，於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14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日宣布「溯自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15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日起全面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主動減徵金門縣娛樂稅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30%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」之紓困政策，以協助業者度過困境，達成本縣「穩就業」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「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助企業」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及「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興產業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」之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紓困目標，並加速辦理退還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1-3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月業者已納娛樂稅計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159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筆，金額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2,603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讓業者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、人民有感。</a:t>
            </a:r>
          </a:p>
          <a:p>
            <a:pPr>
              <a:lnSpc>
                <a:spcPts val="28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隨著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國內疫情趨緩，中央流行疫情指揮中心自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日起啟動防疫新生活，解除多項防疫禁令，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一般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民生消費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逐步恢復正常，縣內各業生意好轉，營收亦逐步恢復，乃自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日起停止全面主動減徵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本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8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縣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娛樂稅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含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業者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申請案件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，回復原課徵娛樂稅稅額。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790204517"/>
              </p:ext>
            </p:extLst>
          </p:nvPr>
        </p:nvGraphicFramePr>
        <p:xfrm>
          <a:off x="0" y="1628776"/>
          <a:ext cx="8416925" cy="65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72" y="6089478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206862771"/>
              </p:ext>
            </p:extLst>
          </p:nvPr>
        </p:nvGraphicFramePr>
        <p:xfrm>
          <a:off x="4059718" y="6062045"/>
          <a:ext cx="8836024" cy="699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6" name="＞形箭號 5"/>
          <p:cNvSpPr/>
          <p:nvPr/>
        </p:nvSpPr>
        <p:spPr>
          <a:xfrm>
            <a:off x="531021" y="4063689"/>
            <a:ext cx="300038" cy="214738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＞形箭號 9"/>
          <p:cNvSpPr/>
          <p:nvPr/>
        </p:nvSpPr>
        <p:spPr>
          <a:xfrm>
            <a:off x="531021" y="5491588"/>
            <a:ext cx="300038" cy="214738"/>
          </a:xfrm>
          <a:prstGeom prst="chevr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7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34949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2/18</a:t>
            </a:r>
            <a:endParaRPr lang="en-US" altLang="zh-TW" sz="6000" dirty="0" smtClean="0">
              <a:solidFill>
                <a:srgbClr val="FFCC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1754" y="2342207"/>
            <a:ext cx="11957119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）辦理受新冠肺炎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影響之地區觀光旅館業、旅館業、營利事業、遊覽車客運業及小客車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租賃業紓困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措施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辦理觀光旅館業及旅館業，營利事業核實按使用情形減徵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年房屋稅：</a:t>
            </a:r>
          </a:p>
          <a:p>
            <a:pPr>
              <a:lnSpc>
                <a:spcPts val="30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en-US" altLang="zh-TW" u="sng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109.4.10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完成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地區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14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家旅館業，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家營利事業核實減徵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3-6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月份之房屋稅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5,679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元。</a:t>
            </a: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en-US" altLang="zh-TW" u="sng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u="sng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u="sng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u="sng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u="sng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u="sng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月份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核實減徵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家營利事業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110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年全年房屋稅計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74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8,529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元。</a:t>
            </a: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受理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地區旅館業及營利事業共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家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筆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年房屋稅延期分期繳納，核定延期分期繳納稅額計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1,298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6,203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元。</a:t>
            </a: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配合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交通部補貼遊覽車客運業及小客車租賃業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年使用牌照稅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作業，本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局於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日及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完成補貼本地區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年上、下期開徵之使用牌照稅百分之五十作業，上期計有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17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輛租賃小客車，下期計有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遊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覽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車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輛，租賃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小客車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輛獲得該項補貼，金額分別為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8,362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元及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172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元。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898908261"/>
              </p:ext>
            </p:extLst>
          </p:nvPr>
        </p:nvGraphicFramePr>
        <p:xfrm>
          <a:off x="214395" y="1647825"/>
          <a:ext cx="84169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3" t="17196" r="23408" b="14021"/>
          <a:stretch/>
        </p:blipFill>
        <p:spPr bwMode="auto">
          <a:xfrm rot="1452899">
            <a:off x="629542" y="3196348"/>
            <a:ext cx="492683" cy="45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3" t="17196" r="23408" b="14021"/>
          <a:stretch/>
        </p:blipFill>
        <p:spPr bwMode="auto">
          <a:xfrm rot="1605082">
            <a:off x="629540" y="3633383"/>
            <a:ext cx="492683" cy="45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3" t="17196" r="23408" b="14021"/>
          <a:stretch/>
        </p:blipFill>
        <p:spPr bwMode="auto">
          <a:xfrm rot="1279783">
            <a:off x="650692" y="4037241"/>
            <a:ext cx="492683" cy="45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0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2542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3/18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5239" y="2178546"/>
            <a:ext cx="10831742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（四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）推動工商、稅捐一站式服務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7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為落實簡政便民施政理念，並以民眾角度檢討及整合服務流程，透過跨機關合作通報機制，縣府團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7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隊再次跨機關整合，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27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日由縣府建設處、金門縣稅務局與國稅局研商對接，擴大服務項目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7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，推動「工商、稅捐一站式服務」。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7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自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日起提供金門縣商業登記、稅籍登記及娛樂業代徵娛樂稅一站式服務，讓民眾免舟車勞頓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7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奔波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，達一處收件全程服務，展現政府一體價值，擴大服務效益，減少民眾於機關間往返，共同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營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7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造有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行動力的政府，提供鄉親更貼心的服務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700"/>
              </a:lnSpc>
            </a:pPr>
            <a:endParaRPr lang="zh-TW" altLang="en-US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7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（五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）推動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不動產移轉一站式服務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日正式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服務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7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為提升不動產移轉申辦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效率，財政部與內政部跨機關整合，推動不動產移轉一站式服務系統，本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縣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7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於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上線，為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讓民眾熟悉操作流程，於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27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日宣導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說明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會，現場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有地政士、記帳士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 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7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各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士助理等報稅代理人及一般民眾約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70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餘人參加。上線後民眾享有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小時不打烊便捷服務，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可線上       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27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自行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辦理不動產移轉，達到多用網路、少走馬路的目標。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256838" y="1633363"/>
            <a:ext cx="5258473" cy="508819"/>
            <a:chOff x="0" y="0"/>
            <a:chExt cx="5258473" cy="508819"/>
          </a:xfrm>
          <a:scene3d>
            <a:camera prst="orthographicFront"/>
            <a:lightRig rig="flat" dir="t"/>
          </a:scene3d>
        </p:grpSpPr>
        <p:sp>
          <p:nvSpPr>
            <p:cNvPr id="13" name="＞形箭號 12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＞形箭號 4"/>
            <p:cNvSpPr/>
            <p:nvPr/>
          </p:nvSpPr>
          <p:spPr>
            <a:xfrm>
              <a:off x="254410" y="0"/>
              <a:ext cx="4749654" cy="5088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標楷體" pitchFamily="65" charset="-120"/>
                  <a:ea typeface="標楷體" pitchFamily="65" charset="-120"/>
                </a:rPr>
                <a:t>落實為民服務，強化便民措施</a:t>
              </a:r>
              <a:r>
                <a:rPr lang="en-US" altLang="zh-TW" sz="1800" kern="1200" dirty="0" smtClean="0">
                  <a:latin typeface="標楷體" pitchFamily="65" charset="-120"/>
                  <a:ea typeface="標楷體" pitchFamily="65" charset="-120"/>
                </a:rPr>
                <a:t>(3/7)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2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0"/>
            <a:ext cx="12239089" cy="68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-18417" y="225424"/>
            <a:ext cx="12210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貳、稅務執行概況</a:t>
            </a:r>
            <a:r>
              <a:rPr lang="en-US" altLang="zh-TW" sz="2400" dirty="0" smtClean="0">
                <a:solidFill>
                  <a:srgbClr val="FFCC66"/>
                </a:solidFill>
                <a:latin typeface="標楷體" pitchFamily="65" charset="-120"/>
                <a:ea typeface="標楷體" pitchFamily="65" charset="-120"/>
              </a:rPr>
              <a:t>4/18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5239" y="2340471"/>
            <a:ext cx="1083174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（六）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四大便民措施新上路、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日起繳納地方稅更便利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開放非本人名義持有之信用卡繳納稅款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擴大行動支付工具繳稅項目。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便利商店代收稅款限額提高為每筆新臺幣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萬元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開放便利商店代收非現金支付工具繳納稅款。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本局已透過新聞稿及懶人包，縣府和本局網站、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FB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粉絲專業、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LINE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群組及金門日報等，週知鄉親。</a:t>
            </a:r>
          </a:p>
          <a:p>
            <a:pPr>
              <a:lnSpc>
                <a:spcPts val="3000"/>
              </a:lnSpc>
            </a:pPr>
            <a:endParaRPr lang="zh-TW" altLang="en-US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（七）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土地增值稅、契稅簡易案件，快速發單</a:t>
            </a:r>
          </a:p>
          <a:p>
            <a:pPr>
              <a:lnSpc>
                <a:spcPts val="3000"/>
              </a:lnSpc>
            </a:pP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簡易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案件快速發單，採隨到隨辦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，以縮短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審核流程，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年截至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月底止，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受理申報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案件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3,837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件，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其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中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96.99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％之申辦案件均能在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個工作日辦竣取件，與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年同期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96.1%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相當。</a:t>
            </a:r>
          </a:p>
          <a:p>
            <a:pPr>
              <a:lnSpc>
                <a:spcPts val="3000"/>
              </a:lnSpc>
            </a:pPr>
            <a:endParaRPr lang="zh-TW" altLang="en-US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56838" y="1633363"/>
            <a:ext cx="5258473" cy="508819"/>
            <a:chOff x="0" y="0"/>
            <a:chExt cx="5258473" cy="508819"/>
          </a:xfrm>
          <a:scene3d>
            <a:camera prst="orthographicFront"/>
            <a:lightRig rig="flat" dir="t"/>
          </a:scene3d>
        </p:grpSpPr>
        <p:sp>
          <p:nvSpPr>
            <p:cNvPr id="13" name="＞形箭號 12"/>
            <p:cNvSpPr/>
            <p:nvPr/>
          </p:nvSpPr>
          <p:spPr>
            <a:xfrm>
              <a:off x="0" y="0"/>
              <a:ext cx="5258473" cy="508819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＞形箭號 4"/>
            <p:cNvSpPr/>
            <p:nvPr/>
          </p:nvSpPr>
          <p:spPr>
            <a:xfrm>
              <a:off x="254410" y="0"/>
              <a:ext cx="4749654" cy="5088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15240" rIns="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標楷體" pitchFamily="65" charset="-120"/>
                  <a:ea typeface="標楷體" pitchFamily="65" charset="-120"/>
                </a:rPr>
                <a:t>落實為民服務，強化便民措施</a:t>
              </a:r>
              <a:r>
                <a:rPr lang="en-US" altLang="zh-TW" sz="1800" kern="1200" dirty="0" smtClean="0">
                  <a:latin typeface="標楷體" pitchFamily="65" charset="-120"/>
                  <a:ea typeface="標楷體" pitchFamily="65" charset="-120"/>
                </a:rPr>
                <a:t>(4/7)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2" name="Picture 2" descr="D:\盈盈常用資料夾\稅捐局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120" y="6089479"/>
            <a:ext cx="644695" cy="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盈盈常用資料夾\新聞稿\109年地價稅開徵懶人包109.10.2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t="39300" r="71365" b="50404"/>
          <a:stretch/>
        </p:blipFill>
        <p:spPr bwMode="auto">
          <a:xfrm>
            <a:off x="9077325" y="2905149"/>
            <a:ext cx="847389" cy="10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盈盈常用資料夾\新聞稿\109年地價稅開徵懶人包109.10.26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5" t="40191" r="52930" b="50582"/>
          <a:stretch/>
        </p:blipFill>
        <p:spPr bwMode="auto">
          <a:xfrm>
            <a:off x="10239374" y="2049218"/>
            <a:ext cx="1028701" cy="9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c66daf58-3c46-4c48-8560-c485e881f7f9">此範本幻燈片使用深藍色的寬條紋或細條紋，強調標題及物件。在標題幻燈片中使用了山頂日出的相片，您也可將其替換為自己的相片。這份簡報中包含了範例清單、圖表、表格，SmartArt 及其他版面配置。選擇您想使用的物件，並自訂它們以符合您的需求。此範本為寬螢幕格式 (16X9)。
</APDescription>
    <AssetExpire xmlns="c66daf58-3c46-4c48-8560-c485e881f7f9">2029-01-01T08:00:00+00:00</AssetExpire>
    <CampaignTagsTaxHTField0 xmlns="c66daf58-3c46-4c48-8560-c485e881f7f9">
      <Terms xmlns="http://schemas.microsoft.com/office/infopath/2007/PartnerControls"/>
    </CampaignTagsTaxHTField0>
    <IntlLangReviewDate xmlns="c66daf58-3c46-4c48-8560-c485e881f7f9" xsi:nil="true"/>
    <TPFriendlyName xmlns="c66daf58-3c46-4c48-8560-c485e881f7f9" xsi:nil="true"/>
    <IntlLangReview xmlns="c66daf58-3c46-4c48-8560-c485e881f7f9">false</IntlLangReview>
    <LocLastLocAttemptVersionLookup xmlns="c66daf58-3c46-4c48-8560-c485e881f7f9">835474</LocLastLocAttemptVersionLookup>
    <PolicheckWords xmlns="c66daf58-3c46-4c48-8560-c485e881f7f9" xsi:nil="true"/>
    <SubmitterId xmlns="c66daf58-3c46-4c48-8560-c485e881f7f9" xsi:nil="true"/>
    <AcquiredFrom xmlns="c66daf58-3c46-4c48-8560-c485e881f7f9">Internal MS</AcquiredFrom>
    <EditorialStatus xmlns="c66daf58-3c46-4c48-8560-c485e881f7f9">Complete</EditorialStatus>
    <Markets xmlns="c66daf58-3c46-4c48-8560-c485e881f7f9"/>
    <OriginAsset xmlns="c66daf58-3c46-4c48-8560-c485e881f7f9" xsi:nil="true"/>
    <AssetStart xmlns="c66daf58-3c46-4c48-8560-c485e881f7f9">2012-05-11T02:03:00+00:00</AssetStart>
    <FriendlyTitle xmlns="c66daf58-3c46-4c48-8560-c485e881f7f9" xsi:nil="true"/>
    <MarketSpecific xmlns="c66daf58-3c46-4c48-8560-c485e881f7f9">false</MarketSpecific>
    <TPNamespace xmlns="c66daf58-3c46-4c48-8560-c485e881f7f9" xsi:nil="true"/>
    <PublishStatusLookup xmlns="c66daf58-3c46-4c48-8560-c485e881f7f9">
      <Value>470609</Value>
    </PublishStatusLookup>
    <APAuthor xmlns="c66daf58-3c46-4c48-8560-c485e881f7f9">
      <UserInfo>
        <DisplayName>REDMOND\v-vaddu</DisplayName>
        <AccountId>2567</AccountId>
        <AccountType/>
      </UserInfo>
    </APAuthor>
    <TPCommandLine xmlns="c66daf58-3c46-4c48-8560-c485e881f7f9" xsi:nil="true"/>
    <IntlLangReviewer xmlns="c66daf58-3c46-4c48-8560-c485e881f7f9" xsi:nil="true"/>
    <OpenTemplate xmlns="c66daf58-3c46-4c48-8560-c485e881f7f9">true</OpenTemplate>
    <CSXSubmissionDate xmlns="c66daf58-3c46-4c48-8560-c485e881f7f9" xsi:nil="true"/>
    <TaxCatchAll xmlns="c66daf58-3c46-4c48-8560-c485e881f7f9"/>
    <Manager xmlns="c66daf58-3c46-4c48-8560-c485e881f7f9" xsi:nil="true"/>
    <NumericId xmlns="c66daf58-3c46-4c48-8560-c485e881f7f9" xsi:nil="true"/>
    <ParentAssetId xmlns="c66daf58-3c46-4c48-8560-c485e881f7f9" xsi:nil="true"/>
    <OriginalSourceMarket xmlns="c66daf58-3c46-4c48-8560-c485e881f7f9">english</OriginalSourceMarket>
    <ApprovalStatus xmlns="c66daf58-3c46-4c48-8560-c485e881f7f9">InProgress</ApprovalStatus>
    <TPComponent xmlns="c66daf58-3c46-4c48-8560-c485e881f7f9" xsi:nil="true"/>
    <EditorialTags xmlns="c66daf58-3c46-4c48-8560-c485e881f7f9" xsi:nil="true"/>
    <TPExecutable xmlns="c66daf58-3c46-4c48-8560-c485e881f7f9" xsi:nil="true"/>
    <TPLaunchHelpLink xmlns="c66daf58-3c46-4c48-8560-c485e881f7f9" xsi:nil="true"/>
    <LocComments xmlns="c66daf58-3c46-4c48-8560-c485e881f7f9" xsi:nil="true"/>
    <LocRecommendedHandoff xmlns="c66daf58-3c46-4c48-8560-c485e881f7f9" xsi:nil="true"/>
    <SourceTitle xmlns="c66daf58-3c46-4c48-8560-c485e881f7f9" xsi:nil="true"/>
    <CSXUpdate xmlns="c66daf58-3c46-4c48-8560-c485e881f7f9">false</CSXUpdate>
    <IntlLocPriority xmlns="c66daf58-3c46-4c48-8560-c485e881f7f9" xsi:nil="true"/>
    <UAProjectedTotalWords xmlns="c66daf58-3c46-4c48-8560-c485e881f7f9" xsi:nil="true"/>
    <AssetType xmlns="c66daf58-3c46-4c48-8560-c485e881f7f9">TP</AssetType>
    <MachineTranslated xmlns="c66daf58-3c46-4c48-8560-c485e881f7f9">false</MachineTranslated>
    <OutputCachingOn xmlns="c66daf58-3c46-4c48-8560-c485e881f7f9">false</OutputCachingOn>
    <TemplateStatus xmlns="c66daf58-3c46-4c48-8560-c485e881f7f9">Complete</TemplateStatus>
    <IsSearchable xmlns="c66daf58-3c46-4c48-8560-c485e881f7f9">true</IsSearchable>
    <ContentItem xmlns="c66daf58-3c46-4c48-8560-c485e881f7f9" xsi:nil="true"/>
    <HandoffToMSDN xmlns="c66daf58-3c46-4c48-8560-c485e881f7f9" xsi:nil="true"/>
    <ShowIn xmlns="c66daf58-3c46-4c48-8560-c485e881f7f9">Show everywhere</ShowIn>
    <ThumbnailAssetId xmlns="c66daf58-3c46-4c48-8560-c485e881f7f9" xsi:nil="true"/>
    <UALocComments xmlns="c66daf58-3c46-4c48-8560-c485e881f7f9" xsi:nil="true"/>
    <UALocRecommendation xmlns="c66daf58-3c46-4c48-8560-c485e881f7f9">Localize</UALocRecommendation>
    <LastModifiedDateTime xmlns="c66daf58-3c46-4c48-8560-c485e881f7f9" xsi:nil="true"/>
    <LegacyData xmlns="c66daf58-3c46-4c48-8560-c485e881f7f9" xsi:nil="true"/>
    <LocManualTestRequired xmlns="c66daf58-3c46-4c48-8560-c485e881f7f9">false</LocManualTestRequired>
    <ClipArtFilename xmlns="c66daf58-3c46-4c48-8560-c485e881f7f9" xsi:nil="true"/>
    <TPApplication xmlns="c66daf58-3c46-4c48-8560-c485e881f7f9" xsi:nil="true"/>
    <CSXHash xmlns="c66daf58-3c46-4c48-8560-c485e881f7f9" xsi:nil="true"/>
    <DirectSourceMarket xmlns="c66daf58-3c46-4c48-8560-c485e881f7f9">english</DirectSourceMarket>
    <PrimaryImageGen xmlns="c66daf58-3c46-4c48-8560-c485e881f7f9">true</PrimaryImageGen>
    <PlannedPubDate xmlns="c66daf58-3c46-4c48-8560-c485e881f7f9" xsi:nil="true"/>
    <CSXSubmissionMarket xmlns="c66daf58-3c46-4c48-8560-c485e881f7f9" xsi:nil="true"/>
    <Downloads xmlns="c66daf58-3c46-4c48-8560-c485e881f7f9">0</Downloads>
    <ArtSampleDocs xmlns="c66daf58-3c46-4c48-8560-c485e881f7f9" xsi:nil="true"/>
    <TrustLevel xmlns="c66daf58-3c46-4c48-8560-c485e881f7f9">1 Microsoft Managed Content</TrustLevel>
    <BlockPublish xmlns="c66daf58-3c46-4c48-8560-c485e881f7f9">false</BlockPublish>
    <TPLaunchHelpLinkType xmlns="c66daf58-3c46-4c48-8560-c485e881f7f9">Template</TPLaunchHelpLinkType>
    <LocalizationTagsTaxHTField0 xmlns="c66daf58-3c46-4c48-8560-c485e881f7f9">
      <Terms xmlns="http://schemas.microsoft.com/office/infopath/2007/PartnerControls"/>
    </LocalizationTagsTaxHTField0>
    <BusinessGroup xmlns="c66daf58-3c46-4c48-8560-c485e881f7f9" xsi:nil="true"/>
    <Providers xmlns="c66daf58-3c46-4c48-8560-c485e881f7f9" xsi:nil="true"/>
    <TemplateTemplateType xmlns="c66daf58-3c46-4c48-8560-c485e881f7f9">PowerPoint Presentation Template</TemplateTemplateType>
    <TimesCloned xmlns="c66daf58-3c46-4c48-8560-c485e881f7f9" xsi:nil="true"/>
    <TPAppVersion xmlns="c66daf58-3c46-4c48-8560-c485e881f7f9" xsi:nil="true"/>
    <VoteCount xmlns="c66daf58-3c46-4c48-8560-c485e881f7f9" xsi:nil="true"/>
    <AverageRating xmlns="c66daf58-3c46-4c48-8560-c485e881f7f9" xsi:nil="true"/>
    <FeatureTagsTaxHTField0 xmlns="c66daf58-3c46-4c48-8560-c485e881f7f9">
      <Terms xmlns="http://schemas.microsoft.com/office/infopath/2007/PartnerControls"/>
    </FeatureTagsTaxHTField0>
    <Provider xmlns="c66daf58-3c46-4c48-8560-c485e881f7f9" xsi:nil="true"/>
    <UACurrentWords xmlns="c66daf58-3c46-4c48-8560-c485e881f7f9" xsi:nil="true"/>
    <AssetId xmlns="c66daf58-3c46-4c48-8560-c485e881f7f9">TP102895237</AssetId>
    <TPClientViewer xmlns="c66daf58-3c46-4c48-8560-c485e881f7f9" xsi:nil="true"/>
    <DSATActionTaken xmlns="c66daf58-3c46-4c48-8560-c485e881f7f9" xsi:nil="true"/>
    <APEditor xmlns="c66daf58-3c46-4c48-8560-c485e881f7f9">
      <UserInfo>
        <DisplayName/>
        <AccountId xsi:nil="true"/>
        <AccountType/>
      </UserInfo>
    </APEditor>
    <TPInstallLocation xmlns="c66daf58-3c46-4c48-8560-c485e881f7f9" xsi:nil="true"/>
    <OOCacheId xmlns="c66daf58-3c46-4c48-8560-c485e881f7f9" xsi:nil="true"/>
    <IsDeleted xmlns="c66daf58-3c46-4c48-8560-c485e881f7f9">false</IsDeleted>
    <PublishTargets xmlns="c66daf58-3c46-4c48-8560-c485e881f7f9">OfficeOnlineVNext</PublishTargets>
    <ApprovalLog xmlns="c66daf58-3c46-4c48-8560-c485e881f7f9" xsi:nil="true"/>
    <BugNumber xmlns="c66daf58-3c46-4c48-8560-c485e881f7f9" xsi:nil="true"/>
    <CrawlForDependencies xmlns="c66daf58-3c46-4c48-8560-c485e881f7f9">false</CrawlForDependencies>
    <InternalTagsTaxHTField0 xmlns="c66daf58-3c46-4c48-8560-c485e881f7f9">
      <Terms xmlns="http://schemas.microsoft.com/office/infopath/2007/PartnerControls"/>
    </InternalTagsTaxHTField0>
    <LastHandOff xmlns="c66daf58-3c46-4c48-8560-c485e881f7f9" xsi:nil="true"/>
    <Milestone xmlns="c66daf58-3c46-4c48-8560-c485e881f7f9" xsi:nil="true"/>
    <OriginalRelease xmlns="c66daf58-3c46-4c48-8560-c485e881f7f9">15</OriginalRelease>
    <RecommendationsModifier xmlns="c66daf58-3c46-4c48-8560-c485e881f7f9" xsi:nil="true"/>
    <ScenarioTagsTaxHTField0 xmlns="c66daf58-3c46-4c48-8560-c485e881f7f9">
      <Terms xmlns="http://schemas.microsoft.com/office/infopath/2007/PartnerControls"/>
    </ScenarioTagsTaxHTField0>
    <UANotes xmlns="c66daf58-3c46-4c48-8560-c485e881f7f9" xsi:nil="true"/>
    <Component xmlns="8e8ea6d1-e150-4704-b47c-0a92d6aed386" xsi:nil="true"/>
    <Description0 xmlns="8e8ea6d1-e150-4704-b47c-0a92d6aed386" xsi:nil="true"/>
    <LocMarketGroupTiers2 xmlns="c66daf58-3c46-4c48-8560-c485e881f7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9D4095AFEE790E42B52CF3AD35B999BF040086E71550AC00CE488731BAE03648ABFB" ma:contentTypeVersion="69" ma:contentTypeDescription="Create a new document." ma:contentTypeScope="" ma:versionID="19c8e0d4ec850202fc84bb6df7d27d5a">
  <xsd:schema xmlns:xsd="http://www.w3.org/2001/XMLSchema" xmlns:xs="http://www.w3.org/2001/XMLSchema" xmlns:p="http://schemas.microsoft.com/office/2006/metadata/properties" xmlns:ns2="c66daf58-3c46-4c48-8560-c485e881f7f9" xmlns:ns3="8e8ea6d1-e150-4704-b47c-0a92d6aed386" targetNamespace="http://schemas.microsoft.com/office/2006/metadata/properties" ma:root="true" ma:fieldsID="61474f05e94678c8e4bfc6326c72eb04" ns2:_="" ns3:_="">
    <xsd:import namespace="c66daf58-3c46-4c48-8560-c485e881f7f9"/>
    <xsd:import namespace="8e8ea6d1-e150-4704-b47c-0a92d6aed38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daf58-3c46-4c48-8560-c485e881f7f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7395a81f-9577-418e-910a-32f7a61cddb7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5EEE958E-8061-4FA6-908C-FF1913BBCE99}" ma:internalName="CSXSubmissionMarket" ma:readOnly="false" ma:showField="MarketName" ma:web="c66daf58-3c46-4c48-8560-c485e881f7f9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c3aa597f-d352-4d18-b6bb-dd7b199309e2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424DF09-D473-47CB-8F99-CE4C88C30A56}" ma:internalName="InProjectListLookup" ma:readOnly="true" ma:showField="InProjectLis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c392861a-3365-44e0-a108-b907e1530f9f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424DF09-D473-47CB-8F99-CE4C88C30A56}" ma:internalName="LastCompleteVersionLookup" ma:readOnly="true" ma:showField="LastComplete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424DF09-D473-47CB-8F99-CE4C88C30A56}" ma:internalName="LastPreviewErrorLookup" ma:readOnly="true" ma:showField="LastPreviewError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424DF09-D473-47CB-8F99-CE4C88C30A56}" ma:internalName="LastPreviewResultLookup" ma:readOnly="true" ma:showField="LastPreviewResul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424DF09-D473-47CB-8F99-CE4C88C30A56}" ma:internalName="LastPreviewAttemptDateLookup" ma:readOnly="true" ma:showField="LastPreviewAttemptDat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424DF09-D473-47CB-8F99-CE4C88C30A56}" ma:internalName="LastPreviewedByLookup" ma:readOnly="true" ma:showField="LastPreviewedBy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424DF09-D473-47CB-8F99-CE4C88C30A56}" ma:internalName="LastPreviewTimeLookup" ma:readOnly="true" ma:showField="LastPreviewTi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424DF09-D473-47CB-8F99-CE4C88C30A56}" ma:internalName="LastPreviewVersionLookup" ma:readOnly="true" ma:showField="LastPreview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424DF09-D473-47CB-8F99-CE4C88C30A56}" ma:internalName="LastPublishErrorLookup" ma:readOnly="true" ma:showField="LastPublishError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424DF09-D473-47CB-8F99-CE4C88C30A56}" ma:internalName="LastPublishResultLookup" ma:readOnly="true" ma:showField="LastPublishResul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424DF09-D473-47CB-8F99-CE4C88C30A56}" ma:internalName="LastPublishAttemptDateLookup" ma:readOnly="true" ma:showField="LastPublishAttemptDat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424DF09-D473-47CB-8F99-CE4C88C30A56}" ma:internalName="LastPublishedByLookup" ma:readOnly="true" ma:showField="LastPublishedBy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424DF09-D473-47CB-8F99-CE4C88C30A56}" ma:internalName="LastPublishTimeLookup" ma:readOnly="true" ma:showField="LastPublishTi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424DF09-D473-47CB-8F99-CE4C88C30A56}" ma:internalName="LastPublishVersionLookup" ma:readOnly="true" ma:showField="LastPublish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02123C9-D1B3-425D-A38A-7FDEACDA3FC6}" ma:internalName="LocLastLocAttemptVersionLookup" ma:readOnly="false" ma:showField="LastLocAttemptVersion" ma:web="c66daf58-3c46-4c48-8560-c485e881f7f9">
      <xsd:simpleType>
        <xsd:restriction base="dms:Lookup"/>
      </xsd:simpleType>
    </xsd:element>
    <xsd:element name="LocLastLocAttemptVersionTypeLookup" ma:index="72" nillable="true" ma:displayName="Loc Last Loc Attempt Version Type" ma:default="" ma:list="{B02123C9-D1B3-425D-A38A-7FDEACDA3FC6}" ma:internalName="LocLastLocAttemptVersionTypeLookup" ma:readOnly="true" ma:showField="LastLocAttemptVersionType" ma:web="c66daf58-3c46-4c48-8560-c485e881f7f9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02123C9-D1B3-425D-A38A-7FDEACDA3FC6}" ma:internalName="LocNewPublishedVersionLookup" ma:readOnly="true" ma:showField="NewPublishedVersion" ma:web="c66daf58-3c46-4c48-8560-c485e881f7f9">
      <xsd:simpleType>
        <xsd:restriction base="dms:Lookup"/>
      </xsd:simpleType>
    </xsd:element>
    <xsd:element name="LocOverallHandbackStatusLookup" ma:index="76" nillable="true" ma:displayName="Loc Overall Handback Status" ma:default="" ma:list="{B02123C9-D1B3-425D-A38A-7FDEACDA3FC6}" ma:internalName="LocOverallHandbackStatusLookup" ma:readOnly="true" ma:showField="OverallHandbackStatus" ma:web="c66daf58-3c46-4c48-8560-c485e881f7f9">
      <xsd:simpleType>
        <xsd:restriction base="dms:Lookup"/>
      </xsd:simpleType>
    </xsd:element>
    <xsd:element name="LocOverallLocStatusLookup" ma:index="77" nillable="true" ma:displayName="Loc Overall Localize Status" ma:default="" ma:list="{B02123C9-D1B3-425D-A38A-7FDEACDA3FC6}" ma:internalName="LocOverallLocStatusLookup" ma:readOnly="true" ma:showField="OverallLocStatus" ma:web="c66daf58-3c46-4c48-8560-c485e881f7f9">
      <xsd:simpleType>
        <xsd:restriction base="dms:Lookup"/>
      </xsd:simpleType>
    </xsd:element>
    <xsd:element name="LocOverallPreviewStatusLookup" ma:index="78" nillable="true" ma:displayName="Loc Overall Preview Status" ma:default="" ma:list="{B02123C9-D1B3-425D-A38A-7FDEACDA3FC6}" ma:internalName="LocOverallPreviewStatusLookup" ma:readOnly="true" ma:showField="OverallPreviewStatus" ma:web="c66daf58-3c46-4c48-8560-c485e881f7f9">
      <xsd:simpleType>
        <xsd:restriction base="dms:Lookup"/>
      </xsd:simpleType>
    </xsd:element>
    <xsd:element name="LocOverallPublishStatusLookup" ma:index="79" nillable="true" ma:displayName="Loc Overall Publish Status" ma:default="" ma:list="{B02123C9-D1B3-425D-A38A-7FDEACDA3FC6}" ma:internalName="LocOverallPublishStatusLookup" ma:readOnly="true" ma:showField="OverallPublishStatus" ma:web="c66daf58-3c46-4c48-8560-c485e881f7f9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02123C9-D1B3-425D-A38A-7FDEACDA3FC6}" ma:internalName="LocProcessedForHandoffsLookup" ma:readOnly="true" ma:showField="ProcessedForHandoffs" ma:web="c66daf58-3c46-4c48-8560-c485e881f7f9">
      <xsd:simpleType>
        <xsd:restriction base="dms:Lookup"/>
      </xsd:simpleType>
    </xsd:element>
    <xsd:element name="LocProcessedForMarketsLookup" ma:index="82" nillable="true" ma:displayName="Loc Processed For Markets" ma:default="" ma:list="{B02123C9-D1B3-425D-A38A-7FDEACDA3FC6}" ma:internalName="LocProcessedForMarketsLookup" ma:readOnly="true" ma:showField="ProcessedForMarkets" ma:web="c66daf58-3c46-4c48-8560-c485e881f7f9">
      <xsd:simpleType>
        <xsd:restriction base="dms:Lookup"/>
      </xsd:simpleType>
    </xsd:element>
    <xsd:element name="LocPublishedDependentAssetsLookup" ma:index="83" nillable="true" ma:displayName="Loc Published Dependent Assets" ma:default="" ma:list="{B02123C9-D1B3-425D-A38A-7FDEACDA3FC6}" ma:internalName="LocPublishedDependentAssetsLookup" ma:readOnly="true" ma:showField="PublishedDependentAssets" ma:web="c66daf58-3c46-4c48-8560-c485e881f7f9">
      <xsd:simpleType>
        <xsd:restriction base="dms:Lookup"/>
      </xsd:simpleType>
    </xsd:element>
    <xsd:element name="LocPublishedLinkedAssetsLookup" ma:index="84" nillable="true" ma:displayName="Loc Published Linked Assets" ma:default="" ma:list="{B02123C9-D1B3-425D-A38A-7FDEACDA3FC6}" ma:internalName="LocPublishedLinkedAssetsLookup" ma:readOnly="true" ma:showField="PublishedLinkedAssets" ma:web="c66daf58-3c46-4c48-8560-c485e881f7f9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8612d4a4-f894-4474-9fef-d579f90c35e1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5EEE958E-8061-4FA6-908C-FF1913BBCE99}" ma:internalName="Markets" ma:readOnly="false" ma:showField="MarketNa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424DF09-D473-47CB-8F99-CE4C88C30A56}" ma:internalName="NumOfRatingsLookup" ma:readOnly="true" ma:showField="NumOfRatings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424DF09-D473-47CB-8F99-CE4C88C30A56}" ma:internalName="PublishStatusLookup" ma:readOnly="false" ma:showField="PublishStatus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8e26204e-beeb-4929-ac8b-f970debed3f2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a0cdb01e-f835-423d-bf84-41ea51f83b24}" ma:internalName="TaxCatchAll" ma:showField="CatchAllData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a0cdb01e-f835-423d-bf84-41ea51f83b24}" ma:internalName="TaxCatchAllLabel" ma:readOnly="true" ma:showField="CatchAllDataLabel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ea6d1-e150-4704-b47c-0a92d6aed38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7FFC76-5C38-4A27-BB7F-88232C223BCD}">
  <ds:schemaRefs>
    <ds:schemaRef ds:uri="8e8ea6d1-e150-4704-b47c-0a92d6aed386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c66daf58-3c46-4c48-8560-c485e881f7f9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2ADE23-E3FA-4C13-AB7D-1B7D68919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6daf58-3c46-4c48-8560-c485e881f7f9"/>
    <ds:schemaRef ds:uri="8e8ea6d1-e150-4704-b47c-0a92d6aed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5101</TotalTime>
  <Words>4228</Words>
  <Application>Microsoft Office PowerPoint</Application>
  <PresentationFormat>自訂</PresentationFormat>
  <Paragraphs>426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第7屆第4次定期會 業務工作簡報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第七屆縣長業務簡報</dc:title>
  <dc:creator>Administrator</dc:creator>
  <cp:lastModifiedBy>陳盈盈</cp:lastModifiedBy>
  <cp:revision>873</cp:revision>
  <cp:lastPrinted>2019-10-30T01:14:14Z</cp:lastPrinted>
  <dcterms:created xsi:type="dcterms:W3CDTF">2018-12-26T02:14:10Z</dcterms:created>
  <dcterms:modified xsi:type="dcterms:W3CDTF">2020-10-30T06:18:49Z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0x0101009D4095AFEE790E42B52CF3AD35B999BF040086E71550AC00CE488731BAE03648ABFB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