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7" r:id="rId4"/>
    <p:sldId id="295" r:id="rId5"/>
    <p:sldId id="278" r:id="rId6"/>
    <p:sldId id="280" r:id="rId7"/>
    <p:sldId id="302" r:id="rId8"/>
    <p:sldId id="308" r:id="rId9"/>
    <p:sldId id="303" r:id="rId10"/>
    <p:sldId id="304" r:id="rId11"/>
    <p:sldId id="305" r:id="rId12"/>
    <p:sldId id="306" r:id="rId13"/>
    <p:sldId id="307" r:id="rId14"/>
    <p:sldId id="282" r:id="rId15"/>
    <p:sldId id="283" r:id="rId16"/>
    <p:sldId id="299" r:id="rId17"/>
  </p:sldIdLst>
  <p:sldSz cx="12192000" cy="6858000"/>
  <p:notesSz cx="7010400" cy="92964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1B9AB"/>
    <a:srgbClr val="606060"/>
    <a:srgbClr val="F5FCFD"/>
    <a:srgbClr val="F2F7FA"/>
    <a:srgbClr val="24B0D2"/>
    <a:srgbClr val="F6BB00"/>
    <a:srgbClr val="067ABA"/>
    <a:srgbClr val="58C4B8"/>
    <a:srgbClr val="E9F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76"/>
  </p:normalViewPr>
  <p:slideViewPr>
    <p:cSldViewPr snapToGrid="0" snapToObjects="1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C4727-9314-4549-852C-6ED7EBD2F7F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F94509E2-7232-48A1-A0AB-60288A6C3CE0}">
      <dgm:prSet phldrT="[文字]"/>
      <dgm:spPr/>
      <dgm:t>
        <a:bodyPr/>
        <a:lstStyle/>
        <a:p>
          <a:r>
            <a:rPr lang="zh-TW" altLang="en-US" b="1" smtClean="0">
              <a:effectLst/>
              <a:latin typeface="標楷體" pitchFamily="65" charset="-120"/>
              <a:ea typeface="標楷體" pitchFamily="65" charset="-120"/>
            </a:rPr>
            <a:t>前言</a:t>
          </a:r>
          <a:endParaRPr lang="zh-TW" altLang="en-US" b="1" dirty="0">
            <a:effectLst/>
            <a:latin typeface="標楷體" pitchFamily="65" charset="-120"/>
            <a:ea typeface="標楷體" pitchFamily="65" charset="-120"/>
          </a:endParaRPr>
        </a:p>
      </dgm:t>
    </dgm:pt>
    <dgm:pt modelId="{963A4D5D-3A97-4CEC-A0F5-066CAAEC5ED3}" type="parTrans" cxnId="{F128985E-2140-4A14-8096-0CE7337FFE97}">
      <dgm:prSet/>
      <dgm:spPr/>
      <dgm:t>
        <a:bodyPr/>
        <a:lstStyle/>
        <a:p>
          <a:endParaRPr lang="zh-TW" altLang="en-US"/>
        </a:p>
      </dgm:t>
    </dgm:pt>
    <dgm:pt modelId="{E9C024CC-18F0-47A8-AD3F-0B4CD26758BF}" type="sibTrans" cxnId="{F128985E-2140-4A14-8096-0CE7337FFE97}">
      <dgm:prSet/>
      <dgm:spPr/>
      <dgm:t>
        <a:bodyPr/>
        <a:lstStyle/>
        <a:p>
          <a:endParaRPr lang="zh-TW" altLang="en-US"/>
        </a:p>
      </dgm:t>
    </dgm:pt>
    <dgm:pt modelId="{E72BD027-22EA-4B0A-8228-5558DECE9332}">
      <dgm:prSet phldrT="[文字]"/>
      <dgm:spPr/>
      <dgm:t>
        <a:bodyPr/>
        <a:lstStyle/>
        <a:p>
          <a:r>
            <a:rPr lang="zh-TW" altLang="en-US" b="1" dirty="0" smtClean="0">
              <a:effectLst/>
              <a:latin typeface="標楷體" pitchFamily="65" charset="-120"/>
              <a:ea typeface="標楷體" pitchFamily="65" charset="-120"/>
            </a:rPr>
            <a:t>業務執行情形</a:t>
          </a:r>
          <a:endParaRPr lang="zh-TW" altLang="en-US" dirty="0">
            <a:effectLst/>
            <a:latin typeface="標楷體" pitchFamily="65" charset="-120"/>
            <a:ea typeface="標楷體" pitchFamily="65" charset="-120"/>
          </a:endParaRPr>
        </a:p>
      </dgm:t>
    </dgm:pt>
    <dgm:pt modelId="{C6C4E3F8-7EB8-4984-A10B-E4B0DE26530A}" type="parTrans" cxnId="{B070D88C-5446-480D-92F0-ADBA0806BF9E}">
      <dgm:prSet/>
      <dgm:spPr/>
      <dgm:t>
        <a:bodyPr/>
        <a:lstStyle/>
        <a:p>
          <a:endParaRPr lang="zh-TW" altLang="en-US"/>
        </a:p>
      </dgm:t>
    </dgm:pt>
    <dgm:pt modelId="{394C0988-149F-44DB-B1A4-F5D5B9DE5124}" type="sibTrans" cxnId="{B070D88C-5446-480D-92F0-ADBA0806BF9E}">
      <dgm:prSet/>
      <dgm:spPr/>
      <dgm:t>
        <a:bodyPr/>
        <a:lstStyle/>
        <a:p>
          <a:endParaRPr lang="zh-TW" altLang="en-US"/>
        </a:p>
      </dgm:t>
    </dgm:pt>
    <dgm:pt modelId="{1C23EEC0-DE04-4E5C-B07D-E0E14797D3AC}">
      <dgm:prSet phldrT="[文字]"/>
      <dgm:spPr/>
      <dgm:t>
        <a:bodyPr/>
        <a:lstStyle/>
        <a:p>
          <a:r>
            <a:rPr lang="zh-TW" altLang="en-US" b="1" dirty="0" smtClean="0">
              <a:effectLst/>
              <a:latin typeface="標楷體" pitchFamily="65" charset="-120"/>
              <a:ea typeface="標楷體" pitchFamily="65" charset="-120"/>
            </a:rPr>
            <a:t>未來工作重點</a:t>
          </a:r>
          <a:endParaRPr lang="zh-TW" altLang="en-US" b="1" dirty="0">
            <a:effectLst/>
            <a:latin typeface="標楷體" pitchFamily="65" charset="-120"/>
            <a:ea typeface="標楷體" pitchFamily="65" charset="-120"/>
          </a:endParaRPr>
        </a:p>
      </dgm:t>
    </dgm:pt>
    <dgm:pt modelId="{BA42D589-B3BA-4E09-BD83-AE42DC466A1B}" type="parTrans" cxnId="{AAF56AF5-D1B5-4B37-8881-B21AC5FEE06D}">
      <dgm:prSet/>
      <dgm:spPr/>
      <dgm:t>
        <a:bodyPr/>
        <a:lstStyle/>
        <a:p>
          <a:endParaRPr lang="zh-TW" altLang="en-US"/>
        </a:p>
      </dgm:t>
    </dgm:pt>
    <dgm:pt modelId="{44068AFB-BD17-48D9-8056-A8F0D468C583}" type="sibTrans" cxnId="{AAF56AF5-D1B5-4B37-8881-B21AC5FEE06D}">
      <dgm:prSet/>
      <dgm:spPr/>
      <dgm:t>
        <a:bodyPr/>
        <a:lstStyle/>
        <a:p>
          <a:endParaRPr lang="zh-TW" altLang="en-US"/>
        </a:p>
      </dgm:t>
    </dgm:pt>
    <dgm:pt modelId="{50633CB1-EC82-4A04-AE58-8CC17C3F4018}">
      <dgm:prSet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結語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06610E9-0DA2-42FE-AF9E-171FF2082385}" type="parTrans" cxnId="{DDCFABCE-035F-4462-8855-D74730D81DFB}">
      <dgm:prSet/>
      <dgm:spPr/>
      <dgm:t>
        <a:bodyPr/>
        <a:lstStyle/>
        <a:p>
          <a:endParaRPr lang="zh-TW" altLang="en-US"/>
        </a:p>
      </dgm:t>
    </dgm:pt>
    <dgm:pt modelId="{64527290-2ABD-4BDA-B219-C3E9E4C2CA89}" type="sibTrans" cxnId="{DDCFABCE-035F-4462-8855-D74730D81DFB}">
      <dgm:prSet/>
      <dgm:spPr/>
      <dgm:t>
        <a:bodyPr/>
        <a:lstStyle/>
        <a:p>
          <a:endParaRPr lang="zh-TW" altLang="en-US"/>
        </a:p>
      </dgm:t>
    </dgm:pt>
    <dgm:pt modelId="{DEE02FF6-9FF1-4D40-ADBB-159A4E0C4ACC}" type="pres">
      <dgm:prSet presAssocID="{FF3C4727-9314-4549-852C-6ED7EBD2F7F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119A3563-3D93-457F-A7E3-856E58860930}" type="pres">
      <dgm:prSet presAssocID="{FF3C4727-9314-4549-852C-6ED7EBD2F7F5}" presName="Name1" presStyleCnt="0"/>
      <dgm:spPr/>
      <dgm:t>
        <a:bodyPr/>
        <a:lstStyle/>
        <a:p>
          <a:endParaRPr lang="zh-TW" altLang="en-US"/>
        </a:p>
      </dgm:t>
    </dgm:pt>
    <dgm:pt modelId="{953206C6-B4E1-4B02-B547-EE74E62244F9}" type="pres">
      <dgm:prSet presAssocID="{FF3C4727-9314-4549-852C-6ED7EBD2F7F5}" presName="cycle" presStyleCnt="0"/>
      <dgm:spPr/>
      <dgm:t>
        <a:bodyPr/>
        <a:lstStyle/>
        <a:p>
          <a:endParaRPr lang="zh-TW" altLang="en-US"/>
        </a:p>
      </dgm:t>
    </dgm:pt>
    <dgm:pt modelId="{68BEE879-F0D0-4AC6-808E-90A4FB08509D}" type="pres">
      <dgm:prSet presAssocID="{FF3C4727-9314-4549-852C-6ED7EBD2F7F5}" presName="srcNode" presStyleLbl="node1" presStyleIdx="0" presStyleCnt="4"/>
      <dgm:spPr/>
      <dgm:t>
        <a:bodyPr/>
        <a:lstStyle/>
        <a:p>
          <a:endParaRPr lang="zh-TW" altLang="en-US"/>
        </a:p>
      </dgm:t>
    </dgm:pt>
    <dgm:pt modelId="{641D0FBD-A542-4C0E-96C1-38DA3414E407}" type="pres">
      <dgm:prSet presAssocID="{FF3C4727-9314-4549-852C-6ED7EBD2F7F5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389C0DE1-592F-495B-B8F2-5EEAD2226083}" type="pres">
      <dgm:prSet presAssocID="{FF3C4727-9314-4549-852C-6ED7EBD2F7F5}" presName="extraNode" presStyleLbl="node1" presStyleIdx="0" presStyleCnt="4"/>
      <dgm:spPr/>
      <dgm:t>
        <a:bodyPr/>
        <a:lstStyle/>
        <a:p>
          <a:endParaRPr lang="zh-TW" altLang="en-US"/>
        </a:p>
      </dgm:t>
    </dgm:pt>
    <dgm:pt modelId="{019111EC-6D8C-4E5B-87E5-5135CB89CC10}" type="pres">
      <dgm:prSet presAssocID="{FF3C4727-9314-4549-852C-6ED7EBD2F7F5}" presName="dstNode" presStyleLbl="node1" presStyleIdx="0" presStyleCnt="4"/>
      <dgm:spPr/>
      <dgm:t>
        <a:bodyPr/>
        <a:lstStyle/>
        <a:p>
          <a:endParaRPr lang="zh-TW" altLang="en-US"/>
        </a:p>
      </dgm:t>
    </dgm:pt>
    <dgm:pt modelId="{5001B9F4-EB13-49EB-81CA-B3A0DC5CDED2}" type="pres">
      <dgm:prSet presAssocID="{F94509E2-7232-48A1-A0AB-60288A6C3CE0}" presName="text_1" presStyleLbl="node1" presStyleIdx="0" presStyleCnt="4" custLinFactNeighborX="1094" custLinFactNeighborY="-11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5A467B-184D-40B1-8154-CF9AAD7AF9C3}" type="pres">
      <dgm:prSet presAssocID="{F94509E2-7232-48A1-A0AB-60288A6C3CE0}" presName="accent_1" presStyleCnt="0"/>
      <dgm:spPr/>
      <dgm:t>
        <a:bodyPr/>
        <a:lstStyle/>
        <a:p>
          <a:endParaRPr lang="zh-TW" altLang="en-US"/>
        </a:p>
      </dgm:t>
    </dgm:pt>
    <dgm:pt modelId="{25F9B65D-E2F6-4ECA-9FD4-C99AD17BDF88}" type="pres">
      <dgm:prSet presAssocID="{F94509E2-7232-48A1-A0AB-60288A6C3CE0}" presName="accentRepeatNode" presStyleLbl="solidFgAcc1" presStyleIdx="0" presStyleCnt="4"/>
      <dgm:spPr/>
      <dgm:t>
        <a:bodyPr/>
        <a:lstStyle/>
        <a:p>
          <a:endParaRPr lang="zh-TW" altLang="en-US"/>
        </a:p>
      </dgm:t>
    </dgm:pt>
    <dgm:pt modelId="{82038446-A5B1-4F52-92C0-CC79C0255649}" type="pres">
      <dgm:prSet presAssocID="{E72BD027-22EA-4B0A-8228-5558DECE933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982847-D7BF-4C73-BCEF-5C8101A34D6D}" type="pres">
      <dgm:prSet presAssocID="{E72BD027-22EA-4B0A-8228-5558DECE9332}" presName="accent_2" presStyleCnt="0"/>
      <dgm:spPr/>
      <dgm:t>
        <a:bodyPr/>
        <a:lstStyle/>
        <a:p>
          <a:endParaRPr lang="zh-TW" altLang="en-US"/>
        </a:p>
      </dgm:t>
    </dgm:pt>
    <dgm:pt modelId="{8367A03F-4500-4647-808A-CDB9386FA642}" type="pres">
      <dgm:prSet presAssocID="{E72BD027-22EA-4B0A-8228-5558DECE9332}" presName="accentRepeatNode" presStyleLbl="solidFgAcc1" presStyleIdx="1" presStyleCnt="4"/>
      <dgm:spPr/>
      <dgm:t>
        <a:bodyPr/>
        <a:lstStyle/>
        <a:p>
          <a:endParaRPr lang="zh-TW" altLang="en-US"/>
        </a:p>
      </dgm:t>
    </dgm:pt>
    <dgm:pt modelId="{0C6BC305-5F33-44A5-AB87-121F4326D3DB}" type="pres">
      <dgm:prSet presAssocID="{1C23EEC0-DE04-4E5C-B07D-E0E14797D3AC}" presName="text_3" presStyleLbl="node1" presStyleIdx="2" presStyleCnt="4" custLinFactNeighborX="125" custLinFactNeighborY="64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572B60-05AB-4D85-9B80-2D60A55D8345}" type="pres">
      <dgm:prSet presAssocID="{1C23EEC0-DE04-4E5C-B07D-E0E14797D3AC}" presName="accent_3" presStyleCnt="0"/>
      <dgm:spPr/>
      <dgm:t>
        <a:bodyPr/>
        <a:lstStyle/>
        <a:p>
          <a:endParaRPr lang="zh-TW" altLang="en-US"/>
        </a:p>
      </dgm:t>
    </dgm:pt>
    <dgm:pt modelId="{2D2CBD67-857F-4BD5-B941-BED7C664B646}" type="pres">
      <dgm:prSet presAssocID="{1C23EEC0-DE04-4E5C-B07D-E0E14797D3AC}" presName="accentRepeatNode" presStyleLbl="solidFgAcc1" presStyleIdx="2" presStyleCnt="4"/>
      <dgm:spPr/>
      <dgm:t>
        <a:bodyPr/>
        <a:lstStyle/>
        <a:p>
          <a:endParaRPr lang="zh-TW" altLang="en-US"/>
        </a:p>
      </dgm:t>
    </dgm:pt>
    <dgm:pt modelId="{87B379A9-90D5-4CC9-A5E0-96E278EC4B0D}" type="pres">
      <dgm:prSet presAssocID="{50633CB1-EC82-4A04-AE58-8CC17C3F401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63D95B-DCA4-4D14-B9C6-9297E0D950EE}" type="pres">
      <dgm:prSet presAssocID="{50633CB1-EC82-4A04-AE58-8CC17C3F4018}" presName="accent_4" presStyleCnt="0"/>
      <dgm:spPr/>
    </dgm:pt>
    <dgm:pt modelId="{7E03151B-019F-434D-AE55-64F6ECC21484}" type="pres">
      <dgm:prSet presAssocID="{50633CB1-EC82-4A04-AE58-8CC17C3F4018}" presName="accentRepeatNode" presStyleLbl="solidFgAcc1" presStyleIdx="3" presStyleCnt="4"/>
      <dgm:spPr/>
    </dgm:pt>
  </dgm:ptLst>
  <dgm:cxnLst>
    <dgm:cxn modelId="{F128985E-2140-4A14-8096-0CE7337FFE97}" srcId="{FF3C4727-9314-4549-852C-6ED7EBD2F7F5}" destId="{F94509E2-7232-48A1-A0AB-60288A6C3CE0}" srcOrd="0" destOrd="0" parTransId="{963A4D5D-3A97-4CEC-A0F5-066CAAEC5ED3}" sibTransId="{E9C024CC-18F0-47A8-AD3F-0B4CD26758BF}"/>
    <dgm:cxn modelId="{79C938C4-73A5-4881-A9FF-D34D89EB766D}" type="presOf" srcId="{E72BD027-22EA-4B0A-8228-5558DECE9332}" destId="{82038446-A5B1-4F52-92C0-CC79C0255649}" srcOrd="0" destOrd="0" presId="urn:microsoft.com/office/officeart/2008/layout/VerticalCurvedList"/>
    <dgm:cxn modelId="{A8DB9F40-B6D9-4C08-A894-85D9675FE0EC}" type="presOf" srcId="{F94509E2-7232-48A1-A0AB-60288A6C3CE0}" destId="{5001B9F4-EB13-49EB-81CA-B3A0DC5CDED2}" srcOrd="0" destOrd="0" presId="urn:microsoft.com/office/officeart/2008/layout/VerticalCurvedList"/>
    <dgm:cxn modelId="{AD1E1A83-3106-4A62-BE04-E89D13E2EB28}" type="presOf" srcId="{50633CB1-EC82-4A04-AE58-8CC17C3F4018}" destId="{87B379A9-90D5-4CC9-A5E0-96E278EC4B0D}" srcOrd="0" destOrd="0" presId="urn:microsoft.com/office/officeart/2008/layout/VerticalCurvedList"/>
    <dgm:cxn modelId="{F1C54870-7857-46AB-8440-86D57F10606A}" type="presOf" srcId="{E9C024CC-18F0-47A8-AD3F-0B4CD26758BF}" destId="{641D0FBD-A542-4C0E-96C1-38DA3414E407}" srcOrd="0" destOrd="0" presId="urn:microsoft.com/office/officeart/2008/layout/VerticalCurvedList"/>
    <dgm:cxn modelId="{B070D88C-5446-480D-92F0-ADBA0806BF9E}" srcId="{FF3C4727-9314-4549-852C-6ED7EBD2F7F5}" destId="{E72BD027-22EA-4B0A-8228-5558DECE9332}" srcOrd="1" destOrd="0" parTransId="{C6C4E3F8-7EB8-4984-A10B-E4B0DE26530A}" sibTransId="{394C0988-149F-44DB-B1A4-F5D5B9DE5124}"/>
    <dgm:cxn modelId="{AAF56AF5-D1B5-4B37-8881-B21AC5FEE06D}" srcId="{FF3C4727-9314-4549-852C-6ED7EBD2F7F5}" destId="{1C23EEC0-DE04-4E5C-B07D-E0E14797D3AC}" srcOrd="2" destOrd="0" parTransId="{BA42D589-B3BA-4E09-BD83-AE42DC466A1B}" sibTransId="{44068AFB-BD17-48D9-8056-A8F0D468C583}"/>
    <dgm:cxn modelId="{87C3B361-C891-4F32-8CE3-AD2C964ADA37}" type="presOf" srcId="{FF3C4727-9314-4549-852C-6ED7EBD2F7F5}" destId="{DEE02FF6-9FF1-4D40-ADBB-159A4E0C4ACC}" srcOrd="0" destOrd="0" presId="urn:microsoft.com/office/officeart/2008/layout/VerticalCurvedList"/>
    <dgm:cxn modelId="{DDCFABCE-035F-4462-8855-D74730D81DFB}" srcId="{FF3C4727-9314-4549-852C-6ED7EBD2F7F5}" destId="{50633CB1-EC82-4A04-AE58-8CC17C3F4018}" srcOrd="3" destOrd="0" parTransId="{E06610E9-0DA2-42FE-AF9E-171FF2082385}" sibTransId="{64527290-2ABD-4BDA-B219-C3E9E4C2CA89}"/>
    <dgm:cxn modelId="{4361AD6A-6432-4F99-9645-80F327701651}" type="presOf" srcId="{1C23EEC0-DE04-4E5C-B07D-E0E14797D3AC}" destId="{0C6BC305-5F33-44A5-AB87-121F4326D3DB}" srcOrd="0" destOrd="0" presId="urn:microsoft.com/office/officeart/2008/layout/VerticalCurvedList"/>
    <dgm:cxn modelId="{9F784A53-3D40-4148-9F1E-24704202EA7B}" type="presParOf" srcId="{DEE02FF6-9FF1-4D40-ADBB-159A4E0C4ACC}" destId="{119A3563-3D93-457F-A7E3-856E58860930}" srcOrd="0" destOrd="0" presId="urn:microsoft.com/office/officeart/2008/layout/VerticalCurvedList"/>
    <dgm:cxn modelId="{BCBEC4FD-D497-48CC-B103-40A26C3AF6EE}" type="presParOf" srcId="{119A3563-3D93-457F-A7E3-856E58860930}" destId="{953206C6-B4E1-4B02-B547-EE74E62244F9}" srcOrd="0" destOrd="0" presId="urn:microsoft.com/office/officeart/2008/layout/VerticalCurvedList"/>
    <dgm:cxn modelId="{9365AA7D-3E1F-4E7C-83E2-1173EAC14CB1}" type="presParOf" srcId="{953206C6-B4E1-4B02-B547-EE74E62244F9}" destId="{68BEE879-F0D0-4AC6-808E-90A4FB08509D}" srcOrd="0" destOrd="0" presId="urn:microsoft.com/office/officeart/2008/layout/VerticalCurvedList"/>
    <dgm:cxn modelId="{66500231-9311-4631-A6A9-7450F413AB4F}" type="presParOf" srcId="{953206C6-B4E1-4B02-B547-EE74E62244F9}" destId="{641D0FBD-A542-4C0E-96C1-38DA3414E407}" srcOrd="1" destOrd="0" presId="urn:microsoft.com/office/officeart/2008/layout/VerticalCurvedList"/>
    <dgm:cxn modelId="{9BA04F86-7BBA-44D2-9C92-ACE21FEDF1DF}" type="presParOf" srcId="{953206C6-B4E1-4B02-B547-EE74E62244F9}" destId="{389C0DE1-592F-495B-B8F2-5EEAD2226083}" srcOrd="2" destOrd="0" presId="urn:microsoft.com/office/officeart/2008/layout/VerticalCurvedList"/>
    <dgm:cxn modelId="{F6046669-5950-4280-81FF-BA002C94B89E}" type="presParOf" srcId="{953206C6-B4E1-4B02-B547-EE74E62244F9}" destId="{019111EC-6D8C-4E5B-87E5-5135CB89CC10}" srcOrd="3" destOrd="0" presId="urn:microsoft.com/office/officeart/2008/layout/VerticalCurvedList"/>
    <dgm:cxn modelId="{DC6FABB6-E691-4CCA-8CEE-59171012E54B}" type="presParOf" srcId="{119A3563-3D93-457F-A7E3-856E58860930}" destId="{5001B9F4-EB13-49EB-81CA-B3A0DC5CDED2}" srcOrd="1" destOrd="0" presId="urn:microsoft.com/office/officeart/2008/layout/VerticalCurvedList"/>
    <dgm:cxn modelId="{C58EE3CA-AE5F-4BF3-861F-A6DC69525BB0}" type="presParOf" srcId="{119A3563-3D93-457F-A7E3-856E58860930}" destId="{BC5A467B-184D-40B1-8154-CF9AAD7AF9C3}" srcOrd="2" destOrd="0" presId="urn:microsoft.com/office/officeart/2008/layout/VerticalCurvedList"/>
    <dgm:cxn modelId="{18E659BF-EE35-42BD-BF01-1A091E4541C2}" type="presParOf" srcId="{BC5A467B-184D-40B1-8154-CF9AAD7AF9C3}" destId="{25F9B65D-E2F6-4ECA-9FD4-C99AD17BDF88}" srcOrd="0" destOrd="0" presId="urn:microsoft.com/office/officeart/2008/layout/VerticalCurvedList"/>
    <dgm:cxn modelId="{7E07EEFB-DF28-43B5-987D-48B21126FE5E}" type="presParOf" srcId="{119A3563-3D93-457F-A7E3-856E58860930}" destId="{82038446-A5B1-4F52-92C0-CC79C0255649}" srcOrd="3" destOrd="0" presId="urn:microsoft.com/office/officeart/2008/layout/VerticalCurvedList"/>
    <dgm:cxn modelId="{60D27BA5-E54E-4479-A17A-2F625A9275D8}" type="presParOf" srcId="{119A3563-3D93-457F-A7E3-856E58860930}" destId="{7A982847-D7BF-4C73-BCEF-5C8101A34D6D}" srcOrd="4" destOrd="0" presId="urn:microsoft.com/office/officeart/2008/layout/VerticalCurvedList"/>
    <dgm:cxn modelId="{5E860D47-10F8-4D3F-8453-87C52AE29E45}" type="presParOf" srcId="{7A982847-D7BF-4C73-BCEF-5C8101A34D6D}" destId="{8367A03F-4500-4647-808A-CDB9386FA642}" srcOrd="0" destOrd="0" presId="urn:microsoft.com/office/officeart/2008/layout/VerticalCurvedList"/>
    <dgm:cxn modelId="{1FBF9E6F-9325-4DA2-BABF-B405061B93F9}" type="presParOf" srcId="{119A3563-3D93-457F-A7E3-856E58860930}" destId="{0C6BC305-5F33-44A5-AB87-121F4326D3DB}" srcOrd="5" destOrd="0" presId="urn:microsoft.com/office/officeart/2008/layout/VerticalCurvedList"/>
    <dgm:cxn modelId="{097724D9-31A0-42BC-9BFA-28C72F6A274F}" type="presParOf" srcId="{119A3563-3D93-457F-A7E3-856E58860930}" destId="{F5572B60-05AB-4D85-9B80-2D60A55D8345}" srcOrd="6" destOrd="0" presId="urn:microsoft.com/office/officeart/2008/layout/VerticalCurvedList"/>
    <dgm:cxn modelId="{79030193-4540-4F90-8D35-C9E393B1116A}" type="presParOf" srcId="{F5572B60-05AB-4D85-9B80-2D60A55D8345}" destId="{2D2CBD67-857F-4BD5-B941-BED7C664B646}" srcOrd="0" destOrd="0" presId="urn:microsoft.com/office/officeart/2008/layout/VerticalCurvedList"/>
    <dgm:cxn modelId="{4D88A9F6-2918-4C08-A987-B65F8FB42FCB}" type="presParOf" srcId="{119A3563-3D93-457F-A7E3-856E58860930}" destId="{87B379A9-90D5-4CC9-A5E0-96E278EC4B0D}" srcOrd="7" destOrd="0" presId="urn:microsoft.com/office/officeart/2008/layout/VerticalCurvedList"/>
    <dgm:cxn modelId="{4043F93E-6091-442D-A4BF-7B5397DB453D}" type="presParOf" srcId="{119A3563-3D93-457F-A7E3-856E58860930}" destId="{0463D95B-DCA4-4D14-B9C6-9297E0D950EE}" srcOrd="8" destOrd="0" presId="urn:microsoft.com/office/officeart/2008/layout/VerticalCurvedList"/>
    <dgm:cxn modelId="{B671E730-A370-422C-9F16-96EB438376D0}" type="presParOf" srcId="{0463D95B-DCA4-4D14-B9C6-9297E0D950EE}" destId="{7E03151B-019F-434D-AE55-64F6ECC214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A9AFD-DDDC-44CD-B787-713299F16C56}" type="datetimeFigureOut">
              <a:rPr lang="zh-TW" altLang="en-US" smtClean="0"/>
              <a:t>2019/11/18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C417F-CB62-495E-BC1D-89BE2E812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016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CF912-D16B-4D62-9FCB-4B859A060116}" type="datetimeFigureOut">
              <a:rPr lang="zh-CN" altLang="en-US" smtClean="0"/>
              <a:t>2019/11/18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1A219-AFB3-4262-B118-BD901D2AE2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99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A219-AFB3-4262-B118-BD901D2AE21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632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A219-AFB3-4262-B118-BD901D2AE21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735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A219-AFB3-4262-B118-BD901D2AE21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534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A219-AFB3-4262-B118-BD901D2AE21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868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A219-AFB3-4262-B118-BD901D2AE21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599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A219-AFB3-4262-B118-BD901D2AE21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705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A219-AFB3-4262-B118-BD901D2AE21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251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A219-AFB3-4262-B118-BD901D2AE21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82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A219-AFB3-4262-B118-BD901D2AE21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65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A219-AFB3-4262-B118-BD901D2AE21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410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A219-AFB3-4262-B118-BD901D2AE21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525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A219-AFB3-4262-B118-BD901D2AE21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557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A219-AFB3-4262-B118-BD901D2AE21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800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A219-AFB3-4262-B118-BD901D2AE21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945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A219-AFB3-4262-B118-BD901D2AE21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658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1A219-AFB3-4262-B118-BD901D2AE21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1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B307-9BCE-BD47-AE9A-1735D46089A6}" type="datetimeFigureOut">
              <a:rPr kumimoji="1" lang="zh-CN" altLang="en-US" smtClean="0"/>
              <a:t>2019/11/18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9004-2088-C743-9020-07753CBF1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205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:checker/>
      </p:transition>
    </mc:Choice>
    <mc:Fallback xmlns="">
      <p:transition spd="slow" advTm="2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B307-9BCE-BD47-AE9A-1735D46089A6}" type="datetimeFigureOut">
              <a:rPr kumimoji="1" lang="zh-CN" altLang="en-US" smtClean="0"/>
              <a:t>2019/11/18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9004-2088-C743-9020-07753CBF1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32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:checker/>
      </p:transition>
    </mc:Choice>
    <mc:Fallback xmlns="">
      <p:transition spd="slow" advTm="2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B307-9BCE-BD47-AE9A-1735D46089A6}" type="datetimeFigureOut">
              <a:rPr kumimoji="1" lang="zh-CN" altLang="en-US" smtClean="0"/>
              <a:t>2019/11/18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9004-2088-C743-9020-07753CBF1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968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:checker/>
      </p:transition>
    </mc:Choice>
    <mc:Fallback xmlns="">
      <p:transition spd="slow" advTm="2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形状 7"/>
          <p:cNvSpPr/>
          <p:nvPr userDrawn="1"/>
        </p:nvSpPr>
        <p:spPr>
          <a:xfrm>
            <a:off x="3348317" y="564775"/>
            <a:ext cx="5701553" cy="874059"/>
          </a:xfrm>
          <a:custGeom>
            <a:avLst/>
            <a:gdLst>
              <a:gd name="connsiteX0" fmla="*/ 174812 w 5701553"/>
              <a:gd name="connsiteY0" fmla="*/ 26894 h 874059"/>
              <a:gd name="connsiteX1" fmla="*/ 0 w 5701553"/>
              <a:gd name="connsiteY1" fmla="*/ 874059 h 874059"/>
              <a:gd name="connsiteX2" fmla="*/ 5499847 w 5701553"/>
              <a:gd name="connsiteY2" fmla="*/ 632012 h 874059"/>
              <a:gd name="connsiteX3" fmla="*/ 5701553 w 5701553"/>
              <a:gd name="connsiteY3" fmla="*/ 0 h 874059"/>
              <a:gd name="connsiteX4" fmla="*/ 174812 w 5701553"/>
              <a:gd name="connsiteY4" fmla="*/ 26894 h 87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1553" h="874059">
                <a:moveTo>
                  <a:pt x="174812" y="26894"/>
                </a:moveTo>
                <a:lnTo>
                  <a:pt x="0" y="874059"/>
                </a:lnTo>
                <a:lnTo>
                  <a:pt x="5499847" y="632012"/>
                </a:lnTo>
                <a:lnTo>
                  <a:pt x="5701553" y="0"/>
                </a:lnTo>
                <a:lnTo>
                  <a:pt x="174812" y="26894"/>
                </a:lnTo>
                <a:close/>
              </a:path>
            </a:pathLst>
          </a:custGeom>
          <a:ln>
            <a:noFill/>
          </a:ln>
          <a:effectLst>
            <a:outerShdw blurRad="50800" dist="76200" algn="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017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:checker/>
      </p:transition>
    </mc:Choice>
    <mc:Fallback xmlns="">
      <p:transition spd="slow" advTm="2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82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:checker/>
      </p:transition>
    </mc:Choice>
    <mc:Fallback xmlns="">
      <p:transition spd="slow" advTm="2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B307-9BCE-BD47-AE9A-1735D46089A6}" type="datetimeFigureOut">
              <a:rPr kumimoji="1" lang="zh-CN" altLang="en-US" smtClean="0"/>
              <a:t>2019/11/18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9004-2088-C743-9020-07753CBF1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404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:checker/>
      </p:transition>
    </mc:Choice>
    <mc:Fallback xmlns="">
      <p:transition spd="slow" advTm="2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B307-9BCE-BD47-AE9A-1735D46089A6}" type="datetimeFigureOut">
              <a:rPr kumimoji="1" lang="zh-CN" altLang="en-US" smtClean="0"/>
              <a:t>2019/11/18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9004-2088-C743-9020-07753CBF1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53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:checker/>
      </p:transition>
    </mc:Choice>
    <mc:Fallback xmlns="">
      <p:transition spd="slow" advTm="2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B307-9BCE-BD47-AE9A-1735D46089A6}" type="datetimeFigureOut">
              <a:rPr kumimoji="1" lang="zh-CN" altLang="en-US" smtClean="0"/>
              <a:t>2019/11/18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9004-2088-C743-9020-07753CBF1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410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:checker/>
      </p:transition>
    </mc:Choice>
    <mc:Fallback xmlns="">
      <p:transition spd="slow" advTm="20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B307-9BCE-BD47-AE9A-1735D46089A6}" type="datetimeFigureOut">
              <a:rPr kumimoji="1" lang="zh-CN" altLang="en-US" smtClean="0"/>
              <a:t>2019/11/18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9004-2088-C743-9020-07753CBF1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489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:checker/>
      </p:transition>
    </mc:Choice>
    <mc:Fallback xmlns="">
      <p:transition spd="slow" advTm="2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B307-9BCE-BD47-AE9A-1735D46089A6}" type="datetimeFigureOut">
              <a:rPr kumimoji="1" lang="zh-CN" altLang="en-US" smtClean="0"/>
              <a:t>2019/11/18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9004-2088-C743-9020-07753CBF1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744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:checker/>
      </p:transition>
    </mc:Choice>
    <mc:Fallback xmlns="">
      <p:transition spd="slow" advTm="2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B307-9BCE-BD47-AE9A-1735D46089A6}" type="datetimeFigureOut">
              <a:rPr kumimoji="1" lang="zh-CN" altLang="en-US" smtClean="0"/>
              <a:t>2019/11/18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9004-2088-C743-9020-07753CBF1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442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:checker/>
      </p:transition>
    </mc:Choice>
    <mc:Fallback xmlns="">
      <p:transition spd="slow" advTm="2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B307-9BCE-BD47-AE9A-1735D46089A6}" type="datetimeFigureOut">
              <a:rPr kumimoji="1" lang="zh-CN" altLang="en-US" smtClean="0"/>
              <a:t>2019/11/18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59004-2088-C743-9020-07753CBF1D0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826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2000">
        <p:checker/>
      </p:transition>
    </mc:Choice>
    <mc:Fallback xmlns="">
      <p:transition spd="slow" advTm="2000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.xml"/><Relationship Id="rId7" Type="http://schemas.openxmlformats.org/officeDocument/2006/relationships/image" Target="../media/image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/>
        </p:nvSpPr>
        <p:spPr>
          <a:xfrm flipH="1">
            <a:off x="3505199" y="5629274"/>
            <a:ext cx="8755236" cy="1228725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直角三角形 6"/>
          <p:cNvSpPr/>
          <p:nvPr/>
        </p:nvSpPr>
        <p:spPr>
          <a:xfrm>
            <a:off x="0" y="3900488"/>
            <a:ext cx="8340898" cy="2957512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b="61520"/>
          <a:stretch/>
        </p:blipFill>
        <p:spPr>
          <a:xfrm>
            <a:off x="4489796" y="0"/>
            <a:ext cx="7702204" cy="1508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0" r="52969"/>
          <a:stretch/>
        </p:blipFill>
        <p:spPr>
          <a:xfrm>
            <a:off x="-1" y="4114800"/>
            <a:ext cx="6255327" cy="2743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25362" y="1890425"/>
            <a:ext cx="95147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金門縣議會第</a:t>
            </a:r>
            <a:r>
              <a:rPr kumimoji="1" lang="en-US" altLang="zh-TW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7</a:t>
            </a:r>
            <a:r>
              <a:rPr kumimoji="1" lang="zh-TW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屆第</a:t>
            </a:r>
            <a:r>
              <a:rPr kumimoji="1" lang="en-US" altLang="zh-TW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kumimoji="1" lang="zh-TW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次定期會</a:t>
            </a:r>
            <a:endParaRPr kumimoji="1" lang="en-US" altLang="zh-TW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r>
              <a:rPr kumimoji="1" lang="zh-TW" altLang="en-US" sz="5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金門縣</a:t>
            </a:r>
            <a:r>
              <a:rPr kumimoji="1" lang="zh-TW" altLang="en-US" sz="5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政府政風處業務</a:t>
            </a:r>
            <a:r>
              <a:rPr kumimoji="1" lang="zh-TW" altLang="en-US" sz="5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報告</a:t>
            </a:r>
            <a:endParaRPr kumimoji="1" lang="zh-CN" altLang="en-US" sz="58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91697" y="3966070"/>
            <a:ext cx="269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報告人：陳治平</a:t>
            </a:r>
            <a:endParaRPr kumimoji="1"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48" y="416631"/>
            <a:ext cx="1762897" cy="18031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10" y="4517592"/>
            <a:ext cx="2761269" cy="195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flipH="1">
            <a:off x="3505199" y="5629274"/>
            <a:ext cx="8755236" cy="1228725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直角三角形 4"/>
          <p:cNvSpPr/>
          <p:nvPr/>
        </p:nvSpPr>
        <p:spPr>
          <a:xfrm>
            <a:off x="0" y="3900488"/>
            <a:ext cx="8340898" cy="2957512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b="61520"/>
          <a:stretch/>
        </p:blipFill>
        <p:spPr>
          <a:xfrm rot="5400000">
            <a:off x="7168222" y="3073058"/>
            <a:ext cx="8538796" cy="1508760"/>
          </a:xfrm>
          <a:prstGeom prst="rect">
            <a:avLst/>
          </a:prstGeom>
        </p:spPr>
      </p:pic>
      <p:sp>
        <p:nvSpPr>
          <p:cNvPr id="35" name="文本框 10"/>
          <p:cNvSpPr txBox="1"/>
          <p:nvPr/>
        </p:nvSpPr>
        <p:spPr>
          <a:xfrm>
            <a:off x="5386718" y="884244"/>
            <a:ext cx="976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賄選</a:t>
            </a:r>
            <a:endParaRPr kumimoji="1"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本框 10"/>
          <p:cNvSpPr txBox="1"/>
          <p:nvPr/>
        </p:nvSpPr>
        <p:spPr>
          <a:xfrm>
            <a:off x="5313991" y="5186309"/>
            <a:ext cx="117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散布</a:t>
            </a:r>
            <a:endParaRPr kumimoji="1" lang="en-US" altLang="zh-TW" sz="24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假訊息</a:t>
            </a:r>
            <a:endParaRPr kumimoji="1" lang="zh-TW" altLang="en-US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4" name="Group 119"/>
          <p:cNvGrpSpPr/>
          <p:nvPr/>
        </p:nvGrpSpPr>
        <p:grpSpPr>
          <a:xfrm rot="10800000">
            <a:off x="1" y="157227"/>
            <a:ext cx="9253055" cy="1017423"/>
            <a:chOff x="8829063" y="2223017"/>
            <a:chExt cx="3387749" cy="1253739"/>
          </a:xfrm>
          <a:solidFill>
            <a:srgbClr val="58C4B8"/>
          </a:solidFill>
        </p:grpSpPr>
        <p:grpSp>
          <p:nvGrpSpPr>
            <p:cNvPr id="45" name="Group 129"/>
            <p:cNvGrpSpPr/>
            <p:nvPr/>
          </p:nvGrpSpPr>
          <p:grpSpPr>
            <a:xfrm>
              <a:off x="8829063" y="2223017"/>
              <a:ext cx="3387749" cy="1253739"/>
              <a:chOff x="7714759" y="1806706"/>
              <a:chExt cx="3910413" cy="914401"/>
            </a:xfrm>
            <a:grpFill/>
          </p:grpSpPr>
          <p:sp>
            <p:nvSpPr>
              <p:cNvPr id="52" name="Rectangle 139"/>
              <p:cNvSpPr/>
              <p:nvPr/>
            </p:nvSpPr>
            <p:spPr>
              <a:xfrm>
                <a:off x="8201685" y="1806706"/>
                <a:ext cx="342348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Oval 140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Group 131"/>
            <p:cNvGrpSpPr/>
            <p:nvPr/>
          </p:nvGrpSpPr>
          <p:grpSpPr>
            <a:xfrm>
              <a:off x="9231307" y="2598568"/>
              <a:ext cx="428382" cy="498380"/>
              <a:chOff x="6828400" y="3782413"/>
              <a:chExt cx="184491" cy="214637"/>
            </a:xfrm>
            <a:grpFill/>
          </p:grpSpPr>
          <p:sp>
            <p:nvSpPr>
              <p:cNvPr id="49" name="Rectangle 136"/>
              <p:cNvSpPr>
                <a:spLocks/>
              </p:cNvSpPr>
              <p:nvPr/>
            </p:nvSpPr>
            <p:spPr bwMode="auto">
              <a:xfrm>
                <a:off x="6828400" y="3982580"/>
                <a:ext cx="184491" cy="144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: Shape 137"/>
              <p:cNvSpPr>
                <a:spLocks/>
              </p:cNvSpPr>
              <p:nvPr/>
            </p:nvSpPr>
            <p:spPr bwMode="auto">
              <a:xfrm>
                <a:off x="6870604" y="3782413"/>
                <a:ext cx="33763" cy="84408"/>
              </a:xfrm>
              <a:custGeom>
                <a:avLst/>
                <a:gdLst>
                  <a:gd name="T0" fmla="*/ 7 w 21"/>
                  <a:gd name="T1" fmla="*/ 40 h 52"/>
                  <a:gd name="T2" fmla="*/ 10 w 21"/>
                  <a:gd name="T3" fmla="*/ 50 h 52"/>
                  <a:gd name="T4" fmla="*/ 19 w 21"/>
                  <a:gd name="T5" fmla="*/ 32 h 52"/>
                  <a:gd name="T6" fmla="*/ 14 w 21"/>
                  <a:gd name="T7" fmla="*/ 21 h 52"/>
                  <a:gd name="T8" fmla="*/ 13 w 21"/>
                  <a:gd name="T9" fmla="*/ 13 h 52"/>
                  <a:gd name="T10" fmla="*/ 8 w 21"/>
                  <a:gd name="T11" fmla="*/ 4 h 52"/>
                  <a:gd name="T12" fmla="*/ 3 w 21"/>
                  <a:gd name="T13" fmla="*/ 22 h 52"/>
                  <a:gd name="T14" fmla="*/ 7 w 21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7" y="40"/>
                    </a:moveTo>
                    <a:cubicBezTo>
                      <a:pt x="1" y="42"/>
                      <a:pt x="4" y="52"/>
                      <a:pt x="10" y="50"/>
                    </a:cubicBezTo>
                    <a:cubicBezTo>
                      <a:pt x="18" y="47"/>
                      <a:pt x="21" y="40"/>
                      <a:pt x="19" y="32"/>
                    </a:cubicBezTo>
                    <a:cubicBezTo>
                      <a:pt x="18" y="28"/>
                      <a:pt x="16" y="25"/>
                      <a:pt x="14" y="21"/>
                    </a:cubicBezTo>
                    <a:cubicBezTo>
                      <a:pt x="13" y="19"/>
                      <a:pt x="11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2" y="8"/>
                      <a:pt x="0" y="16"/>
                      <a:pt x="3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: Shape 138"/>
              <p:cNvSpPr>
                <a:spLocks/>
              </p:cNvSpPr>
              <p:nvPr/>
            </p:nvSpPr>
            <p:spPr bwMode="auto">
              <a:xfrm>
                <a:off x="6918836" y="3782413"/>
                <a:ext cx="32557" cy="84408"/>
              </a:xfrm>
              <a:custGeom>
                <a:avLst/>
                <a:gdLst>
                  <a:gd name="T0" fmla="*/ 7 w 20"/>
                  <a:gd name="T1" fmla="*/ 40 h 52"/>
                  <a:gd name="T2" fmla="*/ 10 w 20"/>
                  <a:gd name="T3" fmla="*/ 50 h 52"/>
                  <a:gd name="T4" fmla="*/ 18 w 20"/>
                  <a:gd name="T5" fmla="*/ 32 h 52"/>
                  <a:gd name="T6" fmla="*/ 13 w 20"/>
                  <a:gd name="T7" fmla="*/ 21 h 52"/>
                  <a:gd name="T8" fmla="*/ 13 w 20"/>
                  <a:gd name="T9" fmla="*/ 13 h 52"/>
                  <a:gd name="T10" fmla="*/ 8 w 20"/>
                  <a:gd name="T11" fmla="*/ 4 h 52"/>
                  <a:gd name="T12" fmla="*/ 2 w 20"/>
                  <a:gd name="T13" fmla="*/ 22 h 52"/>
                  <a:gd name="T14" fmla="*/ 7 w 20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7" y="40"/>
                    </a:moveTo>
                    <a:cubicBezTo>
                      <a:pt x="0" y="42"/>
                      <a:pt x="3" y="52"/>
                      <a:pt x="10" y="50"/>
                    </a:cubicBezTo>
                    <a:cubicBezTo>
                      <a:pt x="18" y="47"/>
                      <a:pt x="20" y="40"/>
                      <a:pt x="18" y="32"/>
                    </a:cubicBezTo>
                    <a:cubicBezTo>
                      <a:pt x="17" y="28"/>
                      <a:pt x="15" y="25"/>
                      <a:pt x="13" y="21"/>
                    </a:cubicBezTo>
                    <a:cubicBezTo>
                      <a:pt x="12" y="19"/>
                      <a:pt x="10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1" y="8"/>
                      <a:pt x="0" y="16"/>
                      <a:pt x="2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TextBox 133"/>
            <p:cNvSpPr txBox="1"/>
            <p:nvPr/>
          </p:nvSpPr>
          <p:spPr>
            <a:xfrm rot="10800000" flipH="1">
              <a:off x="8960299" y="2474008"/>
              <a:ext cx="1860285" cy="811953"/>
            </a:xfrm>
            <a:prstGeom prst="rect">
              <a:avLst/>
            </a:prstGeom>
            <a:grpFill/>
          </p:spPr>
          <p:txBody>
            <a:bodyPr wrap="none" lIns="0" tIns="0" rIns="0" bIns="0" anchor="ctr" anchorCtr="0">
              <a:noAutofit/>
            </a:bodyPr>
            <a:lstStyle/>
            <a:p>
              <a:pPr algn="r"/>
              <a:r>
                <a:rPr lang="zh-TW" altLang="en-US" sz="36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一、政風</a:t>
              </a:r>
              <a:r>
                <a:rPr lang="zh-TW" altLang="en-US" sz="36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預防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工作</a:t>
              </a:r>
              <a:r>
                <a:rPr lang="zh-TW" altLang="en-US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	專案利衝宣導、友善申報作業、落實陽光法案</a:t>
              </a:r>
            </a:p>
          </p:txBody>
        </p:sp>
      </p:grpSp>
      <p:sp>
        <p:nvSpPr>
          <p:cNvPr id="19" name="PA_圆角矩形 159"/>
          <p:cNvSpPr/>
          <p:nvPr>
            <p:custDataLst>
              <p:tags r:id="rId1"/>
            </p:custDataLst>
          </p:nvPr>
        </p:nvSpPr>
        <p:spPr>
          <a:xfrm>
            <a:off x="665249" y="1206780"/>
            <a:ext cx="3505200" cy="57051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>
            <a:gradFill>
              <a:gsLst>
                <a:gs pos="15000">
                  <a:schemeClr val="tx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1270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lt"/>
              </a:rPr>
              <a:t>利益</a:t>
            </a:r>
            <a:r>
              <a:rPr lang="zh-TW" altLang="en-US" sz="2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lt"/>
              </a:rPr>
              <a:t>衝突宣導與執行</a:t>
            </a:r>
            <a:endParaRPr lang="zh-CN" altLang="en-US" sz="24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  <a:sym typeface="+mn-lt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317" y="5186309"/>
            <a:ext cx="2176577" cy="1543486"/>
          </a:xfrm>
          <a:prstGeom prst="rect">
            <a:avLst/>
          </a:prstGeom>
        </p:spPr>
      </p:pic>
      <p:sp>
        <p:nvSpPr>
          <p:cNvPr id="23" name="Rectangle 10"/>
          <p:cNvSpPr/>
          <p:nvPr/>
        </p:nvSpPr>
        <p:spPr bwMode="auto">
          <a:xfrm>
            <a:off x="4229870" y="1235406"/>
            <a:ext cx="7518085" cy="266508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派員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赴金酒公司，以「利益衝突迴避法修法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重點及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意事項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」為題，辦理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場次專案宣導。</a:t>
            </a:r>
          </a:p>
          <a:p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府網頁建立「公職人員利益衝突迴避法專區」置載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務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簡報、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Q&amp;A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、相關函釋及業務表格等資料，供參考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用，並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配合相關修法及函示進度，及時更新。</a:t>
            </a:r>
          </a:p>
          <a:p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報陳利益衝突迴避法相關釋疑案件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案，迄今經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令主管機關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函復者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案。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045178"/>
              </p:ext>
            </p:extLst>
          </p:nvPr>
        </p:nvGraphicFramePr>
        <p:xfrm>
          <a:off x="4170449" y="3947472"/>
          <a:ext cx="6071747" cy="2116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3289"/>
                <a:gridCol w="2024229"/>
                <a:gridCol w="2024229"/>
              </a:tblGrid>
              <a:tr h="703375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辦理時間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人次或案次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6721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宣導講習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6/26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10/4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205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6721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陳報釋疑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1/1-10/30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（案次）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501" y="1902653"/>
            <a:ext cx="3754868" cy="2108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461" y="4195742"/>
            <a:ext cx="3932948" cy="2336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66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flipH="1">
            <a:off x="3505199" y="5629274"/>
            <a:ext cx="8755236" cy="1228725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直角三角形 4"/>
          <p:cNvSpPr/>
          <p:nvPr/>
        </p:nvSpPr>
        <p:spPr>
          <a:xfrm>
            <a:off x="0" y="3900488"/>
            <a:ext cx="8340898" cy="2957512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b="61520"/>
          <a:stretch/>
        </p:blipFill>
        <p:spPr>
          <a:xfrm rot="5400000">
            <a:off x="7168222" y="3073058"/>
            <a:ext cx="8538796" cy="1508760"/>
          </a:xfrm>
          <a:prstGeom prst="rect">
            <a:avLst/>
          </a:prstGeom>
        </p:spPr>
      </p:pic>
      <p:sp>
        <p:nvSpPr>
          <p:cNvPr id="35" name="文本框 10"/>
          <p:cNvSpPr txBox="1"/>
          <p:nvPr/>
        </p:nvSpPr>
        <p:spPr>
          <a:xfrm>
            <a:off x="5386718" y="884244"/>
            <a:ext cx="976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賄選</a:t>
            </a:r>
            <a:endParaRPr kumimoji="1"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本框 10"/>
          <p:cNvSpPr txBox="1"/>
          <p:nvPr/>
        </p:nvSpPr>
        <p:spPr>
          <a:xfrm>
            <a:off x="5313991" y="5186309"/>
            <a:ext cx="117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散布</a:t>
            </a:r>
            <a:endParaRPr kumimoji="1" lang="en-US" altLang="zh-TW" sz="24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假訊息</a:t>
            </a:r>
            <a:endParaRPr kumimoji="1" lang="zh-TW" altLang="en-US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4" name="Group 119"/>
          <p:cNvGrpSpPr/>
          <p:nvPr/>
        </p:nvGrpSpPr>
        <p:grpSpPr>
          <a:xfrm rot="10800000">
            <a:off x="1" y="157227"/>
            <a:ext cx="9253055" cy="1017423"/>
            <a:chOff x="8829063" y="2223017"/>
            <a:chExt cx="3387749" cy="1253739"/>
          </a:xfrm>
          <a:solidFill>
            <a:srgbClr val="58C4B8"/>
          </a:solidFill>
        </p:grpSpPr>
        <p:grpSp>
          <p:nvGrpSpPr>
            <p:cNvPr id="45" name="Group 129"/>
            <p:cNvGrpSpPr/>
            <p:nvPr/>
          </p:nvGrpSpPr>
          <p:grpSpPr>
            <a:xfrm>
              <a:off x="8829063" y="2223017"/>
              <a:ext cx="3387749" cy="1253739"/>
              <a:chOff x="7714759" y="1806706"/>
              <a:chExt cx="3910413" cy="914401"/>
            </a:xfrm>
            <a:grpFill/>
          </p:grpSpPr>
          <p:sp>
            <p:nvSpPr>
              <p:cNvPr id="52" name="Rectangle 139"/>
              <p:cNvSpPr/>
              <p:nvPr/>
            </p:nvSpPr>
            <p:spPr>
              <a:xfrm>
                <a:off x="8201685" y="1806706"/>
                <a:ext cx="342348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Oval 140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Group 131"/>
            <p:cNvGrpSpPr/>
            <p:nvPr/>
          </p:nvGrpSpPr>
          <p:grpSpPr>
            <a:xfrm>
              <a:off x="9231307" y="2598568"/>
              <a:ext cx="428382" cy="498380"/>
              <a:chOff x="6828400" y="3782413"/>
              <a:chExt cx="184491" cy="214637"/>
            </a:xfrm>
            <a:grpFill/>
          </p:grpSpPr>
          <p:sp>
            <p:nvSpPr>
              <p:cNvPr id="49" name="Rectangle 136"/>
              <p:cNvSpPr>
                <a:spLocks/>
              </p:cNvSpPr>
              <p:nvPr/>
            </p:nvSpPr>
            <p:spPr bwMode="auto">
              <a:xfrm>
                <a:off x="6828400" y="3982580"/>
                <a:ext cx="184491" cy="144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: Shape 137"/>
              <p:cNvSpPr>
                <a:spLocks/>
              </p:cNvSpPr>
              <p:nvPr/>
            </p:nvSpPr>
            <p:spPr bwMode="auto">
              <a:xfrm>
                <a:off x="6870604" y="3782413"/>
                <a:ext cx="33763" cy="84408"/>
              </a:xfrm>
              <a:custGeom>
                <a:avLst/>
                <a:gdLst>
                  <a:gd name="T0" fmla="*/ 7 w 21"/>
                  <a:gd name="T1" fmla="*/ 40 h 52"/>
                  <a:gd name="T2" fmla="*/ 10 w 21"/>
                  <a:gd name="T3" fmla="*/ 50 h 52"/>
                  <a:gd name="T4" fmla="*/ 19 w 21"/>
                  <a:gd name="T5" fmla="*/ 32 h 52"/>
                  <a:gd name="T6" fmla="*/ 14 w 21"/>
                  <a:gd name="T7" fmla="*/ 21 h 52"/>
                  <a:gd name="T8" fmla="*/ 13 w 21"/>
                  <a:gd name="T9" fmla="*/ 13 h 52"/>
                  <a:gd name="T10" fmla="*/ 8 w 21"/>
                  <a:gd name="T11" fmla="*/ 4 h 52"/>
                  <a:gd name="T12" fmla="*/ 3 w 21"/>
                  <a:gd name="T13" fmla="*/ 22 h 52"/>
                  <a:gd name="T14" fmla="*/ 7 w 21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7" y="40"/>
                    </a:moveTo>
                    <a:cubicBezTo>
                      <a:pt x="1" y="42"/>
                      <a:pt x="4" y="52"/>
                      <a:pt x="10" y="50"/>
                    </a:cubicBezTo>
                    <a:cubicBezTo>
                      <a:pt x="18" y="47"/>
                      <a:pt x="21" y="40"/>
                      <a:pt x="19" y="32"/>
                    </a:cubicBezTo>
                    <a:cubicBezTo>
                      <a:pt x="18" y="28"/>
                      <a:pt x="16" y="25"/>
                      <a:pt x="14" y="21"/>
                    </a:cubicBezTo>
                    <a:cubicBezTo>
                      <a:pt x="13" y="19"/>
                      <a:pt x="11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2" y="8"/>
                      <a:pt x="0" y="16"/>
                      <a:pt x="3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: Shape 138"/>
              <p:cNvSpPr>
                <a:spLocks/>
              </p:cNvSpPr>
              <p:nvPr/>
            </p:nvSpPr>
            <p:spPr bwMode="auto">
              <a:xfrm>
                <a:off x="6918836" y="3782413"/>
                <a:ext cx="32557" cy="84408"/>
              </a:xfrm>
              <a:custGeom>
                <a:avLst/>
                <a:gdLst>
                  <a:gd name="T0" fmla="*/ 7 w 20"/>
                  <a:gd name="T1" fmla="*/ 40 h 52"/>
                  <a:gd name="T2" fmla="*/ 10 w 20"/>
                  <a:gd name="T3" fmla="*/ 50 h 52"/>
                  <a:gd name="T4" fmla="*/ 18 w 20"/>
                  <a:gd name="T5" fmla="*/ 32 h 52"/>
                  <a:gd name="T6" fmla="*/ 13 w 20"/>
                  <a:gd name="T7" fmla="*/ 21 h 52"/>
                  <a:gd name="T8" fmla="*/ 13 w 20"/>
                  <a:gd name="T9" fmla="*/ 13 h 52"/>
                  <a:gd name="T10" fmla="*/ 8 w 20"/>
                  <a:gd name="T11" fmla="*/ 4 h 52"/>
                  <a:gd name="T12" fmla="*/ 2 w 20"/>
                  <a:gd name="T13" fmla="*/ 22 h 52"/>
                  <a:gd name="T14" fmla="*/ 7 w 20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7" y="40"/>
                    </a:moveTo>
                    <a:cubicBezTo>
                      <a:pt x="0" y="42"/>
                      <a:pt x="3" y="52"/>
                      <a:pt x="10" y="50"/>
                    </a:cubicBezTo>
                    <a:cubicBezTo>
                      <a:pt x="18" y="47"/>
                      <a:pt x="20" y="40"/>
                      <a:pt x="18" y="32"/>
                    </a:cubicBezTo>
                    <a:cubicBezTo>
                      <a:pt x="17" y="28"/>
                      <a:pt x="15" y="25"/>
                      <a:pt x="13" y="21"/>
                    </a:cubicBezTo>
                    <a:cubicBezTo>
                      <a:pt x="12" y="19"/>
                      <a:pt x="10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1" y="8"/>
                      <a:pt x="0" y="16"/>
                      <a:pt x="2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TextBox 133"/>
            <p:cNvSpPr txBox="1"/>
            <p:nvPr/>
          </p:nvSpPr>
          <p:spPr>
            <a:xfrm rot="10800000" flipH="1">
              <a:off x="8960299" y="2474008"/>
              <a:ext cx="1860285" cy="811953"/>
            </a:xfrm>
            <a:prstGeom prst="rect">
              <a:avLst/>
            </a:prstGeom>
            <a:grpFill/>
          </p:spPr>
          <p:txBody>
            <a:bodyPr wrap="none" lIns="0" tIns="0" rIns="0" bIns="0" anchor="ctr" anchorCtr="0">
              <a:noAutofit/>
            </a:bodyPr>
            <a:lstStyle/>
            <a:p>
              <a:pPr algn="r"/>
              <a:r>
                <a:rPr lang="zh-TW" altLang="en-US" sz="36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一、政風</a:t>
              </a:r>
              <a:r>
                <a:rPr lang="zh-TW" altLang="en-US" sz="36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預防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工作</a:t>
              </a:r>
              <a:r>
                <a:rPr lang="zh-TW" altLang="en-US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	專案利衝宣導、友善申報作業、落實陽光法案</a:t>
              </a:r>
            </a:p>
          </p:txBody>
        </p:sp>
      </p:grpSp>
      <p:sp>
        <p:nvSpPr>
          <p:cNvPr id="19" name="PA_圆角矩形 159"/>
          <p:cNvSpPr/>
          <p:nvPr>
            <p:custDataLst>
              <p:tags r:id="rId1"/>
            </p:custDataLst>
          </p:nvPr>
        </p:nvSpPr>
        <p:spPr>
          <a:xfrm>
            <a:off x="-1" y="1233628"/>
            <a:ext cx="3505200" cy="57051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>
            <a:gradFill>
              <a:gsLst>
                <a:gs pos="15000">
                  <a:schemeClr val="tx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1270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lt"/>
              </a:rPr>
              <a:t>財產</a:t>
            </a:r>
            <a:r>
              <a:rPr lang="zh-TW" altLang="en-US" sz="2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lt"/>
              </a:rPr>
              <a:t>申報宣導與執行</a:t>
            </a:r>
            <a:endParaRPr lang="zh-CN" altLang="en-US" sz="24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  <a:sym typeface="+mn-lt"/>
            </a:endParaRPr>
          </a:p>
        </p:txBody>
      </p:sp>
      <p:sp>
        <p:nvSpPr>
          <p:cNvPr id="23" name="Rectangle 10"/>
          <p:cNvSpPr/>
          <p:nvPr/>
        </p:nvSpPr>
        <p:spPr bwMode="auto">
          <a:xfrm>
            <a:off x="3721395" y="1203369"/>
            <a:ext cx="7675511" cy="220342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1.108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年度本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府辦理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就到職、卸離職、兼職代理申報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計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49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人次，協助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定期申報人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173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人完成年度授權查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作業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授權查調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比例達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98.2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％。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「週週有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廉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、透明施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系列活動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年利益衝突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暨財產申報宣導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」。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660216"/>
              </p:ext>
            </p:extLst>
          </p:nvPr>
        </p:nvGraphicFramePr>
        <p:xfrm>
          <a:off x="3761911" y="3639605"/>
          <a:ext cx="6720027" cy="1970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3751"/>
                <a:gridCol w="2583905"/>
                <a:gridCol w="1812371"/>
              </a:tblGrid>
              <a:tr h="662729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辦理時間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參加人數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747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宣導講習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10/4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205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3747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申報作業授權查調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9/5-10/5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173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5" y="1786263"/>
            <a:ext cx="3421987" cy="238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715" y="4168955"/>
            <a:ext cx="3332736" cy="2297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36" y="5245563"/>
            <a:ext cx="2176577" cy="15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flipH="1">
            <a:off x="3505199" y="5629274"/>
            <a:ext cx="8755236" cy="1228725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直角三角形 4"/>
          <p:cNvSpPr/>
          <p:nvPr/>
        </p:nvSpPr>
        <p:spPr>
          <a:xfrm>
            <a:off x="0" y="3900488"/>
            <a:ext cx="8340898" cy="2957512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b="61520"/>
          <a:stretch/>
        </p:blipFill>
        <p:spPr>
          <a:xfrm rot="5400000">
            <a:off x="7168222" y="3073058"/>
            <a:ext cx="8538796" cy="1508760"/>
          </a:xfrm>
          <a:prstGeom prst="rect">
            <a:avLst/>
          </a:prstGeom>
        </p:spPr>
      </p:pic>
      <p:sp>
        <p:nvSpPr>
          <p:cNvPr id="35" name="文本框 10"/>
          <p:cNvSpPr txBox="1"/>
          <p:nvPr/>
        </p:nvSpPr>
        <p:spPr>
          <a:xfrm>
            <a:off x="5386718" y="884244"/>
            <a:ext cx="976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賄選</a:t>
            </a:r>
            <a:endParaRPr kumimoji="1"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本框 10"/>
          <p:cNvSpPr txBox="1"/>
          <p:nvPr/>
        </p:nvSpPr>
        <p:spPr>
          <a:xfrm>
            <a:off x="5313991" y="5186309"/>
            <a:ext cx="117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散布</a:t>
            </a:r>
            <a:endParaRPr kumimoji="1" lang="en-US" altLang="zh-TW" sz="24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假訊息</a:t>
            </a:r>
            <a:endParaRPr kumimoji="1" lang="zh-TW" altLang="en-US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Rectangle 10"/>
          <p:cNvSpPr/>
          <p:nvPr/>
        </p:nvSpPr>
        <p:spPr bwMode="auto">
          <a:xfrm>
            <a:off x="1976966" y="1163025"/>
            <a:ext cx="9145880" cy="25420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地區肅貪執行小組會議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處理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民眾陳情檢舉及上級交查案件，本期計受理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，配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合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調廉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案件查察</a:t>
            </a:r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年度偏遠或未設政風機構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地區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工程採購案件專案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查」，尚無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發現貪瀆不法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情事。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4" name="Group 119"/>
          <p:cNvGrpSpPr/>
          <p:nvPr/>
        </p:nvGrpSpPr>
        <p:grpSpPr>
          <a:xfrm rot="10800000">
            <a:off x="-1" y="106282"/>
            <a:ext cx="9426506" cy="1017423"/>
            <a:chOff x="8829063" y="2223017"/>
            <a:chExt cx="3387749" cy="1253739"/>
          </a:xfrm>
          <a:solidFill>
            <a:srgbClr val="58C4B8"/>
          </a:solidFill>
        </p:grpSpPr>
        <p:grpSp>
          <p:nvGrpSpPr>
            <p:cNvPr id="45" name="Group 129"/>
            <p:cNvGrpSpPr/>
            <p:nvPr/>
          </p:nvGrpSpPr>
          <p:grpSpPr>
            <a:xfrm>
              <a:off x="8829063" y="2223017"/>
              <a:ext cx="3387749" cy="1253739"/>
              <a:chOff x="7714759" y="1806706"/>
              <a:chExt cx="3910413" cy="914401"/>
            </a:xfrm>
            <a:grpFill/>
          </p:grpSpPr>
          <p:sp>
            <p:nvSpPr>
              <p:cNvPr id="52" name="Rectangle 139"/>
              <p:cNvSpPr/>
              <p:nvPr/>
            </p:nvSpPr>
            <p:spPr>
              <a:xfrm>
                <a:off x="8201685" y="1806706"/>
                <a:ext cx="342348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Oval 140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Group 131"/>
            <p:cNvGrpSpPr/>
            <p:nvPr/>
          </p:nvGrpSpPr>
          <p:grpSpPr>
            <a:xfrm>
              <a:off x="9231307" y="2598568"/>
              <a:ext cx="428382" cy="498380"/>
              <a:chOff x="6828400" y="3782413"/>
              <a:chExt cx="184491" cy="214637"/>
            </a:xfrm>
            <a:grpFill/>
          </p:grpSpPr>
          <p:sp>
            <p:nvSpPr>
              <p:cNvPr id="49" name="Rectangle 136"/>
              <p:cNvSpPr>
                <a:spLocks/>
              </p:cNvSpPr>
              <p:nvPr/>
            </p:nvSpPr>
            <p:spPr bwMode="auto">
              <a:xfrm>
                <a:off x="6828400" y="3982580"/>
                <a:ext cx="184491" cy="144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: Shape 137"/>
              <p:cNvSpPr>
                <a:spLocks/>
              </p:cNvSpPr>
              <p:nvPr/>
            </p:nvSpPr>
            <p:spPr bwMode="auto">
              <a:xfrm>
                <a:off x="6870604" y="3782413"/>
                <a:ext cx="33763" cy="84408"/>
              </a:xfrm>
              <a:custGeom>
                <a:avLst/>
                <a:gdLst>
                  <a:gd name="T0" fmla="*/ 7 w 21"/>
                  <a:gd name="T1" fmla="*/ 40 h 52"/>
                  <a:gd name="T2" fmla="*/ 10 w 21"/>
                  <a:gd name="T3" fmla="*/ 50 h 52"/>
                  <a:gd name="T4" fmla="*/ 19 w 21"/>
                  <a:gd name="T5" fmla="*/ 32 h 52"/>
                  <a:gd name="T6" fmla="*/ 14 w 21"/>
                  <a:gd name="T7" fmla="*/ 21 h 52"/>
                  <a:gd name="T8" fmla="*/ 13 w 21"/>
                  <a:gd name="T9" fmla="*/ 13 h 52"/>
                  <a:gd name="T10" fmla="*/ 8 w 21"/>
                  <a:gd name="T11" fmla="*/ 4 h 52"/>
                  <a:gd name="T12" fmla="*/ 3 w 21"/>
                  <a:gd name="T13" fmla="*/ 22 h 52"/>
                  <a:gd name="T14" fmla="*/ 7 w 21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7" y="40"/>
                    </a:moveTo>
                    <a:cubicBezTo>
                      <a:pt x="1" y="42"/>
                      <a:pt x="4" y="52"/>
                      <a:pt x="10" y="50"/>
                    </a:cubicBezTo>
                    <a:cubicBezTo>
                      <a:pt x="18" y="47"/>
                      <a:pt x="21" y="40"/>
                      <a:pt x="19" y="32"/>
                    </a:cubicBezTo>
                    <a:cubicBezTo>
                      <a:pt x="18" y="28"/>
                      <a:pt x="16" y="25"/>
                      <a:pt x="14" y="21"/>
                    </a:cubicBezTo>
                    <a:cubicBezTo>
                      <a:pt x="13" y="19"/>
                      <a:pt x="11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2" y="8"/>
                      <a:pt x="0" y="16"/>
                      <a:pt x="3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: Shape 138"/>
              <p:cNvSpPr>
                <a:spLocks/>
              </p:cNvSpPr>
              <p:nvPr/>
            </p:nvSpPr>
            <p:spPr bwMode="auto">
              <a:xfrm>
                <a:off x="6918836" y="3782413"/>
                <a:ext cx="32557" cy="84408"/>
              </a:xfrm>
              <a:custGeom>
                <a:avLst/>
                <a:gdLst>
                  <a:gd name="T0" fmla="*/ 7 w 20"/>
                  <a:gd name="T1" fmla="*/ 40 h 52"/>
                  <a:gd name="T2" fmla="*/ 10 w 20"/>
                  <a:gd name="T3" fmla="*/ 50 h 52"/>
                  <a:gd name="T4" fmla="*/ 18 w 20"/>
                  <a:gd name="T5" fmla="*/ 32 h 52"/>
                  <a:gd name="T6" fmla="*/ 13 w 20"/>
                  <a:gd name="T7" fmla="*/ 21 h 52"/>
                  <a:gd name="T8" fmla="*/ 13 w 20"/>
                  <a:gd name="T9" fmla="*/ 13 h 52"/>
                  <a:gd name="T10" fmla="*/ 8 w 20"/>
                  <a:gd name="T11" fmla="*/ 4 h 52"/>
                  <a:gd name="T12" fmla="*/ 2 w 20"/>
                  <a:gd name="T13" fmla="*/ 22 h 52"/>
                  <a:gd name="T14" fmla="*/ 7 w 20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7" y="40"/>
                    </a:moveTo>
                    <a:cubicBezTo>
                      <a:pt x="0" y="42"/>
                      <a:pt x="3" y="52"/>
                      <a:pt x="10" y="50"/>
                    </a:cubicBezTo>
                    <a:cubicBezTo>
                      <a:pt x="18" y="47"/>
                      <a:pt x="20" y="40"/>
                      <a:pt x="18" y="32"/>
                    </a:cubicBezTo>
                    <a:cubicBezTo>
                      <a:pt x="17" y="28"/>
                      <a:pt x="15" y="25"/>
                      <a:pt x="13" y="21"/>
                    </a:cubicBezTo>
                    <a:cubicBezTo>
                      <a:pt x="12" y="19"/>
                      <a:pt x="10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1" y="8"/>
                      <a:pt x="0" y="16"/>
                      <a:pt x="2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TextBox 133"/>
            <p:cNvSpPr txBox="1"/>
            <p:nvPr/>
          </p:nvSpPr>
          <p:spPr>
            <a:xfrm rot="10800000" flipH="1">
              <a:off x="9002401" y="2443352"/>
              <a:ext cx="1720939" cy="811953"/>
            </a:xfrm>
            <a:prstGeom prst="rect">
              <a:avLst/>
            </a:prstGeom>
            <a:grpFill/>
          </p:spPr>
          <p:txBody>
            <a:bodyPr wrap="none" lIns="0" tIns="0" rIns="0" bIns="0" anchor="ctr" anchorCtr="0">
              <a:noAutofit/>
            </a:bodyPr>
            <a:lstStyle/>
            <a:p>
              <a:pPr algn="r"/>
              <a:r>
                <a:rPr lang="zh-TW" altLang="en-US" sz="36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二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、政風查處</a:t>
              </a:r>
              <a:r>
                <a:rPr lang="zh-TW" altLang="en-US" sz="36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工作</a:t>
              </a:r>
              <a:r>
                <a:rPr lang="zh-TW" altLang="en-US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審慎陳情處理、恪遵查處程序、落實人權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保障</a:t>
              </a:r>
              <a:r>
                <a:rPr lang="zh-TW" altLang="en-US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	</a:t>
              </a:r>
            </a:p>
          </p:txBody>
        </p:sp>
      </p:grpSp>
      <p:pic>
        <p:nvPicPr>
          <p:cNvPr id="18" name="圖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86" y="5055240"/>
            <a:ext cx="2176577" cy="1543486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93286"/>
              </p:ext>
            </p:extLst>
          </p:nvPr>
        </p:nvGraphicFramePr>
        <p:xfrm>
          <a:off x="994447" y="3810177"/>
          <a:ext cx="7329924" cy="2178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932"/>
                <a:gridCol w="893946"/>
                <a:gridCol w="895020"/>
                <a:gridCol w="776988"/>
                <a:gridCol w="1013052"/>
                <a:gridCol w="893946"/>
                <a:gridCol w="895020"/>
                <a:gridCol w="895020"/>
              </a:tblGrid>
              <a:tr h="733167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行政</a:t>
                      </a: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肅貪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行政</a:t>
                      </a: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處理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一般不法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澄清</a:t>
                      </a: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結案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註記</a:t>
                      </a: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存參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查處中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合計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422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受理</a:t>
                      </a: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案件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6507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配合調廉案件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46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flipH="1">
            <a:off x="3505199" y="5629274"/>
            <a:ext cx="8755236" cy="1228725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直角三角形 4"/>
          <p:cNvSpPr/>
          <p:nvPr/>
        </p:nvSpPr>
        <p:spPr>
          <a:xfrm>
            <a:off x="0" y="3900488"/>
            <a:ext cx="8340898" cy="2957512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b="61520"/>
          <a:stretch/>
        </p:blipFill>
        <p:spPr>
          <a:xfrm rot="5400000">
            <a:off x="7168222" y="3073058"/>
            <a:ext cx="8538796" cy="1508760"/>
          </a:xfrm>
          <a:prstGeom prst="rect">
            <a:avLst/>
          </a:prstGeom>
        </p:spPr>
      </p:pic>
      <p:sp>
        <p:nvSpPr>
          <p:cNvPr id="35" name="文本框 10"/>
          <p:cNvSpPr txBox="1"/>
          <p:nvPr/>
        </p:nvSpPr>
        <p:spPr>
          <a:xfrm>
            <a:off x="5386718" y="884244"/>
            <a:ext cx="976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賄選</a:t>
            </a:r>
            <a:endParaRPr kumimoji="1"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本框 10"/>
          <p:cNvSpPr txBox="1"/>
          <p:nvPr/>
        </p:nvSpPr>
        <p:spPr>
          <a:xfrm>
            <a:off x="5313991" y="5186309"/>
            <a:ext cx="117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散布</a:t>
            </a:r>
            <a:endParaRPr kumimoji="1" lang="en-US" altLang="zh-TW" sz="24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假訊息</a:t>
            </a:r>
            <a:endParaRPr kumimoji="1" lang="zh-TW" altLang="en-US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Rectangle 10"/>
          <p:cNvSpPr/>
          <p:nvPr/>
        </p:nvSpPr>
        <p:spPr bwMode="auto">
          <a:xfrm>
            <a:off x="99242" y="710831"/>
            <a:ext cx="8170317" cy="461819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訂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頒「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金廈海域泳渡全球華人接力公開賽」暨「搶灘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料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羅灣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第十七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屆金門海上長泳」專案安全維護實施計畫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，全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</a:t>
            </a:r>
            <a:r>
              <a:rPr lang="zh-TW" altLang="en-US" sz="220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參與案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安全維護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工作。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</a:t>
            </a:r>
            <a:r>
              <a:rPr lang="zh-TW" altLang="en-US" sz="2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稽核</a:t>
            </a:r>
            <a:endParaRPr lang="en-US" altLang="zh-TW" sz="2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因應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資通安全管理法自本（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）年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日起施行，辦理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府資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稽核作業，期間系列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資安教育訓練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場次，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總計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受訓 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人數</a:t>
            </a:r>
            <a:r>
              <a:rPr lang="en-US" altLang="zh-TW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481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人次，總時數達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1303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小時，有效強化縣府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同仁資訊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安全觀念。撰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整資安稽核報告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，研提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具體策進建議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，打 </a:t>
            </a:r>
            <a:endParaRPr lang="en-US" altLang="zh-TW" sz="2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造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</a:t>
            </a:r>
            <a:r>
              <a:rPr lang="zh-TW" altLang="en-US" sz="2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之公務服務數位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環境。</a:t>
            </a:r>
          </a:p>
        </p:txBody>
      </p:sp>
      <p:grpSp>
        <p:nvGrpSpPr>
          <p:cNvPr id="44" name="Group 119"/>
          <p:cNvGrpSpPr/>
          <p:nvPr/>
        </p:nvGrpSpPr>
        <p:grpSpPr>
          <a:xfrm rot="10800000">
            <a:off x="-2" y="157221"/>
            <a:ext cx="7059930" cy="1017423"/>
            <a:chOff x="8829063" y="2223017"/>
            <a:chExt cx="3387749" cy="1253739"/>
          </a:xfrm>
          <a:solidFill>
            <a:srgbClr val="58C4B8"/>
          </a:solidFill>
        </p:grpSpPr>
        <p:grpSp>
          <p:nvGrpSpPr>
            <p:cNvPr id="45" name="Group 129"/>
            <p:cNvGrpSpPr/>
            <p:nvPr/>
          </p:nvGrpSpPr>
          <p:grpSpPr>
            <a:xfrm>
              <a:off x="8829063" y="2223017"/>
              <a:ext cx="3387749" cy="1253739"/>
              <a:chOff x="7714759" y="1806706"/>
              <a:chExt cx="3910413" cy="914401"/>
            </a:xfrm>
            <a:grpFill/>
          </p:grpSpPr>
          <p:sp>
            <p:nvSpPr>
              <p:cNvPr id="52" name="Rectangle 139"/>
              <p:cNvSpPr/>
              <p:nvPr/>
            </p:nvSpPr>
            <p:spPr>
              <a:xfrm>
                <a:off x="8201685" y="1806706"/>
                <a:ext cx="342348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Oval 140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Group 131"/>
            <p:cNvGrpSpPr/>
            <p:nvPr/>
          </p:nvGrpSpPr>
          <p:grpSpPr>
            <a:xfrm>
              <a:off x="9231307" y="2598568"/>
              <a:ext cx="428382" cy="498380"/>
              <a:chOff x="6828400" y="3782413"/>
              <a:chExt cx="184491" cy="214637"/>
            </a:xfrm>
            <a:grpFill/>
          </p:grpSpPr>
          <p:sp>
            <p:nvSpPr>
              <p:cNvPr id="49" name="Rectangle 136"/>
              <p:cNvSpPr>
                <a:spLocks/>
              </p:cNvSpPr>
              <p:nvPr/>
            </p:nvSpPr>
            <p:spPr bwMode="auto">
              <a:xfrm>
                <a:off x="6828400" y="3982580"/>
                <a:ext cx="184491" cy="144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: Shape 137"/>
              <p:cNvSpPr>
                <a:spLocks/>
              </p:cNvSpPr>
              <p:nvPr/>
            </p:nvSpPr>
            <p:spPr bwMode="auto">
              <a:xfrm>
                <a:off x="6870604" y="3782413"/>
                <a:ext cx="33763" cy="84408"/>
              </a:xfrm>
              <a:custGeom>
                <a:avLst/>
                <a:gdLst>
                  <a:gd name="T0" fmla="*/ 7 w 21"/>
                  <a:gd name="T1" fmla="*/ 40 h 52"/>
                  <a:gd name="T2" fmla="*/ 10 w 21"/>
                  <a:gd name="T3" fmla="*/ 50 h 52"/>
                  <a:gd name="T4" fmla="*/ 19 w 21"/>
                  <a:gd name="T5" fmla="*/ 32 h 52"/>
                  <a:gd name="T6" fmla="*/ 14 w 21"/>
                  <a:gd name="T7" fmla="*/ 21 h 52"/>
                  <a:gd name="T8" fmla="*/ 13 w 21"/>
                  <a:gd name="T9" fmla="*/ 13 h 52"/>
                  <a:gd name="T10" fmla="*/ 8 w 21"/>
                  <a:gd name="T11" fmla="*/ 4 h 52"/>
                  <a:gd name="T12" fmla="*/ 3 w 21"/>
                  <a:gd name="T13" fmla="*/ 22 h 52"/>
                  <a:gd name="T14" fmla="*/ 7 w 21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7" y="40"/>
                    </a:moveTo>
                    <a:cubicBezTo>
                      <a:pt x="1" y="42"/>
                      <a:pt x="4" y="52"/>
                      <a:pt x="10" y="50"/>
                    </a:cubicBezTo>
                    <a:cubicBezTo>
                      <a:pt x="18" y="47"/>
                      <a:pt x="21" y="40"/>
                      <a:pt x="19" y="32"/>
                    </a:cubicBezTo>
                    <a:cubicBezTo>
                      <a:pt x="18" y="28"/>
                      <a:pt x="16" y="25"/>
                      <a:pt x="14" y="21"/>
                    </a:cubicBezTo>
                    <a:cubicBezTo>
                      <a:pt x="13" y="19"/>
                      <a:pt x="11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2" y="8"/>
                      <a:pt x="0" y="16"/>
                      <a:pt x="3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: Shape 138"/>
              <p:cNvSpPr>
                <a:spLocks/>
              </p:cNvSpPr>
              <p:nvPr/>
            </p:nvSpPr>
            <p:spPr bwMode="auto">
              <a:xfrm>
                <a:off x="6918836" y="3782413"/>
                <a:ext cx="32557" cy="84408"/>
              </a:xfrm>
              <a:custGeom>
                <a:avLst/>
                <a:gdLst>
                  <a:gd name="T0" fmla="*/ 7 w 20"/>
                  <a:gd name="T1" fmla="*/ 40 h 52"/>
                  <a:gd name="T2" fmla="*/ 10 w 20"/>
                  <a:gd name="T3" fmla="*/ 50 h 52"/>
                  <a:gd name="T4" fmla="*/ 18 w 20"/>
                  <a:gd name="T5" fmla="*/ 32 h 52"/>
                  <a:gd name="T6" fmla="*/ 13 w 20"/>
                  <a:gd name="T7" fmla="*/ 21 h 52"/>
                  <a:gd name="T8" fmla="*/ 13 w 20"/>
                  <a:gd name="T9" fmla="*/ 13 h 52"/>
                  <a:gd name="T10" fmla="*/ 8 w 20"/>
                  <a:gd name="T11" fmla="*/ 4 h 52"/>
                  <a:gd name="T12" fmla="*/ 2 w 20"/>
                  <a:gd name="T13" fmla="*/ 22 h 52"/>
                  <a:gd name="T14" fmla="*/ 7 w 20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7" y="40"/>
                    </a:moveTo>
                    <a:cubicBezTo>
                      <a:pt x="0" y="42"/>
                      <a:pt x="3" y="52"/>
                      <a:pt x="10" y="50"/>
                    </a:cubicBezTo>
                    <a:cubicBezTo>
                      <a:pt x="18" y="47"/>
                      <a:pt x="20" y="40"/>
                      <a:pt x="18" y="32"/>
                    </a:cubicBezTo>
                    <a:cubicBezTo>
                      <a:pt x="17" y="28"/>
                      <a:pt x="15" y="25"/>
                      <a:pt x="13" y="21"/>
                    </a:cubicBezTo>
                    <a:cubicBezTo>
                      <a:pt x="12" y="19"/>
                      <a:pt x="10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1" y="8"/>
                      <a:pt x="0" y="16"/>
                      <a:pt x="2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TextBox 133"/>
            <p:cNvSpPr txBox="1"/>
            <p:nvPr/>
          </p:nvSpPr>
          <p:spPr>
            <a:xfrm rot="10800000" flipH="1">
              <a:off x="9173387" y="2444577"/>
              <a:ext cx="1720939" cy="811953"/>
            </a:xfrm>
            <a:prstGeom prst="rect">
              <a:avLst/>
            </a:prstGeom>
            <a:grpFill/>
          </p:spPr>
          <p:txBody>
            <a:bodyPr wrap="none" lIns="0" tIns="0" rIns="0" bIns="0" anchor="ctr" anchorCtr="0">
              <a:noAutofit/>
            </a:bodyPr>
            <a:lstStyle/>
            <a:p>
              <a:pPr algn="r"/>
              <a:r>
                <a:rPr lang="zh-TW" altLang="en-US" sz="36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三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、維護</a:t>
              </a:r>
              <a:r>
                <a:rPr lang="zh-TW" altLang="en-US" sz="36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事項</a:t>
              </a:r>
              <a:r>
                <a:rPr lang="zh-TW" altLang="en-US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重點資安稽核</a:t>
              </a:r>
              <a:r>
                <a:rPr lang="zh-TW" altLang="en-US" sz="20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、強化</a:t>
              </a:r>
              <a:r>
                <a:rPr lang="zh-TW" altLang="en-US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安維措施	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91" y="67798"/>
            <a:ext cx="3491335" cy="2374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82" y="4470707"/>
            <a:ext cx="4037578" cy="2294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0549" y="2830756"/>
            <a:ext cx="3104455" cy="232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392" y="5157042"/>
            <a:ext cx="2176577" cy="15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3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387"/>
            <a:ext cx="12192000" cy="6881387"/>
          </a:xfrm>
          <a:prstGeom prst="rect">
            <a:avLst/>
          </a:prstGeom>
          <a:solidFill>
            <a:srgbClr val="58C4B8"/>
          </a:solidFill>
        </p:spPr>
      </p:pic>
      <p:sp>
        <p:nvSpPr>
          <p:cNvPr id="4" name="直角三角形 3"/>
          <p:cNvSpPr/>
          <p:nvPr/>
        </p:nvSpPr>
        <p:spPr>
          <a:xfrm flipH="1">
            <a:off x="3505199" y="4291914"/>
            <a:ext cx="8755236" cy="2566085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b="61520"/>
          <a:stretch/>
        </p:blipFill>
        <p:spPr>
          <a:xfrm>
            <a:off x="4489796" y="0"/>
            <a:ext cx="7702204" cy="1508760"/>
          </a:xfrm>
          <a:prstGeom prst="rect">
            <a:avLst/>
          </a:prstGeom>
        </p:spPr>
      </p:pic>
      <p:grpSp>
        <p:nvGrpSpPr>
          <p:cNvPr id="11" name="Group 119"/>
          <p:cNvGrpSpPr/>
          <p:nvPr/>
        </p:nvGrpSpPr>
        <p:grpSpPr>
          <a:xfrm>
            <a:off x="7496556" y="2526552"/>
            <a:ext cx="4729664" cy="1735875"/>
            <a:chOff x="8829063" y="2223019"/>
            <a:chExt cx="3363472" cy="1253738"/>
          </a:xfrm>
          <a:solidFill>
            <a:srgbClr val="15B1B8"/>
          </a:solidFill>
        </p:grpSpPr>
        <p:grpSp>
          <p:nvGrpSpPr>
            <p:cNvPr id="12" name="Group 129"/>
            <p:cNvGrpSpPr/>
            <p:nvPr/>
          </p:nvGrpSpPr>
          <p:grpSpPr>
            <a:xfrm>
              <a:off x="8829063" y="2223019"/>
              <a:ext cx="3361153" cy="1253738"/>
              <a:chOff x="7714759" y="1806707"/>
              <a:chExt cx="3879714" cy="914400"/>
            </a:xfrm>
            <a:grpFill/>
          </p:grpSpPr>
          <p:sp>
            <p:nvSpPr>
              <p:cNvPr id="21" name="Rectangle 139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Oval 140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Group 131"/>
            <p:cNvGrpSpPr/>
            <p:nvPr/>
          </p:nvGrpSpPr>
          <p:grpSpPr>
            <a:xfrm>
              <a:off x="9231317" y="2598568"/>
              <a:ext cx="473180" cy="498380"/>
              <a:chOff x="6828400" y="3782413"/>
              <a:chExt cx="203784" cy="214637"/>
            </a:xfrm>
            <a:grpFill/>
          </p:grpSpPr>
          <p:sp>
            <p:nvSpPr>
              <p:cNvPr id="17" name="Freeform: Shape 135"/>
              <p:cNvSpPr>
                <a:spLocks/>
              </p:cNvSpPr>
              <p:nvPr/>
            </p:nvSpPr>
            <p:spPr bwMode="auto">
              <a:xfrm>
                <a:off x="6828400" y="3872850"/>
                <a:ext cx="203784" cy="100083"/>
              </a:xfrm>
              <a:custGeom>
                <a:avLst/>
                <a:gdLst>
                  <a:gd name="T0" fmla="*/ 108 w 126"/>
                  <a:gd name="T1" fmla="*/ 44 h 62"/>
                  <a:gd name="T2" fmla="*/ 126 w 126"/>
                  <a:gd name="T3" fmla="*/ 22 h 62"/>
                  <a:gd name="T4" fmla="*/ 108 w 126"/>
                  <a:gd name="T5" fmla="*/ 0 h 62"/>
                  <a:gd name="T6" fmla="*/ 108 w 126"/>
                  <a:gd name="T7" fmla="*/ 10 h 62"/>
                  <a:gd name="T8" fmla="*/ 116 w 126"/>
                  <a:gd name="T9" fmla="*/ 22 h 62"/>
                  <a:gd name="T10" fmla="*/ 108 w 126"/>
                  <a:gd name="T11" fmla="*/ 34 h 62"/>
                  <a:gd name="T12" fmla="*/ 108 w 126"/>
                  <a:gd name="T13" fmla="*/ 44 h 62"/>
                  <a:gd name="T14" fmla="*/ 53 w 126"/>
                  <a:gd name="T15" fmla="*/ 62 h 62"/>
                  <a:gd name="T16" fmla="*/ 94 w 126"/>
                  <a:gd name="T17" fmla="*/ 42 h 62"/>
                  <a:gd name="T18" fmla="*/ 104 w 126"/>
                  <a:gd name="T19" fmla="*/ 44 h 62"/>
                  <a:gd name="T20" fmla="*/ 108 w 126"/>
                  <a:gd name="T21" fmla="*/ 44 h 62"/>
                  <a:gd name="T22" fmla="*/ 108 w 126"/>
                  <a:gd name="T23" fmla="*/ 34 h 62"/>
                  <a:gd name="T24" fmla="*/ 104 w 126"/>
                  <a:gd name="T25" fmla="*/ 35 h 62"/>
                  <a:gd name="T26" fmla="*/ 100 w 126"/>
                  <a:gd name="T27" fmla="*/ 34 h 62"/>
                  <a:gd name="T28" fmla="*/ 106 w 126"/>
                  <a:gd name="T29" fmla="*/ 10 h 62"/>
                  <a:gd name="T30" fmla="*/ 106 w 126"/>
                  <a:gd name="T31" fmla="*/ 10 h 62"/>
                  <a:gd name="T32" fmla="*/ 106 w 126"/>
                  <a:gd name="T33" fmla="*/ 10 h 62"/>
                  <a:gd name="T34" fmla="*/ 108 w 126"/>
                  <a:gd name="T35" fmla="*/ 10 h 62"/>
                  <a:gd name="T36" fmla="*/ 108 w 126"/>
                  <a:gd name="T37" fmla="*/ 0 h 62"/>
                  <a:gd name="T38" fmla="*/ 105 w 126"/>
                  <a:gd name="T39" fmla="*/ 0 h 62"/>
                  <a:gd name="T40" fmla="*/ 105 w 126"/>
                  <a:gd name="T41" fmla="*/ 0 h 62"/>
                  <a:gd name="T42" fmla="*/ 1 w 126"/>
                  <a:gd name="T43" fmla="*/ 0 h 62"/>
                  <a:gd name="T44" fmla="*/ 0 w 126"/>
                  <a:gd name="T45" fmla="*/ 10 h 62"/>
                  <a:gd name="T46" fmla="*/ 53 w 126"/>
                  <a:gd name="T4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62">
                    <a:moveTo>
                      <a:pt x="108" y="44"/>
                    </a:moveTo>
                    <a:cubicBezTo>
                      <a:pt x="118" y="42"/>
                      <a:pt x="126" y="33"/>
                      <a:pt x="126" y="22"/>
                    </a:cubicBezTo>
                    <a:cubicBezTo>
                      <a:pt x="126" y="11"/>
                      <a:pt x="118" y="2"/>
                      <a:pt x="108" y="0"/>
                    </a:cubicBezTo>
                    <a:cubicBezTo>
                      <a:pt x="108" y="10"/>
                      <a:pt x="108" y="10"/>
                      <a:pt x="108" y="10"/>
                    </a:cubicBezTo>
                    <a:cubicBezTo>
                      <a:pt x="113" y="12"/>
                      <a:pt x="116" y="17"/>
                      <a:pt x="116" y="22"/>
                    </a:cubicBezTo>
                    <a:cubicBezTo>
                      <a:pt x="116" y="27"/>
                      <a:pt x="113" y="32"/>
                      <a:pt x="108" y="34"/>
                    </a:cubicBezTo>
                    <a:lnTo>
                      <a:pt x="108" y="44"/>
                    </a:lnTo>
                    <a:close/>
                    <a:moveTo>
                      <a:pt x="53" y="62"/>
                    </a:moveTo>
                    <a:cubicBezTo>
                      <a:pt x="70" y="62"/>
                      <a:pt x="85" y="54"/>
                      <a:pt x="94" y="42"/>
                    </a:cubicBezTo>
                    <a:cubicBezTo>
                      <a:pt x="97" y="44"/>
                      <a:pt x="100" y="44"/>
                      <a:pt x="104" y="44"/>
                    </a:cubicBezTo>
                    <a:cubicBezTo>
                      <a:pt x="105" y="44"/>
                      <a:pt x="107" y="44"/>
                      <a:pt x="108" y="4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5" y="35"/>
                      <a:pt x="104" y="35"/>
                    </a:cubicBezTo>
                    <a:cubicBezTo>
                      <a:pt x="102" y="35"/>
                      <a:pt x="101" y="34"/>
                      <a:pt x="100" y="34"/>
                    </a:cubicBezTo>
                    <a:cubicBezTo>
                      <a:pt x="103" y="27"/>
                      <a:pt x="106" y="18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7" y="10"/>
                      <a:pt x="108" y="1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7" y="0"/>
                      <a:pt x="106" y="0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6"/>
                      <a:pt x="0" y="10"/>
                    </a:cubicBezTo>
                    <a:cubicBezTo>
                      <a:pt x="0" y="39"/>
                      <a:pt x="24" y="62"/>
                      <a:pt x="5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Rectangle 136"/>
              <p:cNvSpPr>
                <a:spLocks/>
              </p:cNvSpPr>
              <p:nvPr/>
            </p:nvSpPr>
            <p:spPr bwMode="auto">
              <a:xfrm>
                <a:off x="6828400" y="3982580"/>
                <a:ext cx="184491" cy="144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: Shape 137"/>
              <p:cNvSpPr>
                <a:spLocks/>
              </p:cNvSpPr>
              <p:nvPr/>
            </p:nvSpPr>
            <p:spPr bwMode="auto">
              <a:xfrm>
                <a:off x="6870604" y="3782413"/>
                <a:ext cx="33763" cy="84408"/>
              </a:xfrm>
              <a:custGeom>
                <a:avLst/>
                <a:gdLst>
                  <a:gd name="T0" fmla="*/ 7 w 21"/>
                  <a:gd name="T1" fmla="*/ 40 h 52"/>
                  <a:gd name="T2" fmla="*/ 10 w 21"/>
                  <a:gd name="T3" fmla="*/ 50 h 52"/>
                  <a:gd name="T4" fmla="*/ 19 w 21"/>
                  <a:gd name="T5" fmla="*/ 32 h 52"/>
                  <a:gd name="T6" fmla="*/ 14 w 21"/>
                  <a:gd name="T7" fmla="*/ 21 h 52"/>
                  <a:gd name="T8" fmla="*/ 13 w 21"/>
                  <a:gd name="T9" fmla="*/ 13 h 52"/>
                  <a:gd name="T10" fmla="*/ 8 w 21"/>
                  <a:gd name="T11" fmla="*/ 4 h 52"/>
                  <a:gd name="T12" fmla="*/ 3 w 21"/>
                  <a:gd name="T13" fmla="*/ 22 h 52"/>
                  <a:gd name="T14" fmla="*/ 7 w 21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7" y="40"/>
                    </a:moveTo>
                    <a:cubicBezTo>
                      <a:pt x="1" y="42"/>
                      <a:pt x="4" y="52"/>
                      <a:pt x="10" y="50"/>
                    </a:cubicBezTo>
                    <a:cubicBezTo>
                      <a:pt x="18" y="47"/>
                      <a:pt x="21" y="40"/>
                      <a:pt x="19" y="32"/>
                    </a:cubicBezTo>
                    <a:cubicBezTo>
                      <a:pt x="18" y="28"/>
                      <a:pt x="16" y="25"/>
                      <a:pt x="14" y="21"/>
                    </a:cubicBezTo>
                    <a:cubicBezTo>
                      <a:pt x="13" y="19"/>
                      <a:pt x="11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2" y="8"/>
                      <a:pt x="0" y="16"/>
                      <a:pt x="3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: Shape 138"/>
              <p:cNvSpPr>
                <a:spLocks/>
              </p:cNvSpPr>
              <p:nvPr/>
            </p:nvSpPr>
            <p:spPr bwMode="auto">
              <a:xfrm>
                <a:off x="6918836" y="3782413"/>
                <a:ext cx="32557" cy="84408"/>
              </a:xfrm>
              <a:custGeom>
                <a:avLst/>
                <a:gdLst>
                  <a:gd name="T0" fmla="*/ 7 w 20"/>
                  <a:gd name="T1" fmla="*/ 40 h 52"/>
                  <a:gd name="T2" fmla="*/ 10 w 20"/>
                  <a:gd name="T3" fmla="*/ 50 h 52"/>
                  <a:gd name="T4" fmla="*/ 18 w 20"/>
                  <a:gd name="T5" fmla="*/ 32 h 52"/>
                  <a:gd name="T6" fmla="*/ 13 w 20"/>
                  <a:gd name="T7" fmla="*/ 21 h 52"/>
                  <a:gd name="T8" fmla="*/ 13 w 20"/>
                  <a:gd name="T9" fmla="*/ 13 h 52"/>
                  <a:gd name="T10" fmla="*/ 8 w 20"/>
                  <a:gd name="T11" fmla="*/ 4 h 52"/>
                  <a:gd name="T12" fmla="*/ 2 w 20"/>
                  <a:gd name="T13" fmla="*/ 22 h 52"/>
                  <a:gd name="T14" fmla="*/ 7 w 20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7" y="40"/>
                    </a:moveTo>
                    <a:cubicBezTo>
                      <a:pt x="0" y="42"/>
                      <a:pt x="3" y="52"/>
                      <a:pt x="10" y="50"/>
                    </a:cubicBezTo>
                    <a:cubicBezTo>
                      <a:pt x="18" y="47"/>
                      <a:pt x="20" y="40"/>
                      <a:pt x="18" y="32"/>
                    </a:cubicBezTo>
                    <a:cubicBezTo>
                      <a:pt x="17" y="28"/>
                      <a:pt x="15" y="25"/>
                      <a:pt x="13" y="21"/>
                    </a:cubicBezTo>
                    <a:cubicBezTo>
                      <a:pt x="12" y="19"/>
                      <a:pt x="10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1" y="8"/>
                      <a:pt x="0" y="16"/>
                      <a:pt x="2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TextBox 133"/>
            <p:cNvSpPr txBox="1"/>
            <p:nvPr/>
          </p:nvSpPr>
          <p:spPr>
            <a:xfrm flipH="1">
              <a:off x="9002403" y="2416579"/>
              <a:ext cx="3190132" cy="811954"/>
            </a:xfrm>
            <a:prstGeom prst="rect">
              <a:avLst/>
            </a:prstGeom>
            <a:grpFill/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zh-TW" altLang="en-US" sz="4800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未來工作重點</a:t>
              </a:r>
              <a:endParaRPr lang="zh-TW" altLang="en-US" sz="4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980" y="5126182"/>
            <a:ext cx="2176576" cy="15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9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flipH="1">
            <a:off x="3505199" y="5629274"/>
            <a:ext cx="8755236" cy="1228725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直角三角形 4"/>
          <p:cNvSpPr/>
          <p:nvPr/>
        </p:nvSpPr>
        <p:spPr>
          <a:xfrm>
            <a:off x="0" y="3900488"/>
            <a:ext cx="8340898" cy="2957512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b="61520"/>
          <a:stretch/>
        </p:blipFill>
        <p:spPr>
          <a:xfrm rot="5400000">
            <a:off x="7168222" y="3073058"/>
            <a:ext cx="8538796" cy="1508760"/>
          </a:xfrm>
          <a:prstGeom prst="rect">
            <a:avLst/>
          </a:prstGeom>
        </p:spPr>
      </p:pic>
      <p:sp>
        <p:nvSpPr>
          <p:cNvPr id="35" name="文本框 10"/>
          <p:cNvSpPr txBox="1"/>
          <p:nvPr/>
        </p:nvSpPr>
        <p:spPr>
          <a:xfrm>
            <a:off x="5386718" y="884244"/>
            <a:ext cx="976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賄選</a:t>
            </a:r>
            <a:endParaRPr kumimoji="1"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本框 10"/>
          <p:cNvSpPr txBox="1"/>
          <p:nvPr/>
        </p:nvSpPr>
        <p:spPr>
          <a:xfrm>
            <a:off x="5313991" y="5186309"/>
            <a:ext cx="117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散布</a:t>
            </a:r>
            <a:endParaRPr kumimoji="1" lang="en-US" altLang="zh-TW" sz="24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假訊息</a:t>
            </a:r>
            <a:endParaRPr kumimoji="1" lang="zh-TW" altLang="en-US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Rectangle 10"/>
          <p:cNvSpPr/>
          <p:nvPr/>
        </p:nvSpPr>
        <p:spPr bwMode="auto">
          <a:xfrm>
            <a:off x="3069627" y="199303"/>
            <a:ext cx="8049185" cy="91285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積極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落實「真誠、實在」、「公開、透明」的廉能施政主軸，以「善意提醒」、「主動服務」的方式，協助本府全體同仁推動縣政業務，依法解決問題，開創廉能政府新局。</a:t>
            </a:r>
          </a:p>
        </p:txBody>
      </p:sp>
      <p:sp>
        <p:nvSpPr>
          <p:cNvPr id="19" name="Rectangle 10"/>
          <p:cNvSpPr/>
          <p:nvPr/>
        </p:nvSpPr>
        <p:spPr bwMode="auto">
          <a:xfrm>
            <a:off x="468186" y="188205"/>
            <a:ext cx="2498241" cy="93172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主動服務</a:t>
            </a:r>
            <a:endParaRPr lang="zh-TW" altLang="en-US" sz="32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Rectangle 10"/>
          <p:cNvSpPr/>
          <p:nvPr/>
        </p:nvSpPr>
        <p:spPr bwMode="auto">
          <a:xfrm>
            <a:off x="480496" y="1163287"/>
            <a:ext cx="2498241" cy="97278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資安稽核</a:t>
            </a:r>
            <a:endParaRPr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Rectangle 10"/>
          <p:cNvSpPr/>
          <p:nvPr/>
        </p:nvSpPr>
        <p:spPr bwMode="auto">
          <a:xfrm>
            <a:off x="3074275" y="1182300"/>
            <a:ext cx="8067807" cy="919204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賡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續推動資安稽核工作，期及早發掘及解決本府暨所屬機關資安風險，完善機關安全工作。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Rectangle 10"/>
          <p:cNvSpPr/>
          <p:nvPr/>
        </p:nvSpPr>
        <p:spPr bwMode="auto">
          <a:xfrm>
            <a:off x="480496" y="2179429"/>
            <a:ext cx="2498241" cy="97278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掌握風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險</a:t>
            </a:r>
          </a:p>
        </p:txBody>
      </p:sp>
      <p:sp>
        <p:nvSpPr>
          <p:cNvPr id="25" name="Rectangle 10"/>
          <p:cNvSpPr/>
          <p:nvPr/>
        </p:nvSpPr>
        <p:spPr bwMode="auto">
          <a:xfrm>
            <a:off x="3051004" y="2202049"/>
            <a:ext cx="8067808" cy="919204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掌握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機關廉政風險狀況，針對機關異常貪腐訊息、民意代表質疑、施政負面評價、影響機關形象等情事，確依廉政法規瞭解查察。</a:t>
            </a:r>
            <a:endParaRPr lang="zh-TW" alt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Rectangle 10"/>
          <p:cNvSpPr/>
          <p:nvPr/>
        </p:nvSpPr>
        <p:spPr bwMode="auto">
          <a:xfrm>
            <a:off x="480496" y="3205682"/>
            <a:ext cx="2498241" cy="97278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預警防貪</a:t>
            </a:r>
            <a:endParaRPr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" name="Rectangle 10"/>
          <p:cNvSpPr/>
          <p:nvPr/>
        </p:nvSpPr>
        <p:spPr bwMode="auto">
          <a:xfrm>
            <a:off x="3040975" y="3232474"/>
            <a:ext cx="8067809" cy="919204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本掌握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機關風險之原則，對社會矚目或已偵審之案件，注意風險事件及人員，管控異常狀況追蹤分析，機先防處，踐行廉政預警防貪措施。</a:t>
            </a:r>
          </a:p>
        </p:txBody>
      </p:sp>
      <p:sp>
        <p:nvSpPr>
          <p:cNvPr id="28" name="Rectangle 10"/>
          <p:cNvSpPr/>
          <p:nvPr/>
        </p:nvSpPr>
        <p:spPr bwMode="auto">
          <a:xfrm>
            <a:off x="480496" y="4231935"/>
            <a:ext cx="2498241" cy="97278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強化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肅貪</a:t>
            </a:r>
          </a:p>
        </p:txBody>
      </p:sp>
      <p:sp>
        <p:nvSpPr>
          <p:cNvPr id="29" name="Rectangle 10"/>
          <p:cNvSpPr/>
          <p:nvPr/>
        </p:nvSpPr>
        <p:spPr bwMode="auto">
          <a:xfrm>
            <a:off x="3074275" y="4255982"/>
            <a:ext cx="8034509" cy="919204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強化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行政肅貪，冀期引領公務同仁知法、守法，防杜貪腐或其他不法情事再度發生。</a:t>
            </a:r>
            <a:endParaRPr lang="zh-TW" altLang="en-US" sz="2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96" y="5186309"/>
            <a:ext cx="2176577" cy="1543486"/>
          </a:xfrm>
          <a:prstGeom prst="rect">
            <a:avLst/>
          </a:prstGeom>
        </p:spPr>
      </p:pic>
      <p:sp>
        <p:nvSpPr>
          <p:cNvPr id="31" name="Rectangle 10"/>
          <p:cNvSpPr/>
          <p:nvPr/>
        </p:nvSpPr>
        <p:spPr bwMode="auto">
          <a:xfrm>
            <a:off x="468185" y="5261020"/>
            <a:ext cx="2498241" cy="97278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反賄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</a:t>
            </a:r>
          </a:p>
        </p:txBody>
      </p:sp>
      <p:sp>
        <p:nvSpPr>
          <p:cNvPr id="32" name="Rectangle 10"/>
          <p:cNvSpPr/>
          <p:nvPr/>
        </p:nvSpPr>
        <p:spPr bwMode="auto">
          <a:xfrm>
            <a:off x="3052039" y="5265192"/>
            <a:ext cx="8034509" cy="919204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有效整合反賄選資源，全力投入第</a:t>
            </a: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任總統副總統及第</a:t>
            </a:r>
            <a:r>
              <a:rPr lang="en-US" altLang="zh-TW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屆立法委員選舉反賄選宣導及選務安全維護工作。</a:t>
            </a:r>
          </a:p>
        </p:txBody>
      </p:sp>
    </p:spTree>
    <p:extLst>
      <p:ext uri="{BB962C8B-B14F-4D97-AF65-F5344CB8AC3E}">
        <p14:creationId xmlns:p14="http://schemas.microsoft.com/office/powerpoint/2010/main" val="272311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387"/>
            <a:ext cx="12192000" cy="6857999"/>
          </a:xfrm>
          <a:prstGeom prst="rect">
            <a:avLst/>
          </a:prstGeom>
          <a:solidFill>
            <a:srgbClr val="58C4B8"/>
          </a:solidFill>
        </p:spPr>
      </p:pic>
      <p:sp>
        <p:nvSpPr>
          <p:cNvPr id="4" name="直角三角形 3"/>
          <p:cNvSpPr/>
          <p:nvPr/>
        </p:nvSpPr>
        <p:spPr>
          <a:xfrm flipH="1">
            <a:off x="3505199" y="4291914"/>
            <a:ext cx="8755236" cy="2566085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b="61520"/>
          <a:stretch/>
        </p:blipFill>
        <p:spPr>
          <a:xfrm>
            <a:off x="4489796" y="0"/>
            <a:ext cx="7702204" cy="1508760"/>
          </a:xfrm>
          <a:prstGeom prst="rect">
            <a:avLst/>
          </a:prstGeom>
        </p:spPr>
      </p:pic>
      <p:sp>
        <p:nvSpPr>
          <p:cNvPr id="16" name="椭圆 6"/>
          <p:cNvSpPr/>
          <p:nvPr/>
        </p:nvSpPr>
        <p:spPr>
          <a:xfrm>
            <a:off x="693811" y="190796"/>
            <a:ext cx="2304762" cy="2117126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rtlCol="0" anchor="ctr"/>
          <a:lstStyle/>
          <a:p>
            <a:pPr algn="ctr"/>
            <a:r>
              <a:rPr lang="zh-TW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結論</a:t>
            </a:r>
            <a:endParaRPr lang="zh-CN" altLang="en-US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980" y="5126182"/>
            <a:ext cx="2176577" cy="154348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20994" y="1600505"/>
            <a:ext cx="85920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廉政是長期性的全面作為，本處將積極落實縣長「真誠、實在」、「公開、透明」的廉能施政主軸，檢討防貪、肅貪及行政倫理工作推動情形，展現清廉執政之決心，期望建構一個廉能的陽光政府。祈盼在   貴會議員女士先生的匡督之下，善盡職責，建立「清廉、效率」的優質廉能政風環境，齊力為金門添注色彩，讓金門更精彩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22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flipH="1">
            <a:off x="3642272" y="3900489"/>
            <a:ext cx="8755236" cy="2957512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5" name="圖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386454" y="2047045"/>
            <a:ext cx="7699915" cy="1911180"/>
          </a:xfrm>
          <a:prstGeom prst="rect">
            <a:avLst/>
          </a:prstGeom>
        </p:spPr>
      </p:pic>
      <p:sp>
        <p:nvSpPr>
          <p:cNvPr id="5" name="直角三角形 4"/>
          <p:cNvSpPr/>
          <p:nvPr/>
        </p:nvSpPr>
        <p:spPr>
          <a:xfrm>
            <a:off x="0" y="3245708"/>
            <a:ext cx="8340898" cy="3612292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3" name="组合 11"/>
          <p:cNvGrpSpPr>
            <a:grpSpLocks/>
          </p:cNvGrpSpPr>
          <p:nvPr/>
        </p:nvGrpSpPr>
        <p:grpSpPr bwMode="auto">
          <a:xfrm>
            <a:off x="353632" y="313098"/>
            <a:ext cx="3523380" cy="818407"/>
            <a:chOff x="3886200" y="188686"/>
            <a:chExt cx="4699000" cy="979713"/>
          </a:xfrm>
        </p:grpSpPr>
        <p:sp>
          <p:nvSpPr>
            <p:cNvPr id="14" name="任意多边形 18"/>
            <p:cNvSpPr/>
            <p:nvPr/>
          </p:nvSpPr>
          <p:spPr>
            <a:xfrm>
              <a:off x="3886200" y="188686"/>
              <a:ext cx="4495800" cy="884595"/>
            </a:xfrm>
            <a:custGeom>
              <a:avLst/>
              <a:gdLst>
                <a:gd name="connsiteX0" fmla="*/ 0 w 4495800"/>
                <a:gd name="connsiteY0" fmla="*/ 285750 h 1981200"/>
                <a:gd name="connsiteX1" fmla="*/ 419100 w 4495800"/>
                <a:gd name="connsiteY1" fmla="*/ 1866900 h 1981200"/>
                <a:gd name="connsiteX2" fmla="*/ 4114800 w 4495800"/>
                <a:gd name="connsiteY2" fmla="*/ 1981200 h 1981200"/>
                <a:gd name="connsiteX3" fmla="*/ 4495800 w 4495800"/>
                <a:gd name="connsiteY3" fmla="*/ 0 h 1981200"/>
                <a:gd name="connsiteX4" fmla="*/ 0 w 4495800"/>
                <a:gd name="connsiteY4" fmla="*/ 28575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5800" h="1981200">
                  <a:moveTo>
                    <a:pt x="0" y="285750"/>
                  </a:moveTo>
                  <a:lnTo>
                    <a:pt x="419100" y="1866900"/>
                  </a:lnTo>
                  <a:lnTo>
                    <a:pt x="4114800" y="1981200"/>
                  </a:lnTo>
                  <a:lnTo>
                    <a:pt x="4495800" y="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5" name="任意多边形 20"/>
            <p:cNvSpPr/>
            <p:nvPr/>
          </p:nvSpPr>
          <p:spPr>
            <a:xfrm>
              <a:off x="4089400" y="283804"/>
              <a:ext cx="4495800" cy="884595"/>
            </a:xfrm>
            <a:custGeom>
              <a:avLst/>
              <a:gdLst>
                <a:gd name="connsiteX0" fmla="*/ 0 w 4495800"/>
                <a:gd name="connsiteY0" fmla="*/ 285750 h 1981200"/>
                <a:gd name="connsiteX1" fmla="*/ 419100 w 4495800"/>
                <a:gd name="connsiteY1" fmla="*/ 1866900 h 1981200"/>
                <a:gd name="connsiteX2" fmla="*/ 4114800 w 4495800"/>
                <a:gd name="connsiteY2" fmla="*/ 1981200 h 1981200"/>
                <a:gd name="connsiteX3" fmla="*/ 4495800 w 4495800"/>
                <a:gd name="connsiteY3" fmla="*/ 0 h 1981200"/>
                <a:gd name="connsiteX4" fmla="*/ 0 w 4495800"/>
                <a:gd name="connsiteY4" fmla="*/ 28575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5800" h="1981200">
                  <a:moveTo>
                    <a:pt x="0" y="285750"/>
                  </a:moveTo>
                  <a:lnTo>
                    <a:pt x="419100" y="1866900"/>
                  </a:lnTo>
                  <a:lnTo>
                    <a:pt x="4114800" y="1981200"/>
                  </a:lnTo>
                  <a:lnTo>
                    <a:pt x="4495800" y="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chemeClr val="accent2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36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大綱</a:t>
              </a:r>
              <a:r>
                <a:rPr lang="zh-CN" altLang="en-US" sz="28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CN" sz="28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/</a:t>
              </a:r>
              <a:r>
                <a:rPr lang="en-US" altLang="zh-CN" sz="24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OUTLINE</a:t>
              </a:r>
              <a:endPara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aphicFrame>
        <p:nvGraphicFramePr>
          <p:cNvPr id="4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034402"/>
              </p:ext>
            </p:extLst>
          </p:nvPr>
        </p:nvGraphicFramePr>
        <p:xfrm>
          <a:off x="1270559" y="1048723"/>
          <a:ext cx="770485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980" y="5126182"/>
            <a:ext cx="2176577" cy="15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387"/>
            <a:ext cx="12192000" cy="6857999"/>
          </a:xfrm>
          <a:prstGeom prst="rect">
            <a:avLst/>
          </a:prstGeom>
          <a:solidFill>
            <a:srgbClr val="58C4B8"/>
          </a:solidFill>
        </p:spPr>
      </p:pic>
      <p:sp>
        <p:nvSpPr>
          <p:cNvPr id="4" name="直角三角形 3"/>
          <p:cNvSpPr/>
          <p:nvPr/>
        </p:nvSpPr>
        <p:spPr>
          <a:xfrm flipH="1">
            <a:off x="3505199" y="4291914"/>
            <a:ext cx="8755236" cy="2566085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b="61520"/>
          <a:stretch/>
        </p:blipFill>
        <p:spPr>
          <a:xfrm>
            <a:off x="4489796" y="0"/>
            <a:ext cx="7702204" cy="1508760"/>
          </a:xfrm>
          <a:prstGeom prst="rect">
            <a:avLst/>
          </a:prstGeom>
        </p:spPr>
      </p:pic>
      <p:grpSp>
        <p:nvGrpSpPr>
          <p:cNvPr id="11" name="Group 119"/>
          <p:cNvGrpSpPr/>
          <p:nvPr/>
        </p:nvGrpSpPr>
        <p:grpSpPr>
          <a:xfrm>
            <a:off x="5832390" y="2526552"/>
            <a:ext cx="6393830" cy="1735875"/>
            <a:chOff x="8829063" y="2223019"/>
            <a:chExt cx="3363472" cy="1253738"/>
          </a:xfrm>
          <a:solidFill>
            <a:srgbClr val="58C4B8"/>
          </a:solidFill>
        </p:grpSpPr>
        <p:grpSp>
          <p:nvGrpSpPr>
            <p:cNvPr id="12" name="Group 129"/>
            <p:cNvGrpSpPr/>
            <p:nvPr/>
          </p:nvGrpSpPr>
          <p:grpSpPr>
            <a:xfrm>
              <a:off x="8829063" y="2223019"/>
              <a:ext cx="3361153" cy="1253738"/>
              <a:chOff x="7714759" y="1806707"/>
              <a:chExt cx="3879714" cy="914400"/>
            </a:xfrm>
            <a:grpFill/>
          </p:grpSpPr>
          <p:sp>
            <p:nvSpPr>
              <p:cNvPr id="21" name="Rectangle 139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Oval 140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Group 131"/>
            <p:cNvGrpSpPr/>
            <p:nvPr/>
          </p:nvGrpSpPr>
          <p:grpSpPr>
            <a:xfrm>
              <a:off x="9231317" y="2598568"/>
              <a:ext cx="473180" cy="498380"/>
              <a:chOff x="6828400" y="3782413"/>
              <a:chExt cx="203784" cy="214637"/>
            </a:xfrm>
            <a:grpFill/>
          </p:grpSpPr>
          <p:sp>
            <p:nvSpPr>
              <p:cNvPr id="17" name="Freeform: Shape 135"/>
              <p:cNvSpPr>
                <a:spLocks/>
              </p:cNvSpPr>
              <p:nvPr/>
            </p:nvSpPr>
            <p:spPr bwMode="auto">
              <a:xfrm>
                <a:off x="6828400" y="3872850"/>
                <a:ext cx="203784" cy="100083"/>
              </a:xfrm>
              <a:custGeom>
                <a:avLst/>
                <a:gdLst>
                  <a:gd name="T0" fmla="*/ 108 w 126"/>
                  <a:gd name="T1" fmla="*/ 44 h 62"/>
                  <a:gd name="T2" fmla="*/ 126 w 126"/>
                  <a:gd name="T3" fmla="*/ 22 h 62"/>
                  <a:gd name="T4" fmla="*/ 108 w 126"/>
                  <a:gd name="T5" fmla="*/ 0 h 62"/>
                  <a:gd name="T6" fmla="*/ 108 w 126"/>
                  <a:gd name="T7" fmla="*/ 10 h 62"/>
                  <a:gd name="T8" fmla="*/ 116 w 126"/>
                  <a:gd name="T9" fmla="*/ 22 h 62"/>
                  <a:gd name="T10" fmla="*/ 108 w 126"/>
                  <a:gd name="T11" fmla="*/ 34 h 62"/>
                  <a:gd name="T12" fmla="*/ 108 w 126"/>
                  <a:gd name="T13" fmla="*/ 44 h 62"/>
                  <a:gd name="T14" fmla="*/ 53 w 126"/>
                  <a:gd name="T15" fmla="*/ 62 h 62"/>
                  <a:gd name="T16" fmla="*/ 94 w 126"/>
                  <a:gd name="T17" fmla="*/ 42 h 62"/>
                  <a:gd name="T18" fmla="*/ 104 w 126"/>
                  <a:gd name="T19" fmla="*/ 44 h 62"/>
                  <a:gd name="T20" fmla="*/ 108 w 126"/>
                  <a:gd name="T21" fmla="*/ 44 h 62"/>
                  <a:gd name="T22" fmla="*/ 108 w 126"/>
                  <a:gd name="T23" fmla="*/ 34 h 62"/>
                  <a:gd name="T24" fmla="*/ 104 w 126"/>
                  <a:gd name="T25" fmla="*/ 35 h 62"/>
                  <a:gd name="T26" fmla="*/ 100 w 126"/>
                  <a:gd name="T27" fmla="*/ 34 h 62"/>
                  <a:gd name="T28" fmla="*/ 106 w 126"/>
                  <a:gd name="T29" fmla="*/ 10 h 62"/>
                  <a:gd name="T30" fmla="*/ 106 w 126"/>
                  <a:gd name="T31" fmla="*/ 10 h 62"/>
                  <a:gd name="T32" fmla="*/ 106 w 126"/>
                  <a:gd name="T33" fmla="*/ 10 h 62"/>
                  <a:gd name="T34" fmla="*/ 108 w 126"/>
                  <a:gd name="T35" fmla="*/ 10 h 62"/>
                  <a:gd name="T36" fmla="*/ 108 w 126"/>
                  <a:gd name="T37" fmla="*/ 0 h 62"/>
                  <a:gd name="T38" fmla="*/ 105 w 126"/>
                  <a:gd name="T39" fmla="*/ 0 h 62"/>
                  <a:gd name="T40" fmla="*/ 105 w 126"/>
                  <a:gd name="T41" fmla="*/ 0 h 62"/>
                  <a:gd name="T42" fmla="*/ 1 w 126"/>
                  <a:gd name="T43" fmla="*/ 0 h 62"/>
                  <a:gd name="T44" fmla="*/ 0 w 126"/>
                  <a:gd name="T45" fmla="*/ 10 h 62"/>
                  <a:gd name="T46" fmla="*/ 53 w 126"/>
                  <a:gd name="T4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62">
                    <a:moveTo>
                      <a:pt x="108" y="44"/>
                    </a:moveTo>
                    <a:cubicBezTo>
                      <a:pt x="118" y="42"/>
                      <a:pt x="126" y="33"/>
                      <a:pt x="126" y="22"/>
                    </a:cubicBezTo>
                    <a:cubicBezTo>
                      <a:pt x="126" y="11"/>
                      <a:pt x="118" y="2"/>
                      <a:pt x="108" y="0"/>
                    </a:cubicBezTo>
                    <a:cubicBezTo>
                      <a:pt x="108" y="10"/>
                      <a:pt x="108" y="10"/>
                      <a:pt x="108" y="10"/>
                    </a:cubicBezTo>
                    <a:cubicBezTo>
                      <a:pt x="113" y="12"/>
                      <a:pt x="116" y="17"/>
                      <a:pt x="116" y="22"/>
                    </a:cubicBezTo>
                    <a:cubicBezTo>
                      <a:pt x="116" y="27"/>
                      <a:pt x="113" y="32"/>
                      <a:pt x="108" y="34"/>
                    </a:cubicBezTo>
                    <a:lnTo>
                      <a:pt x="108" y="44"/>
                    </a:lnTo>
                    <a:close/>
                    <a:moveTo>
                      <a:pt x="53" y="62"/>
                    </a:moveTo>
                    <a:cubicBezTo>
                      <a:pt x="70" y="62"/>
                      <a:pt x="85" y="54"/>
                      <a:pt x="94" y="42"/>
                    </a:cubicBezTo>
                    <a:cubicBezTo>
                      <a:pt x="97" y="44"/>
                      <a:pt x="100" y="44"/>
                      <a:pt x="104" y="44"/>
                    </a:cubicBezTo>
                    <a:cubicBezTo>
                      <a:pt x="105" y="44"/>
                      <a:pt x="107" y="44"/>
                      <a:pt x="108" y="4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5" y="35"/>
                      <a:pt x="104" y="35"/>
                    </a:cubicBezTo>
                    <a:cubicBezTo>
                      <a:pt x="102" y="35"/>
                      <a:pt x="101" y="34"/>
                      <a:pt x="100" y="34"/>
                    </a:cubicBezTo>
                    <a:cubicBezTo>
                      <a:pt x="103" y="27"/>
                      <a:pt x="106" y="18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7" y="10"/>
                      <a:pt x="108" y="1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7" y="0"/>
                      <a:pt x="106" y="0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6"/>
                      <a:pt x="0" y="10"/>
                    </a:cubicBezTo>
                    <a:cubicBezTo>
                      <a:pt x="0" y="39"/>
                      <a:pt x="24" y="62"/>
                      <a:pt x="5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Rectangle 136"/>
              <p:cNvSpPr>
                <a:spLocks/>
              </p:cNvSpPr>
              <p:nvPr/>
            </p:nvSpPr>
            <p:spPr bwMode="auto">
              <a:xfrm>
                <a:off x="6828400" y="3982580"/>
                <a:ext cx="184491" cy="144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: Shape 137"/>
              <p:cNvSpPr>
                <a:spLocks/>
              </p:cNvSpPr>
              <p:nvPr/>
            </p:nvSpPr>
            <p:spPr bwMode="auto">
              <a:xfrm>
                <a:off x="6870604" y="3782413"/>
                <a:ext cx="33763" cy="84408"/>
              </a:xfrm>
              <a:custGeom>
                <a:avLst/>
                <a:gdLst>
                  <a:gd name="T0" fmla="*/ 7 w 21"/>
                  <a:gd name="T1" fmla="*/ 40 h 52"/>
                  <a:gd name="T2" fmla="*/ 10 w 21"/>
                  <a:gd name="T3" fmla="*/ 50 h 52"/>
                  <a:gd name="T4" fmla="*/ 19 w 21"/>
                  <a:gd name="T5" fmla="*/ 32 h 52"/>
                  <a:gd name="T6" fmla="*/ 14 w 21"/>
                  <a:gd name="T7" fmla="*/ 21 h 52"/>
                  <a:gd name="T8" fmla="*/ 13 w 21"/>
                  <a:gd name="T9" fmla="*/ 13 h 52"/>
                  <a:gd name="T10" fmla="*/ 8 w 21"/>
                  <a:gd name="T11" fmla="*/ 4 h 52"/>
                  <a:gd name="T12" fmla="*/ 3 w 21"/>
                  <a:gd name="T13" fmla="*/ 22 h 52"/>
                  <a:gd name="T14" fmla="*/ 7 w 21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7" y="40"/>
                    </a:moveTo>
                    <a:cubicBezTo>
                      <a:pt x="1" y="42"/>
                      <a:pt x="4" y="52"/>
                      <a:pt x="10" y="50"/>
                    </a:cubicBezTo>
                    <a:cubicBezTo>
                      <a:pt x="18" y="47"/>
                      <a:pt x="21" y="40"/>
                      <a:pt x="19" y="32"/>
                    </a:cubicBezTo>
                    <a:cubicBezTo>
                      <a:pt x="18" y="28"/>
                      <a:pt x="16" y="25"/>
                      <a:pt x="14" y="21"/>
                    </a:cubicBezTo>
                    <a:cubicBezTo>
                      <a:pt x="13" y="19"/>
                      <a:pt x="11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2" y="8"/>
                      <a:pt x="0" y="16"/>
                      <a:pt x="3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: Shape 138"/>
              <p:cNvSpPr>
                <a:spLocks/>
              </p:cNvSpPr>
              <p:nvPr/>
            </p:nvSpPr>
            <p:spPr bwMode="auto">
              <a:xfrm>
                <a:off x="6918836" y="3782413"/>
                <a:ext cx="32557" cy="84408"/>
              </a:xfrm>
              <a:custGeom>
                <a:avLst/>
                <a:gdLst>
                  <a:gd name="T0" fmla="*/ 7 w 20"/>
                  <a:gd name="T1" fmla="*/ 40 h 52"/>
                  <a:gd name="T2" fmla="*/ 10 w 20"/>
                  <a:gd name="T3" fmla="*/ 50 h 52"/>
                  <a:gd name="T4" fmla="*/ 18 w 20"/>
                  <a:gd name="T5" fmla="*/ 32 h 52"/>
                  <a:gd name="T6" fmla="*/ 13 w 20"/>
                  <a:gd name="T7" fmla="*/ 21 h 52"/>
                  <a:gd name="T8" fmla="*/ 13 w 20"/>
                  <a:gd name="T9" fmla="*/ 13 h 52"/>
                  <a:gd name="T10" fmla="*/ 8 w 20"/>
                  <a:gd name="T11" fmla="*/ 4 h 52"/>
                  <a:gd name="T12" fmla="*/ 2 w 20"/>
                  <a:gd name="T13" fmla="*/ 22 h 52"/>
                  <a:gd name="T14" fmla="*/ 7 w 20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7" y="40"/>
                    </a:moveTo>
                    <a:cubicBezTo>
                      <a:pt x="0" y="42"/>
                      <a:pt x="3" y="52"/>
                      <a:pt x="10" y="50"/>
                    </a:cubicBezTo>
                    <a:cubicBezTo>
                      <a:pt x="18" y="47"/>
                      <a:pt x="20" y="40"/>
                      <a:pt x="18" y="32"/>
                    </a:cubicBezTo>
                    <a:cubicBezTo>
                      <a:pt x="17" y="28"/>
                      <a:pt x="15" y="25"/>
                      <a:pt x="13" y="21"/>
                    </a:cubicBezTo>
                    <a:cubicBezTo>
                      <a:pt x="12" y="19"/>
                      <a:pt x="10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1" y="8"/>
                      <a:pt x="0" y="16"/>
                      <a:pt x="2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TextBox 133"/>
            <p:cNvSpPr txBox="1"/>
            <p:nvPr/>
          </p:nvSpPr>
          <p:spPr>
            <a:xfrm flipH="1">
              <a:off x="9143229" y="2416579"/>
              <a:ext cx="3049306" cy="811954"/>
            </a:xfrm>
            <a:prstGeom prst="rect">
              <a:avLst/>
            </a:prstGeom>
            <a:grpFill/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zh-TW" altLang="en-US" sz="6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前言</a:t>
              </a:r>
            </a:p>
          </p:txBody>
        </p:sp>
      </p:grpSp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980" y="5126182"/>
            <a:ext cx="2176576" cy="15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flipH="1">
            <a:off x="3505199" y="5629274"/>
            <a:ext cx="8755236" cy="1228725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直角三角形 4"/>
          <p:cNvSpPr/>
          <p:nvPr/>
        </p:nvSpPr>
        <p:spPr>
          <a:xfrm>
            <a:off x="0" y="3900488"/>
            <a:ext cx="8340898" cy="2957512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b="61520"/>
          <a:stretch/>
        </p:blipFill>
        <p:spPr>
          <a:xfrm rot="10800000">
            <a:off x="-5593" y="5369566"/>
            <a:ext cx="11662133" cy="1508760"/>
          </a:xfrm>
          <a:prstGeom prst="rect">
            <a:avLst/>
          </a:prstGeom>
        </p:spPr>
      </p:pic>
      <p:sp>
        <p:nvSpPr>
          <p:cNvPr id="32" name="文本框 10"/>
          <p:cNvSpPr txBox="1"/>
          <p:nvPr/>
        </p:nvSpPr>
        <p:spPr>
          <a:xfrm>
            <a:off x="5240673" y="3037865"/>
            <a:ext cx="1510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境外勢力、資金介入</a:t>
            </a:r>
            <a:endParaRPr kumimoji="1" lang="zh-TW" altLang="en-US" sz="20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文本框 10"/>
          <p:cNvSpPr txBox="1"/>
          <p:nvPr/>
        </p:nvSpPr>
        <p:spPr>
          <a:xfrm>
            <a:off x="5386718" y="884244"/>
            <a:ext cx="976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賄選</a:t>
            </a:r>
            <a:endParaRPr kumimoji="1"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本框 10"/>
          <p:cNvSpPr txBox="1"/>
          <p:nvPr/>
        </p:nvSpPr>
        <p:spPr>
          <a:xfrm>
            <a:off x="5347573" y="5186309"/>
            <a:ext cx="117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散布</a:t>
            </a:r>
            <a:endParaRPr kumimoji="1" lang="en-US" altLang="zh-TW" sz="24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假訊息</a:t>
            </a:r>
            <a:endParaRPr kumimoji="1" lang="zh-TW" altLang="en-US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4" name="Group 119"/>
          <p:cNvGrpSpPr/>
          <p:nvPr/>
        </p:nvGrpSpPr>
        <p:grpSpPr>
          <a:xfrm rot="10800000">
            <a:off x="-5593" y="500711"/>
            <a:ext cx="2356022" cy="1017421"/>
            <a:chOff x="8829063" y="2223019"/>
            <a:chExt cx="3361153" cy="1253738"/>
          </a:xfrm>
          <a:solidFill>
            <a:srgbClr val="58C4B8"/>
          </a:solidFill>
        </p:grpSpPr>
        <p:grpSp>
          <p:nvGrpSpPr>
            <p:cNvPr id="45" name="Group 129"/>
            <p:cNvGrpSpPr/>
            <p:nvPr/>
          </p:nvGrpSpPr>
          <p:grpSpPr>
            <a:xfrm>
              <a:off x="8829063" y="2223019"/>
              <a:ext cx="3361153" cy="1253738"/>
              <a:chOff x="7714759" y="1806707"/>
              <a:chExt cx="3879714" cy="914400"/>
            </a:xfrm>
            <a:grpFill/>
          </p:grpSpPr>
          <p:sp>
            <p:nvSpPr>
              <p:cNvPr id="52" name="Rectangle 139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Oval 140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Group 131"/>
            <p:cNvGrpSpPr/>
            <p:nvPr/>
          </p:nvGrpSpPr>
          <p:grpSpPr>
            <a:xfrm>
              <a:off x="9231317" y="2598568"/>
              <a:ext cx="473180" cy="498380"/>
              <a:chOff x="6828400" y="3782413"/>
              <a:chExt cx="203784" cy="214637"/>
            </a:xfrm>
            <a:grpFill/>
          </p:grpSpPr>
          <p:sp>
            <p:nvSpPr>
              <p:cNvPr id="48" name="Freeform: Shape 135"/>
              <p:cNvSpPr>
                <a:spLocks/>
              </p:cNvSpPr>
              <p:nvPr/>
            </p:nvSpPr>
            <p:spPr bwMode="auto">
              <a:xfrm>
                <a:off x="6828400" y="3872850"/>
                <a:ext cx="203784" cy="100083"/>
              </a:xfrm>
              <a:custGeom>
                <a:avLst/>
                <a:gdLst>
                  <a:gd name="T0" fmla="*/ 108 w 126"/>
                  <a:gd name="T1" fmla="*/ 44 h 62"/>
                  <a:gd name="T2" fmla="*/ 126 w 126"/>
                  <a:gd name="T3" fmla="*/ 22 h 62"/>
                  <a:gd name="T4" fmla="*/ 108 w 126"/>
                  <a:gd name="T5" fmla="*/ 0 h 62"/>
                  <a:gd name="T6" fmla="*/ 108 w 126"/>
                  <a:gd name="T7" fmla="*/ 10 h 62"/>
                  <a:gd name="T8" fmla="*/ 116 w 126"/>
                  <a:gd name="T9" fmla="*/ 22 h 62"/>
                  <a:gd name="T10" fmla="*/ 108 w 126"/>
                  <a:gd name="T11" fmla="*/ 34 h 62"/>
                  <a:gd name="T12" fmla="*/ 108 w 126"/>
                  <a:gd name="T13" fmla="*/ 44 h 62"/>
                  <a:gd name="T14" fmla="*/ 53 w 126"/>
                  <a:gd name="T15" fmla="*/ 62 h 62"/>
                  <a:gd name="T16" fmla="*/ 94 w 126"/>
                  <a:gd name="T17" fmla="*/ 42 h 62"/>
                  <a:gd name="T18" fmla="*/ 104 w 126"/>
                  <a:gd name="T19" fmla="*/ 44 h 62"/>
                  <a:gd name="T20" fmla="*/ 108 w 126"/>
                  <a:gd name="T21" fmla="*/ 44 h 62"/>
                  <a:gd name="T22" fmla="*/ 108 w 126"/>
                  <a:gd name="T23" fmla="*/ 34 h 62"/>
                  <a:gd name="T24" fmla="*/ 104 w 126"/>
                  <a:gd name="T25" fmla="*/ 35 h 62"/>
                  <a:gd name="T26" fmla="*/ 100 w 126"/>
                  <a:gd name="T27" fmla="*/ 34 h 62"/>
                  <a:gd name="T28" fmla="*/ 106 w 126"/>
                  <a:gd name="T29" fmla="*/ 10 h 62"/>
                  <a:gd name="T30" fmla="*/ 106 w 126"/>
                  <a:gd name="T31" fmla="*/ 10 h 62"/>
                  <a:gd name="T32" fmla="*/ 106 w 126"/>
                  <a:gd name="T33" fmla="*/ 10 h 62"/>
                  <a:gd name="T34" fmla="*/ 108 w 126"/>
                  <a:gd name="T35" fmla="*/ 10 h 62"/>
                  <a:gd name="T36" fmla="*/ 108 w 126"/>
                  <a:gd name="T37" fmla="*/ 0 h 62"/>
                  <a:gd name="T38" fmla="*/ 105 w 126"/>
                  <a:gd name="T39" fmla="*/ 0 h 62"/>
                  <a:gd name="T40" fmla="*/ 105 w 126"/>
                  <a:gd name="T41" fmla="*/ 0 h 62"/>
                  <a:gd name="T42" fmla="*/ 1 w 126"/>
                  <a:gd name="T43" fmla="*/ 0 h 62"/>
                  <a:gd name="T44" fmla="*/ 0 w 126"/>
                  <a:gd name="T45" fmla="*/ 10 h 62"/>
                  <a:gd name="T46" fmla="*/ 53 w 126"/>
                  <a:gd name="T4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62">
                    <a:moveTo>
                      <a:pt x="108" y="44"/>
                    </a:moveTo>
                    <a:cubicBezTo>
                      <a:pt x="118" y="42"/>
                      <a:pt x="126" y="33"/>
                      <a:pt x="126" y="22"/>
                    </a:cubicBezTo>
                    <a:cubicBezTo>
                      <a:pt x="126" y="11"/>
                      <a:pt x="118" y="2"/>
                      <a:pt x="108" y="0"/>
                    </a:cubicBezTo>
                    <a:cubicBezTo>
                      <a:pt x="108" y="10"/>
                      <a:pt x="108" y="10"/>
                      <a:pt x="108" y="10"/>
                    </a:cubicBezTo>
                    <a:cubicBezTo>
                      <a:pt x="113" y="12"/>
                      <a:pt x="116" y="17"/>
                      <a:pt x="116" y="22"/>
                    </a:cubicBezTo>
                    <a:cubicBezTo>
                      <a:pt x="116" y="27"/>
                      <a:pt x="113" y="32"/>
                      <a:pt x="108" y="34"/>
                    </a:cubicBezTo>
                    <a:lnTo>
                      <a:pt x="108" y="44"/>
                    </a:lnTo>
                    <a:close/>
                    <a:moveTo>
                      <a:pt x="53" y="62"/>
                    </a:moveTo>
                    <a:cubicBezTo>
                      <a:pt x="70" y="62"/>
                      <a:pt x="85" y="54"/>
                      <a:pt x="94" y="42"/>
                    </a:cubicBezTo>
                    <a:cubicBezTo>
                      <a:pt x="97" y="44"/>
                      <a:pt x="100" y="44"/>
                      <a:pt x="104" y="44"/>
                    </a:cubicBezTo>
                    <a:cubicBezTo>
                      <a:pt x="105" y="44"/>
                      <a:pt x="107" y="44"/>
                      <a:pt x="108" y="4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5" y="35"/>
                      <a:pt x="104" y="35"/>
                    </a:cubicBezTo>
                    <a:cubicBezTo>
                      <a:pt x="102" y="35"/>
                      <a:pt x="101" y="34"/>
                      <a:pt x="100" y="34"/>
                    </a:cubicBezTo>
                    <a:cubicBezTo>
                      <a:pt x="103" y="27"/>
                      <a:pt x="106" y="18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7" y="10"/>
                      <a:pt x="108" y="1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7" y="0"/>
                      <a:pt x="106" y="0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6"/>
                      <a:pt x="0" y="10"/>
                    </a:cubicBezTo>
                    <a:cubicBezTo>
                      <a:pt x="0" y="39"/>
                      <a:pt x="24" y="62"/>
                      <a:pt x="5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Rectangle 136"/>
              <p:cNvSpPr>
                <a:spLocks/>
              </p:cNvSpPr>
              <p:nvPr/>
            </p:nvSpPr>
            <p:spPr bwMode="auto">
              <a:xfrm>
                <a:off x="6828400" y="3982580"/>
                <a:ext cx="184491" cy="144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: Shape 137"/>
              <p:cNvSpPr>
                <a:spLocks/>
              </p:cNvSpPr>
              <p:nvPr/>
            </p:nvSpPr>
            <p:spPr bwMode="auto">
              <a:xfrm>
                <a:off x="6870604" y="3782413"/>
                <a:ext cx="33763" cy="84408"/>
              </a:xfrm>
              <a:custGeom>
                <a:avLst/>
                <a:gdLst>
                  <a:gd name="T0" fmla="*/ 7 w 21"/>
                  <a:gd name="T1" fmla="*/ 40 h 52"/>
                  <a:gd name="T2" fmla="*/ 10 w 21"/>
                  <a:gd name="T3" fmla="*/ 50 h 52"/>
                  <a:gd name="T4" fmla="*/ 19 w 21"/>
                  <a:gd name="T5" fmla="*/ 32 h 52"/>
                  <a:gd name="T6" fmla="*/ 14 w 21"/>
                  <a:gd name="T7" fmla="*/ 21 h 52"/>
                  <a:gd name="T8" fmla="*/ 13 w 21"/>
                  <a:gd name="T9" fmla="*/ 13 h 52"/>
                  <a:gd name="T10" fmla="*/ 8 w 21"/>
                  <a:gd name="T11" fmla="*/ 4 h 52"/>
                  <a:gd name="T12" fmla="*/ 3 w 21"/>
                  <a:gd name="T13" fmla="*/ 22 h 52"/>
                  <a:gd name="T14" fmla="*/ 7 w 21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7" y="40"/>
                    </a:moveTo>
                    <a:cubicBezTo>
                      <a:pt x="1" y="42"/>
                      <a:pt x="4" y="52"/>
                      <a:pt x="10" y="50"/>
                    </a:cubicBezTo>
                    <a:cubicBezTo>
                      <a:pt x="18" y="47"/>
                      <a:pt x="21" y="40"/>
                      <a:pt x="19" y="32"/>
                    </a:cubicBezTo>
                    <a:cubicBezTo>
                      <a:pt x="18" y="28"/>
                      <a:pt x="16" y="25"/>
                      <a:pt x="14" y="21"/>
                    </a:cubicBezTo>
                    <a:cubicBezTo>
                      <a:pt x="13" y="19"/>
                      <a:pt x="11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2" y="8"/>
                      <a:pt x="0" y="16"/>
                      <a:pt x="3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: Shape 138"/>
              <p:cNvSpPr>
                <a:spLocks/>
              </p:cNvSpPr>
              <p:nvPr/>
            </p:nvSpPr>
            <p:spPr bwMode="auto">
              <a:xfrm>
                <a:off x="6918836" y="3782413"/>
                <a:ext cx="32557" cy="84408"/>
              </a:xfrm>
              <a:custGeom>
                <a:avLst/>
                <a:gdLst>
                  <a:gd name="T0" fmla="*/ 7 w 20"/>
                  <a:gd name="T1" fmla="*/ 40 h 52"/>
                  <a:gd name="T2" fmla="*/ 10 w 20"/>
                  <a:gd name="T3" fmla="*/ 50 h 52"/>
                  <a:gd name="T4" fmla="*/ 18 w 20"/>
                  <a:gd name="T5" fmla="*/ 32 h 52"/>
                  <a:gd name="T6" fmla="*/ 13 w 20"/>
                  <a:gd name="T7" fmla="*/ 21 h 52"/>
                  <a:gd name="T8" fmla="*/ 13 w 20"/>
                  <a:gd name="T9" fmla="*/ 13 h 52"/>
                  <a:gd name="T10" fmla="*/ 8 w 20"/>
                  <a:gd name="T11" fmla="*/ 4 h 52"/>
                  <a:gd name="T12" fmla="*/ 2 w 20"/>
                  <a:gd name="T13" fmla="*/ 22 h 52"/>
                  <a:gd name="T14" fmla="*/ 7 w 20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7" y="40"/>
                    </a:moveTo>
                    <a:cubicBezTo>
                      <a:pt x="0" y="42"/>
                      <a:pt x="3" y="52"/>
                      <a:pt x="10" y="50"/>
                    </a:cubicBezTo>
                    <a:cubicBezTo>
                      <a:pt x="18" y="47"/>
                      <a:pt x="20" y="40"/>
                      <a:pt x="18" y="32"/>
                    </a:cubicBezTo>
                    <a:cubicBezTo>
                      <a:pt x="17" y="28"/>
                      <a:pt x="15" y="25"/>
                      <a:pt x="13" y="21"/>
                    </a:cubicBezTo>
                    <a:cubicBezTo>
                      <a:pt x="12" y="19"/>
                      <a:pt x="10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1" y="8"/>
                      <a:pt x="0" y="16"/>
                      <a:pt x="2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TextBox 133"/>
            <p:cNvSpPr txBox="1"/>
            <p:nvPr/>
          </p:nvSpPr>
          <p:spPr>
            <a:xfrm rot="10800000" flipH="1">
              <a:off x="9295715" y="2469018"/>
              <a:ext cx="2840804" cy="811954"/>
            </a:xfrm>
            <a:prstGeom prst="rect">
              <a:avLst/>
            </a:prstGeom>
            <a:grpFill/>
          </p:spPr>
          <p:txBody>
            <a:bodyPr wrap="none" lIns="0" tIns="0" rIns="0" bIns="0" anchor="ctr" anchorCtr="0">
              <a:noAutofit/>
            </a:bodyPr>
            <a:lstStyle/>
            <a:p>
              <a:pPr algn="r"/>
              <a:r>
                <a:rPr lang="zh-TW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前言</a:t>
              </a: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2530532" y="1009421"/>
            <a:ext cx="91260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處年度以「遵行政策指引、擘劃廉能願景、開展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施政成效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、「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拓展公民參與、建構平臺機制、策進預警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作為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。」、「啟動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服務深耕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、創新創意宣導、擴大揚清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示範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。」、「專案利衝宣導、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友善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申報作業、落實陽光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法案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。」、「審慎陳情處理、恪遵查處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程序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、落實人權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保障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。」、「重點資安稽核、積極保密宣導、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強化安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維措施。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」等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七大工作目標，開展本府廉能施政，冀期透過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長期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、規劃性的具體作為，與社會各界公、私部門共同協力參與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預防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和打擊貪腐，增進民眾對公共事務的信賴與監督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980" y="5126182"/>
            <a:ext cx="2176577" cy="15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387"/>
            <a:ext cx="12192000" cy="6881387"/>
          </a:xfrm>
          <a:prstGeom prst="rect">
            <a:avLst/>
          </a:prstGeom>
          <a:solidFill>
            <a:srgbClr val="58C4B8"/>
          </a:solidFill>
        </p:spPr>
      </p:pic>
      <p:sp>
        <p:nvSpPr>
          <p:cNvPr id="4" name="直角三角形 3"/>
          <p:cNvSpPr/>
          <p:nvPr/>
        </p:nvSpPr>
        <p:spPr>
          <a:xfrm flipH="1">
            <a:off x="3505199" y="4291914"/>
            <a:ext cx="8755236" cy="2566085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b="61520"/>
          <a:stretch/>
        </p:blipFill>
        <p:spPr>
          <a:xfrm>
            <a:off x="4489796" y="0"/>
            <a:ext cx="7702204" cy="1508760"/>
          </a:xfrm>
          <a:prstGeom prst="rect">
            <a:avLst/>
          </a:prstGeom>
        </p:spPr>
      </p:pic>
      <p:grpSp>
        <p:nvGrpSpPr>
          <p:cNvPr id="11" name="Group 119"/>
          <p:cNvGrpSpPr/>
          <p:nvPr/>
        </p:nvGrpSpPr>
        <p:grpSpPr>
          <a:xfrm>
            <a:off x="7381103" y="2526552"/>
            <a:ext cx="4845117" cy="1735875"/>
            <a:chOff x="8829063" y="2223019"/>
            <a:chExt cx="3363472" cy="1253738"/>
          </a:xfrm>
          <a:solidFill>
            <a:srgbClr val="15B1B8"/>
          </a:solidFill>
        </p:grpSpPr>
        <p:grpSp>
          <p:nvGrpSpPr>
            <p:cNvPr id="12" name="Group 129"/>
            <p:cNvGrpSpPr/>
            <p:nvPr/>
          </p:nvGrpSpPr>
          <p:grpSpPr>
            <a:xfrm>
              <a:off x="8829063" y="2223019"/>
              <a:ext cx="3361153" cy="1253738"/>
              <a:chOff x="7714759" y="1806707"/>
              <a:chExt cx="3879714" cy="914400"/>
            </a:xfrm>
            <a:grpFill/>
          </p:grpSpPr>
          <p:sp>
            <p:nvSpPr>
              <p:cNvPr id="21" name="Rectangle 139"/>
              <p:cNvSpPr/>
              <p:nvPr/>
            </p:nvSpPr>
            <p:spPr>
              <a:xfrm>
                <a:off x="8170986" y="1806707"/>
                <a:ext cx="342348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Oval 140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Group 131"/>
            <p:cNvGrpSpPr/>
            <p:nvPr/>
          </p:nvGrpSpPr>
          <p:grpSpPr>
            <a:xfrm>
              <a:off x="9231317" y="2598568"/>
              <a:ext cx="473180" cy="498380"/>
              <a:chOff x="6828400" y="3782413"/>
              <a:chExt cx="203784" cy="214637"/>
            </a:xfrm>
            <a:grpFill/>
          </p:grpSpPr>
          <p:sp>
            <p:nvSpPr>
              <p:cNvPr id="17" name="Freeform: Shape 135"/>
              <p:cNvSpPr>
                <a:spLocks/>
              </p:cNvSpPr>
              <p:nvPr/>
            </p:nvSpPr>
            <p:spPr bwMode="auto">
              <a:xfrm>
                <a:off x="6828400" y="3872850"/>
                <a:ext cx="203784" cy="100083"/>
              </a:xfrm>
              <a:custGeom>
                <a:avLst/>
                <a:gdLst>
                  <a:gd name="T0" fmla="*/ 108 w 126"/>
                  <a:gd name="T1" fmla="*/ 44 h 62"/>
                  <a:gd name="T2" fmla="*/ 126 w 126"/>
                  <a:gd name="T3" fmla="*/ 22 h 62"/>
                  <a:gd name="T4" fmla="*/ 108 w 126"/>
                  <a:gd name="T5" fmla="*/ 0 h 62"/>
                  <a:gd name="T6" fmla="*/ 108 w 126"/>
                  <a:gd name="T7" fmla="*/ 10 h 62"/>
                  <a:gd name="T8" fmla="*/ 116 w 126"/>
                  <a:gd name="T9" fmla="*/ 22 h 62"/>
                  <a:gd name="T10" fmla="*/ 108 w 126"/>
                  <a:gd name="T11" fmla="*/ 34 h 62"/>
                  <a:gd name="T12" fmla="*/ 108 w 126"/>
                  <a:gd name="T13" fmla="*/ 44 h 62"/>
                  <a:gd name="T14" fmla="*/ 53 w 126"/>
                  <a:gd name="T15" fmla="*/ 62 h 62"/>
                  <a:gd name="T16" fmla="*/ 94 w 126"/>
                  <a:gd name="T17" fmla="*/ 42 h 62"/>
                  <a:gd name="T18" fmla="*/ 104 w 126"/>
                  <a:gd name="T19" fmla="*/ 44 h 62"/>
                  <a:gd name="T20" fmla="*/ 108 w 126"/>
                  <a:gd name="T21" fmla="*/ 44 h 62"/>
                  <a:gd name="T22" fmla="*/ 108 w 126"/>
                  <a:gd name="T23" fmla="*/ 34 h 62"/>
                  <a:gd name="T24" fmla="*/ 104 w 126"/>
                  <a:gd name="T25" fmla="*/ 35 h 62"/>
                  <a:gd name="T26" fmla="*/ 100 w 126"/>
                  <a:gd name="T27" fmla="*/ 34 h 62"/>
                  <a:gd name="T28" fmla="*/ 106 w 126"/>
                  <a:gd name="T29" fmla="*/ 10 h 62"/>
                  <a:gd name="T30" fmla="*/ 106 w 126"/>
                  <a:gd name="T31" fmla="*/ 10 h 62"/>
                  <a:gd name="T32" fmla="*/ 106 w 126"/>
                  <a:gd name="T33" fmla="*/ 10 h 62"/>
                  <a:gd name="T34" fmla="*/ 108 w 126"/>
                  <a:gd name="T35" fmla="*/ 10 h 62"/>
                  <a:gd name="T36" fmla="*/ 108 w 126"/>
                  <a:gd name="T37" fmla="*/ 0 h 62"/>
                  <a:gd name="T38" fmla="*/ 105 w 126"/>
                  <a:gd name="T39" fmla="*/ 0 h 62"/>
                  <a:gd name="T40" fmla="*/ 105 w 126"/>
                  <a:gd name="T41" fmla="*/ 0 h 62"/>
                  <a:gd name="T42" fmla="*/ 1 w 126"/>
                  <a:gd name="T43" fmla="*/ 0 h 62"/>
                  <a:gd name="T44" fmla="*/ 0 w 126"/>
                  <a:gd name="T45" fmla="*/ 10 h 62"/>
                  <a:gd name="T46" fmla="*/ 53 w 126"/>
                  <a:gd name="T4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62">
                    <a:moveTo>
                      <a:pt x="108" y="44"/>
                    </a:moveTo>
                    <a:cubicBezTo>
                      <a:pt x="118" y="42"/>
                      <a:pt x="126" y="33"/>
                      <a:pt x="126" y="22"/>
                    </a:cubicBezTo>
                    <a:cubicBezTo>
                      <a:pt x="126" y="11"/>
                      <a:pt x="118" y="2"/>
                      <a:pt x="108" y="0"/>
                    </a:cubicBezTo>
                    <a:cubicBezTo>
                      <a:pt x="108" y="10"/>
                      <a:pt x="108" y="10"/>
                      <a:pt x="108" y="10"/>
                    </a:cubicBezTo>
                    <a:cubicBezTo>
                      <a:pt x="113" y="12"/>
                      <a:pt x="116" y="17"/>
                      <a:pt x="116" y="22"/>
                    </a:cubicBezTo>
                    <a:cubicBezTo>
                      <a:pt x="116" y="27"/>
                      <a:pt x="113" y="32"/>
                      <a:pt x="108" y="34"/>
                    </a:cubicBezTo>
                    <a:lnTo>
                      <a:pt x="108" y="44"/>
                    </a:lnTo>
                    <a:close/>
                    <a:moveTo>
                      <a:pt x="53" y="62"/>
                    </a:moveTo>
                    <a:cubicBezTo>
                      <a:pt x="70" y="62"/>
                      <a:pt x="85" y="54"/>
                      <a:pt x="94" y="42"/>
                    </a:cubicBezTo>
                    <a:cubicBezTo>
                      <a:pt x="97" y="44"/>
                      <a:pt x="100" y="44"/>
                      <a:pt x="104" y="44"/>
                    </a:cubicBezTo>
                    <a:cubicBezTo>
                      <a:pt x="105" y="44"/>
                      <a:pt x="107" y="44"/>
                      <a:pt x="108" y="4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5" y="35"/>
                      <a:pt x="104" y="35"/>
                    </a:cubicBezTo>
                    <a:cubicBezTo>
                      <a:pt x="102" y="35"/>
                      <a:pt x="101" y="34"/>
                      <a:pt x="100" y="34"/>
                    </a:cubicBezTo>
                    <a:cubicBezTo>
                      <a:pt x="103" y="27"/>
                      <a:pt x="106" y="18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7" y="10"/>
                      <a:pt x="108" y="1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7" y="0"/>
                      <a:pt x="106" y="0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6"/>
                      <a:pt x="0" y="10"/>
                    </a:cubicBezTo>
                    <a:cubicBezTo>
                      <a:pt x="0" y="39"/>
                      <a:pt x="24" y="62"/>
                      <a:pt x="5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Rectangle 136"/>
              <p:cNvSpPr>
                <a:spLocks/>
              </p:cNvSpPr>
              <p:nvPr/>
            </p:nvSpPr>
            <p:spPr bwMode="auto">
              <a:xfrm>
                <a:off x="6828400" y="3982580"/>
                <a:ext cx="184491" cy="144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: Shape 137"/>
              <p:cNvSpPr>
                <a:spLocks/>
              </p:cNvSpPr>
              <p:nvPr/>
            </p:nvSpPr>
            <p:spPr bwMode="auto">
              <a:xfrm>
                <a:off x="6870604" y="3782413"/>
                <a:ext cx="33763" cy="84408"/>
              </a:xfrm>
              <a:custGeom>
                <a:avLst/>
                <a:gdLst>
                  <a:gd name="T0" fmla="*/ 7 w 21"/>
                  <a:gd name="T1" fmla="*/ 40 h 52"/>
                  <a:gd name="T2" fmla="*/ 10 w 21"/>
                  <a:gd name="T3" fmla="*/ 50 h 52"/>
                  <a:gd name="T4" fmla="*/ 19 w 21"/>
                  <a:gd name="T5" fmla="*/ 32 h 52"/>
                  <a:gd name="T6" fmla="*/ 14 w 21"/>
                  <a:gd name="T7" fmla="*/ 21 h 52"/>
                  <a:gd name="T8" fmla="*/ 13 w 21"/>
                  <a:gd name="T9" fmla="*/ 13 h 52"/>
                  <a:gd name="T10" fmla="*/ 8 w 21"/>
                  <a:gd name="T11" fmla="*/ 4 h 52"/>
                  <a:gd name="T12" fmla="*/ 3 w 21"/>
                  <a:gd name="T13" fmla="*/ 22 h 52"/>
                  <a:gd name="T14" fmla="*/ 7 w 21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7" y="40"/>
                    </a:moveTo>
                    <a:cubicBezTo>
                      <a:pt x="1" y="42"/>
                      <a:pt x="4" y="52"/>
                      <a:pt x="10" y="50"/>
                    </a:cubicBezTo>
                    <a:cubicBezTo>
                      <a:pt x="18" y="47"/>
                      <a:pt x="21" y="40"/>
                      <a:pt x="19" y="32"/>
                    </a:cubicBezTo>
                    <a:cubicBezTo>
                      <a:pt x="18" y="28"/>
                      <a:pt x="16" y="25"/>
                      <a:pt x="14" y="21"/>
                    </a:cubicBezTo>
                    <a:cubicBezTo>
                      <a:pt x="13" y="19"/>
                      <a:pt x="11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2" y="8"/>
                      <a:pt x="0" y="16"/>
                      <a:pt x="3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: Shape 138"/>
              <p:cNvSpPr>
                <a:spLocks/>
              </p:cNvSpPr>
              <p:nvPr/>
            </p:nvSpPr>
            <p:spPr bwMode="auto">
              <a:xfrm>
                <a:off x="6918836" y="3782413"/>
                <a:ext cx="32557" cy="84408"/>
              </a:xfrm>
              <a:custGeom>
                <a:avLst/>
                <a:gdLst>
                  <a:gd name="T0" fmla="*/ 7 w 20"/>
                  <a:gd name="T1" fmla="*/ 40 h 52"/>
                  <a:gd name="T2" fmla="*/ 10 w 20"/>
                  <a:gd name="T3" fmla="*/ 50 h 52"/>
                  <a:gd name="T4" fmla="*/ 18 w 20"/>
                  <a:gd name="T5" fmla="*/ 32 h 52"/>
                  <a:gd name="T6" fmla="*/ 13 w 20"/>
                  <a:gd name="T7" fmla="*/ 21 h 52"/>
                  <a:gd name="T8" fmla="*/ 13 w 20"/>
                  <a:gd name="T9" fmla="*/ 13 h 52"/>
                  <a:gd name="T10" fmla="*/ 8 w 20"/>
                  <a:gd name="T11" fmla="*/ 4 h 52"/>
                  <a:gd name="T12" fmla="*/ 2 w 20"/>
                  <a:gd name="T13" fmla="*/ 22 h 52"/>
                  <a:gd name="T14" fmla="*/ 7 w 20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7" y="40"/>
                    </a:moveTo>
                    <a:cubicBezTo>
                      <a:pt x="0" y="42"/>
                      <a:pt x="3" y="52"/>
                      <a:pt x="10" y="50"/>
                    </a:cubicBezTo>
                    <a:cubicBezTo>
                      <a:pt x="18" y="47"/>
                      <a:pt x="20" y="40"/>
                      <a:pt x="18" y="32"/>
                    </a:cubicBezTo>
                    <a:cubicBezTo>
                      <a:pt x="17" y="28"/>
                      <a:pt x="15" y="25"/>
                      <a:pt x="13" y="21"/>
                    </a:cubicBezTo>
                    <a:cubicBezTo>
                      <a:pt x="12" y="19"/>
                      <a:pt x="10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1" y="8"/>
                      <a:pt x="0" y="16"/>
                      <a:pt x="2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TextBox 133"/>
            <p:cNvSpPr txBox="1"/>
            <p:nvPr/>
          </p:nvSpPr>
          <p:spPr>
            <a:xfrm flipH="1">
              <a:off x="9002403" y="2416579"/>
              <a:ext cx="3190132" cy="811954"/>
            </a:xfrm>
            <a:prstGeom prst="rect">
              <a:avLst/>
            </a:prstGeom>
            <a:grpFill/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zh-TW" altLang="en-US" sz="4800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業務執行情形</a:t>
              </a:r>
              <a:endParaRPr lang="zh-TW" altLang="en-US" sz="4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980" y="5126182"/>
            <a:ext cx="2176576" cy="15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flipH="1">
            <a:off x="3505199" y="5629274"/>
            <a:ext cx="8755236" cy="1228725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直角三角形 4"/>
          <p:cNvSpPr/>
          <p:nvPr/>
        </p:nvSpPr>
        <p:spPr>
          <a:xfrm>
            <a:off x="0" y="3900488"/>
            <a:ext cx="8340898" cy="2957512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b="61520"/>
          <a:stretch/>
        </p:blipFill>
        <p:spPr>
          <a:xfrm rot="5400000">
            <a:off x="7168222" y="3073058"/>
            <a:ext cx="8538796" cy="1508760"/>
          </a:xfrm>
          <a:prstGeom prst="rect">
            <a:avLst/>
          </a:prstGeom>
        </p:spPr>
      </p:pic>
      <p:sp>
        <p:nvSpPr>
          <p:cNvPr id="35" name="文本框 10"/>
          <p:cNvSpPr txBox="1"/>
          <p:nvPr/>
        </p:nvSpPr>
        <p:spPr>
          <a:xfrm>
            <a:off x="5386718" y="884244"/>
            <a:ext cx="976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賄選</a:t>
            </a:r>
            <a:endParaRPr kumimoji="1"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本框 10"/>
          <p:cNvSpPr txBox="1"/>
          <p:nvPr/>
        </p:nvSpPr>
        <p:spPr>
          <a:xfrm>
            <a:off x="5313991" y="5186309"/>
            <a:ext cx="117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散布</a:t>
            </a:r>
            <a:endParaRPr kumimoji="1" lang="en-US" altLang="zh-TW" sz="24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假訊息</a:t>
            </a:r>
            <a:endParaRPr kumimoji="1" lang="zh-TW" altLang="en-US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4" name="Group 119"/>
          <p:cNvGrpSpPr/>
          <p:nvPr/>
        </p:nvGrpSpPr>
        <p:grpSpPr>
          <a:xfrm rot="10800000">
            <a:off x="1" y="157227"/>
            <a:ext cx="9253055" cy="1017423"/>
            <a:chOff x="8829063" y="2223017"/>
            <a:chExt cx="3387749" cy="1253739"/>
          </a:xfrm>
          <a:solidFill>
            <a:srgbClr val="58C4B8"/>
          </a:solidFill>
        </p:grpSpPr>
        <p:grpSp>
          <p:nvGrpSpPr>
            <p:cNvPr id="45" name="Group 129"/>
            <p:cNvGrpSpPr/>
            <p:nvPr/>
          </p:nvGrpSpPr>
          <p:grpSpPr>
            <a:xfrm>
              <a:off x="8829063" y="2223017"/>
              <a:ext cx="3387749" cy="1253739"/>
              <a:chOff x="7714759" y="1806706"/>
              <a:chExt cx="3910413" cy="914401"/>
            </a:xfrm>
            <a:grpFill/>
          </p:grpSpPr>
          <p:sp>
            <p:nvSpPr>
              <p:cNvPr id="52" name="Rectangle 139"/>
              <p:cNvSpPr/>
              <p:nvPr/>
            </p:nvSpPr>
            <p:spPr>
              <a:xfrm>
                <a:off x="8201685" y="1806706"/>
                <a:ext cx="342348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Oval 140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Group 131"/>
            <p:cNvGrpSpPr/>
            <p:nvPr/>
          </p:nvGrpSpPr>
          <p:grpSpPr>
            <a:xfrm>
              <a:off x="9231307" y="2598568"/>
              <a:ext cx="428382" cy="498380"/>
              <a:chOff x="6828400" y="3782413"/>
              <a:chExt cx="184491" cy="214637"/>
            </a:xfrm>
            <a:grpFill/>
          </p:grpSpPr>
          <p:sp>
            <p:nvSpPr>
              <p:cNvPr id="49" name="Rectangle 136"/>
              <p:cNvSpPr>
                <a:spLocks/>
              </p:cNvSpPr>
              <p:nvPr/>
            </p:nvSpPr>
            <p:spPr bwMode="auto">
              <a:xfrm>
                <a:off x="6828400" y="3982580"/>
                <a:ext cx="184491" cy="144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: Shape 137"/>
              <p:cNvSpPr>
                <a:spLocks/>
              </p:cNvSpPr>
              <p:nvPr/>
            </p:nvSpPr>
            <p:spPr bwMode="auto">
              <a:xfrm>
                <a:off x="6870604" y="3782413"/>
                <a:ext cx="33763" cy="84408"/>
              </a:xfrm>
              <a:custGeom>
                <a:avLst/>
                <a:gdLst>
                  <a:gd name="T0" fmla="*/ 7 w 21"/>
                  <a:gd name="T1" fmla="*/ 40 h 52"/>
                  <a:gd name="T2" fmla="*/ 10 w 21"/>
                  <a:gd name="T3" fmla="*/ 50 h 52"/>
                  <a:gd name="T4" fmla="*/ 19 w 21"/>
                  <a:gd name="T5" fmla="*/ 32 h 52"/>
                  <a:gd name="T6" fmla="*/ 14 w 21"/>
                  <a:gd name="T7" fmla="*/ 21 h 52"/>
                  <a:gd name="T8" fmla="*/ 13 w 21"/>
                  <a:gd name="T9" fmla="*/ 13 h 52"/>
                  <a:gd name="T10" fmla="*/ 8 w 21"/>
                  <a:gd name="T11" fmla="*/ 4 h 52"/>
                  <a:gd name="T12" fmla="*/ 3 w 21"/>
                  <a:gd name="T13" fmla="*/ 22 h 52"/>
                  <a:gd name="T14" fmla="*/ 7 w 21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7" y="40"/>
                    </a:moveTo>
                    <a:cubicBezTo>
                      <a:pt x="1" y="42"/>
                      <a:pt x="4" y="52"/>
                      <a:pt x="10" y="50"/>
                    </a:cubicBezTo>
                    <a:cubicBezTo>
                      <a:pt x="18" y="47"/>
                      <a:pt x="21" y="40"/>
                      <a:pt x="19" y="32"/>
                    </a:cubicBezTo>
                    <a:cubicBezTo>
                      <a:pt x="18" y="28"/>
                      <a:pt x="16" y="25"/>
                      <a:pt x="14" y="21"/>
                    </a:cubicBezTo>
                    <a:cubicBezTo>
                      <a:pt x="13" y="19"/>
                      <a:pt x="11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2" y="8"/>
                      <a:pt x="0" y="16"/>
                      <a:pt x="3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: Shape 138"/>
              <p:cNvSpPr>
                <a:spLocks/>
              </p:cNvSpPr>
              <p:nvPr/>
            </p:nvSpPr>
            <p:spPr bwMode="auto">
              <a:xfrm>
                <a:off x="6918836" y="3782413"/>
                <a:ext cx="32557" cy="84408"/>
              </a:xfrm>
              <a:custGeom>
                <a:avLst/>
                <a:gdLst>
                  <a:gd name="T0" fmla="*/ 7 w 20"/>
                  <a:gd name="T1" fmla="*/ 40 h 52"/>
                  <a:gd name="T2" fmla="*/ 10 w 20"/>
                  <a:gd name="T3" fmla="*/ 50 h 52"/>
                  <a:gd name="T4" fmla="*/ 18 w 20"/>
                  <a:gd name="T5" fmla="*/ 32 h 52"/>
                  <a:gd name="T6" fmla="*/ 13 w 20"/>
                  <a:gd name="T7" fmla="*/ 21 h 52"/>
                  <a:gd name="T8" fmla="*/ 13 w 20"/>
                  <a:gd name="T9" fmla="*/ 13 h 52"/>
                  <a:gd name="T10" fmla="*/ 8 w 20"/>
                  <a:gd name="T11" fmla="*/ 4 h 52"/>
                  <a:gd name="T12" fmla="*/ 2 w 20"/>
                  <a:gd name="T13" fmla="*/ 22 h 52"/>
                  <a:gd name="T14" fmla="*/ 7 w 20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7" y="40"/>
                    </a:moveTo>
                    <a:cubicBezTo>
                      <a:pt x="0" y="42"/>
                      <a:pt x="3" y="52"/>
                      <a:pt x="10" y="50"/>
                    </a:cubicBezTo>
                    <a:cubicBezTo>
                      <a:pt x="18" y="47"/>
                      <a:pt x="20" y="40"/>
                      <a:pt x="18" y="32"/>
                    </a:cubicBezTo>
                    <a:cubicBezTo>
                      <a:pt x="17" y="28"/>
                      <a:pt x="15" y="25"/>
                      <a:pt x="13" y="21"/>
                    </a:cubicBezTo>
                    <a:cubicBezTo>
                      <a:pt x="12" y="19"/>
                      <a:pt x="10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1" y="8"/>
                      <a:pt x="0" y="16"/>
                      <a:pt x="2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TextBox 133"/>
            <p:cNvSpPr txBox="1"/>
            <p:nvPr/>
          </p:nvSpPr>
          <p:spPr>
            <a:xfrm rot="10800000" flipH="1">
              <a:off x="8960299" y="2474008"/>
              <a:ext cx="1860285" cy="811953"/>
            </a:xfrm>
            <a:prstGeom prst="rect">
              <a:avLst/>
            </a:prstGeom>
            <a:grpFill/>
          </p:spPr>
          <p:txBody>
            <a:bodyPr wrap="none" lIns="0" tIns="0" rIns="0" bIns="0" anchor="ctr" anchorCtr="0">
              <a:noAutofit/>
            </a:bodyPr>
            <a:lstStyle/>
            <a:p>
              <a:pPr algn="r"/>
              <a:r>
                <a:rPr lang="zh-TW" altLang="en-US" sz="36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一、政風</a:t>
              </a:r>
              <a:r>
                <a:rPr lang="zh-TW" altLang="en-US" sz="36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預防工作</a:t>
              </a:r>
              <a:r>
                <a:rPr lang="zh-TW" altLang="en-US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拓展公民參與、建構平臺機制、策進預警作為</a:t>
              </a:r>
            </a:p>
          </p:txBody>
        </p:sp>
      </p:grpSp>
      <p:sp>
        <p:nvSpPr>
          <p:cNvPr id="19" name="PA_圆角矩形 159"/>
          <p:cNvSpPr/>
          <p:nvPr>
            <p:custDataLst>
              <p:tags r:id="rId1"/>
            </p:custDataLst>
          </p:nvPr>
        </p:nvSpPr>
        <p:spPr>
          <a:xfrm>
            <a:off x="-1" y="1233628"/>
            <a:ext cx="2927759" cy="57051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>
            <a:gradFill>
              <a:gsLst>
                <a:gs pos="15000">
                  <a:schemeClr val="tx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1270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lt"/>
              </a:rPr>
              <a:t>推動</a:t>
            </a:r>
            <a:r>
              <a:rPr lang="zh-TW" altLang="en-US" sz="2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lt"/>
              </a:rPr>
              <a:t>廉政志工業務</a:t>
            </a:r>
            <a:endParaRPr lang="zh-CN" altLang="en-US" sz="24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  <a:sym typeface="+mn-lt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33407"/>
              </p:ext>
            </p:extLst>
          </p:nvPr>
        </p:nvGraphicFramePr>
        <p:xfrm>
          <a:off x="3175486" y="1719433"/>
          <a:ext cx="5147842" cy="2413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266"/>
                <a:gridCol w="1581499"/>
                <a:gridCol w="1532077"/>
              </a:tblGrid>
              <a:tr h="801915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辦理時間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參加人數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573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招募志工及訓練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6/16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47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573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志工知能培訓交流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7/20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9/30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77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2" name="Rectangle 10"/>
          <p:cNvSpPr/>
          <p:nvPr/>
        </p:nvSpPr>
        <p:spPr bwMode="auto">
          <a:xfrm>
            <a:off x="3091049" y="4390437"/>
            <a:ext cx="7518085" cy="125619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辦理「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年度金門縣校園校舍新（整）建工程專案稽核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」，提出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具體策進建議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項。</a:t>
            </a:r>
          </a:p>
        </p:txBody>
      </p:sp>
      <p:sp>
        <p:nvSpPr>
          <p:cNvPr id="21" name="PA_圆角矩形 159"/>
          <p:cNvSpPr/>
          <p:nvPr>
            <p:custDataLst>
              <p:tags r:id="rId2"/>
            </p:custDataLst>
          </p:nvPr>
        </p:nvSpPr>
        <p:spPr>
          <a:xfrm>
            <a:off x="43893" y="4775904"/>
            <a:ext cx="2927756" cy="57051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>
            <a:gradFill>
              <a:gsLst>
                <a:gs pos="15000">
                  <a:schemeClr val="tx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1270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lt"/>
              </a:rPr>
              <a:t>專案稽核業務</a:t>
            </a:r>
            <a:endParaRPr lang="zh-CN" altLang="en-US" sz="24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  <a:sym typeface="+mn-lt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317" y="5314513"/>
            <a:ext cx="2176577" cy="154348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93" y="970968"/>
            <a:ext cx="2791047" cy="2661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946" y="1821656"/>
            <a:ext cx="2782215" cy="2656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161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flipH="1">
            <a:off x="3505199" y="5629274"/>
            <a:ext cx="8755236" cy="1228725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直角三角形 4"/>
          <p:cNvSpPr/>
          <p:nvPr/>
        </p:nvSpPr>
        <p:spPr>
          <a:xfrm>
            <a:off x="0" y="3900488"/>
            <a:ext cx="8340898" cy="2957512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b="61520"/>
          <a:stretch/>
        </p:blipFill>
        <p:spPr>
          <a:xfrm rot="5400000">
            <a:off x="7168222" y="3073058"/>
            <a:ext cx="8538796" cy="1508760"/>
          </a:xfrm>
          <a:prstGeom prst="rect">
            <a:avLst/>
          </a:prstGeom>
        </p:spPr>
      </p:pic>
      <p:sp>
        <p:nvSpPr>
          <p:cNvPr id="35" name="文本框 10"/>
          <p:cNvSpPr txBox="1"/>
          <p:nvPr/>
        </p:nvSpPr>
        <p:spPr>
          <a:xfrm>
            <a:off x="5386718" y="884244"/>
            <a:ext cx="976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賄選</a:t>
            </a:r>
            <a:endParaRPr kumimoji="1"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本框 10"/>
          <p:cNvSpPr txBox="1"/>
          <p:nvPr/>
        </p:nvSpPr>
        <p:spPr>
          <a:xfrm>
            <a:off x="5313991" y="5186309"/>
            <a:ext cx="117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散布</a:t>
            </a:r>
            <a:endParaRPr kumimoji="1" lang="en-US" altLang="zh-TW" sz="24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假訊息</a:t>
            </a:r>
            <a:endParaRPr kumimoji="1" lang="zh-TW" altLang="en-US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Rectangle 10"/>
          <p:cNvSpPr/>
          <p:nvPr/>
        </p:nvSpPr>
        <p:spPr bwMode="auto">
          <a:xfrm>
            <a:off x="2925575" y="1051135"/>
            <a:ext cx="8512045" cy="1191329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辦理「我是廉政風獅爺小英雄」廉政著色畫競賽，計受理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學校之畫作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1294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件，經評選前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名及佳作共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位學童獲獎，於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日公開表揚。</a:t>
            </a:r>
          </a:p>
        </p:txBody>
      </p:sp>
      <p:grpSp>
        <p:nvGrpSpPr>
          <p:cNvPr id="44" name="Group 119"/>
          <p:cNvGrpSpPr/>
          <p:nvPr/>
        </p:nvGrpSpPr>
        <p:grpSpPr>
          <a:xfrm rot="10800000">
            <a:off x="1" y="82006"/>
            <a:ext cx="9253055" cy="1017423"/>
            <a:chOff x="8829063" y="2223017"/>
            <a:chExt cx="3387749" cy="1253739"/>
          </a:xfrm>
          <a:solidFill>
            <a:srgbClr val="58C4B8"/>
          </a:solidFill>
        </p:grpSpPr>
        <p:grpSp>
          <p:nvGrpSpPr>
            <p:cNvPr id="45" name="Group 129"/>
            <p:cNvGrpSpPr/>
            <p:nvPr/>
          </p:nvGrpSpPr>
          <p:grpSpPr>
            <a:xfrm>
              <a:off x="8829063" y="2223017"/>
              <a:ext cx="3387749" cy="1253739"/>
              <a:chOff x="7714759" y="1806706"/>
              <a:chExt cx="3910413" cy="914401"/>
            </a:xfrm>
            <a:grpFill/>
          </p:grpSpPr>
          <p:sp>
            <p:nvSpPr>
              <p:cNvPr id="52" name="Rectangle 139"/>
              <p:cNvSpPr/>
              <p:nvPr/>
            </p:nvSpPr>
            <p:spPr>
              <a:xfrm>
                <a:off x="8201685" y="1806706"/>
                <a:ext cx="342348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Oval 140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Group 131"/>
            <p:cNvGrpSpPr/>
            <p:nvPr/>
          </p:nvGrpSpPr>
          <p:grpSpPr>
            <a:xfrm>
              <a:off x="9231307" y="2598568"/>
              <a:ext cx="428382" cy="498380"/>
              <a:chOff x="6828400" y="3782413"/>
              <a:chExt cx="184491" cy="214637"/>
            </a:xfrm>
            <a:grpFill/>
          </p:grpSpPr>
          <p:sp>
            <p:nvSpPr>
              <p:cNvPr id="49" name="Rectangle 136"/>
              <p:cNvSpPr>
                <a:spLocks/>
              </p:cNvSpPr>
              <p:nvPr/>
            </p:nvSpPr>
            <p:spPr bwMode="auto">
              <a:xfrm>
                <a:off x="6828400" y="3982580"/>
                <a:ext cx="184491" cy="144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: Shape 137"/>
              <p:cNvSpPr>
                <a:spLocks/>
              </p:cNvSpPr>
              <p:nvPr/>
            </p:nvSpPr>
            <p:spPr bwMode="auto">
              <a:xfrm>
                <a:off x="6870604" y="3782413"/>
                <a:ext cx="33763" cy="84408"/>
              </a:xfrm>
              <a:custGeom>
                <a:avLst/>
                <a:gdLst>
                  <a:gd name="T0" fmla="*/ 7 w 21"/>
                  <a:gd name="T1" fmla="*/ 40 h 52"/>
                  <a:gd name="T2" fmla="*/ 10 w 21"/>
                  <a:gd name="T3" fmla="*/ 50 h 52"/>
                  <a:gd name="T4" fmla="*/ 19 w 21"/>
                  <a:gd name="T5" fmla="*/ 32 h 52"/>
                  <a:gd name="T6" fmla="*/ 14 w 21"/>
                  <a:gd name="T7" fmla="*/ 21 h 52"/>
                  <a:gd name="T8" fmla="*/ 13 w 21"/>
                  <a:gd name="T9" fmla="*/ 13 h 52"/>
                  <a:gd name="T10" fmla="*/ 8 w 21"/>
                  <a:gd name="T11" fmla="*/ 4 h 52"/>
                  <a:gd name="T12" fmla="*/ 3 w 21"/>
                  <a:gd name="T13" fmla="*/ 22 h 52"/>
                  <a:gd name="T14" fmla="*/ 7 w 21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7" y="40"/>
                    </a:moveTo>
                    <a:cubicBezTo>
                      <a:pt x="1" y="42"/>
                      <a:pt x="4" y="52"/>
                      <a:pt x="10" y="50"/>
                    </a:cubicBezTo>
                    <a:cubicBezTo>
                      <a:pt x="18" y="47"/>
                      <a:pt x="21" y="40"/>
                      <a:pt x="19" y="32"/>
                    </a:cubicBezTo>
                    <a:cubicBezTo>
                      <a:pt x="18" y="28"/>
                      <a:pt x="16" y="25"/>
                      <a:pt x="14" y="21"/>
                    </a:cubicBezTo>
                    <a:cubicBezTo>
                      <a:pt x="13" y="19"/>
                      <a:pt x="11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2" y="8"/>
                      <a:pt x="0" y="16"/>
                      <a:pt x="3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: Shape 138"/>
              <p:cNvSpPr>
                <a:spLocks/>
              </p:cNvSpPr>
              <p:nvPr/>
            </p:nvSpPr>
            <p:spPr bwMode="auto">
              <a:xfrm>
                <a:off x="6918836" y="3782413"/>
                <a:ext cx="32557" cy="84408"/>
              </a:xfrm>
              <a:custGeom>
                <a:avLst/>
                <a:gdLst>
                  <a:gd name="T0" fmla="*/ 7 w 20"/>
                  <a:gd name="T1" fmla="*/ 40 h 52"/>
                  <a:gd name="T2" fmla="*/ 10 w 20"/>
                  <a:gd name="T3" fmla="*/ 50 h 52"/>
                  <a:gd name="T4" fmla="*/ 18 w 20"/>
                  <a:gd name="T5" fmla="*/ 32 h 52"/>
                  <a:gd name="T6" fmla="*/ 13 w 20"/>
                  <a:gd name="T7" fmla="*/ 21 h 52"/>
                  <a:gd name="T8" fmla="*/ 13 w 20"/>
                  <a:gd name="T9" fmla="*/ 13 h 52"/>
                  <a:gd name="T10" fmla="*/ 8 w 20"/>
                  <a:gd name="T11" fmla="*/ 4 h 52"/>
                  <a:gd name="T12" fmla="*/ 2 w 20"/>
                  <a:gd name="T13" fmla="*/ 22 h 52"/>
                  <a:gd name="T14" fmla="*/ 7 w 20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7" y="40"/>
                    </a:moveTo>
                    <a:cubicBezTo>
                      <a:pt x="0" y="42"/>
                      <a:pt x="3" y="52"/>
                      <a:pt x="10" y="50"/>
                    </a:cubicBezTo>
                    <a:cubicBezTo>
                      <a:pt x="18" y="47"/>
                      <a:pt x="20" y="40"/>
                      <a:pt x="18" y="32"/>
                    </a:cubicBezTo>
                    <a:cubicBezTo>
                      <a:pt x="17" y="28"/>
                      <a:pt x="15" y="25"/>
                      <a:pt x="13" y="21"/>
                    </a:cubicBezTo>
                    <a:cubicBezTo>
                      <a:pt x="12" y="19"/>
                      <a:pt x="10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1" y="8"/>
                      <a:pt x="0" y="16"/>
                      <a:pt x="2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TextBox 133"/>
            <p:cNvSpPr txBox="1"/>
            <p:nvPr/>
          </p:nvSpPr>
          <p:spPr>
            <a:xfrm rot="10800000" flipH="1">
              <a:off x="8960299" y="2494024"/>
              <a:ext cx="1860285" cy="811953"/>
            </a:xfrm>
            <a:prstGeom prst="rect">
              <a:avLst/>
            </a:prstGeom>
            <a:grpFill/>
          </p:spPr>
          <p:txBody>
            <a:bodyPr wrap="none" lIns="0" tIns="0" rIns="0" bIns="0" anchor="ctr" anchorCtr="0">
              <a:noAutofit/>
            </a:bodyPr>
            <a:lstStyle/>
            <a:p>
              <a:pPr algn="r"/>
              <a:r>
                <a:rPr lang="zh-TW" altLang="en-US" sz="36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一、政風</a:t>
              </a:r>
              <a:r>
                <a:rPr lang="zh-TW" altLang="en-US" sz="36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預防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工作</a:t>
              </a:r>
              <a:r>
                <a:rPr lang="zh-TW" altLang="en-US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	啟動服務深耕、創新創意宣導、擴大揚清示範</a:t>
              </a:r>
            </a:p>
          </p:txBody>
        </p:sp>
      </p:grpSp>
      <p:sp>
        <p:nvSpPr>
          <p:cNvPr id="19" name="PA_圆角矩形 159"/>
          <p:cNvSpPr/>
          <p:nvPr>
            <p:custDataLst>
              <p:tags r:id="rId1"/>
            </p:custDataLst>
          </p:nvPr>
        </p:nvSpPr>
        <p:spPr>
          <a:xfrm>
            <a:off x="-1" y="1233628"/>
            <a:ext cx="2927759" cy="57051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>
            <a:gradFill>
              <a:gsLst>
                <a:gs pos="15000">
                  <a:schemeClr val="tx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1270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lt"/>
              </a:rPr>
              <a:t>校園</a:t>
            </a:r>
            <a:r>
              <a:rPr lang="zh-TW" altLang="en-US" sz="2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lt"/>
              </a:rPr>
              <a:t>廉</a:t>
            </a:r>
            <a:r>
              <a:rPr lang="zh-TW" altLang="en-US" sz="2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lt"/>
              </a:rPr>
              <a:t>政深</a:t>
            </a:r>
            <a:r>
              <a:rPr lang="zh-TW" altLang="en-US" sz="2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lt"/>
              </a:rPr>
              <a:t>耕</a:t>
            </a:r>
            <a:endParaRPr lang="zh-CN" altLang="en-US" sz="24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  <a:sym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00762"/>
              </p:ext>
            </p:extLst>
          </p:nvPr>
        </p:nvGraphicFramePr>
        <p:xfrm>
          <a:off x="3160505" y="2295495"/>
          <a:ext cx="4722312" cy="1370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6612"/>
                <a:gridCol w="2021241"/>
                <a:gridCol w="1174459"/>
              </a:tblGrid>
              <a:tr h="443245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宣導對象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辦理時間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參加人數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27463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學校學生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6/17</a:t>
                      </a:r>
                      <a:r>
                        <a:rPr 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6/24</a:t>
                      </a:r>
                      <a:r>
                        <a:rPr lang="zh-TW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6/27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342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1" name="PA_圆角矩形 159"/>
          <p:cNvSpPr/>
          <p:nvPr>
            <p:custDataLst>
              <p:tags r:id="rId2"/>
            </p:custDataLst>
          </p:nvPr>
        </p:nvSpPr>
        <p:spPr>
          <a:xfrm>
            <a:off x="37727" y="3435702"/>
            <a:ext cx="2927756" cy="57051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>
            <a:gradFill>
              <a:gsLst>
                <a:gs pos="15000">
                  <a:schemeClr val="tx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1270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lt"/>
              </a:rPr>
              <a:t>反貪倡廉宣導</a:t>
            </a:r>
            <a:endParaRPr lang="zh-CN" altLang="en-US" sz="24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  <a:sym typeface="+mn-lt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770827"/>
              </p:ext>
            </p:extLst>
          </p:nvPr>
        </p:nvGraphicFramePr>
        <p:xfrm>
          <a:off x="2892642" y="3921211"/>
          <a:ext cx="7104444" cy="2837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6627"/>
                <a:gridCol w="3242848"/>
                <a:gridCol w="2004969"/>
              </a:tblGrid>
              <a:tr h="39920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宣導對象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辦理時間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參加人數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28878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社區一般民眾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6/27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7/22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8/18</a:t>
                      </a: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10/3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10/19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10/26</a:t>
                      </a: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10/27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11/1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11/2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1190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6684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縣府同仁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8/7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9/24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237</a:t>
                      </a:r>
                      <a:endParaRPr lang="zh-TW" sz="1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273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其他分眾團體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5/24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10/8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10/5</a:t>
                      </a:r>
                      <a:r>
                        <a:rPr lang="zh-TW" alt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sz="2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10/19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140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8" name="圖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317" y="5162189"/>
            <a:ext cx="2176577" cy="154348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7" y="4114908"/>
            <a:ext cx="2939992" cy="2142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5310" y="1920947"/>
            <a:ext cx="3279676" cy="211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66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flipH="1">
            <a:off x="3505199" y="5629274"/>
            <a:ext cx="8755236" cy="1228725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直角三角形 4"/>
          <p:cNvSpPr/>
          <p:nvPr/>
        </p:nvSpPr>
        <p:spPr>
          <a:xfrm>
            <a:off x="0" y="2281881"/>
            <a:ext cx="8006316" cy="4576119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b="61520"/>
          <a:stretch/>
        </p:blipFill>
        <p:spPr>
          <a:xfrm rot="10800000">
            <a:off x="2619" y="5635694"/>
            <a:ext cx="12522144" cy="1222305"/>
          </a:xfrm>
          <a:prstGeom prst="rect">
            <a:avLst/>
          </a:prstGeom>
        </p:spPr>
      </p:pic>
      <p:grpSp>
        <p:nvGrpSpPr>
          <p:cNvPr id="9" name="Group 119"/>
          <p:cNvGrpSpPr/>
          <p:nvPr/>
        </p:nvGrpSpPr>
        <p:grpSpPr>
          <a:xfrm rot="10800000">
            <a:off x="35302" y="81489"/>
            <a:ext cx="6488095" cy="972215"/>
            <a:chOff x="8912315" y="2422361"/>
            <a:chExt cx="3277900" cy="1253739"/>
          </a:xfrm>
          <a:solidFill>
            <a:srgbClr val="58C4B8"/>
          </a:solidFill>
        </p:grpSpPr>
        <p:grpSp>
          <p:nvGrpSpPr>
            <p:cNvPr id="10" name="Group 129"/>
            <p:cNvGrpSpPr/>
            <p:nvPr/>
          </p:nvGrpSpPr>
          <p:grpSpPr>
            <a:xfrm>
              <a:off x="8912315" y="2422361"/>
              <a:ext cx="3277900" cy="1253739"/>
              <a:chOff x="7810856" y="1952095"/>
              <a:chExt cx="3783617" cy="914401"/>
            </a:xfrm>
            <a:grpFill/>
          </p:grpSpPr>
          <p:sp>
            <p:nvSpPr>
              <p:cNvPr id="17" name="Rectangle 139"/>
              <p:cNvSpPr/>
              <p:nvPr/>
            </p:nvSpPr>
            <p:spPr>
              <a:xfrm>
                <a:off x="8170986" y="1952095"/>
                <a:ext cx="342348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Oval 140"/>
              <p:cNvSpPr/>
              <p:nvPr/>
            </p:nvSpPr>
            <p:spPr>
              <a:xfrm>
                <a:off x="7810856" y="1952096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Group 131"/>
            <p:cNvGrpSpPr/>
            <p:nvPr/>
          </p:nvGrpSpPr>
          <p:grpSpPr>
            <a:xfrm>
              <a:off x="9231317" y="2598568"/>
              <a:ext cx="473180" cy="498380"/>
              <a:chOff x="6828400" y="3782413"/>
              <a:chExt cx="203784" cy="214637"/>
            </a:xfrm>
            <a:grpFill/>
          </p:grpSpPr>
          <p:sp>
            <p:nvSpPr>
              <p:cNvPr id="13" name="Freeform: Shape 135"/>
              <p:cNvSpPr>
                <a:spLocks/>
              </p:cNvSpPr>
              <p:nvPr/>
            </p:nvSpPr>
            <p:spPr bwMode="auto">
              <a:xfrm>
                <a:off x="6828400" y="3872850"/>
                <a:ext cx="203784" cy="100083"/>
              </a:xfrm>
              <a:custGeom>
                <a:avLst/>
                <a:gdLst>
                  <a:gd name="T0" fmla="*/ 108 w 126"/>
                  <a:gd name="T1" fmla="*/ 44 h 62"/>
                  <a:gd name="T2" fmla="*/ 126 w 126"/>
                  <a:gd name="T3" fmla="*/ 22 h 62"/>
                  <a:gd name="T4" fmla="*/ 108 w 126"/>
                  <a:gd name="T5" fmla="*/ 0 h 62"/>
                  <a:gd name="T6" fmla="*/ 108 w 126"/>
                  <a:gd name="T7" fmla="*/ 10 h 62"/>
                  <a:gd name="T8" fmla="*/ 116 w 126"/>
                  <a:gd name="T9" fmla="*/ 22 h 62"/>
                  <a:gd name="T10" fmla="*/ 108 w 126"/>
                  <a:gd name="T11" fmla="*/ 34 h 62"/>
                  <a:gd name="T12" fmla="*/ 108 w 126"/>
                  <a:gd name="T13" fmla="*/ 44 h 62"/>
                  <a:gd name="T14" fmla="*/ 53 w 126"/>
                  <a:gd name="T15" fmla="*/ 62 h 62"/>
                  <a:gd name="T16" fmla="*/ 94 w 126"/>
                  <a:gd name="T17" fmla="*/ 42 h 62"/>
                  <a:gd name="T18" fmla="*/ 104 w 126"/>
                  <a:gd name="T19" fmla="*/ 44 h 62"/>
                  <a:gd name="T20" fmla="*/ 108 w 126"/>
                  <a:gd name="T21" fmla="*/ 44 h 62"/>
                  <a:gd name="T22" fmla="*/ 108 w 126"/>
                  <a:gd name="T23" fmla="*/ 34 h 62"/>
                  <a:gd name="T24" fmla="*/ 104 w 126"/>
                  <a:gd name="T25" fmla="*/ 35 h 62"/>
                  <a:gd name="T26" fmla="*/ 100 w 126"/>
                  <a:gd name="T27" fmla="*/ 34 h 62"/>
                  <a:gd name="T28" fmla="*/ 106 w 126"/>
                  <a:gd name="T29" fmla="*/ 10 h 62"/>
                  <a:gd name="T30" fmla="*/ 106 w 126"/>
                  <a:gd name="T31" fmla="*/ 10 h 62"/>
                  <a:gd name="T32" fmla="*/ 106 w 126"/>
                  <a:gd name="T33" fmla="*/ 10 h 62"/>
                  <a:gd name="T34" fmla="*/ 108 w 126"/>
                  <a:gd name="T35" fmla="*/ 10 h 62"/>
                  <a:gd name="T36" fmla="*/ 108 w 126"/>
                  <a:gd name="T37" fmla="*/ 0 h 62"/>
                  <a:gd name="T38" fmla="*/ 105 w 126"/>
                  <a:gd name="T39" fmla="*/ 0 h 62"/>
                  <a:gd name="T40" fmla="*/ 105 w 126"/>
                  <a:gd name="T41" fmla="*/ 0 h 62"/>
                  <a:gd name="T42" fmla="*/ 1 w 126"/>
                  <a:gd name="T43" fmla="*/ 0 h 62"/>
                  <a:gd name="T44" fmla="*/ 0 w 126"/>
                  <a:gd name="T45" fmla="*/ 10 h 62"/>
                  <a:gd name="T46" fmla="*/ 53 w 126"/>
                  <a:gd name="T4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62">
                    <a:moveTo>
                      <a:pt x="108" y="44"/>
                    </a:moveTo>
                    <a:cubicBezTo>
                      <a:pt x="118" y="42"/>
                      <a:pt x="126" y="33"/>
                      <a:pt x="126" y="22"/>
                    </a:cubicBezTo>
                    <a:cubicBezTo>
                      <a:pt x="126" y="11"/>
                      <a:pt x="118" y="2"/>
                      <a:pt x="108" y="0"/>
                    </a:cubicBezTo>
                    <a:cubicBezTo>
                      <a:pt x="108" y="10"/>
                      <a:pt x="108" y="10"/>
                      <a:pt x="108" y="10"/>
                    </a:cubicBezTo>
                    <a:cubicBezTo>
                      <a:pt x="113" y="12"/>
                      <a:pt x="116" y="17"/>
                      <a:pt x="116" y="22"/>
                    </a:cubicBezTo>
                    <a:cubicBezTo>
                      <a:pt x="116" y="27"/>
                      <a:pt x="113" y="32"/>
                      <a:pt x="108" y="34"/>
                    </a:cubicBezTo>
                    <a:lnTo>
                      <a:pt x="108" y="44"/>
                    </a:lnTo>
                    <a:close/>
                    <a:moveTo>
                      <a:pt x="53" y="62"/>
                    </a:moveTo>
                    <a:cubicBezTo>
                      <a:pt x="70" y="62"/>
                      <a:pt x="85" y="54"/>
                      <a:pt x="94" y="42"/>
                    </a:cubicBezTo>
                    <a:cubicBezTo>
                      <a:pt x="97" y="44"/>
                      <a:pt x="100" y="44"/>
                      <a:pt x="104" y="44"/>
                    </a:cubicBezTo>
                    <a:cubicBezTo>
                      <a:pt x="105" y="44"/>
                      <a:pt x="107" y="44"/>
                      <a:pt x="108" y="4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7" y="34"/>
                      <a:pt x="105" y="35"/>
                      <a:pt x="104" y="35"/>
                    </a:cubicBezTo>
                    <a:cubicBezTo>
                      <a:pt x="102" y="35"/>
                      <a:pt x="101" y="34"/>
                      <a:pt x="100" y="34"/>
                    </a:cubicBezTo>
                    <a:cubicBezTo>
                      <a:pt x="103" y="27"/>
                      <a:pt x="106" y="18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6" y="10"/>
                      <a:pt x="106" y="10"/>
                    </a:cubicBezTo>
                    <a:cubicBezTo>
                      <a:pt x="106" y="10"/>
                      <a:pt x="107" y="10"/>
                      <a:pt x="108" y="1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7" y="0"/>
                      <a:pt x="106" y="0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0" y="6"/>
                      <a:pt x="0" y="10"/>
                    </a:cubicBezTo>
                    <a:cubicBezTo>
                      <a:pt x="0" y="39"/>
                      <a:pt x="24" y="62"/>
                      <a:pt x="5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136"/>
              <p:cNvSpPr>
                <a:spLocks/>
              </p:cNvSpPr>
              <p:nvPr/>
            </p:nvSpPr>
            <p:spPr bwMode="auto">
              <a:xfrm>
                <a:off x="6828400" y="3982580"/>
                <a:ext cx="184491" cy="144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: Shape 137"/>
              <p:cNvSpPr>
                <a:spLocks/>
              </p:cNvSpPr>
              <p:nvPr/>
            </p:nvSpPr>
            <p:spPr bwMode="auto">
              <a:xfrm>
                <a:off x="6870604" y="3782413"/>
                <a:ext cx="33763" cy="84408"/>
              </a:xfrm>
              <a:custGeom>
                <a:avLst/>
                <a:gdLst>
                  <a:gd name="T0" fmla="*/ 7 w 21"/>
                  <a:gd name="T1" fmla="*/ 40 h 52"/>
                  <a:gd name="T2" fmla="*/ 10 w 21"/>
                  <a:gd name="T3" fmla="*/ 50 h 52"/>
                  <a:gd name="T4" fmla="*/ 19 w 21"/>
                  <a:gd name="T5" fmla="*/ 32 h 52"/>
                  <a:gd name="T6" fmla="*/ 14 w 21"/>
                  <a:gd name="T7" fmla="*/ 21 h 52"/>
                  <a:gd name="T8" fmla="*/ 13 w 21"/>
                  <a:gd name="T9" fmla="*/ 13 h 52"/>
                  <a:gd name="T10" fmla="*/ 8 w 21"/>
                  <a:gd name="T11" fmla="*/ 4 h 52"/>
                  <a:gd name="T12" fmla="*/ 3 w 21"/>
                  <a:gd name="T13" fmla="*/ 22 h 52"/>
                  <a:gd name="T14" fmla="*/ 7 w 21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7" y="40"/>
                    </a:moveTo>
                    <a:cubicBezTo>
                      <a:pt x="1" y="42"/>
                      <a:pt x="4" y="52"/>
                      <a:pt x="10" y="50"/>
                    </a:cubicBezTo>
                    <a:cubicBezTo>
                      <a:pt x="18" y="47"/>
                      <a:pt x="21" y="40"/>
                      <a:pt x="19" y="32"/>
                    </a:cubicBezTo>
                    <a:cubicBezTo>
                      <a:pt x="18" y="28"/>
                      <a:pt x="16" y="25"/>
                      <a:pt x="14" y="21"/>
                    </a:cubicBezTo>
                    <a:cubicBezTo>
                      <a:pt x="13" y="19"/>
                      <a:pt x="11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2" y="8"/>
                      <a:pt x="0" y="16"/>
                      <a:pt x="3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: Shape 138"/>
              <p:cNvSpPr>
                <a:spLocks/>
              </p:cNvSpPr>
              <p:nvPr/>
            </p:nvSpPr>
            <p:spPr bwMode="auto">
              <a:xfrm>
                <a:off x="6918836" y="3782413"/>
                <a:ext cx="32557" cy="84408"/>
              </a:xfrm>
              <a:custGeom>
                <a:avLst/>
                <a:gdLst>
                  <a:gd name="T0" fmla="*/ 7 w 20"/>
                  <a:gd name="T1" fmla="*/ 40 h 52"/>
                  <a:gd name="T2" fmla="*/ 10 w 20"/>
                  <a:gd name="T3" fmla="*/ 50 h 52"/>
                  <a:gd name="T4" fmla="*/ 18 w 20"/>
                  <a:gd name="T5" fmla="*/ 32 h 52"/>
                  <a:gd name="T6" fmla="*/ 13 w 20"/>
                  <a:gd name="T7" fmla="*/ 21 h 52"/>
                  <a:gd name="T8" fmla="*/ 13 w 20"/>
                  <a:gd name="T9" fmla="*/ 13 h 52"/>
                  <a:gd name="T10" fmla="*/ 8 w 20"/>
                  <a:gd name="T11" fmla="*/ 4 h 52"/>
                  <a:gd name="T12" fmla="*/ 2 w 20"/>
                  <a:gd name="T13" fmla="*/ 22 h 52"/>
                  <a:gd name="T14" fmla="*/ 7 w 20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7" y="40"/>
                    </a:moveTo>
                    <a:cubicBezTo>
                      <a:pt x="0" y="42"/>
                      <a:pt x="3" y="52"/>
                      <a:pt x="10" y="50"/>
                    </a:cubicBezTo>
                    <a:cubicBezTo>
                      <a:pt x="18" y="47"/>
                      <a:pt x="20" y="40"/>
                      <a:pt x="18" y="32"/>
                    </a:cubicBezTo>
                    <a:cubicBezTo>
                      <a:pt x="17" y="28"/>
                      <a:pt x="15" y="25"/>
                      <a:pt x="13" y="21"/>
                    </a:cubicBezTo>
                    <a:cubicBezTo>
                      <a:pt x="12" y="19"/>
                      <a:pt x="10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1" y="8"/>
                      <a:pt x="0" y="16"/>
                      <a:pt x="2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TextBox 133"/>
            <p:cNvSpPr txBox="1"/>
            <p:nvPr/>
          </p:nvSpPr>
          <p:spPr>
            <a:xfrm rot="10800000" flipH="1">
              <a:off x="9258762" y="2670661"/>
              <a:ext cx="2840804" cy="811954"/>
            </a:xfrm>
            <a:prstGeom prst="rect">
              <a:avLst/>
            </a:prstGeom>
            <a:grpFill/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zh-TW" altLang="en-US" sz="36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反賄選多元宣導</a:t>
              </a:r>
              <a:endPara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34" name="圖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705" y="3784114"/>
            <a:ext cx="3666137" cy="2437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" name="椭圆 3"/>
          <p:cNvSpPr/>
          <p:nvPr/>
        </p:nvSpPr>
        <p:spPr>
          <a:xfrm>
            <a:off x="3090655" y="3313532"/>
            <a:ext cx="2242018" cy="882539"/>
          </a:xfrm>
          <a:custGeom>
            <a:avLst/>
            <a:gdLst>
              <a:gd name="connsiteX0" fmla="*/ 1819599 w 2302409"/>
              <a:gd name="connsiteY0" fmla="*/ 0 h 943122"/>
              <a:gd name="connsiteX1" fmla="*/ 2302409 w 2302409"/>
              <a:gd name="connsiteY1" fmla="*/ 391014 h 943122"/>
              <a:gd name="connsiteX2" fmla="*/ 1154885 w 2302409"/>
              <a:gd name="connsiteY2" fmla="*/ 943088 h 943122"/>
              <a:gd name="connsiteX3" fmla="*/ 0 w 2302409"/>
              <a:gd name="connsiteY3" fmla="*/ 406582 h 943122"/>
              <a:gd name="connsiteX4" fmla="*/ 459006 w 2302409"/>
              <a:gd name="connsiteY4" fmla="*/ 19413 h 943122"/>
              <a:gd name="connsiteX5" fmla="*/ 1150684 w 2302409"/>
              <a:gd name="connsiteY5" fmla="*/ 321815 h 943122"/>
              <a:gd name="connsiteX6" fmla="*/ 1819599 w 2302409"/>
              <a:gd name="connsiteY6" fmla="*/ 0 h 943122"/>
              <a:gd name="connsiteX0" fmla="*/ 1856544 w 2302409"/>
              <a:gd name="connsiteY0" fmla="*/ 1264 h 923709"/>
              <a:gd name="connsiteX1" fmla="*/ 2302409 w 2302409"/>
              <a:gd name="connsiteY1" fmla="*/ 371601 h 923709"/>
              <a:gd name="connsiteX2" fmla="*/ 1154885 w 2302409"/>
              <a:gd name="connsiteY2" fmla="*/ 923675 h 923709"/>
              <a:gd name="connsiteX3" fmla="*/ 0 w 2302409"/>
              <a:gd name="connsiteY3" fmla="*/ 387169 h 923709"/>
              <a:gd name="connsiteX4" fmla="*/ 459006 w 2302409"/>
              <a:gd name="connsiteY4" fmla="*/ 0 h 923709"/>
              <a:gd name="connsiteX5" fmla="*/ 1150684 w 2302409"/>
              <a:gd name="connsiteY5" fmla="*/ 302402 h 923709"/>
              <a:gd name="connsiteX6" fmla="*/ 1856544 w 2302409"/>
              <a:gd name="connsiteY6" fmla="*/ 1264 h 923709"/>
              <a:gd name="connsiteX0" fmla="*/ 1828835 w 2274700"/>
              <a:gd name="connsiteY0" fmla="*/ 1264 h 923747"/>
              <a:gd name="connsiteX1" fmla="*/ 2274700 w 2274700"/>
              <a:gd name="connsiteY1" fmla="*/ 371601 h 923747"/>
              <a:gd name="connsiteX2" fmla="*/ 1127176 w 2274700"/>
              <a:gd name="connsiteY2" fmla="*/ 923675 h 923747"/>
              <a:gd name="connsiteX3" fmla="*/ 0 w 2274700"/>
              <a:gd name="connsiteY3" fmla="*/ 397509 h 923747"/>
              <a:gd name="connsiteX4" fmla="*/ 431297 w 2274700"/>
              <a:gd name="connsiteY4" fmla="*/ 0 h 923747"/>
              <a:gd name="connsiteX5" fmla="*/ 1122975 w 2274700"/>
              <a:gd name="connsiteY5" fmla="*/ 302402 h 923747"/>
              <a:gd name="connsiteX6" fmla="*/ 1828835 w 2274700"/>
              <a:gd name="connsiteY6" fmla="*/ 1264 h 923747"/>
              <a:gd name="connsiteX0" fmla="*/ 1828835 w 2237755"/>
              <a:gd name="connsiteY0" fmla="*/ 1264 h 923747"/>
              <a:gd name="connsiteX1" fmla="*/ 2237755 w 2237755"/>
              <a:gd name="connsiteY1" fmla="*/ 371601 h 923747"/>
              <a:gd name="connsiteX2" fmla="*/ 1127176 w 2237755"/>
              <a:gd name="connsiteY2" fmla="*/ 923675 h 923747"/>
              <a:gd name="connsiteX3" fmla="*/ 0 w 2237755"/>
              <a:gd name="connsiteY3" fmla="*/ 397509 h 923747"/>
              <a:gd name="connsiteX4" fmla="*/ 431297 w 2237755"/>
              <a:gd name="connsiteY4" fmla="*/ 0 h 923747"/>
              <a:gd name="connsiteX5" fmla="*/ 1122975 w 2237755"/>
              <a:gd name="connsiteY5" fmla="*/ 302402 h 923747"/>
              <a:gd name="connsiteX6" fmla="*/ 1828835 w 2237755"/>
              <a:gd name="connsiteY6" fmla="*/ 1264 h 923747"/>
              <a:gd name="connsiteX0" fmla="*/ 1828835 w 2237755"/>
              <a:gd name="connsiteY0" fmla="*/ 1264 h 923678"/>
              <a:gd name="connsiteX1" fmla="*/ 2237755 w 2237755"/>
              <a:gd name="connsiteY1" fmla="*/ 392279 h 923678"/>
              <a:gd name="connsiteX2" fmla="*/ 1127176 w 2237755"/>
              <a:gd name="connsiteY2" fmla="*/ 923675 h 923678"/>
              <a:gd name="connsiteX3" fmla="*/ 0 w 2237755"/>
              <a:gd name="connsiteY3" fmla="*/ 397509 h 923678"/>
              <a:gd name="connsiteX4" fmla="*/ 431297 w 2237755"/>
              <a:gd name="connsiteY4" fmla="*/ 0 h 923678"/>
              <a:gd name="connsiteX5" fmla="*/ 1122975 w 2237755"/>
              <a:gd name="connsiteY5" fmla="*/ 302402 h 923678"/>
              <a:gd name="connsiteX6" fmla="*/ 1828835 w 2237755"/>
              <a:gd name="connsiteY6" fmla="*/ 1264 h 92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7755" h="923678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180000" rIns="0" bIns="0" rtlCol="0" anchor="ctr"/>
          <a:lstStyle/>
          <a:p>
            <a:pPr algn="ctr"/>
            <a:r>
              <a:rPr lang="zh-TW" altLang="en-US" sz="2300" b="1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新</a:t>
            </a:r>
            <a:r>
              <a:rPr lang="zh-TW" altLang="en-US" sz="2300" b="1" kern="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住</a:t>
            </a:r>
            <a:r>
              <a:rPr lang="zh-TW" altLang="en-US" sz="2300" b="1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民團</a:t>
            </a:r>
            <a:r>
              <a:rPr lang="zh-TW" altLang="en-US" sz="2300" b="1" kern="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體</a:t>
            </a:r>
            <a:endParaRPr lang="zh-CN" altLang="en-US" sz="2300" b="1" kern="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3" y="3866654"/>
            <a:ext cx="3413755" cy="2297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068" y="3041436"/>
            <a:ext cx="3169095" cy="2173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85" y="4465870"/>
            <a:ext cx="3859544" cy="2253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14" y="872015"/>
            <a:ext cx="3586068" cy="2393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圖片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85" y="530593"/>
            <a:ext cx="3595843" cy="2668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空心弧 44"/>
          <p:cNvSpPr/>
          <p:nvPr/>
        </p:nvSpPr>
        <p:spPr>
          <a:xfrm>
            <a:off x="827280" y="2729025"/>
            <a:ext cx="2984897" cy="2836274"/>
          </a:xfrm>
          <a:prstGeom prst="blockArc">
            <a:avLst>
              <a:gd name="adj1" fmla="val 13186668"/>
              <a:gd name="adj2" fmla="val 19259822"/>
              <a:gd name="adj3" fmla="val 20854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180000" rtlCol="0" anchor="ctr"/>
          <a:lstStyle/>
          <a:p>
            <a:pPr algn="ctr">
              <a:defRPr/>
            </a:pPr>
            <a:r>
              <a:rPr lang="zh-TW" altLang="en-US" sz="2300" b="1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原住民團</a:t>
            </a:r>
            <a:r>
              <a:rPr lang="zh-TW" altLang="en-US" sz="2300" b="1" kern="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體</a:t>
            </a:r>
            <a:endParaRPr lang="en-US" sz="2300" b="1" kern="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30" name="空心弧 46"/>
          <p:cNvSpPr/>
          <p:nvPr/>
        </p:nvSpPr>
        <p:spPr>
          <a:xfrm>
            <a:off x="4634992" y="2809357"/>
            <a:ext cx="2984897" cy="2827859"/>
          </a:xfrm>
          <a:prstGeom prst="blockArc">
            <a:avLst>
              <a:gd name="adj1" fmla="val 13186668"/>
              <a:gd name="adj2" fmla="val 19259822"/>
              <a:gd name="adj3" fmla="val 20854"/>
            </a:avLst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180000" rtlCol="0" anchor="ctr"/>
          <a:lstStyle/>
          <a:p>
            <a:pPr algn="ctr">
              <a:defRPr/>
            </a:pPr>
            <a:r>
              <a:rPr lang="zh-TW" altLang="en-US" sz="2300" b="1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宗親</a:t>
            </a:r>
            <a:r>
              <a:rPr lang="zh-TW" altLang="en-US" sz="2300" b="1" kern="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代表</a:t>
            </a:r>
            <a:endParaRPr lang="en-US" sz="2300" b="1" kern="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32" name="空心弧 44"/>
          <p:cNvSpPr/>
          <p:nvPr/>
        </p:nvSpPr>
        <p:spPr>
          <a:xfrm>
            <a:off x="8458159" y="2803025"/>
            <a:ext cx="2984897" cy="2829459"/>
          </a:xfrm>
          <a:prstGeom prst="blockArc">
            <a:avLst>
              <a:gd name="adj1" fmla="val 13186668"/>
              <a:gd name="adj2" fmla="val 19259822"/>
              <a:gd name="adj3" fmla="val 20854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180000" rtlCol="0" anchor="ctr"/>
          <a:lstStyle/>
          <a:p>
            <a:pPr algn="ctr">
              <a:defRPr/>
            </a:pPr>
            <a:r>
              <a:rPr lang="zh-TW" altLang="en-US" sz="2000" b="1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跨區</a:t>
            </a:r>
            <a:r>
              <a:rPr lang="zh-TW" altLang="en-US" sz="2000" b="1" kern="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志</a:t>
            </a:r>
            <a:r>
              <a:rPr lang="zh-TW" altLang="en-US" sz="2000" b="1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工團</a:t>
            </a:r>
            <a:r>
              <a:rPr lang="zh-TW" altLang="en-US" sz="2000" b="1" kern="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體</a:t>
            </a:r>
            <a:endParaRPr lang="en-US" sz="2000" b="1" kern="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31" name="椭圆 3"/>
          <p:cNvSpPr/>
          <p:nvPr/>
        </p:nvSpPr>
        <p:spPr>
          <a:xfrm>
            <a:off x="6905005" y="3320333"/>
            <a:ext cx="2242018" cy="903250"/>
          </a:xfrm>
          <a:custGeom>
            <a:avLst/>
            <a:gdLst>
              <a:gd name="connsiteX0" fmla="*/ 1819599 w 2302409"/>
              <a:gd name="connsiteY0" fmla="*/ 0 h 943122"/>
              <a:gd name="connsiteX1" fmla="*/ 2302409 w 2302409"/>
              <a:gd name="connsiteY1" fmla="*/ 391014 h 943122"/>
              <a:gd name="connsiteX2" fmla="*/ 1154885 w 2302409"/>
              <a:gd name="connsiteY2" fmla="*/ 943088 h 943122"/>
              <a:gd name="connsiteX3" fmla="*/ 0 w 2302409"/>
              <a:gd name="connsiteY3" fmla="*/ 406582 h 943122"/>
              <a:gd name="connsiteX4" fmla="*/ 459006 w 2302409"/>
              <a:gd name="connsiteY4" fmla="*/ 19413 h 943122"/>
              <a:gd name="connsiteX5" fmla="*/ 1150684 w 2302409"/>
              <a:gd name="connsiteY5" fmla="*/ 321815 h 943122"/>
              <a:gd name="connsiteX6" fmla="*/ 1819599 w 2302409"/>
              <a:gd name="connsiteY6" fmla="*/ 0 h 943122"/>
              <a:gd name="connsiteX0" fmla="*/ 1856544 w 2302409"/>
              <a:gd name="connsiteY0" fmla="*/ 1264 h 923709"/>
              <a:gd name="connsiteX1" fmla="*/ 2302409 w 2302409"/>
              <a:gd name="connsiteY1" fmla="*/ 371601 h 923709"/>
              <a:gd name="connsiteX2" fmla="*/ 1154885 w 2302409"/>
              <a:gd name="connsiteY2" fmla="*/ 923675 h 923709"/>
              <a:gd name="connsiteX3" fmla="*/ 0 w 2302409"/>
              <a:gd name="connsiteY3" fmla="*/ 387169 h 923709"/>
              <a:gd name="connsiteX4" fmla="*/ 459006 w 2302409"/>
              <a:gd name="connsiteY4" fmla="*/ 0 h 923709"/>
              <a:gd name="connsiteX5" fmla="*/ 1150684 w 2302409"/>
              <a:gd name="connsiteY5" fmla="*/ 302402 h 923709"/>
              <a:gd name="connsiteX6" fmla="*/ 1856544 w 2302409"/>
              <a:gd name="connsiteY6" fmla="*/ 1264 h 923709"/>
              <a:gd name="connsiteX0" fmla="*/ 1828835 w 2274700"/>
              <a:gd name="connsiteY0" fmla="*/ 1264 h 923747"/>
              <a:gd name="connsiteX1" fmla="*/ 2274700 w 2274700"/>
              <a:gd name="connsiteY1" fmla="*/ 371601 h 923747"/>
              <a:gd name="connsiteX2" fmla="*/ 1127176 w 2274700"/>
              <a:gd name="connsiteY2" fmla="*/ 923675 h 923747"/>
              <a:gd name="connsiteX3" fmla="*/ 0 w 2274700"/>
              <a:gd name="connsiteY3" fmla="*/ 397509 h 923747"/>
              <a:gd name="connsiteX4" fmla="*/ 431297 w 2274700"/>
              <a:gd name="connsiteY4" fmla="*/ 0 h 923747"/>
              <a:gd name="connsiteX5" fmla="*/ 1122975 w 2274700"/>
              <a:gd name="connsiteY5" fmla="*/ 302402 h 923747"/>
              <a:gd name="connsiteX6" fmla="*/ 1828835 w 2274700"/>
              <a:gd name="connsiteY6" fmla="*/ 1264 h 923747"/>
              <a:gd name="connsiteX0" fmla="*/ 1828835 w 2237755"/>
              <a:gd name="connsiteY0" fmla="*/ 1264 h 923747"/>
              <a:gd name="connsiteX1" fmla="*/ 2237755 w 2237755"/>
              <a:gd name="connsiteY1" fmla="*/ 371601 h 923747"/>
              <a:gd name="connsiteX2" fmla="*/ 1127176 w 2237755"/>
              <a:gd name="connsiteY2" fmla="*/ 923675 h 923747"/>
              <a:gd name="connsiteX3" fmla="*/ 0 w 2237755"/>
              <a:gd name="connsiteY3" fmla="*/ 397509 h 923747"/>
              <a:gd name="connsiteX4" fmla="*/ 431297 w 2237755"/>
              <a:gd name="connsiteY4" fmla="*/ 0 h 923747"/>
              <a:gd name="connsiteX5" fmla="*/ 1122975 w 2237755"/>
              <a:gd name="connsiteY5" fmla="*/ 302402 h 923747"/>
              <a:gd name="connsiteX6" fmla="*/ 1828835 w 2237755"/>
              <a:gd name="connsiteY6" fmla="*/ 1264 h 923747"/>
              <a:gd name="connsiteX0" fmla="*/ 1828835 w 2237755"/>
              <a:gd name="connsiteY0" fmla="*/ 1264 h 923678"/>
              <a:gd name="connsiteX1" fmla="*/ 2237755 w 2237755"/>
              <a:gd name="connsiteY1" fmla="*/ 392279 h 923678"/>
              <a:gd name="connsiteX2" fmla="*/ 1127176 w 2237755"/>
              <a:gd name="connsiteY2" fmla="*/ 923675 h 923678"/>
              <a:gd name="connsiteX3" fmla="*/ 0 w 2237755"/>
              <a:gd name="connsiteY3" fmla="*/ 397509 h 923678"/>
              <a:gd name="connsiteX4" fmla="*/ 431297 w 2237755"/>
              <a:gd name="connsiteY4" fmla="*/ 0 h 923678"/>
              <a:gd name="connsiteX5" fmla="*/ 1122975 w 2237755"/>
              <a:gd name="connsiteY5" fmla="*/ 302402 h 923678"/>
              <a:gd name="connsiteX6" fmla="*/ 1828835 w 2237755"/>
              <a:gd name="connsiteY6" fmla="*/ 1264 h 92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7755" h="923678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180000" rIns="0" bIns="0" rtlCol="0" anchor="ctr"/>
          <a:lstStyle/>
          <a:p>
            <a:pPr algn="ctr"/>
            <a:r>
              <a:rPr lang="zh-TW" altLang="en-US" sz="2300" b="1" kern="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縣府同仁</a:t>
            </a:r>
            <a:endParaRPr lang="zh-CN" altLang="en-US" sz="2300" b="1" kern="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99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角三角形 3"/>
          <p:cNvSpPr/>
          <p:nvPr/>
        </p:nvSpPr>
        <p:spPr>
          <a:xfrm flipH="1">
            <a:off x="3505199" y="5629274"/>
            <a:ext cx="8755236" cy="1228725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直角三角形 4"/>
          <p:cNvSpPr/>
          <p:nvPr/>
        </p:nvSpPr>
        <p:spPr>
          <a:xfrm>
            <a:off x="0" y="3900488"/>
            <a:ext cx="8340898" cy="2957512"/>
          </a:xfrm>
          <a:prstGeom prst="rtTriangle">
            <a:avLst/>
          </a:prstGeom>
          <a:solidFill>
            <a:srgbClr val="DDE9E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4" b="61520"/>
          <a:stretch/>
        </p:blipFill>
        <p:spPr>
          <a:xfrm rot="5400000">
            <a:off x="7168222" y="3073058"/>
            <a:ext cx="8538796" cy="1508760"/>
          </a:xfrm>
          <a:prstGeom prst="rect">
            <a:avLst/>
          </a:prstGeom>
        </p:spPr>
      </p:pic>
      <p:sp>
        <p:nvSpPr>
          <p:cNvPr id="35" name="文本框 10"/>
          <p:cNvSpPr txBox="1"/>
          <p:nvPr/>
        </p:nvSpPr>
        <p:spPr>
          <a:xfrm>
            <a:off x="5386718" y="884244"/>
            <a:ext cx="976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賄選</a:t>
            </a:r>
            <a:endParaRPr kumimoji="1" lang="zh-TW" altLang="en-US" sz="2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8" name="文本框 10"/>
          <p:cNvSpPr txBox="1"/>
          <p:nvPr/>
        </p:nvSpPr>
        <p:spPr>
          <a:xfrm>
            <a:off x="5313991" y="5186309"/>
            <a:ext cx="117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散布</a:t>
            </a:r>
            <a:endParaRPr kumimoji="1" lang="en-US" altLang="zh-TW" sz="24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假訊息</a:t>
            </a:r>
            <a:endParaRPr kumimoji="1" lang="zh-TW" altLang="en-US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4" name="Group 119"/>
          <p:cNvGrpSpPr/>
          <p:nvPr/>
        </p:nvGrpSpPr>
        <p:grpSpPr>
          <a:xfrm rot="10800000">
            <a:off x="1" y="82006"/>
            <a:ext cx="9253055" cy="1017423"/>
            <a:chOff x="8829063" y="2223017"/>
            <a:chExt cx="3387749" cy="1253739"/>
          </a:xfrm>
          <a:solidFill>
            <a:srgbClr val="58C4B8"/>
          </a:solidFill>
        </p:grpSpPr>
        <p:grpSp>
          <p:nvGrpSpPr>
            <p:cNvPr id="45" name="Group 129"/>
            <p:cNvGrpSpPr/>
            <p:nvPr/>
          </p:nvGrpSpPr>
          <p:grpSpPr>
            <a:xfrm>
              <a:off x="8829063" y="2223017"/>
              <a:ext cx="3387749" cy="1253739"/>
              <a:chOff x="7714759" y="1806706"/>
              <a:chExt cx="3910413" cy="914401"/>
            </a:xfrm>
            <a:grpFill/>
          </p:grpSpPr>
          <p:sp>
            <p:nvSpPr>
              <p:cNvPr id="52" name="Rectangle 139"/>
              <p:cNvSpPr/>
              <p:nvPr/>
            </p:nvSpPr>
            <p:spPr>
              <a:xfrm>
                <a:off x="8201685" y="1806706"/>
                <a:ext cx="3423487" cy="914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Oval 140"/>
              <p:cNvSpPr/>
              <p:nvPr/>
            </p:nvSpPr>
            <p:spPr>
              <a:xfrm>
                <a:off x="7714759" y="1806707"/>
                <a:ext cx="914400" cy="9144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Group 131"/>
            <p:cNvGrpSpPr/>
            <p:nvPr/>
          </p:nvGrpSpPr>
          <p:grpSpPr>
            <a:xfrm>
              <a:off x="9231307" y="2598568"/>
              <a:ext cx="428382" cy="498380"/>
              <a:chOff x="6828400" y="3782413"/>
              <a:chExt cx="184491" cy="214637"/>
            </a:xfrm>
            <a:grpFill/>
          </p:grpSpPr>
          <p:sp>
            <p:nvSpPr>
              <p:cNvPr id="49" name="Rectangle 136"/>
              <p:cNvSpPr>
                <a:spLocks/>
              </p:cNvSpPr>
              <p:nvPr/>
            </p:nvSpPr>
            <p:spPr bwMode="auto">
              <a:xfrm>
                <a:off x="6828400" y="3982580"/>
                <a:ext cx="184491" cy="144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: Shape 137"/>
              <p:cNvSpPr>
                <a:spLocks/>
              </p:cNvSpPr>
              <p:nvPr/>
            </p:nvSpPr>
            <p:spPr bwMode="auto">
              <a:xfrm>
                <a:off x="6870604" y="3782413"/>
                <a:ext cx="33763" cy="84408"/>
              </a:xfrm>
              <a:custGeom>
                <a:avLst/>
                <a:gdLst>
                  <a:gd name="T0" fmla="*/ 7 w 21"/>
                  <a:gd name="T1" fmla="*/ 40 h 52"/>
                  <a:gd name="T2" fmla="*/ 10 w 21"/>
                  <a:gd name="T3" fmla="*/ 50 h 52"/>
                  <a:gd name="T4" fmla="*/ 19 w 21"/>
                  <a:gd name="T5" fmla="*/ 32 h 52"/>
                  <a:gd name="T6" fmla="*/ 14 w 21"/>
                  <a:gd name="T7" fmla="*/ 21 h 52"/>
                  <a:gd name="T8" fmla="*/ 13 w 21"/>
                  <a:gd name="T9" fmla="*/ 13 h 52"/>
                  <a:gd name="T10" fmla="*/ 8 w 21"/>
                  <a:gd name="T11" fmla="*/ 4 h 52"/>
                  <a:gd name="T12" fmla="*/ 3 w 21"/>
                  <a:gd name="T13" fmla="*/ 22 h 52"/>
                  <a:gd name="T14" fmla="*/ 7 w 21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2">
                    <a:moveTo>
                      <a:pt x="7" y="40"/>
                    </a:moveTo>
                    <a:cubicBezTo>
                      <a:pt x="1" y="42"/>
                      <a:pt x="4" y="52"/>
                      <a:pt x="10" y="50"/>
                    </a:cubicBezTo>
                    <a:cubicBezTo>
                      <a:pt x="18" y="47"/>
                      <a:pt x="21" y="40"/>
                      <a:pt x="19" y="32"/>
                    </a:cubicBezTo>
                    <a:cubicBezTo>
                      <a:pt x="18" y="28"/>
                      <a:pt x="16" y="25"/>
                      <a:pt x="14" y="21"/>
                    </a:cubicBezTo>
                    <a:cubicBezTo>
                      <a:pt x="13" y="19"/>
                      <a:pt x="11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2" y="8"/>
                      <a:pt x="0" y="16"/>
                      <a:pt x="3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: Shape 138"/>
              <p:cNvSpPr>
                <a:spLocks/>
              </p:cNvSpPr>
              <p:nvPr/>
            </p:nvSpPr>
            <p:spPr bwMode="auto">
              <a:xfrm>
                <a:off x="6918836" y="3782413"/>
                <a:ext cx="32557" cy="84408"/>
              </a:xfrm>
              <a:custGeom>
                <a:avLst/>
                <a:gdLst>
                  <a:gd name="T0" fmla="*/ 7 w 20"/>
                  <a:gd name="T1" fmla="*/ 40 h 52"/>
                  <a:gd name="T2" fmla="*/ 10 w 20"/>
                  <a:gd name="T3" fmla="*/ 50 h 52"/>
                  <a:gd name="T4" fmla="*/ 18 w 20"/>
                  <a:gd name="T5" fmla="*/ 32 h 52"/>
                  <a:gd name="T6" fmla="*/ 13 w 20"/>
                  <a:gd name="T7" fmla="*/ 21 h 52"/>
                  <a:gd name="T8" fmla="*/ 13 w 20"/>
                  <a:gd name="T9" fmla="*/ 13 h 52"/>
                  <a:gd name="T10" fmla="*/ 8 w 20"/>
                  <a:gd name="T11" fmla="*/ 4 h 52"/>
                  <a:gd name="T12" fmla="*/ 2 w 20"/>
                  <a:gd name="T13" fmla="*/ 22 h 52"/>
                  <a:gd name="T14" fmla="*/ 7 w 20"/>
                  <a:gd name="T15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2">
                    <a:moveTo>
                      <a:pt x="7" y="40"/>
                    </a:moveTo>
                    <a:cubicBezTo>
                      <a:pt x="0" y="42"/>
                      <a:pt x="3" y="52"/>
                      <a:pt x="10" y="50"/>
                    </a:cubicBezTo>
                    <a:cubicBezTo>
                      <a:pt x="18" y="47"/>
                      <a:pt x="20" y="40"/>
                      <a:pt x="18" y="32"/>
                    </a:cubicBezTo>
                    <a:cubicBezTo>
                      <a:pt x="17" y="28"/>
                      <a:pt x="15" y="25"/>
                      <a:pt x="13" y="21"/>
                    </a:cubicBezTo>
                    <a:cubicBezTo>
                      <a:pt x="12" y="19"/>
                      <a:pt x="10" y="15"/>
                      <a:pt x="13" y="13"/>
                    </a:cubicBezTo>
                    <a:cubicBezTo>
                      <a:pt x="19" y="10"/>
                      <a:pt x="14" y="0"/>
                      <a:pt x="8" y="4"/>
                    </a:cubicBezTo>
                    <a:cubicBezTo>
                      <a:pt x="1" y="8"/>
                      <a:pt x="0" y="16"/>
                      <a:pt x="2" y="22"/>
                    </a:cubicBezTo>
                    <a:cubicBezTo>
                      <a:pt x="3" y="25"/>
                      <a:pt x="12" y="38"/>
                      <a:pt x="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" name="TextBox 133"/>
            <p:cNvSpPr txBox="1"/>
            <p:nvPr/>
          </p:nvSpPr>
          <p:spPr>
            <a:xfrm rot="10800000" flipH="1">
              <a:off x="8960299" y="2494024"/>
              <a:ext cx="1860285" cy="811953"/>
            </a:xfrm>
            <a:prstGeom prst="rect">
              <a:avLst/>
            </a:prstGeom>
            <a:grpFill/>
          </p:spPr>
          <p:txBody>
            <a:bodyPr wrap="none" lIns="0" tIns="0" rIns="0" bIns="0" anchor="ctr" anchorCtr="0">
              <a:noAutofit/>
            </a:bodyPr>
            <a:lstStyle/>
            <a:p>
              <a:pPr algn="r"/>
              <a:r>
                <a:rPr lang="zh-TW" altLang="en-US" sz="36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一、政風</a:t>
              </a:r>
              <a:r>
                <a:rPr lang="zh-TW" altLang="en-US" sz="36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預防</a:t>
              </a:r>
              <a:r>
                <a:rPr lang="zh-TW" altLang="en-US" sz="36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工作</a:t>
              </a:r>
              <a:r>
                <a:rPr lang="zh-TW" altLang="en-US" sz="2000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	啟動服務深耕、創新創意宣導、擴大揚清示範</a:t>
              </a:r>
            </a:p>
          </p:txBody>
        </p:sp>
      </p:grpSp>
      <p:sp>
        <p:nvSpPr>
          <p:cNvPr id="19" name="PA_圆角矩形 159"/>
          <p:cNvSpPr/>
          <p:nvPr>
            <p:custDataLst>
              <p:tags r:id="rId1"/>
            </p:custDataLst>
          </p:nvPr>
        </p:nvSpPr>
        <p:spPr>
          <a:xfrm>
            <a:off x="-1" y="1233628"/>
            <a:ext cx="2927759" cy="57051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25400">
            <a:gradFill>
              <a:gsLst>
                <a:gs pos="15000">
                  <a:schemeClr val="tx2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1270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lt"/>
              </a:rPr>
              <a:t>辦理</a:t>
            </a:r>
            <a:r>
              <a:rPr lang="zh-TW" altLang="en-US" sz="2400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lt"/>
              </a:rPr>
              <a:t>廉潔楷模選拔</a:t>
            </a:r>
            <a:endParaRPr lang="zh-CN" altLang="en-US" sz="24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  <a:sym typeface="+mn-lt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056" y="5162189"/>
            <a:ext cx="2176577" cy="154348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771" y="1945661"/>
            <a:ext cx="7051481" cy="3909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4" name="PA-组合 107"/>
          <p:cNvGrpSpPr/>
          <p:nvPr>
            <p:custDataLst>
              <p:tags r:id="rId2"/>
            </p:custDataLst>
          </p:nvPr>
        </p:nvGrpSpPr>
        <p:grpSpPr>
          <a:xfrm>
            <a:off x="7462007" y="974807"/>
            <a:ext cx="3495378" cy="3505019"/>
            <a:chOff x="304799" y="673100"/>
            <a:chExt cx="4000500" cy="4000499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PA-同心圆 108"/>
            <p:cNvSpPr/>
            <p:nvPr>
              <p:custDataLst>
                <p:tags r:id="rId3"/>
              </p:custDataLst>
            </p:nvPr>
          </p:nvSpPr>
          <p:spPr>
            <a:xfrm>
              <a:off x="304799" y="673100"/>
              <a:ext cx="4000500" cy="4000499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rgbClr val="F1F3F2"/>
                </a:gs>
                <a:gs pos="55000">
                  <a:srgbClr val="F1F3F2"/>
                </a:gs>
                <a:gs pos="100000">
                  <a:srgbClr val="B2B2B2"/>
                </a:gs>
              </a:gsLst>
              <a:lin ang="81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 smtClean="0">
                <a:solidFill>
                  <a:srgbClr val="F37487"/>
                </a:solidFill>
                <a:ea typeface="微软雅黑" pitchFamily="34" charset="-122"/>
              </a:endParaRPr>
            </a:p>
          </p:txBody>
        </p:sp>
        <p:sp>
          <p:nvSpPr>
            <p:cNvPr id="26" name="PA-椭圆 109"/>
            <p:cNvSpPr/>
            <p:nvPr>
              <p:custDataLst>
                <p:tags r:id="rId4"/>
              </p:custDataLst>
            </p:nvPr>
          </p:nvSpPr>
          <p:spPr>
            <a:xfrm>
              <a:off x="392114" y="760413"/>
              <a:ext cx="3721887" cy="382587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1000">
                  <a:srgbClr val="F1F3F2"/>
                </a:gs>
                <a:gs pos="100000">
                  <a:srgbClr val="B2B2B2"/>
                </a:gs>
              </a:gsLst>
              <a:lin ang="189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 smtClean="0">
                <a:solidFill>
                  <a:srgbClr val="CAACA1"/>
                </a:solidFill>
                <a:ea typeface="微软雅黑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7847467" y="1652593"/>
            <a:ext cx="27976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本年度有本縣消防局等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個機關（單位）學校計舉薦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名參與選拔，經評審計消防局陳國瑋等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人獲選，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於擴大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主管會報由縣長親自公開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表揚。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35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多边形创意工作总结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  <p:tag name="WHOLESPTYPE" val="Shape_Oth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heme/theme1.xml><?xml version="1.0" encoding="utf-8"?>
<a:theme xmlns:a="http://schemas.openxmlformats.org/drawingml/2006/main" name="Office 主题">
  <a:themeElements>
    <a:clrScheme name="自定义 2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5B0D2"/>
      </a:accent1>
      <a:accent2>
        <a:srgbClr val="047ABA"/>
      </a:accent2>
      <a:accent3>
        <a:srgbClr val="58C4B8"/>
      </a:accent3>
      <a:accent4>
        <a:srgbClr val="15B0B8"/>
      </a:accent4>
      <a:accent5>
        <a:srgbClr val="077FBF"/>
      </a:accent5>
      <a:accent6>
        <a:srgbClr val="70AD47"/>
      </a:accent6>
      <a:hlink>
        <a:srgbClr val="6DC2CC"/>
      </a:hlink>
      <a:folHlink>
        <a:srgbClr val="7BC8DB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1373</Words>
  <Application>Microsoft Office PowerPoint</Application>
  <PresentationFormat>寬螢幕</PresentationFormat>
  <Paragraphs>189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8" baseType="lpstr">
      <vt:lpstr>等线</vt:lpstr>
      <vt:lpstr>等线</vt:lpstr>
      <vt:lpstr>DengXian Light</vt:lpstr>
      <vt:lpstr>Microsoft YaHei</vt:lpstr>
      <vt:lpstr>Microsoft YaHei</vt:lpstr>
      <vt:lpstr>Microsoft YaHei Light</vt:lpstr>
      <vt:lpstr>新細明體</vt:lpstr>
      <vt:lpstr>標楷體</vt:lpstr>
      <vt:lpstr>Arial</vt:lpstr>
      <vt:lpstr>Calibri</vt:lpstr>
      <vt:lpstr>Times New Roman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楊詠崴</cp:lastModifiedBy>
  <cp:revision>338</cp:revision>
  <cp:lastPrinted>2019-11-18T07:50:15Z</cp:lastPrinted>
  <dcterms:created xsi:type="dcterms:W3CDTF">2017-10-13T08:07:18Z</dcterms:created>
  <dcterms:modified xsi:type="dcterms:W3CDTF">2019-11-18T08:05:28Z</dcterms:modified>
</cp:coreProperties>
</file>