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3" r:id="rId1"/>
  </p:sldMasterIdLst>
  <p:notesMasterIdLst>
    <p:notesMasterId r:id="rId32"/>
  </p:notesMasterIdLst>
  <p:handoutMasterIdLst>
    <p:handoutMasterId r:id="rId33"/>
  </p:handoutMasterIdLst>
  <p:sldIdLst>
    <p:sldId id="479" r:id="rId2"/>
    <p:sldId id="11928" r:id="rId3"/>
    <p:sldId id="414" r:id="rId4"/>
    <p:sldId id="415" r:id="rId5"/>
    <p:sldId id="293" r:id="rId6"/>
    <p:sldId id="11929" r:id="rId7"/>
    <p:sldId id="11930" r:id="rId8"/>
    <p:sldId id="11938" r:id="rId9"/>
    <p:sldId id="11932" r:id="rId10"/>
    <p:sldId id="11933" r:id="rId11"/>
    <p:sldId id="11934" r:id="rId12"/>
    <p:sldId id="11950" r:id="rId13"/>
    <p:sldId id="11945" r:id="rId14"/>
    <p:sldId id="11943" r:id="rId15"/>
    <p:sldId id="11941" r:id="rId16"/>
    <p:sldId id="11947" r:id="rId17"/>
    <p:sldId id="11949" r:id="rId18"/>
    <p:sldId id="11951" r:id="rId19"/>
    <p:sldId id="11957" r:id="rId20"/>
    <p:sldId id="11958" r:id="rId21"/>
    <p:sldId id="11959" r:id="rId22"/>
    <p:sldId id="11960" r:id="rId23"/>
    <p:sldId id="11961" r:id="rId24"/>
    <p:sldId id="11438" r:id="rId25"/>
    <p:sldId id="11952" r:id="rId26"/>
    <p:sldId id="11953" r:id="rId27"/>
    <p:sldId id="11954" r:id="rId28"/>
    <p:sldId id="11439" r:id="rId29"/>
    <p:sldId id="11955" r:id="rId30"/>
    <p:sldId id="421" r:id="rId31"/>
  </p:sldIdLst>
  <p:sldSz cx="9144000" cy="5143500" type="screen16x9"/>
  <p:notesSz cx="7104063" cy="10234613"/>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0000"/>
    <a:srgbClr val="CADEE8"/>
    <a:srgbClr val="DFEBF1"/>
    <a:srgbClr val="ADCCDB"/>
    <a:srgbClr val="315A6F"/>
    <a:srgbClr val="0D1E43"/>
    <a:srgbClr val="590719"/>
    <a:srgbClr val="8DB8CD"/>
    <a:srgbClr val="F3E5E8"/>
    <a:srgbClr val="F8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46" autoAdjust="0"/>
    <p:restoredTop sz="94844" autoAdjust="0"/>
  </p:normalViewPr>
  <p:slideViewPr>
    <p:cSldViewPr>
      <p:cViewPr varScale="1">
        <p:scale>
          <a:sx n="123" d="100"/>
          <a:sy n="123" d="100"/>
        </p:scale>
        <p:origin x="744" y="9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8D8B80-A30A-4C4D-AEF5-3FB6196CB018}" type="doc">
      <dgm:prSet loTypeId="urn:microsoft.com/office/officeart/2005/8/layout/radial6" loCatId="relationship" qsTypeId="urn:microsoft.com/office/officeart/2005/8/quickstyle/3d3" qsCatId="3D" csTypeId="urn:microsoft.com/office/officeart/2005/8/colors/colorful1" csCatId="colorful" phldr="1"/>
      <dgm:spPr/>
      <dgm:t>
        <a:bodyPr/>
        <a:lstStyle/>
        <a:p>
          <a:endParaRPr lang="zh-TW" altLang="en-US"/>
        </a:p>
      </dgm:t>
    </dgm:pt>
    <dgm:pt modelId="{166ADC68-372B-47C2-9F78-934A943B1BAA}">
      <dgm:prSet phldrT="[文字]" custT="1"/>
      <dgm:spPr>
        <a:solidFill>
          <a:srgbClr val="001C54"/>
        </a:solidFill>
      </dgm:spPr>
      <dgm:t>
        <a:bodyPr/>
        <a:lstStyle/>
        <a:p>
          <a:r>
            <a:rPr lang="zh-TW" altLang="en-US" sz="18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府外研習</a:t>
          </a:r>
        </a:p>
      </dgm:t>
    </dgm:pt>
    <dgm:pt modelId="{431FAFFD-4C18-416B-B07E-583558C3383F}" type="parTrans" cxnId="{65AC5C9B-18B7-4969-A330-C03CD170E1C8}">
      <dgm:prSet/>
      <dgm:spPr/>
      <dgm:t>
        <a:bodyPr/>
        <a:lstStyle/>
        <a:p>
          <a:endParaRPr lang="zh-TW" altLang="en-US" sz="2000">
            <a:latin typeface="標楷體" panose="03000509000000000000" pitchFamily="65" charset="-120"/>
            <a:ea typeface="標楷體" panose="03000509000000000000" pitchFamily="65" charset="-120"/>
          </a:endParaRPr>
        </a:p>
      </dgm:t>
    </dgm:pt>
    <dgm:pt modelId="{5BF1F889-D1C1-44D3-A0E6-2EA8DFCBB755}" type="sibTrans" cxnId="{65AC5C9B-18B7-4969-A330-C03CD170E1C8}">
      <dgm:prSet/>
      <dgm:spPr/>
      <dgm:t>
        <a:bodyPr/>
        <a:lstStyle/>
        <a:p>
          <a:endParaRPr lang="zh-TW" altLang="en-US" sz="2000">
            <a:latin typeface="標楷體" panose="03000509000000000000" pitchFamily="65" charset="-120"/>
            <a:ea typeface="標楷體" panose="03000509000000000000" pitchFamily="65" charset="-120"/>
          </a:endParaRPr>
        </a:p>
      </dgm:t>
    </dgm:pt>
    <dgm:pt modelId="{9830897E-0458-4CE8-BE6D-20DD59EC1F67}">
      <dgm:prSet phldrT="[文字]" custT="1"/>
      <dgm:spPr>
        <a:solidFill>
          <a:srgbClr val="B08600"/>
        </a:solidFill>
      </dgm:spPr>
      <dgm:t>
        <a:bodyPr/>
        <a:lstStyle/>
        <a:p>
          <a:pPr>
            <a:lnSpc>
              <a:spcPct val="100000"/>
            </a:lnSpc>
          </a:pPr>
          <a:r>
            <a:rPr lang="zh-TW" altLang="en-US" sz="2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銓敘部</a:t>
          </a:r>
        </a:p>
      </dgm:t>
    </dgm:pt>
    <dgm:pt modelId="{CDD106F0-D6E3-4386-810C-3448A5CA45B0}" type="parTrans" cxnId="{AA82A6F5-AD8A-4345-885A-39C0A5B69094}">
      <dgm:prSet/>
      <dgm:spPr/>
      <dgm:t>
        <a:bodyPr/>
        <a:lstStyle/>
        <a:p>
          <a:endParaRPr lang="zh-TW" altLang="en-US" sz="2000">
            <a:latin typeface="標楷體" panose="03000509000000000000" pitchFamily="65" charset="-120"/>
            <a:ea typeface="標楷體" panose="03000509000000000000" pitchFamily="65" charset="-120"/>
          </a:endParaRPr>
        </a:p>
      </dgm:t>
    </dgm:pt>
    <dgm:pt modelId="{83FF689E-87AD-4B16-A2F7-EE4207AAAC7F}" type="sibTrans" cxnId="{AA82A6F5-AD8A-4345-885A-39C0A5B69094}">
      <dgm:prSet/>
      <dgm:spPr/>
      <dgm:t>
        <a:bodyPr/>
        <a:lstStyle/>
        <a:p>
          <a:endParaRPr lang="zh-TW" altLang="en-US" sz="2000">
            <a:latin typeface="標楷體" panose="03000509000000000000" pitchFamily="65" charset="-120"/>
            <a:ea typeface="標楷體" panose="03000509000000000000" pitchFamily="65" charset="-120"/>
          </a:endParaRPr>
        </a:p>
      </dgm:t>
    </dgm:pt>
    <dgm:pt modelId="{F877A4A2-F52C-47D3-81BF-16FE9FC27CE4}">
      <dgm:prSet phldrT="[文字]" custScaleX="127707" custScaleY="128562"/>
      <dgm:spPr/>
      <dgm:t>
        <a:bodyPr/>
        <a:lstStyle/>
        <a:p>
          <a:endParaRPr lang="zh-TW" altLang="en-US"/>
        </a:p>
      </dgm:t>
    </dgm:pt>
    <dgm:pt modelId="{69BF89EC-35D5-43BC-BEEB-1FE351209A44}" type="parTrans" cxnId="{F5D0309F-DDEE-4A29-B34E-65BEC9753844}">
      <dgm:prSet/>
      <dgm:spPr/>
      <dgm:t>
        <a:bodyPr/>
        <a:lstStyle/>
        <a:p>
          <a:endParaRPr lang="zh-TW" altLang="en-US" sz="2000">
            <a:latin typeface="標楷體" panose="03000509000000000000" pitchFamily="65" charset="-120"/>
            <a:ea typeface="標楷體" panose="03000509000000000000" pitchFamily="65" charset="-120"/>
          </a:endParaRPr>
        </a:p>
      </dgm:t>
    </dgm:pt>
    <dgm:pt modelId="{A6A5968B-1F6C-44C4-8D7E-720CB58804DD}" type="sibTrans" cxnId="{F5D0309F-DDEE-4A29-B34E-65BEC9753844}">
      <dgm:prSet/>
      <dgm:spPr/>
      <dgm:t>
        <a:bodyPr/>
        <a:lstStyle/>
        <a:p>
          <a:endParaRPr lang="zh-TW" altLang="en-US" sz="2000">
            <a:latin typeface="標楷體" panose="03000509000000000000" pitchFamily="65" charset="-120"/>
            <a:ea typeface="標楷體" panose="03000509000000000000" pitchFamily="65" charset="-120"/>
          </a:endParaRPr>
        </a:p>
      </dgm:t>
    </dgm:pt>
    <dgm:pt modelId="{98780183-F947-4315-80BE-25FF71E288F8}">
      <dgm:prSet phldrT="[文字]" custScaleX="127707" custScaleY="128562"/>
      <dgm:spPr/>
      <dgm:t>
        <a:bodyPr/>
        <a:lstStyle/>
        <a:p>
          <a:endParaRPr lang="zh-TW" altLang="en-US"/>
        </a:p>
      </dgm:t>
    </dgm:pt>
    <dgm:pt modelId="{211FD997-4806-48C7-A471-D122FD5424D0}" type="parTrans" cxnId="{2DFDB2AC-C0F5-4D4D-BF19-2EFFFC949008}">
      <dgm:prSet/>
      <dgm:spPr/>
      <dgm:t>
        <a:bodyPr/>
        <a:lstStyle/>
        <a:p>
          <a:endParaRPr lang="zh-TW" altLang="en-US" sz="2000">
            <a:latin typeface="標楷體" panose="03000509000000000000" pitchFamily="65" charset="-120"/>
            <a:ea typeface="標楷體" panose="03000509000000000000" pitchFamily="65" charset="-120"/>
          </a:endParaRPr>
        </a:p>
      </dgm:t>
    </dgm:pt>
    <dgm:pt modelId="{0A67F497-8DA7-4E65-8A85-27A39C40B188}" type="sibTrans" cxnId="{2DFDB2AC-C0F5-4D4D-BF19-2EFFFC949008}">
      <dgm:prSet/>
      <dgm:spPr/>
      <dgm:t>
        <a:bodyPr/>
        <a:lstStyle/>
        <a:p>
          <a:endParaRPr lang="zh-TW" altLang="en-US" sz="2000">
            <a:latin typeface="標楷體" panose="03000509000000000000" pitchFamily="65" charset="-120"/>
            <a:ea typeface="標楷體" panose="03000509000000000000" pitchFamily="65" charset="-120"/>
          </a:endParaRPr>
        </a:p>
      </dgm:t>
    </dgm:pt>
    <dgm:pt modelId="{E97B12E9-0550-4D86-B9D2-FEED2E76B677}">
      <dgm:prSet phldrT="[文字]" custT="1"/>
      <dgm:spPr>
        <a:solidFill>
          <a:srgbClr val="700000"/>
        </a:solidFill>
      </dgm:spPr>
      <dgm:t>
        <a:bodyPr/>
        <a:lstStyle/>
        <a:p>
          <a:r>
            <a:rPr lang="zh-TW" altLang="en-US" sz="2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其它</a:t>
          </a:r>
          <a:endParaRPr lang="en-US" altLang="zh-TW" sz="2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zh-TW" altLang="en-US" sz="2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機構</a:t>
          </a:r>
        </a:p>
      </dgm:t>
    </dgm:pt>
    <dgm:pt modelId="{88D0F679-94D7-487F-B0EF-970B8E067AB0}" type="parTrans" cxnId="{3C16262A-024D-4D66-93B3-24FD09383862}">
      <dgm:prSet/>
      <dgm:spPr/>
      <dgm:t>
        <a:bodyPr/>
        <a:lstStyle/>
        <a:p>
          <a:endParaRPr lang="zh-TW" altLang="en-US" sz="2000">
            <a:latin typeface="標楷體" panose="03000509000000000000" pitchFamily="65" charset="-120"/>
            <a:ea typeface="標楷體" panose="03000509000000000000" pitchFamily="65" charset="-120"/>
          </a:endParaRPr>
        </a:p>
      </dgm:t>
    </dgm:pt>
    <dgm:pt modelId="{9F64777B-A775-4247-95D4-528AB4F69D54}" type="sibTrans" cxnId="{3C16262A-024D-4D66-93B3-24FD09383862}">
      <dgm:prSet/>
      <dgm:spPr/>
      <dgm:t>
        <a:bodyPr/>
        <a:lstStyle/>
        <a:p>
          <a:endParaRPr lang="zh-TW" altLang="en-US" sz="2000">
            <a:latin typeface="標楷體" panose="03000509000000000000" pitchFamily="65" charset="-120"/>
            <a:ea typeface="標楷體" panose="03000509000000000000" pitchFamily="65" charset="-120"/>
          </a:endParaRPr>
        </a:p>
      </dgm:t>
    </dgm:pt>
    <dgm:pt modelId="{3883DE74-15F0-4298-810B-6F888F7086B9}">
      <dgm:prSet phldrT="[文字]" custT="1"/>
      <dgm:spPr>
        <a:solidFill>
          <a:srgbClr val="4E3151"/>
        </a:solidFill>
      </dgm:spPr>
      <dgm:t>
        <a:bodyPr/>
        <a:lstStyle/>
        <a:p>
          <a:pPr>
            <a:lnSpc>
              <a:spcPct val="100000"/>
            </a:lnSpc>
          </a:pPr>
          <a:r>
            <a:rPr lang="zh-TW" altLang="en-US" sz="2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國家文官學院</a:t>
          </a:r>
          <a:endParaRPr lang="en-US" altLang="zh-TW" sz="2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B0AF0850-CC64-41B2-A56A-6B28F9C58761}" type="parTrans" cxnId="{436FF1B1-8A6D-46DD-9A18-2241E376C17B}">
      <dgm:prSet/>
      <dgm:spPr/>
      <dgm:t>
        <a:bodyPr/>
        <a:lstStyle/>
        <a:p>
          <a:endParaRPr lang="zh-TW" altLang="en-US" sz="2000">
            <a:latin typeface="標楷體" panose="03000509000000000000" pitchFamily="65" charset="-120"/>
            <a:ea typeface="標楷體" panose="03000509000000000000" pitchFamily="65" charset="-120"/>
          </a:endParaRPr>
        </a:p>
      </dgm:t>
    </dgm:pt>
    <dgm:pt modelId="{AE458990-7195-4239-918D-D13AD0D39EAB}" type="sibTrans" cxnId="{436FF1B1-8A6D-46DD-9A18-2241E376C17B}">
      <dgm:prSet/>
      <dgm:spPr/>
      <dgm:t>
        <a:bodyPr/>
        <a:lstStyle/>
        <a:p>
          <a:endParaRPr lang="zh-TW" altLang="en-US" sz="2000">
            <a:latin typeface="標楷體" panose="03000509000000000000" pitchFamily="65" charset="-120"/>
            <a:ea typeface="標楷體" panose="03000509000000000000" pitchFamily="65" charset="-120"/>
          </a:endParaRPr>
        </a:p>
      </dgm:t>
    </dgm:pt>
    <dgm:pt modelId="{63D16EC0-2704-4EFA-BEAC-5C3E442588E7}">
      <dgm:prSet phldrT="[文字]" custT="1"/>
      <dgm:spPr/>
      <dgm:t>
        <a:bodyPr/>
        <a:lstStyle/>
        <a:p>
          <a:pPr>
            <a:lnSpc>
              <a:spcPct val="100000"/>
            </a:lnSpc>
          </a:pPr>
          <a:r>
            <a:rPr lang="zh-TW" altLang="en-US" sz="2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行政院人事總處</a:t>
          </a:r>
        </a:p>
      </dgm:t>
    </dgm:pt>
    <dgm:pt modelId="{5514B9B8-C1E0-472B-B98A-D9ECCD6496E7}" type="parTrans" cxnId="{B7A8B099-98D4-4296-9501-F792487C0CB0}">
      <dgm:prSet/>
      <dgm:spPr/>
      <dgm:t>
        <a:bodyPr/>
        <a:lstStyle/>
        <a:p>
          <a:endParaRPr lang="zh-TW" altLang="en-US" sz="2000">
            <a:latin typeface="標楷體" panose="03000509000000000000" pitchFamily="65" charset="-120"/>
            <a:ea typeface="標楷體" panose="03000509000000000000" pitchFamily="65" charset="-120"/>
          </a:endParaRPr>
        </a:p>
      </dgm:t>
    </dgm:pt>
    <dgm:pt modelId="{DF173666-D519-4A45-A5AC-93D8DD2CC1C7}" type="sibTrans" cxnId="{B7A8B099-98D4-4296-9501-F792487C0CB0}">
      <dgm:prSet/>
      <dgm:spPr/>
      <dgm:t>
        <a:bodyPr/>
        <a:lstStyle/>
        <a:p>
          <a:endParaRPr lang="zh-TW" altLang="en-US" sz="2000">
            <a:latin typeface="標楷體" panose="03000509000000000000" pitchFamily="65" charset="-120"/>
            <a:ea typeface="標楷體" panose="03000509000000000000" pitchFamily="65" charset="-120"/>
          </a:endParaRPr>
        </a:p>
      </dgm:t>
    </dgm:pt>
    <dgm:pt modelId="{8495586B-507C-4AF8-89EB-30406031DAFA}" type="pres">
      <dgm:prSet presAssocID="{EE8D8B80-A30A-4C4D-AEF5-3FB6196CB018}" presName="Name0" presStyleCnt="0">
        <dgm:presLayoutVars>
          <dgm:chMax val="1"/>
          <dgm:dir/>
          <dgm:animLvl val="ctr"/>
          <dgm:resizeHandles val="exact"/>
        </dgm:presLayoutVars>
      </dgm:prSet>
      <dgm:spPr/>
    </dgm:pt>
    <dgm:pt modelId="{F2F9AA34-A048-441A-9EF0-DB16D14F5E39}" type="pres">
      <dgm:prSet presAssocID="{166ADC68-372B-47C2-9F78-934A943B1BAA}" presName="centerShape" presStyleLbl="node0" presStyleIdx="0" presStyleCnt="1" custScaleX="71453" custScaleY="66308"/>
      <dgm:spPr/>
    </dgm:pt>
    <dgm:pt modelId="{3FFF6902-5687-4607-B453-7F8718205121}" type="pres">
      <dgm:prSet presAssocID="{9830897E-0458-4CE8-BE6D-20DD59EC1F67}" presName="node" presStyleLbl="node1" presStyleIdx="0" presStyleCnt="4" custScaleX="162386" custScaleY="154806" custRadScaleRad="92395">
        <dgm:presLayoutVars>
          <dgm:bulletEnabled val="1"/>
        </dgm:presLayoutVars>
      </dgm:prSet>
      <dgm:spPr/>
    </dgm:pt>
    <dgm:pt modelId="{E29FBE9D-D563-4922-8A1B-DCDE4E3D0052}" type="pres">
      <dgm:prSet presAssocID="{9830897E-0458-4CE8-BE6D-20DD59EC1F67}" presName="dummy" presStyleCnt="0"/>
      <dgm:spPr/>
    </dgm:pt>
    <dgm:pt modelId="{C0A41F58-CDCB-4907-B859-21D3C6699B3C}" type="pres">
      <dgm:prSet presAssocID="{83FF689E-87AD-4B16-A2F7-EE4207AAAC7F}" presName="sibTrans" presStyleLbl="sibTrans2D1" presStyleIdx="0" presStyleCnt="4"/>
      <dgm:spPr/>
    </dgm:pt>
    <dgm:pt modelId="{953BF090-22B8-45CC-B22E-24CA308FE37C}" type="pres">
      <dgm:prSet presAssocID="{E97B12E9-0550-4D86-B9D2-FEED2E76B677}" presName="node" presStyleLbl="node1" presStyleIdx="1" presStyleCnt="4" custScaleX="162386" custScaleY="154806" custRadScaleRad="92902">
        <dgm:presLayoutVars>
          <dgm:bulletEnabled val="1"/>
        </dgm:presLayoutVars>
      </dgm:prSet>
      <dgm:spPr/>
    </dgm:pt>
    <dgm:pt modelId="{BB31F116-F85C-4783-BF73-1091E07827F4}" type="pres">
      <dgm:prSet presAssocID="{E97B12E9-0550-4D86-B9D2-FEED2E76B677}" presName="dummy" presStyleCnt="0"/>
      <dgm:spPr/>
    </dgm:pt>
    <dgm:pt modelId="{F1FD53AC-A5DF-445D-B396-B0B160EBE915}" type="pres">
      <dgm:prSet presAssocID="{9F64777B-A775-4247-95D4-528AB4F69D54}" presName="sibTrans" presStyleLbl="sibTrans2D1" presStyleIdx="1" presStyleCnt="4"/>
      <dgm:spPr/>
    </dgm:pt>
    <dgm:pt modelId="{47984662-F4E3-42C7-8B7A-2316321CC703}" type="pres">
      <dgm:prSet presAssocID="{3883DE74-15F0-4298-810B-6F888F7086B9}" presName="node" presStyleLbl="node1" presStyleIdx="2" presStyleCnt="4" custScaleX="162386" custScaleY="154806" custRadScaleRad="92395">
        <dgm:presLayoutVars>
          <dgm:bulletEnabled val="1"/>
        </dgm:presLayoutVars>
      </dgm:prSet>
      <dgm:spPr/>
    </dgm:pt>
    <dgm:pt modelId="{18D63CCF-A9A0-40AA-994F-D195709EC445}" type="pres">
      <dgm:prSet presAssocID="{3883DE74-15F0-4298-810B-6F888F7086B9}" presName="dummy" presStyleCnt="0"/>
      <dgm:spPr/>
    </dgm:pt>
    <dgm:pt modelId="{20D59989-5F59-4A5F-B123-C9BDE77BDF9C}" type="pres">
      <dgm:prSet presAssocID="{AE458990-7195-4239-918D-D13AD0D39EAB}" presName="sibTrans" presStyleLbl="sibTrans2D1" presStyleIdx="2" presStyleCnt="4"/>
      <dgm:spPr/>
    </dgm:pt>
    <dgm:pt modelId="{887C1A34-0D75-40D9-A6C6-8BD9304CB1ED}" type="pres">
      <dgm:prSet presAssocID="{63D16EC0-2704-4EFA-BEAC-5C3E442588E7}" presName="node" presStyleLbl="node1" presStyleIdx="3" presStyleCnt="4" custScaleX="162386" custScaleY="154806" custRadScaleRad="92395">
        <dgm:presLayoutVars>
          <dgm:bulletEnabled val="1"/>
        </dgm:presLayoutVars>
      </dgm:prSet>
      <dgm:spPr/>
    </dgm:pt>
    <dgm:pt modelId="{9AC7938D-A7F3-4656-8BDA-13721513065E}" type="pres">
      <dgm:prSet presAssocID="{63D16EC0-2704-4EFA-BEAC-5C3E442588E7}" presName="dummy" presStyleCnt="0"/>
      <dgm:spPr/>
    </dgm:pt>
    <dgm:pt modelId="{6C368D27-1063-4E46-92E2-1998CB321A0B}" type="pres">
      <dgm:prSet presAssocID="{DF173666-D519-4A45-A5AC-93D8DD2CC1C7}" presName="sibTrans" presStyleLbl="sibTrans2D1" presStyleIdx="3" presStyleCnt="4"/>
      <dgm:spPr/>
    </dgm:pt>
  </dgm:ptLst>
  <dgm:cxnLst>
    <dgm:cxn modelId="{3C16262A-024D-4D66-93B3-24FD09383862}" srcId="{166ADC68-372B-47C2-9F78-934A943B1BAA}" destId="{E97B12E9-0550-4D86-B9D2-FEED2E76B677}" srcOrd="1" destOrd="0" parTransId="{88D0F679-94D7-487F-B0EF-970B8E067AB0}" sibTransId="{9F64777B-A775-4247-95D4-528AB4F69D54}"/>
    <dgm:cxn modelId="{C9A45B5E-787C-45D0-8E84-1AA9857D9C10}" type="presOf" srcId="{DF173666-D519-4A45-A5AC-93D8DD2CC1C7}" destId="{6C368D27-1063-4E46-92E2-1998CB321A0B}" srcOrd="0" destOrd="0" presId="urn:microsoft.com/office/officeart/2005/8/layout/radial6"/>
    <dgm:cxn modelId="{9C10B869-593B-44A1-8B1B-25C17BF55A04}" type="presOf" srcId="{EE8D8B80-A30A-4C4D-AEF5-3FB6196CB018}" destId="{8495586B-507C-4AF8-89EB-30406031DAFA}" srcOrd="0" destOrd="0" presId="urn:microsoft.com/office/officeart/2005/8/layout/radial6"/>
    <dgm:cxn modelId="{93814D53-A293-476E-BBEA-ECAAF0A1CD8B}" type="presOf" srcId="{3883DE74-15F0-4298-810B-6F888F7086B9}" destId="{47984662-F4E3-42C7-8B7A-2316321CC703}" srcOrd="0" destOrd="0" presId="urn:microsoft.com/office/officeart/2005/8/layout/radial6"/>
    <dgm:cxn modelId="{5DEFFD92-9171-403E-B553-95533F03EF43}" type="presOf" srcId="{E97B12E9-0550-4D86-B9D2-FEED2E76B677}" destId="{953BF090-22B8-45CC-B22E-24CA308FE37C}" srcOrd="0" destOrd="0" presId="urn:microsoft.com/office/officeart/2005/8/layout/radial6"/>
    <dgm:cxn modelId="{B7A8B099-98D4-4296-9501-F792487C0CB0}" srcId="{166ADC68-372B-47C2-9F78-934A943B1BAA}" destId="{63D16EC0-2704-4EFA-BEAC-5C3E442588E7}" srcOrd="3" destOrd="0" parTransId="{5514B9B8-C1E0-472B-B98A-D9ECCD6496E7}" sibTransId="{DF173666-D519-4A45-A5AC-93D8DD2CC1C7}"/>
    <dgm:cxn modelId="{65AC5C9B-18B7-4969-A330-C03CD170E1C8}" srcId="{EE8D8B80-A30A-4C4D-AEF5-3FB6196CB018}" destId="{166ADC68-372B-47C2-9F78-934A943B1BAA}" srcOrd="0" destOrd="0" parTransId="{431FAFFD-4C18-416B-B07E-583558C3383F}" sibTransId="{5BF1F889-D1C1-44D3-A0E6-2EA8DFCBB755}"/>
    <dgm:cxn modelId="{F5D0309F-DDEE-4A29-B34E-65BEC9753844}" srcId="{EE8D8B80-A30A-4C4D-AEF5-3FB6196CB018}" destId="{F877A4A2-F52C-47D3-81BF-16FE9FC27CE4}" srcOrd="1" destOrd="0" parTransId="{69BF89EC-35D5-43BC-BEEB-1FE351209A44}" sibTransId="{A6A5968B-1F6C-44C4-8D7E-720CB58804DD}"/>
    <dgm:cxn modelId="{2DFDB2AC-C0F5-4D4D-BF19-2EFFFC949008}" srcId="{EE8D8B80-A30A-4C4D-AEF5-3FB6196CB018}" destId="{98780183-F947-4315-80BE-25FF71E288F8}" srcOrd="2" destOrd="0" parTransId="{211FD997-4806-48C7-A471-D122FD5424D0}" sibTransId="{0A67F497-8DA7-4E65-8A85-27A39C40B188}"/>
    <dgm:cxn modelId="{436FF1B1-8A6D-46DD-9A18-2241E376C17B}" srcId="{166ADC68-372B-47C2-9F78-934A943B1BAA}" destId="{3883DE74-15F0-4298-810B-6F888F7086B9}" srcOrd="2" destOrd="0" parTransId="{B0AF0850-CC64-41B2-A56A-6B28F9C58761}" sibTransId="{AE458990-7195-4239-918D-D13AD0D39EAB}"/>
    <dgm:cxn modelId="{A69219C2-4287-4DEA-A62A-2D52F0D02D9F}" type="presOf" srcId="{63D16EC0-2704-4EFA-BEAC-5C3E442588E7}" destId="{887C1A34-0D75-40D9-A6C6-8BD9304CB1ED}" srcOrd="0" destOrd="0" presId="urn:microsoft.com/office/officeart/2005/8/layout/radial6"/>
    <dgm:cxn modelId="{E2A1ADC3-38B2-4442-A907-BF7BD95BC4D9}" type="presOf" srcId="{166ADC68-372B-47C2-9F78-934A943B1BAA}" destId="{F2F9AA34-A048-441A-9EF0-DB16D14F5E39}" srcOrd="0" destOrd="0" presId="urn:microsoft.com/office/officeart/2005/8/layout/radial6"/>
    <dgm:cxn modelId="{FCD8C7CD-3A26-47F3-8A8E-110B4BBFAC9F}" type="presOf" srcId="{9830897E-0458-4CE8-BE6D-20DD59EC1F67}" destId="{3FFF6902-5687-4607-B453-7F8718205121}" srcOrd="0" destOrd="0" presId="urn:microsoft.com/office/officeart/2005/8/layout/radial6"/>
    <dgm:cxn modelId="{3F91D6E3-420E-48D2-AF27-D0908F853BD4}" type="presOf" srcId="{AE458990-7195-4239-918D-D13AD0D39EAB}" destId="{20D59989-5F59-4A5F-B123-C9BDE77BDF9C}" srcOrd="0" destOrd="0" presId="urn:microsoft.com/office/officeart/2005/8/layout/radial6"/>
    <dgm:cxn modelId="{AA82A6F5-AD8A-4345-885A-39C0A5B69094}" srcId="{166ADC68-372B-47C2-9F78-934A943B1BAA}" destId="{9830897E-0458-4CE8-BE6D-20DD59EC1F67}" srcOrd="0" destOrd="0" parTransId="{CDD106F0-D6E3-4386-810C-3448A5CA45B0}" sibTransId="{83FF689E-87AD-4B16-A2F7-EE4207AAAC7F}"/>
    <dgm:cxn modelId="{256638F6-6C23-40A9-BE2D-E4B588CA7C29}" type="presOf" srcId="{9F64777B-A775-4247-95D4-528AB4F69D54}" destId="{F1FD53AC-A5DF-445D-B396-B0B160EBE915}" srcOrd="0" destOrd="0" presId="urn:microsoft.com/office/officeart/2005/8/layout/radial6"/>
    <dgm:cxn modelId="{2536C2FE-20F6-4386-9C7E-BD65AD368D42}" type="presOf" srcId="{83FF689E-87AD-4B16-A2F7-EE4207AAAC7F}" destId="{C0A41F58-CDCB-4907-B859-21D3C6699B3C}" srcOrd="0" destOrd="0" presId="urn:microsoft.com/office/officeart/2005/8/layout/radial6"/>
    <dgm:cxn modelId="{75526E58-DAA6-4A6E-99DA-79EECDA65B94}" type="presParOf" srcId="{8495586B-507C-4AF8-89EB-30406031DAFA}" destId="{F2F9AA34-A048-441A-9EF0-DB16D14F5E39}" srcOrd="0" destOrd="0" presId="urn:microsoft.com/office/officeart/2005/8/layout/radial6"/>
    <dgm:cxn modelId="{F2B0B23A-D611-41FC-8C47-6F620D9D4D0A}" type="presParOf" srcId="{8495586B-507C-4AF8-89EB-30406031DAFA}" destId="{3FFF6902-5687-4607-B453-7F8718205121}" srcOrd="1" destOrd="0" presId="urn:microsoft.com/office/officeart/2005/8/layout/radial6"/>
    <dgm:cxn modelId="{1A9349B9-F053-47F3-BA16-FE80BBC0E7EF}" type="presParOf" srcId="{8495586B-507C-4AF8-89EB-30406031DAFA}" destId="{E29FBE9D-D563-4922-8A1B-DCDE4E3D0052}" srcOrd="2" destOrd="0" presId="urn:microsoft.com/office/officeart/2005/8/layout/radial6"/>
    <dgm:cxn modelId="{285B42B6-732C-40C3-BABF-DC6ED9D5CB88}" type="presParOf" srcId="{8495586B-507C-4AF8-89EB-30406031DAFA}" destId="{C0A41F58-CDCB-4907-B859-21D3C6699B3C}" srcOrd="3" destOrd="0" presId="urn:microsoft.com/office/officeart/2005/8/layout/radial6"/>
    <dgm:cxn modelId="{F7D720E1-B907-4260-93F6-DB2AF033E6CB}" type="presParOf" srcId="{8495586B-507C-4AF8-89EB-30406031DAFA}" destId="{953BF090-22B8-45CC-B22E-24CA308FE37C}" srcOrd="4" destOrd="0" presId="urn:microsoft.com/office/officeart/2005/8/layout/radial6"/>
    <dgm:cxn modelId="{1B1C9E21-A854-4755-A21C-69CF73D23160}" type="presParOf" srcId="{8495586B-507C-4AF8-89EB-30406031DAFA}" destId="{BB31F116-F85C-4783-BF73-1091E07827F4}" srcOrd="5" destOrd="0" presId="urn:microsoft.com/office/officeart/2005/8/layout/radial6"/>
    <dgm:cxn modelId="{1E19E2A6-9237-4C15-9A20-EBF9959442A1}" type="presParOf" srcId="{8495586B-507C-4AF8-89EB-30406031DAFA}" destId="{F1FD53AC-A5DF-445D-B396-B0B160EBE915}" srcOrd="6" destOrd="0" presId="urn:microsoft.com/office/officeart/2005/8/layout/radial6"/>
    <dgm:cxn modelId="{1CB73A8B-702E-49E5-AEB4-2D635926DF88}" type="presParOf" srcId="{8495586B-507C-4AF8-89EB-30406031DAFA}" destId="{47984662-F4E3-42C7-8B7A-2316321CC703}" srcOrd="7" destOrd="0" presId="urn:microsoft.com/office/officeart/2005/8/layout/radial6"/>
    <dgm:cxn modelId="{A9F3F502-1C2C-4CBE-8687-7EA6AA4BE9EE}" type="presParOf" srcId="{8495586B-507C-4AF8-89EB-30406031DAFA}" destId="{18D63CCF-A9A0-40AA-994F-D195709EC445}" srcOrd="8" destOrd="0" presId="urn:microsoft.com/office/officeart/2005/8/layout/radial6"/>
    <dgm:cxn modelId="{53F4C36D-41C4-485C-9F98-B98DA5C81901}" type="presParOf" srcId="{8495586B-507C-4AF8-89EB-30406031DAFA}" destId="{20D59989-5F59-4A5F-B123-C9BDE77BDF9C}" srcOrd="9" destOrd="0" presId="urn:microsoft.com/office/officeart/2005/8/layout/radial6"/>
    <dgm:cxn modelId="{F391959C-1831-415B-BB74-95ED05A6D733}" type="presParOf" srcId="{8495586B-507C-4AF8-89EB-30406031DAFA}" destId="{887C1A34-0D75-40D9-A6C6-8BD9304CB1ED}" srcOrd="10" destOrd="0" presId="urn:microsoft.com/office/officeart/2005/8/layout/radial6"/>
    <dgm:cxn modelId="{121D51E9-EEB1-479C-9EC3-06A22AD85F66}" type="presParOf" srcId="{8495586B-507C-4AF8-89EB-30406031DAFA}" destId="{9AC7938D-A7F3-4656-8BDA-13721513065E}" srcOrd="11" destOrd="0" presId="urn:microsoft.com/office/officeart/2005/8/layout/radial6"/>
    <dgm:cxn modelId="{E0F8BAD6-D601-42E7-B76C-7B8CDDDDDB38}" type="presParOf" srcId="{8495586B-507C-4AF8-89EB-30406031DAFA}" destId="{6C368D27-1063-4E46-92E2-1998CB321A0B}"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E60502-0592-4D45-A991-3241838C54B8}" type="doc">
      <dgm:prSet loTypeId="urn:microsoft.com/office/officeart/2005/8/layout/venn3" loCatId="relationship" qsTypeId="urn:microsoft.com/office/officeart/2005/8/quickstyle/3d4" qsCatId="3D" csTypeId="urn:microsoft.com/office/officeart/2005/8/colors/colorful5" csCatId="colorful" phldr="1"/>
      <dgm:spPr/>
      <dgm:t>
        <a:bodyPr/>
        <a:lstStyle/>
        <a:p>
          <a:endParaRPr lang="zh-TW" altLang="en-US"/>
        </a:p>
      </dgm:t>
    </dgm:pt>
    <dgm:pt modelId="{643D1F3F-DEE6-4A44-B98A-00016E66954D}">
      <dgm:prSet phldrT="[文字]" custT="1"/>
      <dgm:spPr>
        <a:solidFill>
          <a:schemeClr val="accent2">
            <a:lumMod val="50000"/>
            <a:alpha val="50000"/>
          </a:schemeClr>
        </a:solidFill>
      </dgm:spPr>
      <dgm:t>
        <a:bodyPr/>
        <a:lstStyle/>
        <a:p>
          <a:endParaRPr lang="en-US" altLang="zh-TW" sz="2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zh-TW" altLang="en-US" sz="2000" dirty="0">
              <a:solidFill>
                <a:schemeClr val="bg1"/>
              </a:solidFill>
              <a:effectLst/>
              <a:latin typeface="標楷體" panose="03000509000000000000" pitchFamily="65" charset="-120"/>
              <a:ea typeface="標楷體" panose="03000509000000000000" pitchFamily="65" charset="-120"/>
            </a:rPr>
            <a:t>不定時抽查本府暨所屬機關員工辦公情形</a:t>
          </a:r>
        </a:p>
      </dgm:t>
    </dgm:pt>
    <dgm:pt modelId="{280A5056-3A4A-46A3-83BE-B90A854E7D1C}" type="parTrans" cxnId="{BC89357C-E66B-445B-82B3-7490DAFE69E3}">
      <dgm:prSet/>
      <dgm:spPr/>
      <dgm:t>
        <a:bodyPr/>
        <a:lstStyle/>
        <a:p>
          <a:endParaRPr lang="zh-TW" altLang="en-US"/>
        </a:p>
      </dgm:t>
    </dgm:pt>
    <dgm:pt modelId="{9B4DC97D-764E-4081-A5DA-BBC7CEEB0FB7}" type="sibTrans" cxnId="{BC89357C-E66B-445B-82B3-7490DAFE69E3}">
      <dgm:prSet/>
      <dgm:spPr/>
      <dgm:t>
        <a:bodyPr/>
        <a:lstStyle/>
        <a:p>
          <a:endParaRPr lang="zh-TW" altLang="en-US"/>
        </a:p>
      </dgm:t>
    </dgm:pt>
    <dgm:pt modelId="{788AF82C-E843-4692-9716-12C74C2082D8}">
      <dgm:prSet phldrT="[文字]" custT="1"/>
      <dgm:spPr>
        <a:solidFill>
          <a:schemeClr val="tx1">
            <a:lumMod val="50000"/>
            <a:lumOff val="50000"/>
            <a:alpha val="50000"/>
          </a:schemeClr>
        </a:solidFill>
      </dgm:spPr>
      <dgm:t>
        <a:bodyPr anchor="ctr" anchorCtr="1"/>
        <a:lstStyle/>
        <a:p>
          <a:br>
            <a:rPr lang="en-US" altLang="zh-TW" sz="2000" dirty="0">
              <a:solidFill>
                <a:schemeClr val="bg1"/>
              </a:solidFill>
              <a:effectLst/>
              <a:latin typeface="標楷體" panose="03000509000000000000" pitchFamily="65" charset="-120"/>
              <a:ea typeface="標楷體" panose="03000509000000000000" pitchFamily="65" charset="-120"/>
            </a:rPr>
          </a:br>
          <a:r>
            <a:rPr lang="zh-TW" altLang="en-US" sz="2000" dirty="0">
              <a:solidFill>
                <a:schemeClr val="bg1"/>
              </a:solidFill>
              <a:effectLst/>
              <a:latin typeface="標楷體" panose="03000509000000000000" pitchFamily="65" charset="-120"/>
              <a:ea typeface="標楷體" panose="03000509000000000000" pitchFamily="65" charset="-120"/>
            </a:rPr>
            <a:t>差勤系統與雲端主機租賃維護服務</a:t>
          </a:r>
        </a:p>
      </dgm:t>
    </dgm:pt>
    <dgm:pt modelId="{A0A6DB3E-709E-4504-B7DB-AB6AD03048F3}" type="parTrans" cxnId="{86903640-D582-4142-B25D-E3F9835E0796}">
      <dgm:prSet/>
      <dgm:spPr/>
      <dgm:t>
        <a:bodyPr/>
        <a:lstStyle/>
        <a:p>
          <a:endParaRPr lang="zh-TW" altLang="en-US"/>
        </a:p>
      </dgm:t>
    </dgm:pt>
    <dgm:pt modelId="{67A04C70-9D82-427D-9693-6846B435C8DD}" type="sibTrans" cxnId="{86903640-D582-4142-B25D-E3F9835E0796}">
      <dgm:prSet/>
      <dgm:spPr/>
      <dgm:t>
        <a:bodyPr/>
        <a:lstStyle/>
        <a:p>
          <a:endParaRPr lang="zh-TW" altLang="en-US"/>
        </a:p>
      </dgm:t>
    </dgm:pt>
    <dgm:pt modelId="{3F675608-A277-4C01-A750-618C1649CC8D}" type="pres">
      <dgm:prSet presAssocID="{7BE60502-0592-4D45-A991-3241838C54B8}" presName="Name0" presStyleCnt="0">
        <dgm:presLayoutVars>
          <dgm:dir/>
          <dgm:resizeHandles val="exact"/>
        </dgm:presLayoutVars>
      </dgm:prSet>
      <dgm:spPr/>
    </dgm:pt>
    <dgm:pt modelId="{5F6216F6-49EA-4D39-8D71-8E7737DBE99B}" type="pres">
      <dgm:prSet presAssocID="{643D1F3F-DEE6-4A44-B98A-00016E66954D}" presName="Name5" presStyleLbl="vennNode1" presStyleIdx="0" presStyleCnt="2" custLinFactX="-18470" custLinFactNeighborX="-100000" custLinFactNeighborY="0">
        <dgm:presLayoutVars>
          <dgm:bulletEnabled val="1"/>
        </dgm:presLayoutVars>
      </dgm:prSet>
      <dgm:spPr/>
    </dgm:pt>
    <dgm:pt modelId="{544E880D-AA7D-4F50-A79B-8119BE37292C}" type="pres">
      <dgm:prSet presAssocID="{9B4DC97D-764E-4081-A5DA-BBC7CEEB0FB7}" presName="space" presStyleCnt="0"/>
      <dgm:spPr/>
    </dgm:pt>
    <dgm:pt modelId="{68B5542D-82D9-4E6E-B4BD-B4025BD23D3B}" type="pres">
      <dgm:prSet presAssocID="{788AF82C-E843-4692-9716-12C74C2082D8}" presName="Name5" presStyleLbl="vennNode1" presStyleIdx="1" presStyleCnt="2" custLinFactX="14115" custLinFactNeighborX="100000" custLinFactNeighborY="-2998">
        <dgm:presLayoutVars>
          <dgm:bulletEnabled val="1"/>
        </dgm:presLayoutVars>
      </dgm:prSet>
      <dgm:spPr/>
    </dgm:pt>
  </dgm:ptLst>
  <dgm:cxnLst>
    <dgm:cxn modelId="{C046532F-5C1D-4725-ACB0-1793B6894BFE}" type="presOf" srcId="{7BE60502-0592-4D45-A991-3241838C54B8}" destId="{3F675608-A277-4C01-A750-618C1649CC8D}" srcOrd="0" destOrd="0" presId="urn:microsoft.com/office/officeart/2005/8/layout/venn3"/>
    <dgm:cxn modelId="{86903640-D582-4142-B25D-E3F9835E0796}" srcId="{7BE60502-0592-4D45-A991-3241838C54B8}" destId="{788AF82C-E843-4692-9716-12C74C2082D8}" srcOrd="1" destOrd="0" parTransId="{A0A6DB3E-709E-4504-B7DB-AB6AD03048F3}" sibTransId="{67A04C70-9D82-427D-9693-6846B435C8DD}"/>
    <dgm:cxn modelId="{7B423459-182E-4533-815F-E2944C3D52DD}" type="presOf" srcId="{788AF82C-E843-4692-9716-12C74C2082D8}" destId="{68B5542D-82D9-4E6E-B4BD-B4025BD23D3B}" srcOrd="0" destOrd="0" presId="urn:microsoft.com/office/officeart/2005/8/layout/venn3"/>
    <dgm:cxn modelId="{BC89357C-E66B-445B-82B3-7490DAFE69E3}" srcId="{7BE60502-0592-4D45-A991-3241838C54B8}" destId="{643D1F3F-DEE6-4A44-B98A-00016E66954D}" srcOrd="0" destOrd="0" parTransId="{280A5056-3A4A-46A3-83BE-B90A854E7D1C}" sibTransId="{9B4DC97D-764E-4081-A5DA-BBC7CEEB0FB7}"/>
    <dgm:cxn modelId="{5720E6E6-8EAF-4DB8-890C-DC538B138242}" type="presOf" srcId="{643D1F3F-DEE6-4A44-B98A-00016E66954D}" destId="{5F6216F6-49EA-4D39-8D71-8E7737DBE99B}" srcOrd="0" destOrd="0" presId="urn:microsoft.com/office/officeart/2005/8/layout/venn3"/>
    <dgm:cxn modelId="{7005D200-9AEE-42C5-94B2-A926C12F422A}" type="presParOf" srcId="{3F675608-A277-4C01-A750-618C1649CC8D}" destId="{5F6216F6-49EA-4D39-8D71-8E7737DBE99B}" srcOrd="0" destOrd="0" presId="urn:microsoft.com/office/officeart/2005/8/layout/venn3"/>
    <dgm:cxn modelId="{904FDC98-D97D-477B-B7DE-B38664E23DDD}" type="presParOf" srcId="{3F675608-A277-4C01-A750-618C1649CC8D}" destId="{544E880D-AA7D-4F50-A79B-8119BE37292C}" srcOrd="1" destOrd="0" presId="urn:microsoft.com/office/officeart/2005/8/layout/venn3"/>
    <dgm:cxn modelId="{86E3FB61-B53F-4199-B838-64B953932E32}" type="presParOf" srcId="{3F675608-A277-4C01-A750-618C1649CC8D}" destId="{68B5542D-82D9-4E6E-B4BD-B4025BD23D3B}" srcOrd="2"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9A10BC-A1ED-4AF2-9E04-01365DD0F872}" type="doc">
      <dgm:prSet loTypeId="urn:microsoft.com/office/officeart/2005/8/layout/venn1" loCatId="relationship" qsTypeId="urn:microsoft.com/office/officeart/2005/8/quickstyle/3d4" qsCatId="3D" csTypeId="urn:microsoft.com/office/officeart/2005/8/colors/colorful3" csCatId="colorful" phldr="1"/>
      <dgm:spPr/>
    </dgm:pt>
    <dgm:pt modelId="{26A0B027-B0E1-4A69-92F3-16B1D3193F30}">
      <dgm:prSet phldrT="[文字]" custT="1"/>
      <dgm:spPr>
        <a:solidFill>
          <a:srgbClr val="486252">
            <a:alpha val="50000"/>
          </a:srgbClr>
        </a:solidFill>
        <a:effectLst>
          <a:outerShdw blurRad="50800" dist="38100" dir="8100000" algn="tr" rotWithShape="0">
            <a:prstClr val="black">
              <a:alpha val="40000"/>
            </a:prstClr>
          </a:outerShdw>
        </a:effectLst>
      </dgm:spPr>
      <dgm:t>
        <a:bodyPr/>
        <a:lstStyle/>
        <a:p>
          <a:pPr algn="l">
            <a:lnSpc>
              <a:spcPts val="1200"/>
            </a:lnSpc>
          </a:pPr>
          <a:r>
            <a:rPr lang="zh-TW" altLang="en-US" sz="16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出缺</a:t>
          </a:r>
        </a:p>
        <a:p>
          <a:pPr algn="l">
            <a:lnSpc>
              <a:spcPts val="1200"/>
            </a:lnSpc>
          </a:pPr>
          <a:r>
            <a:rPr lang="zh-TW" altLang="en-US" sz="16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不補</a:t>
          </a:r>
        </a:p>
      </dgm:t>
    </dgm:pt>
    <dgm:pt modelId="{88E9127D-87FD-433E-B384-6A2EBA5135B2}" type="parTrans" cxnId="{FD148558-0C63-44F6-ADEF-10ADDF46D9D4}">
      <dgm:prSet/>
      <dgm:spPr/>
      <dgm:t>
        <a:bodyPr/>
        <a:lstStyle/>
        <a:p>
          <a:endParaRPr lang="zh-TW" altLang="en-US" sz="2000" b="1">
            <a:solidFill>
              <a:schemeClr val="bg1"/>
            </a:solidFill>
            <a:effectLst>
              <a:outerShdw blurRad="38100" dist="38100" dir="2700000" algn="tl">
                <a:srgbClr val="000000">
                  <a:alpha val="43137"/>
                </a:srgbClr>
              </a:outerShdw>
            </a:effectLst>
          </a:endParaRPr>
        </a:p>
      </dgm:t>
    </dgm:pt>
    <dgm:pt modelId="{C26C235F-1DE0-468C-BAB2-139BBFE7DC0C}" type="sibTrans" cxnId="{FD148558-0C63-44F6-ADEF-10ADDF46D9D4}">
      <dgm:prSet/>
      <dgm:spPr/>
      <dgm:t>
        <a:bodyPr/>
        <a:lstStyle/>
        <a:p>
          <a:endParaRPr lang="zh-TW" altLang="en-US" sz="2000" b="1">
            <a:solidFill>
              <a:schemeClr val="bg1"/>
            </a:solidFill>
            <a:effectLst>
              <a:outerShdw blurRad="38100" dist="38100" dir="2700000" algn="tl">
                <a:srgbClr val="000000">
                  <a:alpha val="43137"/>
                </a:srgbClr>
              </a:outerShdw>
            </a:effectLst>
          </a:endParaRPr>
        </a:p>
      </dgm:t>
    </dgm:pt>
    <dgm:pt modelId="{B9D8D49C-CE94-4730-8334-05C5F3C4C3E0}">
      <dgm:prSet phldrT="[文字]" custT="1"/>
      <dgm:spPr>
        <a:effectLst>
          <a:outerShdw blurRad="50800" dist="38100" dir="8100000" algn="tr" rotWithShape="0">
            <a:prstClr val="black">
              <a:alpha val="40000"/>
            </a:prstClr>
          </a:outerShdw>
        </a:effectLst>
      </dgm:spPr>
      <dgm:t>
        <a:bodyPr/>
        <a:lstStyle/>
        <a:p>
          <a:pPr algn="r"/>
          <a:r>
            <a:rPr lang="zh-TW" altLang="en-US" sz="16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客觀考核制度</a:t>
          </a:r>
          <a:endParaRPr lang="zh-TW" altLang="en-US" sz="1600" b="1" dirty="0">
            <a:solidFill>
              <a:schemeClr val="bg1"/>
            </a:solidFill>
            <a:effectLst>
              <a:outerShdw blurRad="38100" dist="38100" dir="2700000" algn="tl">
                <a:srgbClr val="000000">
                  <a:alpha val="43137"/>
                </a:srgbClr>
              </a:outerShdw>
            </a:effectLst>
          </a:endParaRPr>
        </a:p>
      </dgm:t>
    </dgm:pt>
    <dgm:pt modelId="{21B78DC4-5CD9-4110-846B-7DC11F179EB8}" type="parTrans" cxnId="{2F13E708-BC73-429B-8213-F9B1E98342BB}">
      <dgm:prSet/>
      <dgm:spPr/>
      <dgm:t>
        <a:bodyPr/>
        <a:lstStyle/>
        <a:p>
          <a:endParaRPr lang="zh-TW" altLang="en-US" sz="2000" b="1">
            <a:solidFill>
              <a:schemeClr val="bg1"/>
            </a:solidFill>
            <a:effectLst>
              <a:outerShdw blurRad="38100" dist="38100" dir="2700000" algn="tl">
                <a:srgbClr val="000000">
                  <a:alpha val="43137"/>
                </a:srgbClr>
              </a:outerShdw>
            </a:effectLst>
          </a:endParaRPr>
        </a:p>
      </dgm:t>
    </dgm:pt>
    <dgm:pt modelId="{AD704B89-7DD0-4780-879F-89757BC74D10}" type="sibTrans" cxnId="{2F13E708-BC73-429B-8213-F9B1E98342BB}">
      <dgm:prSet/>
      <dgm:spPr/>
      <dgm:t>
        <a:bodyPr/>
        <a:lstStyle/>
        <a:p>
          <a:endParaRPr lang="zh-TW" altLang="en-US" sz="2000" b="1">
            <a:solidFill>
              <a:schemeClr val="bg1"/>
            </a:solidFill>
            <a:effectLst>
              <a:outerShdw blurRad="38100" dist="38100" dir="2700000" algn="tl">
                <a:srgbClr val="000000">
                  <a:alpha val="43137"/>
                </a:srgbClr>
              </a:outerShdw>
            </a:effectLst>
          </a:endParaRPr>
        </a:p>
      </dgm:t>
    </dgm:pt>
    <dgm:pt modelId="{E39455E5-5F76-4F6E-91BD-3998A7EB9A9D}" type="pres">
      <dgm:prSet presAssocID="{649A10BC-A1ED-4AF2-9E04-01365DD0F872}" presName="compositeShape" presStyleCnt="0">
        <dgm:presLayoutVars>
          <dgm:chMax val="7"/>
          <dgm:dir/>
          <dgm:resizeHandles val="exact"/>
        </dgm:presLayoutVars>
      </dgm:prSet>
      <dgm:spPr/>
    </dgm:pt>
    <dgm:pt modelId="{6031B7A9-67FD-45A2-910C-0FF697CF913D}" type="pres">
      <dgm:prSet presAssocID="{26A0B027-B0E1-4A69-92F3-16B1D3193F30}" presName="circ1" presStyleLbl="vennNode1" presStyleIdx="0" presStyleCnt="2" custLinFactNeighborX="-12387"/>
      <dgm:spPr/>
    </dgm:pt>
    <dgm:pt modelId="{D9AD779D-B6AF-4B2D-9A64-2B9A8DCA71E8}" type="pres">
      <dgm:prSet presAssocID="{26A0B027-B0E1-4A69-92F3-16B1D3193F30}" presName="circ1Tx" presStyleLbl="revTx" presStyleIdx="0" presStyleCnt="0">
        <dgm:presLayoutVars>
          <dgm:chMax val="0"/>
          <dgm:chPref val="0"/>
          <dgm:bulletEnabled val="1"/>
        </dgm:presLayoutVars>
      </dgm:prSet>
      <dgm:spPr/>
    </dgm:pt>
    <dgm:pt modelId="{F9C476A9-D158-4D4B-8B3B-4D051477821E}" type="pres">
      <dgm:prSet presAssocID="{B9D8D49C-CE94-4730-8334-05C5F3C4C3E0}" presName="circ2" presStyleLbl="vennNode1" presStyleIdx="1" presStyleCnt="2" custScaleX="106918" custLinFactNeighborX="-22051" custLinFactNeighborY="-15337"/>
      <dgm:spPr/>
    </dgm:pt>
    <dgm:pt modelId="{436B0728-1F39-40F1-8502-0E1ECEA6DD67}" type="pres">
      <dgm:prSet presAssocID="{B9D8D49C-CE94-4730-8334-05C5F3C4C3E0}" presName="circ2Tx" presStyleLbl="revTx" presStyleIdx="0" presStyleCnt="0">
        <dgm:presLayoutVars>
          <dgm:chMax val="0"/>
          <dgm:chPref val="0"/>
          <dgm:bulletEnabled val="1"/>
        </dgm:presLayoutVars>
      </dgm:prSet>
      <dgm:spPr/>
    </dgm:pt>
  </dgm:ptLst>
  <dgm:cxnLst>
    <dgm:cxn modelId="{2F13E708-BC73-429B-8213-F9B1E98342BB}" srcId="{649A10BC-A1ED-4AF2-9E04-01365DD0F872}" destId="{B9D8D49C-CE94-4730-8334-05C5F3C4C3E0}" srcOrd="1" destOrd="0" parTransId="{21B78DC4-5CD9-4110-846B-7DC11F179EB8}" sibTransId="{AD704B89-7DD0-4780-879F-89757BC74D10}"/>
    <dgm:cxn modelId="{4C595116-6810-4CE7-B9A2-A751D873C3C6}" type="presOf" srcId="{B9D8D49C-CE94-4730-8334-05C5F3C4C3E0}" destId="{436B0728-1F39-40F1-8502-0E1ECEA6DD67}" srcOrd="1" destOrd="0" presId="urn:microsoft.com/office/officeart/2005/8/layout/venn1"/>
    <dgm:cxn modelId="{FD148558-0C63-44F6-ADEF-10ADDF46D9D4}" srcId="{649A10BC-A1ED-4AF2-9E04-01365DD0F872}" destId="{26A0B027-B0E1-4A69-92F3-16B1D3193F30}" srcOrd="0" destOrd="0" parTransId="{88E9127D-87FD-433E-B384-6A2EBA5135B2}" sibTransId="{C26C235F-1DE0-468C-BAB2-139BBFE7DC0C}"/>
    <dgm:cxn modelId="{F318E57E-2534-458A-9268-CEB57C530DC1}" type="presOf" srcId="{649A10BC-A1ED-4AF2-9E04-01365DD0F872}" destId="{E39455E5-5F76-4F6E-91BD-3998A7EB9A9D}" srcOrd="0" destOrd="0" presId="urn:microsoft.com/office/officeart/2005/8/layout/venn1"/>
    <dgm:cxn modelId="{09AF4695-BA14-459E-8238-189ADB9BF2DB}" type="presOf" srcId="{26A0B027-B0E1-4A69-92F3-16B1D3193F30}" destId="{D9AD779D-B6AF-4B2D-9A64-2B9A8DCA71E8}" srcOrd="1" destOrd="0" presId="urn:microsoft.com/office/officeart/2005/8/layout/venn1"/>
    <dgm:cxn modelId="{5B4429A4-505C-498A-A74E-0E9D50529569}" type="presOf" srcId="{26A0B027-B0E1-4A69-92F3-16B1D3193F30}" destId="{6031B7A9-67FD-45A2-910C-0FF697CF913D}" srcOrd="0" destOrd="0" presId="urn:microsoft.com/office/officeart/2005/8/layout/venn1"/>
    <dgm:cxn modelId="{4A2DADB2-91E5-4A90-B322-FDFECF66B0ED}" type="presOf" srcId="{B9D8D49C-CE94-4730-8334-05C5F3C4C3E0}" destId="{F9C476A9-D158-4D4B-8B3B-4D051477821E}" srcOrd="0" destOrd="0" presId="urn:microsoft.com/office/officeart/2005/8/layout/venn1"/>
    <dgm:cxn modelId="{C8187ED2-86D4-4F71-A1F4-32A2D60954E6}" type="presParOf" srcId="{E39455E5-5F76-4F6E-91BD-3998A7EB9A9D}" destId="{6031B7A9-67FD-45A2-910C-0FF697CF913D}" srcOrd="0" destOrd="0" presId="urn:microsoft.com/office/officeart/2005/8/layout/venn1"/>
    <dgm:cxn modelId="{A59D0ABB-6412-4C8F-B8C6-2C5D06B990D5}" type="presParOf" srcId="{E39455E5-5F76-4F6E-91BD-3998A7EB9A9D}" destId="{D9AD779D-B6AF-4B2D-9A64-2B9A8DCA71E8}" srcOrd="1" destOrd="0" presId="urn:microsoft.com/office/officeart/2005/8/layout/venn1"/>
    <dgm:cxn modelId="{3A54F2A1-83BA-465D-8F3B-56B0FE927AD0}" type="presParOf" srcId="{E39455E5-5F76-4F6E-91BD-3998A7EB9A9D}" destId="{F9C476A9-D158-4D4B-8B3B-4D051477821E}" srcOrd="2" destOrd="0" presId="urn:microsoft.com/office/officeart/2005/8/layout/venn1"/>
    <dgm:cxn modelId="{70DC40DA-F073-4DDD-B26E-77C60BA74402}" type="presParOf" srcId="{E39455E5-5F76-4F6E-91BD-3998A7EB9A9D}" destId="{436B0728-1F39-40F1-8502-0E1ECEA6DD67}"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A1A128-DC84-439E-93B9-1B624EFD2F9E}" type="doc">
      <dgm:prSet loTypeId="urn:microsoft.com/office/officeart/2005/8/layout/list1" loCatId="list" qsTypeId="urn:microsoft.com/office/officeart/2005/8/quickstyle/3d3" qsCatId="3D" csTypeId="urn:microsoft.com/office/officeart/2005/8/colors/colorful5" csCatId="colorful" phldr="1"/>
      <dgm:spPr/>
      <dgm:t>
        <a:bodyPr/>
        <a:lstStyle/>
        <a:p>
          <a:endParaRPr lang="zh-TW" altLang="en-US"/>
        </a:p>
      </dgm:t>
    </dgm:pt>
    <dgm:pt modelId="{2F532C82-F9D3-46F7-A803-DD2CDE21A044}">
      <dgm:prSet phldrT="[文字]" custT="1"/>
      <dgm:spPr/>
      <dgm:t>
        <a:bodyPr/>
        <a:lstStyle/>
        <a:p>
          <a:r>
            <a:rPr lang="zh-TW" altLang="en-US" sz="1800" b="1">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一、合理管制員額成長。</a:t>
          </a:r>
          <a:endParaRPr lang="zh-TW" altLang="en-US" sz="1800" dirty="0">
            <a:effectLst>
              <a:outerShdw blurRad="38100" dist="38100" dir="2700000" algn="tl">
                <a:srgbClr val="000000">
                  <a:alpha val="43137"/>
                </a:srgbClr>
              </a:outerShdw>
            </a:effectLst>
          </a:endParaRPr>
        </a:p>
      </dgm:t>
    </dgm:pt>
    <dgm:pt modelId="{8E553FDC-3A4D-435E-96AB-866860AAAEE1}" type="parTrans" cxnId="{DF7D4E4A-3078-44B9-9051-7ED048FC927D}">
      <dgm:prSet/>
      <dgm:spPr/>
      <dgm:t>
        <a:bodyPr/>
        <a:lstStyle/>
        <a:p>
          <a:endParaRPr lang="zh-TW" altLang="en-US" sz="1800"/>
        </a:p>
      </dgm:t>
    </dgm:pt>
    <dgm:pt modelId="{8576E037-EDE0-446B-9D56-4075C5A015C6}" type="sibTrans" cxnId="{DF7D4E4A-3078-44B9-9051-7ED048FC927D}">
      <dgm:prSet/>
      <dgm:spPr/>
      <dgm:t>
        <a:bodyPr/>
        <a:lstStyle/>
        <a:p>
          <a:endParaRPr lang="zh-TW" altLang="en-US" sz="1800"/>
        </a:p>
      </dgm:t>
    </dgm:pt>
    <dgm:pt modelId="{4BF2B2BA-C77F-439A-B139-C9E9F0856FAF}">
      <dgm:prSet phldrT="[文字]" custT="1"/>
      <dgm:spPr>
        <a:solidFill>
          <a:srgbClr val="767569"/>
        </a:solidFill>
      </dgm:spPr>
      <dgm:t>
        <a:bodyPr/>
        <a:lstStyle/>
        <a:p>
          <a:r>
            <a:rPr lang="zh-TW" altLang="en-US" sz="1800" b="1">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四、嚴格執行公教人員考績考核。</a:t>
          </a:r>
          <a:endParaRPr lang="zh-TW" altLang="en-US" sz="1800" dirty="0"/>
        </a:p>
      </dgm:t>
    </dgm:pt>
    <dgm:pt modelId="{2CFAB9EF-EC3F-4A75-9F02-876AA52F3346}" type="parTrans" cxnId="{30CA1571-ADEC-4D40-AF91-9A75FC0B4B04}">
      <dgm:prSet/>
      <dgm:spPr/>
      <dgm:t>
        <a:bodyPr/>
        <a:lstStyle/>
        <a:p>
          <a:endParaRPr lang="zh-TW" altLang="en-US" sz="1800"/>
        </a:p>
      </dgm:t>
    </dgm:pt>
    <dgm:pt modelId="{8967619E-B116-44B5-8FC5-9EDA20BB5F77}" type="sibTrans" cxnId="{30CA1571-ADEC-4D40-AF91-9A75FC0B4B04}">
      <dgm:prSet/>
      <dgm:spPr/>
      <dgm:t>
        <a:bodyPr/>
        <a:lstStyle/>
        <a:p>
          <a:endParaRPr lang="zh-TW" altLang="en-US" sz="1800"/>
        </a:p>
      </dgm:t>
    </dgm:pt>
    <dgm:pt modelId="{7C582D37-5059-4E7F-8000-98CB3EA7C180}">
      <dgm:prSet phldrT="[文字]" custT="1"/>
      <dgm:spPr>
        <a:solidFill>
          <a:srgbClr val="5A6B56"/>
        </a:solidFill>
      </dgm:spPr>
      <dgm:t>
        <a:bodyPr/>
        <a:lstStyle/>
        <a:p>
          <a:r>
            <a:rPr lang="zh-TW" altLang="en-US" sz="1800" b="1"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五、設立公務人力訓練中心。</a:t>
          </a:r>
          <a:endParaRPr lang="zh-TW" altLang="en-US" sz="1800" dirty="0"/>
        </a:p>
      </dgm:t>
    </dgm:pt>
    <dgm:pt modelId="{DA23CD77-864F-4444-A526-ED28CB72C317}" type="parTrans" cxnId="{2F4366BB-8DDF-4710-8CCE-41D63590A553}">
      <dgm:prSet/>
      <dgm:spPr/>
      <dgm:t>
        <a:bodyPr/>
        <a:lstStyle/>
        <a:p>
          <a:endParaRPr lang="zh-TW" altLang="en-US" sz="1800"/>
        </a:p>
      </dgm:t>
    </dgm:pt>
    <dgm:pt modelId="{BF68C24B-743B-46B4-A515-6E5FF5C07BB2}" type="sibTrans" cxnId="{2F4366BB-8DDF-4710-8CCE-41D63590A553}">
      <dgm:prSet/>
      <dgm:spPr/>
      <dgm:t>
        <a:bodyPr/>
        <a:lstStyle/>
        <a:p>
          <a:endParaRPr lang="zh-TW" altLang="en-US" sz="1800"/>
        </a:p>
      </dgm:t>
    </dgm:pt>
    <dgm:pt modelId="{D5DB1DD9-E342-4E32-BCD0-AC7162F2B8E7}">
      <dgm:prSet custT="1"/>
      <dgm:spPr>
        <a:solidFill>
          <a:schemeClr val="tx2">
            <a:lumMod val="50000"/>
            <a:lumOff val="50000"/>
          </a:schemeClr>
        </a:solidFill>
      </dgm:spPr>
      <dgm:t>
        <a:bodyPr/>
        <a:lstStyle/>
        <a:p>
          <a:r>
            <a:rPr lang="zh-TW" altLang="en-US" sz="1800" b="1">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二、加强人力資源運用與人力素質提升</a:t>
          </a:r>
          <a:endParaRPr lang="zh-TW" altLang="en-US" sz="1800" dirty="0"/>
        </a:p>
      </dgm:t>
    </dgm:pt>
    <dgm:pt modelId="{1F6AB44B-9E15-45A5-B09B-B6F98D43A6DC}" type="parTrans" cxnId="{D279A425-5FEC-4307-98EB-DAE976DF4656}">
      <dgm:prSet/>
      <dgm:spPr/>
      <dgm:t>
        <a:bodyPr/>
        <a:lstStyle/>
        <a:p>
          <a:endParaRPr lang="zh-TW" altLang="en-US" sz="1800"/>
        </a:p>
      </dgm:t>
    </dgm:pt>
    <dgm:pt modelId="{0243500D-FF2D-4395-BDB1-52E1E114D1E9}" type="sibTrans" cxnId="{D279A425-5FEC-4307-98EB-DAE976DF4656}">
      <dgm:prSet/>
      <dgm:spPr/>
      <dgm:t>
        <a:bodyPr/>
        <a:lstStyle/>
        <a:p>
          <a:endParaRPr lang="zh-TW" altLang="en-US" sz="1800"/>
        </a:p>
      </dgm:t>
    </dgm:pt>
    <dgm:pt modelId="{261795CA-D9DE-4290-9D2C-E9032FAEB38A}">
      <dgm:prSet custT="1"/>
      <dgm:spPr>
        <a:solidFill>
          <a:srgbClr val="333F50"/>
        </a:solidFill>
      </dgm:spPr>
      <dgm:t>
        <a:bodyPr/>
        <a:lstStyle/>
        <a:p>
          <a:r>
            <a:rPr lang="zh-TW" altLang="en-US" sz="1800" b="1">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三、貫徹考試用人制度。</a:t>
          </a:r>
          <a:endParaRPr lang="zh-TW" altLang="en-US" sz="1800" dirty="0"/>
        </a:p>
      </dgm:t>
    </dgm:pt>
    <dgm:pt modelId="{7AC5AA0B-50DE-43BF-8C5B-85A04814E056}" type="parTrans" cxnId="{0018E4A0-33B0-4B9A-86A9-34AF084C68E7}">
      <dgm:prSet/>
      <dgm:spPr/>
      <dgm:t>
        <a:bodyPr/>
        <a:lstStyle/>
        <a:p>
          <a:endParaRPr lang="zh-TW" altLang="en-US" sz="1800"/>
        </a:p>
      </dgm:t>
    </dgm:pt>
    <dgm:pt modelId="{4CC479C2-9FF9-40B4-A37A-A7411848B5DD}" type="sibTrans" cxnId="{0018E4A0-33B0-4B9A-86A9-34AF084C68E7}">
      <dgm:prSet/>
      <dgm:spPr/>
      <dgm:t>
        <a:bodyPr/>
        <a:lstStyle/>
        <a:p>
          <a:endParaRPr lang="zh-TW" altLang="en-US" sz="1800"/>
        </a:p>
      </dgm:t>
    </dgm:pt>
    <dgm:pt modelId="{B39F4DD4-F1B8-41CD-8CC4-3E6EDE40EE0D}" type="pres">
      <dgm:prSet presAssocID="{A9A1A128-DC84-439E-93B9-1B624EFD2F9E}" presName="linear" presStyleCnt="0">
        <dgm:presLayoutVars>
          <dgm:dir/>
          <dgm:animLvl val="lvl"/>
          <dgm:resizeHandles val="exact"/>
        </dgm:presLayoutVars>
      </dgm:prSet>
      <dgm:spPr/>
    </dgm:pt>
    <dgm:pt modelId="{4D28078D-5D95-4BA3-BA44-A0CFB453C036}" type="pres">
      <dgm:prSet presAssocID="{2F532C82-F9D3-46F7-A803-DD2CDE21A044}" presName="parentLin" presStyleCnt="0"/>
      <dgm:spPr/>
    </dgm:pt>
    <dgm:pt modelId="{C3F05EFA-090B-4EDD-8084-0B65C15612A3}" type="pres">
      <dgm:prSet presAssocID="{2F532C82-F9D3-46F7-A803-DD2CDE21A044}" presName="parentLeftMargin" presStyleLbl="node1" presStyleIdx="0" presStyleCnt="5"/>
      <dgm:spPr/>
    </dgm:pt>
    <dgm:pt modelId="{BB6AF4AF-FC9A-45ED-AFF5-6C55BEDD3E26}" type="pres">
      <dgm:prSet presAssocID="{2F532C82-F9D3-46F7-A803-DD2CDE21A044}" presName="parentText" presStyleLbl="node1" presStyleIdx="0" presStyleCnt="5" custScaleX="133688">
        <dgm:presLayoutVars>
          <dgm:chMax val="0"/>
          <dgm:bulletEnabled val="1"/>
        </dgm:presLayoutVars>
      </dgm:prSet>
      <dgm:spPr/>
    </dgm:pt>
    <dgm:pt modelId="{F6DC3ADF-7154-4463-99D9-1E996D8C34CB}" type="pres">
      <dgm:prSet presAssocID="{2F532C82-F9D3-46F7-A803-DD2CDE21A044}" presName="negativeSpace" presStyleCnt="0"/>
      <dgm:spPr/>
    </dgm:pt>
    <dgm:pt modelId="{D26126FB-6F0D-449B-A068-0E0EC3079D1A}" type="pres">
      <dgm:prSet presAssocID="{2F532C82-F9D3-46F7-A803-DD2CDE21A044}" presName="childText" presStyleLbl="conFgAcc1" presStyleIdx="0" presStyleCnt="5">
        <dgm:presLayoutVars>
          <dgm:bulletEnabled val="1"/>
        </dgm:presLayoutVars>
      </dgm:prSet>
      <dgm:spPr/>
    </dgm:pt>
    <dgm:pt modelId="{E3C1AC8F-2AD5-4CD6-8B78-5634B5E9F7D3}" type="pres">
      <dgm:prSet presAssocID="{8576E037-EDE0-446B-9D56-4075C5A015C6}" presName="spaceBetweenRectangles" presStyleCnt="0"/>
      <dgm:spPr/>
    </dgm:pt>
    <dgm:pt modelId="{A39CEE1D-4ECF-4AAA-B5B0-9E45A3BBB3B8}" type="pres">
      <dgm:prSet presAssocID="{D5DB1DD9-E342-4E32-BCD0-AC7162F2B8E7}" presName="parentLin" presStyleCnt="0"/>
      <dgm:spPr/>
    </dgm:pt>
    <dgm:pt modelId="{E1B1B727-05F8-4BAD-BC35-BEE60761F88F}" type="pres">
      <dgm:prSet presAssocID="{D5DB1DD9-E342-4E32-BCD0-AC7162F2B8E7}" presName="parentLeftMargin" presStyleLbl="node1" presStyleIdx="0" presStyleCnt="5"/>
      <dgm:spPr/>
    </dgm:pt>
    <dgm:pt modelId="{D5829B49-BB6B-4044-8F2D-1A460C53F333}" type="pres">
      <dgm:prSet presAssocID="{D5DB1DD9-E342-4E32-BCD0-AC7162F2B8E7}" presName="parentText" presStyleLbl="node1" presStyleIdx="1" presStyleCnt="5" custScaleX="133697">
        <dgm:presLayoutVars>
          <dgm:chMax val="0"/>
          <dgm:bulletEnabled val="1"/>
        </dgm:presLayoutVars>
      </dgm:prSet>
      <dgm:spPr/>
    </dgm:pt>
    <dgm:pt modelId="{5596066F-BEA8-4ADE-9A66-ACF8EA812D5B}" type="pres">
      <dgm:prSet presAssocID="{D5DB1DD9-E342-4E32-BCD0-AC7162F2B8E7}" presName="negativeSpace" presStyleCnt="0"/>
      <dgm:spPr/>
    </dgm:pt>
    <dgm:pt modelId="{91A73B79-CA8F-42AE-830C-11B725961896}" type="pres">
      <dgm:prSet presAssocID="{D5DB1DD9-E342-4E32-BCD0-AC7162F2B8E7}" presName="childText" presStyleLbl="conFgAcc1" presStyleIdx="1" presStyleCnt="5">
        <dgm:presLayoutVars>
          <dgm:bulletEnabled val="1"/>
        </dgm:presLayoutVars>
      </dgm:prSet>
      <dgm:spPr/>
    </dgm:pt>
    <dgm:pt modelId="{24B58FD3-E586-4475-B552-EA6E209AD2EC}" type="pres">
      <dgm:prSet presAssocID="{0243500D-FF2D-4395-BDB1-52E1E114D1E9}" presName="spaceBetweenRectangles" presStyleCnt="0"/>
      <dgm:spPr/>
    </dgm:pt>
    <dgm:pt modelId="{43271BEF-05CE-4623-AF0E-699B12FC3EC5}" type="pres">
      <dgm:prSet presAssocID="{261795CA-D9DE-4290-9D2C-E9032FAEB38A}" presName="parentLin" presStyleCnt="0"/>
      <dgm:spPr/>
    </dgm:pt>
    <dgm:pt modelId="{5945D225-4C0D-422C-B6ED-94E516013368}" type="pres">
      <dgm:prSet presAssocID="{261795CA-D9DE-4290-9D2C-E9032FAEB38A}" presName="parentLeftMargin" presStyleLbl="node1" presStyleIdx="1" presStyleCnt="5"/>
      <dgm:spPr/>
    </dgm:pt>
    <dgm:pt modelId="{55855F6D-CBB3-44D6-908A-5A44F056FC24}" type="pres">
      <dgm:prSet presAssocID="{261795CA-D9DE-4290-9D2C-E9032FAEB38A}" presName="parentText" presStyleLbl="node1" presStyleIdx="2" presStyleCnt="5" custScaleX="133697">
        <dgm:presLayoutVars>
          <dgm:chMax val="0"/>
          <dgm:bulletEnabled val="1"/>
        </dgm:presLayoutVars>
      </dgm:prSet>
      <dgm:spPr/>
    </dgm:pt>
    <dgm:pt modelId="{C1D57888-805D-46D0-859A-8DEB907BE4BA}" type="pres">
      <dgm:prSet presAssocID="{261795CA-D9DE-4290-9D2C-E9032FAEB38A}" presName="negativeSpace" presStyleCnt="0"/>
      <dgm:spPr/>
    </dgm:pt>
    <dgm:pt modelId="{ED81BADA-778F-42C2-A78B-8F2EB34DE89A}" type="pres">
      <dgm:prSet presAssocID="{261795CA-D9DE-4290-9D2C-E9032FAEB38A}" presName="childText" presStyleLbl="conFgAcc1" presStyleIdx="2" presStyleCnt="5">
        <dgm:presLayoutVars>
          <dgm:bulletEnabled val="1"/>
        </dgm:presLayoutVars>
      </dgm:prSet>
      <dgm:spPr/>
    </dgm:pt>
    <dgm:pt modelId="{7A606DD3-9CA4-4B5E-9DA1-C5EF3E831680}" type="pres">
      <dgm:prSet presAssocID="{4CC479C2-9FF9-40B4-A37A-A7411848B5DD}" presName="spaceBetweenRectangles" presStyleCnt="0"/>
      <dgm:spPr/>
    </dgm:pt>
    <dgm:pt modelId="{F50AAA2A-BFDA-4976-A23A-D23CAF4D1228}" type="pres">
      <dgm:prSet presAssocID="{4BF2B2BA-C77F-439A-B139-C9E9F0856FAF}" presName="parentLin" presStyleCnt="0"/>
      <dgm:spPr/>
    </dgm:pt>
    <dgm:pt modelId="{8EDE52A8-D333-48C7-AC12-DA2C1136AFF6}" type="pres">
      <dgm:prSet presAssocID="{4BF2B2BA-C77F-439A-B139-C9E9F0856FAF}" presName="parentLeftMargin" presStyleLbl="node1" presStyleIdx="2" presStyleCnt="5"/>
      <dgm:spPr/>
    </dgm:pt>
    <dgm:pt modelId="{82B05EAE-01F2-4644-8FA0-684064529979}" type="pres">
      <dgm:prSet presAssocID="{4BF2B2BA-C77F-439A-B139-C9E9F0856FAF}" presName="parentText" presStyleLbl="node1" presStyleIdx="3" presStyleCnt="5" custScaleX="133697">
        <dgm:presLayoutVars>
          <dgm:chMax val="0"/>
          <dgm:bulletEnabled val="1"/>
        </dgm:presLayoutVars>
      </dgm:prSet>
      <dgm:spPr/>
    </dgm:pt>
    <dgm:pt modelId="{A65E27EF-D937-4329-A19C-282475CE79EA}" type="pres">
      <dgm:prSet presAssocID="{4BF2B2BA-C77F-439A-B139-C9E9F0856FAF}" presName="negativeSpace" presStyleCnt="0"/>
      <dgm:spPr/>
    </dgm:pt>
    <dgm:pt modelId="{4FEEBC78-DDA8-4E3B-9A84-2CDA2153C13C}" type="pres">
      <dgm:prSet presAssocID="{4BF2B2BA-C77F-439A-B139-C9E9F0856FAF}" presName="childText" presStyleLbl="conFgAcc1" presStyleIdx="3" presStyleCnt="5">
        <dgm:presLayoutVars>
          <dgm:bulletEnabled val="1"/>
        </dgm:presLayoutVars>
      </dgm:prSet>
      <dgm:spPr/>
    </dgm:pt>
    <dgm:pt modelId="{D128E3BD-1F80-49C4-9125-44AC9864B3C6}" type="pres">
      <dgm:prSet presAssocID="{8967619E-B116-44B5-8FC5-9EDA20BB5F77}" presName="spaceBetweenRectangles" presStyleCnt="0"/>
      <dgm:spPr/>
    </dgm:pt>
    <dgm:pt modelId="{EE1D3E15-AD2F-4095-92D7-4DC9FCFDE835}" type="pres">
      <dgm:prSet presAssocID="{7C582D37-5059-4E7F-8000-98CB3EA7C180}" presName="parentLin" presStyleCnt="0"/>
      <dgm:spPr/>
    </dgm:pt>
    <dgm:pt modelId="{7D9B919E-59EA-4390-86FB-1E740E2498BD}" type="pres">
      <dgm:prSet presAssocID="{7C582D37-5059-4E7F-8000-98CB3EA7C180}" presName="parentLeftMargin" presStyleLbl="node1" presStyleIdx="3" presStyleCnt="5"/>
      <dgm:spPr/>
    </dgm:pt>
    <dgm:pt modelId="{6A40FBE2-E872-4660-A5D0-AD32DC99E536}" type="pres">
      <dgm:prSet presAssocID="{7C582D37-5059-4E7F-8000-98CB3EA7C180}" presName="parentText" presStyleLbl="node1" presStyleIdx="4" presStyleCnt="5" custScaleX="133697">
        <dgm:presLayoutVars>
          <dgm:chMax val="0"/>
          <dgm:bulletEnabled val="1"/>
        </dgm:presLayoutVars>
      </dgm:prSet>
      <dgm:spPr/>
    </dgm:pt>
    <dgm:pt modelId="{048DD683-76E7-4060-BB1E-7D8EB4CD1AFC}" type="pres">
      <dgm:prSet presAssocID="{7C582D37-5059-4E7F-8000-98CB3EA7C180}" presName="negativeSpace" presStyleCnt="0"/>
      <dgm:spPr/>
    </dgm:pt>
    <dgm:pt modelId="{ECC82752-72ED-4C01-9088-769E0C0D41F6}" type="pres">
      <dgm:prSet presAssocID="{7C582D37-5059-4E7F-8000-98CB3EA7C180}" presName="childText" presStyleLbl="conFgAcc1" presStyleIdx="4" presStyleCnt="5">
        <dgm:presLayoutVars>
          <dgm:bulletEnabled val="1"/>
        </dgm:presLayoutVars>
      </dgm:prSet>
      <dgm:spPr/>
    </dgm:pt>
  </dgm:ptLst>
  <dgm:cxnLst>
    <dgm:cxn modelId="{28B0DA08-FE8C-4CBE-919E-0AE6DAEB3EA2}" type="presOf" srcId="{D5DB1DD9-E342-4E32-BCD0-AC7162F2B8E7}" destId="{D5829B49-BB6B-4044-8F2D-1A460C53F333}" srcOrd="1" destOrd="0" presId="urn:microsoft.com/office/officeart/2005/8/layout/list1"/>
    <dgm:cxn modelId="{D279A425-5FEC-4307-98EB-DAE976DF4656}" srcId="{A9A1A128-DC84-439E-93B9-1B624EFD2F9E}" destId="{D5DB1DD9-E342-4E32-BCD0-AC7162F2B8E7}" srcOrd="1" destOrd="0" parTransId="{1F6AB44B-9E15-45A5-B09B-B6F98D43A6DC}" sibTransId="{0243500D-FF2D-4395-BDB1-52E1E114D1E9}"/>
    <dgm:cxn modelId="{E279C62E-9177-4928-AD46-98510F08824B}" type="presOf" srcId="{2F532C82-F9D3-46F7-A803-DD2CDE21A044}" destId="{BB6AF4AF-FC9A-45ED-AFF5-6C55BEDD3E26}" srcOrd="1" destOrd="0" presId="urn:microsoft.com/office/officeart/2005/8/layout/list1"/>
    <dgm:cxn modelId="{74535B33-E12D-4AC6-9C5C-2F01A5987BDA}" type="presOf" srcId="{4BF2B2BA-C77F-439A-B139-C9E9F0856FAF}" destId="{8EDE52A8-D333-48C7-AC12-DA2C1136AFF6}" srcOrd="0" destOrd="0" presId="urn:microsoft.com/office/officeart/2005/8/layout/list1"/>
    <dgm:cxn modelId="{1DA39E3E-034F-42D0-8E4E-9574A88AB65B}" type="presOf" srcId="{2F532C82-F9D3-46F7-A803-DD2CDE21A044}" destId="{C3F05EFA-090B-4EDD-8084-0B65C15612A3}" srcOrd="0" destOrd="0" presId="urn:microsoft.com/office/officeart/2005/8/layout/list1"/>
    <dgm:cxn modelId="{DF7D4E4A-3078-44B9-9051-7ED048FC927D}" srcId="{A9A1A128-DC84-439E-93B9-1B624EFD2F9E}" destId="{2F532C82-F9D3-46F7-A803-DD2CDE21A044}" srcOrd="0" destOrd="0" parTransId="{8E553FDC-3A4D-435E-96AB-866860AAAEE1}" sibTransId="{8576E037-EDE0-446B-9D56-4075C5A015C6}"/>
    <dgm:cxn modelId="{425C554C-E368-4346-8C59-AAAE021C06FA}" type="presOf" srcId="{7C582D37-5059-4E7F-8000-98CB3EA7C180}" destId="{7D9B919E-59EA-4390-86FB-1E740E2498BD}" srcOrd="0" destOrd="0" presId="urn:microsoft.com/office/officeart/2005/8/layout/list1"/>
    <dgm:cxn modelId="{B996324E-1ED4-44FA-AB10-A7C80D14D0F8}" type="presOf" srcId="{A9A1A128-DC84-439E-93B9-1B624EFD2F9E}" destId="{B39F4DD4-F1B8-41CD-8CC4-3E6EDE40EE0D}" srcOrd="0" destOrd="0" presId="urn:microsoft.com/office/officeart/2005/8/layout/list1"/>
    <dgm:cxn modelId="{30CA1571-ADEC-4D40-AF91-9A75FC0B4B04}" srcId="{A9A1A128-DC84-439E-93B9-1B624EFD2F9E}" destId="{4BF2B2BA-C77F-439A-B139-C9E9F0856FAF}" srcOrd="3" destOrd="0" parTransId="{2CFAB9EF-EC3F-4A75-9F02-876AA52F3346}" sibTransId="{8967619E-B116-44B5-8FC5-9EDA20BB5F77}"/>
    <dgm:cxn modelId="{52466A7C-3A2B-46D8-B717-9AF67C81A9C1}" type="presOf" srcId="{261795CA-D9DE-4290-9D2C-E9032FAEB38A}" destId="{55855F6D-CBB3-44D6-908A-5A44F056FC24}" srcOrd="1" destOrd="0" presId="urn:microsoft.com/office/officeart/2005/8/layout/list1"/>
    <dgm:cxn modelId="{1C190490-DDB2-4A35-B518-FB2205C44E9C}" type="presOf" srcId="{4BF2B2BA-C77F-439A-B139-C9E9F0856FAF}" destId="{82B05EAE-01F2-4644-8FA0-684064529979}" srcOrd="1" destOrd="0" presId="urn:microsoft.com/office/officeart/2005/8/layout/list1"/>
    <dgm:cxn modelId="{0018E4A0-33B0-4B9A-86A9-34AF084C68E7}" srcId="{A9A1A128-DC84-439E-93B9-1B624EFD2F9E}" destId="{261795CA-D9DE-4290-9D2C-E9032FAEB38A}" srcOrd="2" destOrd="0" parTransId="{7AC5AA0B-50DE-43BF-8C5B-85A04814E056}" sibTransId="{4CC479C2-9FF9-40B4-A37A-A7411848B5DD}"/>
    <dgm:cxn modelId="{B78F73A3-D7AF-46F7-9515-58EB7BE7837A}" type="presOf" srcId="{261795CA-D9DE-4290-9D2C-E9032FAEB38A}" destId="{5945D225-4C0D-422C-B6ED-94E516013368}" srcOrd="0" destOrd="0" presId="urn:microsoft.com/office/officeart/2005/8/layout/list1"/>
    <dgm:cxn modelId="{2F4366BB-8DDF-4710-8CCE-41D63590A553}" srcId="{A9A1A128-DC84-439E-93B9-1B624EFD2F9E}" destId="{7C582D37-5059-4E7F-8000-98CB3EA7C180}" srcOrd="4" destOrd="0" parTransId="{DA23CD77-864F-4444-A526-ED28CB72C317}" sibTransId="{BF68C24B-743B-46B4-A515-6E5FF5C07BB2}"/>
    <dgm:cxn modelId="{3E3F59C8-F000-4015-96D6-65223B38E0B4}" type="presOf" srcId="{7C582D37-5059-4E7F-8000-98CB3EA7C180}" destId="{6A40FBE2-E872-4660-A5D0-AD32DC99E536}" srcOrd="1" destOrd="0" presId="urn:microsoft.com/office/officeart/2005/8/layout/list1"/>
    <dgm:cxn modelId="{8419EBCF-A523-48F7-A93E-2BB82900A836}" type="presOf" srcId="{D5DB1DD9-E342-4E32-BCD0-AC7162F2B8E7}" destId="{E1B1B727-05F8-4BAD-BC35-BEE60761F88F}" srcOrd="0" destOrd="0" presId="urn:microsoft.com/office/officeart/2005/8/layout/list1"/>
    <dgm:cxn modelId="{99D5560C-0B34-4FA1-ABA6-23A4410EF38F}" type="presParOf" srcId="{B39F4DD4-F1B8-41CD-8CC4-3E6EDE40EE0D}" destId="{4D28078D-5D95-4BA3-BA44-A0CFB453C036}" srcOrd="0" destOrd="0" presId="urn:microsoft.com/office/officeart/2005/8/layout/list1"/>
    <dgm:cxn modelId="{16B7D161-7E87-4C29-8B2F-6CABB31571DB}" type="presParOf" srcId="{4D28078D-5D95-4BA3-BA44-A0CFB453C036}" destId="{C3F05EFA-090B-4EDD-8084-0B65C15612A3}" srcOrd="0" destOrd="0" presId="urn:microsoft.com/office/officeart/2005/8/layout/list1"/>
    <dgm:cxn modelId="{F0DF8EBC-5D87-4045-848F-F0724CF809FD}" type="presParOf" srcId="{4D28078D-5D95-4BA3-BA44-A0CFB453C036}" destId="{BB6AF4AF-FC9A-45ED-AFF5-6C55BEDD3E26}" srcOrd="1" destOrd="0" presId="urn:microsoft.com/office/officeart/2005/8/layout/list1"/>
    <dgm:cxn modelId="{D1E1FDF1-5F83-466B-B5D0-654DF22ECEB9}" type="presParOf" srcId="{B39F4DD4-F1B8-41CD-8CC4-3E6EDE40EE0D}" destId="{F6DC3ADF-7154-4463-99D9-1E996D8C34CB}" srcOrd="1" destOrd="0" presId="urn:microsoft.com/office/officeart/2005/8/layout/list1"/>
    <dgm:cxn modelId="{51B9A293-6A5D-4B21-9AB5-58D1B211F4CB}" type="presParOf" srcId="{B39F4DD4-F1B8-41CD-8CC4-3E6EDE40EE0D}" destId="{D26126FB-6F0D-449B-A068-0E0EC3079D1A}" srcOrd="2" destOrd="0" presId="urn:microsoft.com/office/officeart/2005/8/layout/list1"/>
    <dgm:cxn modelId="{809CBD05-16E3-4FC7-85A1-857409CD3631}" type="presParOf" srcId="{B39F4DD4-F1B8-41CD-8CC4-3E6EDE40EE0D}" destId="{E3C1AC8F-2AD5-4CD6-8B78-5634B5E9F7D3}" srcOrd="3" destOrd="0" presId="urn:microsoft.com/office/officeart/2005/8/layout/list1"/>
    <dgm:cxn modelId="{B174D074-7489-4826-ADCB-8C381B6F4EA7}" type="presParOf" srcId="{B39F4DD4-F1B8-41CD-8CC4-3E6EDE40EE0D}" destId="{A39CEE1D-4ECF-4AAA-B5B0-9E45A3BBB3B8}" srcOrd="4" destOrd="0" presId="urn:microsoft.com/office/officeart/2005/8/layout/list1"/>
    <dgm:cxn modelId="{8F43DE6B-808E-4FDE-B66C-BC80F6453AD2}" type="presParOf" srcId="{A39CEE1D-4ECF-4AAA-B5B0-9E45A3BBB3B8}" destId="{E1B1B727-05F8-4BAD-BC35-BEE60761F88F}" srcOrd="0" destOrd="0" presId="urn:microsoft.com/office/officeart/2005/8/layout/list1"/>
    <dgm:cxn modelId="{891E01A9-441F-43E0-96EE-09C330DCB038}" type="presParOf" srcId="{A39CEE1D-4ECF-4AAA-B5B0-9E45A3BBB3B8}" destId="{D5829B49-BB6B-4044-8F2D-1A460C53F333}" srcOrd="1" destOrd="0" presId="urn:microsoft.com/office/officeart/2005/8/layout/list1"/>
    <dgm:cxn modelId="{7B88F51B-340C-46D8-AD66-C1F83A29A1EF}" type="presParOf" srcId="{B39F4DD4-F1B8-41CD-8CC4-3E6EDE40EE0D}" destId="{5596066F-BEA8-4ADE-9A66-ACF8EA812D5B}" srcOrd="5" destOrd="0" presId="urn:microsoft.com/office/officeart/2005/8/layout/list1"/>
    <dgm:cxn modelId="{2F8547CF-B851-4B3A-8B02-3C221623D798}" type="presParOf" srcId="{B39F4DD4-F1B8-41CD-8CC4-3E6EDE40EE0D}" destId="{91A73B79-CA8F-42AE-830C-11B725961896}" srcOrd="6" destOrd="0" presId="urn:microsoft.com/office/officeart/2005/8/layout/list1"/>
    <dgm:cxn modelId="{2B7A0741-DCBD-4FA9-8C4F-E38A3933CAED}" type="presParOf" srcId="{B39F4DD4-F1B8-41CD-8CC4-3E6EDE40EE0D}" destId="{24B58FD3-E586-4475-B552-EA6E209AD2EC}" srcOrd="7" destOrd="0" presId="urn:microsoft.com/office/officeart/2005/8/layout/list1"/>
    <dgm:cxn modelId="{11CCF96E-C5D2-4EEB-901E-389FAE5D40C9}" type="presParOf" srcId="{B39F4DD4-F1B8-41CD-8CC4-3E6EDE40EE0D}" destId="{43271BEF-05CE-4623-AF0E-699B12FC3EC5}" srcOrd="8" destOrd="0" presId="urn:microsoft.com/office/officeart/2005/8/layout/list1"/>
    <dgm:cxn modelId="{AEAAC6D2-20EC-4288-A29B-7E67BEE4C203}" type="presParOf" srcId="{43271BEF-05CE-4623-AF0E-699B12FC3EC5}" destId="{5945D225-4C0D-422C-B6ED-94E516013368}" srcOrd="0" destOrd="0" presId="urn:microsoft.com/office/officeart/2005/8/layout/list1"/>
    <dgm:cxn modelId="{CCEDDB42-79C9-452E-A0CD-BE5F41785797}" type="presParOf" srcId="{43271BEF-05CE-4623-AF0E-699B12FC3EC5}" destId="{55855F6D-CBB3-44D6-908A-5A44F056FC24}" srcOrd="1" destOrd="0" presId="urn:microsoft.com/office/officeart/2005/8/layout/list1"/>
    <dgm:cxn modelId="{F84A0860-E7F5-4A18-ACEA-AED1D43F3028}" type="presParOf" srcId="{B39F4DD4-F1B8-41CD-8CC4-3E6EDE40EE0D}" destId="{C1D57888-805D-46D0-859A-8DEB907BE4BA}" srcOrd="9" destOrd="0" presId="urn:microsoft.com/office/officeart/2005/8/layout/list1"/>
    <dgm:cxn modelId="{914CE521-CBB8-499F-8F04-1A739214607A}" type="presParOf" srcId="{B39F4DD4-F1B8-41CD-8CC4-3E6EDE40EE0D}" destId="{ED81BADA-778F-42C2-A78B-8F2EB34DE89A}" srcOrd="10" destOrd="0" presId="urn:microsoft.com/office/officeart/2005/8/layout/list1"/>
    <dgm:cxn modelId="{AAEABCF0-E2C7-416C-A450-50AA3A6B692C}" type="presParOf" srcId="{B39F4DD4-F1B8-41CD-8CC4-3E6EDE40EE0D}" destId="{7A606DD3-9CA4-4B5E-9DA1-C5EF3E831680}" srcOrd="11" destOrd="0" presId="urn:microsoft.com/office/officeart/2005/8/layout/list1"/>
    <dgm:cxn modelId="{4983741D-5E0A-4B3E-A216-51D566FAC9D4}" type="presParOf" srcId="{B39F4DD4-F1B8-41CD-8CC4-3E6EDE40EE0D}" destId="{F50AAA2A-BFDA-4976-A23A-D23CAF4D1228}" srcOrd="12" destOrd="0" presId="urn:microsoft.com/office/officeart/2005/8/layout/list1"/>
    <dgm:cxn modelId="{15A41C2E-ABA6-4F90-BCB9-E9B7B64F433F}" type="presParOf" srcId="{F50AAA2A-BFDA-4976-A23A-D23CAF4D1228}" destId="{8EDE52A8-D333-48C7-AC12-DA2C1136AFF6}" srcOrd="0" destOrd="0" presId="urn:microsoft.com/office/officeart/2005/8/layout/list1"/>
    <dgm:cxn modelId="{9FCB89FA-55D0-43E8-A1E3-C5A5E5DA544A}" type="presParOf" srcId="{F50AAA2A-BFDA-4976-A23A-D23CAF4D1228}" destId="{82B05EAE-01F2-4644-8FA0-684064529979}" srcOrd="1" destOrd="0" presId="urn:microsoft.com/office/officeart/2005/8/layout/list1"/>
    <dgm:cxn modelId="{08BCEDA8-0D40-4279-A4E5-3168248FD37A}" type="presParOf" srcId="{B39F4DD4-F1B8-41CD-8CC4-3E6EDE40EE0D}" destId="{A65E27EF-D937-4329-A19C-282475CE79EA}" srcOrd="13" destOrd="0" presId="urn:microsoft.com/office/officeart/2005/8/layout/list1"/>
    <dgm:cxn modelId="{E26D518D-F1B7-4A81-A555-0FF95A13F4EC}" type="presParOf" srcId="{B39F4DD4-F1B8-41CD-8CC4-3E6EDE40EE0D}" destId="{4FEEBC78-DDA8-4E3B-9A84-2CDA2153C13C}" srcOrd="14" destOrd="0" presId="urn:microsoft.com/office/officeart/2005/8/layout/list1"/>
    <dgm:cxn modelId="{ADC7A59B-7C07-451E-90B1-EDBF2E0483F9}" type="presParOf" srcId="{B39F4DD4-F1B8-41CD-8CC4-3E6EDE40EE0D}" destId="{D128E3BD-1F80-49C4-9125-44AC9864B3C6}" srcOrd="15" destOrd="0" presId="urn:microsoft.com/office/officeart/2005/8/layout/list1"/>
    <dgm:cxn modelId="{E3452DD0-7103-453D-B97F-1DBAF7F0D094}" type="presParOf" srcId="{B39F4DD4-F1B8-41CD-8CC4-3E6EDE40EE0D}" destId="{EE1D3E15-AD2F-4095-92D7-4DC9FCFDE835}" srcOrd="16" destOrd="0" presId="urn:microsoft.com/office/officeart/2005/8/layout/list1"/>
    <dgm:cxn modelId="{4DF6F003-1826-413D-9EB8-BC69E44607C6}" type="presParOf" srcId="{EE1D3E15-AD2F-4095-92D7-4DC9FCFDE835}" destId="{7D9B919E-59EA-4390-86FB-1E740E2498BD}" srcOrd="0" destOrd="0" presId="urn:microsoft.com/office/officeart/2005/8/layout/list1"/>
    <dgm:cxn modelId="{6D8FB544-B601-46DD-B032-27856F5B0FF1}" type="presParOf" srcId="{EE1D3E15-AD2F-4095-92D7-4DC9FCFDE835}" destId="{6A40FBE2-E872-4660-A5D0-AD32DC99E536}" srcOrd="1" destOrd="0" presId="urn:microsoft.com/office/officeart/2005/8/layout/list1"/>
    <dgm:cxn modelId="{2AB6BAB2-79F5-474E-B7FA-10619FEF834E}" type="presParOf" srcId="{B39F4DD4-F1B8-41CD-8CC4-3E6EDE40EE0D}" destId="{048DD683-76E7-4060-BB1E-7D8EB4CD1AFC}" srcOrd="17" destOrd="0" presId="urn:microsoft.com/office/officeart/2005/8/layout/list1"/>
    <dgm:cxn modelId="{BC076506-3A86-4B50-A36C-2A181F95A04F}" type="presParOf" srcId="{B39F4DD4-F1B8-41CD-8CC4-3E6EDE40EE0D}" destId="{ECC82752-72ED-4C01-9088-769E0C0D41F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A1A128-DC84-439E-93B9-1B624EFD2F9E}" type="doc">
      <dgm:prSet loTypeId="urn:microsoft.com/office/officeart/2005/8/layout/list1" loCatId="list" qsTypeId="urn:microsoft.com/office/officeart/2005/8/quickstyle/3d3" qsCatId="3D" csTypeId="urn:microsoft.com/office/officeart/2005/8/colors/colorful5" csCatId="colorful" phldr="1"/>
      <dgm:spPr/>
      <dgm:t>
        <a:bodyPr/>
        <a:lstStyle/>
        <a:p>
          <a:endParaRPr lang="zh-TW" altLang="en-US"/>
        </a:p>
      </dgm:t>
    </dgm:pt>
    <dgm:pt modelId="{2F532C82-F9D3-46F7-A803-DD2CDE21A044}">
      <dgm:prSet phldrT="[文字]" custT="1"/>
      <dgm:spPr/>
      <dgm:t>
        <a:bodyPr/>
        <a:lstStyle/>
        <a:p>
          <a:r>
            <a:rPr lang="zh-TW" altLang="en-US" sz="1800" b="1"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六、加强公務人員外語能力培訓。</a:t>
          </a:r>
          <a:endParaRPr lang="en-US" altLang="zh-TW" sz="1800" b="1"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endParaRPr>
        </a:p>
      </dgm:t>
    </dgm:pt>
    <dgm:pt modelId="{8E553FDC-3A4D-435E-96AB-866860AAAEE1}" type="parTrans" cxnId="{DF7D4E4A-3078-44B9-9051-7ED048FC927D}">
      <dgm:prSet/>
      <dgm:spPr/>
      <dgm:t>
        <a:bodyPr/>
        <a:lstStyle/>
        <a:p>
          <a:endParaRPr lang="zh-TW" altLang="en-US" sz="1800"/>
        </a:p>
      </dgm:t>
    </dgm:pt>
    <dgm:pt modelId="{8576E037-EDE0-446B-9D56-4075C5A015C6}" type="sibTrans" cxnId="{DF7D4E4A-3078-44B9-9051-7ED048FC927D}">
      <dgm:prSet/>
      <dgm:spPr/>
      <dgm:t>
        <a:bodyPr/>
        <a:lstStyle/>
        <a:p>
          <a:endParaRPr lang="zh-TW" altLang="en-US" sz="1800"/>
        </a:p>
      </dgm:t>
    </dgm:pt>
    <dgm:pt modelId="{4BF2B2BA-C77F-439A-B139-C9E9F0856FAF}">
      <dgm:prSet phldrT="[文字]" custT="1"/>
      <dgm:spPr>
        <a:solidFill>
          <a:srgbClr val="767569"/>
        </a:solidFill>
      </dgm:spPr>
      <dgm:t>
        <a:bodyPr/>
        <a:lstStyle/>
        <a:p>
          <a:r>
            <a:rPr lang="zh-TW" altLang="en-US" sz="1800" b="1">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九、加强差勤之督導查察。</a:t>
          </a:r>
          <a:endParaRPr lang="zh-TW" altLang="en-US" sz="1800" dirty="0"/>
        </a:p>
      </dgm:t>
    </dgm:pt>
    <dgm:pt modelId="{2CFAB9EF-EC3F-4A75-9F02-876AA52F3346}" type="parTrans" cxnId="{30CA1571-ADEC-4D40-AF91-9A75FC0B4B04}">
      <dgm:prSet/>
      <dgm:spPr/>
      <dgm:t>
        <a:bodyPr/>
        <a:lstStyle/>
        <a:p>
          <a:endParaRPr lang="zh-TW" altLang="en-US" sz="1800"/>
        </a:p>
      </dgm:t>
    </dgm:pt>
    <dgm:pt modelId="{8967619E-B116-44B5-8FC5-9EDA20BB5F77}" type="sibTrans" cxnId="{30CA1571-ADEC-4D40-AF91-9A75FC0B4B04}">
      <dgm:prSet/>
      <dgm:spPr/>
      <dgm:t>
        <a:bodyPr/>
        <a:lstStyle/>
        <a:p>
          <a:endParaRPr lang="zh-TW" altLang="en-US" sz="1800"/>
        </a:p>
      </dgm:t>
    </dgm:pt>
    <dgm:pt modelId="{7C582D37-5059-4E7F-8000-98CB3EA7C180}">
      <dgm:prSet phldrT="[文字]" custT="1"/>
      <dgm:spPr>
        <a:solidFill>
          <a:srgbClr val="5A6B56"/>
        </a:solidFill>
      </dgm:spPr>
      <dgm:t>
        <a:bodyPr/>
        <a:lstStyle/>
        <a:p>
          <a:r>
            <a:rPr lang="zh-TW" altLang="en-US" sz="1800" b="1">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十、加强公務人員在職訓練。</a:t>
          </a:r>
          <a:endParaRPr lang="zh-TW" altLang="en-US" sz="1800" dirty="0"/>
        </a:p>
      </dgm:t>
    </dgm:pt>
    <dgm:pt modelId="{DA23CD77-864F-4444-A526-ED28CB72C317}" type="parTrans" cxnId="{2F4366BB-8DDF-4710-8CCE-41D63590A553}">
      <dgm:prSet/>
      <dgm:spPr/>
      <dgm:t>
        <a:bodyPr/>
        <a:lstStyle/>
        <a:p>
          <a:endParaRPr lang="zh-TW" altLang="en-US" sz="1800"/>
        </a:p>
      </dgm:t>
    </dgm:pt>
    <dgm:pt modelId="{BF68C24B-743B-46B4-A515-6E5FF5C07BB2}" type="sibTrans" cxnId="{2F4366BB-8DDF-4710-8CCE-41D63590A553}">
      <dgm:prSet/>
      <dgm:spPr/>
      <dgm:t>
        <a:bodyPr/>
        <a:lstStyle/>
        <a:p>
          <a:endParaRPr lang="zh-TW" altLang="en-US" sz="1800"/>
        </a:p>
      </dgm:t>
    </dgm:pt>
    <dgm:pt modelId="{D5DB1DD9-E342-4E32-BCD0-AC7162F2B8E7}">
      <dgm:prSet custT="1"/>
      <dgm:spPr>
        <a:solidFill>
          <a:schemeClr val="tx1">
            <a:lumMod val="50000"/>
            <a:lumOff val="50000"/>
          </a:schemeClr>
        </a:solidFill>
      </dgm:spPr>
      <dgm:t>
        <a:bodyPr/>
        <a:lstStyle/>
        <a:p>
          <a:r>
            <a:rPr lang="zh-TW" altLang="en-US" sz="1800" b="1">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七、推動組織學習及終身學習。</a:t>
          </a:r>
          <a:endParaRPr lang="zh-TW" altLang="en-US" sz="1800" dirty="0"/>
        </a:p>
      </dgm:t>
    </dgm:pt>
    <dgm:pt modelId="{1F6AB44B-9E15-45A5-B09B-B6F98D43A6DC}" type="parTrans" cxnId="{D279A425-5FEC-4307-98EB-DAE976DF4656}">
      <dgm:prSet/>
      <dgm:spPr/>
      <dgm:t>
        <a:bodyPr/>
        <a:lstStyle/>
        <a:p>
          <a:endParaRPr lang="zh-TW" altLang="en-US" sz="1800"/>
        </a:p>
      </dgm:t>
    </dgm:pt>
    <dgm:pt modelId="{0243500D-FF2D-4395-BDB1-52E1E114D1E9}" type="sibTrans" cxnId="{D279A425-5FEC-4307-98EB-DAE976DF4656}">
      <dgm:prSet/>
      <dgm:spPr/>
      <dgm:t>
        <a:bodyPr/>
        <a:lstStyle/>
        <a:p>
          <a:endParaRPr lang="zh-TW" altLang="en-US" sz="1800"/>
        </a:p>
      </dgm:t>
    </dgm:pt>
    <dgm:pt modelId="{261795CA-D9DE-4290-9D2C-E9032FAEB38A}">
      <dgm:prSet custT="1"/>
      <dgm:spPr>
        <a:solidFill>
          <a:srgbClr val="333F50"/>
        </a:solidFill>
      </dgm:spPr>
      <dgm:t>
        <a:bodyPr/>
        <a:lstStyle/>
        <a:p>
          <a:r>
            <a:rPr lang="zh-TW" altLang="en-US" sz="1800" b="1">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八、加强人事人員訓練、簡化人事作業程序。</a:t>
          </a:r>
          <a:endParaRPr lang="zh-TW" altLang="en-US" sz="1800" dirty="0"/>
        </a:p>
      </dgm:t>
    </dgm:pt>
    <dgm:pt modelId="{7AC5AA0B-50DE-43BF-8C5B-85A04814E056}" type="parTrans" cxnId="{0018E4A0-33B0-4B9A-86A9-34AF084C68E7}">
      <dgm:prSet/>
      <dgm:spPr/>
      <dgm:t>
        <a:bodyPr/>
        <a:lstStyle/>
        <a:p>
          <a:endParaRPr lang="zh-TW" altLang="en-US" sz="1800"/>
        </a:p>
      </dgm:t>
    </dgm:pt>
    <dgm:pt modelId="{4CC479C2-9FF9-40B4-A37A-A7411848B5DD}" type="sibTrans" cxnId="{0018E4A0-33B0-4B9A-86A9-34AF084C68E7}">
      <dgm:prSet/>
      <dgm:spPr/>
      <dgm:t>
        <a:bodyPr/>
        <a:lstStyle/>
        <a:p>
          <a:endParaRPr lang="zh-TW" altLang="en-US" sz="1800"/>
        </a:p>
      </dgm:t>
    </dgm:pt>
    <dgm:pt modelId="{B39F4DD4-F1B8-41CD-8CC4-3E6EDE40EE0D}" type="pres">
      <dgm:prSet presAssocID="{A9A1A128-DC84-439E-93B9-1B624EFD2F9E}" presName="linear" presStyleCnt="0">
        <dgm:presLayoutVars>
          <dgm:dir/>
          <dgm:animLvl val="lvl"/>
          <dgm:resizeHandles val="exact"/>
        </dgm:presLayoutVars>
      </dgm:prSet>
      <dgm:spPr/>
    </dgm:pt>
    <dgm:pt modelId="{4D28078D-5D95-4BA3-BA44-A0CFB453C036}" type="pres">
      <dgm:prSet presAssocID="{2F532C82-F9D3-46F7-A803-DD2CDE21A044}" presName="parentLin" presStyleCnt="0"/>
      <dgm:spPr/>
    </dgm:pt>
    <dgm:pt modelId="{C3F05EFA-090B-4EDD-8084-0B65C15612A3}" type="pres">
      <dgm:prSet presAssocID="{2F532C82-F9D3-46F7-A803-DD2CDE21A044}" presName="parentLeftMargin" presStyleLbl="node1" presStyleIdx="0" presStyleCnt="5"/>
      <dgm:spPr/>
    </dgm:pt>
    <dgm:pt modelId="{BB6AF4AF-FC9A-45ED-AFF5-6C55BEDD3E26}" type="pres">
      <dgm:prSet presAssocID="{2F532C82-F9D3-46F7-A803-DD2CDE21A044}" presName="parentText" presStyleLbl="node1" presStyleIdx="0" presStyleCnt="5" custScaleX="133688">
        <dgm:presLayoutVars>
          <dgm:chMax val="0"/>
          <dgm:bulletEnabled val="1"/>
        </dgm:presLayoutVars>
      </dgm:prSet>
      <dgm:spPr/>
    </dgm:pt>
    <dgm:pt modelId="{F6DC3ADF-7154-4463-99D9-1E996D8C34CB}" type="pres">
      <dgm:prSet presAssocID="{2F532C82-F9D3-46F7-A803-DD2CDE21A044}" presName="negativeSpace" presStyleCnt="0"/>
      <dgm:spPr/>
    </dgm:pt>
    <dgm:pt modelId="{D26126FB-6F0D-449B-A068-0E0EC3079D1A}" type="pres">
      <dgm:prSet presAssocID="{2F532C82-F9D3-46F7-A803-DD2CDE21A044}" presName="childText" presStyleLbl="conFgAcc1" presStyleIdx="0" presStyleCnt="5">
        <dgm:presLayoutVars>
          <dgm:bulletEnabled val="1"/>
        </dgm:presLayoutVars>
      </dgm:prSet>
      <dgm:spPr/>
    </dgm:pt>
    <dgm:pt modelId="{E3C1AC8F-2AD5-4CD6-8B78-5634B5E9F7D3}" type="pres">
      <dgm:prSet presAssocID="{8576E037-EDE0-446B-9D56-4075C5A015C6}" presName="spaceBetweenRectangles" presStyleCnt="0"/>
      <dgm:spPr/>
    </dgm:pt>
    <dgm:pt modelId="{A39CEE1D-4ECF-4AAA-B5B0-9E45A3BBB3B8}" type="pres">
      <dgm:prSet presAssocID="{D5DB1DD9-E342-4E32-BCD0-AC7162F2B8E7}" presName="parentLin" presStyleCnt="0"/>
      <dgm:spPr/>
    </dgm:pt>
    <dgm:pt modelId="{E1B1B727-05F8-4BAD-BC35-BEE60761F88F}" type="pres">
      <dgm:prSet presAssocID="{D5DB1DD9-E342-4E32-BCD0-AC7162F2B8E7}" presName="parentLeftMargin" presStyleLbl="node1" presStyleIdx="0" presStyleCnt="5"/>
      <dgm:spPr/>
    </dgm:pt>
    <dgm:pt modelId="{D5829B49-BB6B-4044-8F2D-1A460C53F333}" type="pres">
      <dgm:prSet presAssocID="{D5DB1DD9-E342-4E32-BCD0-AC7162F2B8E7}" presName="parentText" presStyleLbl="node1" presStyleIdx="1" presStyleCnt="5" custScaleX="133697">
        <dgm:presLayoutVars>
          <dgm:chMax val="0"/>
          <dgm:bulletEnabled val="1"/>
        </dgm:presLayoutVars>
      </dgm:prSet>
      <dgm:spPr/>
    </dgm:pt>
    <dgm:pt modelId="{5596066F-BEA8-4ADE-9A66-ACF8EA812D5B}" type="pres">
      <dgm:prSet presAssocID="{D5DB1DD9-E342-4E32-BCD0-AC7162F2B8E7}" presName="negativeSpace" presStyleCnt="0"/>
      <dgm:spPr/>
    </dgm:pt>
    <dgm:pt modelId="{91A73B79-CA8F-42AE-830C-11B725961896}" type="pres">
      <dgm:prSet presAssocID="{D5DB1DD9-E342-4E32-BCD0-AC7162F2B8E7}" presName="childText" presStyleLbl="conFgAcc1" presStyleIdx="1" presStyleCnt="5">
        <dgm:presLayoutVars>
          <dgm:bulletEnabled val="1"/>
        </dgm:presLayoutVars>
      </dgm:prSet>
      <dgm:spPr/>
    </dgm:pt>
    <dgm:pt modelId="{24B58FD3-E586-4475-B552-EA6E209AD2EC}" type="pres">
      <dgm:prSet presAssocID="{0243500D-FF2D-4395-BDB1-52E1E114D1E9}" presName="spaceBetweenRectangles" presStyleCnt="0"/>
      <dgm:spPr/>
    </dgm:pt>
    <dgm:pt modelId="{43271BEF-05CE-4623-AF0E-699B12FC3EC5}" type="pres">
      <dgm:prSet presAssocID="{261795CA-D9DE-4290-9D2C-E9032FAEB38A}" presName="parentLin" presStyleCnt="0"/>
      <dgm:spPr/>
    </dgm:pt>
    <dgm:pt modelId="{5945D225-4C0D-422C-B6ED-94E516013368}" type="pres">
      <dgm:prSet presAssocID="{261795CA-D9DE-4290-9D2C-E9032FAEB38A}" presName="parentLeftMargin" presStyleLbl="node1" presStyleIdx="1" presStyleCnt="5"/>
      <dgm:spPr/>
    </dgm:pt>
    <dgm:pt modelId="{55855F6D-CBB3-44D6-908A-5A44F056FC24}" type="pres">
      <dgm:prSet presAssocID="{261795CA-D9DE-4290-9D2C-E9032FAEB38A}" presName="parentText" presStyleLbl="node1" presStyleIdx="2" presStyleCnt="5" custScaleX="133697">
        <dgm:presLayoutVars>
          <dgm:chMax val="0"/>
          <dgm:bulletEnabled val="1"/>
        </dgm:presLayoutVars>
      </dgm:prSet>
      <dgm:spPr/>
    </dgm:pt>
    <dgm:pt modelId="{C1D57888-805D-46D0-859A-8DEB907BE4BA}" type="pres">
      <dgm:prSet presAssocID="{261795CA-D9DE-4290-9D2C-E9032FAEB38A}" presName="negativeSpace" presStyleCnt="0"/>
      <dgm:spPr/>
    </dgm:pt>
    <dgm:pt modelId="{ED81BADA-778F-42C2-A78B-8F2EB34DE89A}" type="pres">
      <dgm:prSet presAssocID="{261795CA-D9DE-4290-9D2C-E9032FAEB38A}" presName="childText" presStyleLbl="conFgAcc1" presStyleIdx="2" presStyleCnt="5">
        <dgm:presLayoutVars>
          <dgm:bulletEnabled val="1"/>
        </dgm:presLayoutVars>
      </dgm:prSet>
      <dgm:spPr/>
    </dgm:pt>
    <dgm:pt modelId="{7A606DD3-9CA4-4B5E-9DA1-C5EF3E831680}" type="pres">
      <dgm:prSet presAssocID="{4CC479C2-9FF9-40B4-A37A-A7411848B5DD}" presName="spaceBetweenRectangles" presStyleCnt="0"/>
      <dgm:spPr/>
    </dgm:pt>
    <dgm:pt modelId="{F50AAA2A-BFDA-4976-A23A-D23CAF4D1228}" type="pres">
      <dgm:prSet presAssocID="{4BF2B2BA-C77F-439A-B139-C9E9F0856FAF}" presName="parentLin" presStyleCnt="0"/>
      <dgm:spPr/>
    </dgm:pt>
    <dgm:pt modelId="{8EDE52A8-D333-48C7-AC12-DA2C1136AFF6}" type="pres">
      <dgm:prSet presAssocID="{4BF2B2BA-C77F-439A-B139-C9E9F0856FAF}" presName="parentLeftMargin" presStyleLbl="node1" presStyleIdx="2" presStyleCnt="5"/>
      <dgm:spPr/>
    </dgm:pt>
    <dgm:pt modelId="{82B05EAE-01F2-4644-8FA0-684064529979}" type="pres">
      <dgm:prSet presAssocID="{4BF2B2BA-C77F-439A-B139-C9E9F0856FAF}" presName="parentText" presStyleLbl="node1" presStyleIdx="3" presStyleCnt="5" custScaleX="133697">
        <dgm:presLayoutVars>
          <dgm:chMax val="0"/>
          <dgm:bulletEnabled val="1"/>
        </dgm:presLayoutVars>
      </dgm:prSet>
      <dgm:spPr/>
    </dgm:pt>
    <dgm:pt modelId="{A65E27EF-D937-4329-A19C-282475CE79EA}" type="pres">
      <dgm:prSet presAssocID="{4BF2B2BA-C77F-439A-B139-C9E9F0856FAF}" presName="negativeSpace" presStyleCnt="0"/>
      <dgm:spPr/>
    </dgm:pt>
    <dgm:pt modelId="{4FEEBC78-DDA8-4E3B-9A84-2CDA2153C13C}" type="pres">
      <dgm:prSet presAssocID="{4BF2B2BA-C77F-439A-B139-C9E9F0856FAF}" presName="childText" presStyleLbl="conFgAcc1" presStyleIdx="3" presStyleCnt="5">
        <dgm:presLayoutVars>
          <dgm:bulletEnabled val="1"/>
        </dgm:presLayoutVars>
      </dgm:prSet>
      <dgm:spPr/>
    </dgm:pt>
    <dgm:pt modelId="{D128E3BD-1F80-49C4-9125-44AC9864B3C6}" type="pres">
      <dgm:prSet presAssocID="{8967619E-B116-44B5-8FC5-9EDA20BB5F77}" presName="spaceBetweenRectangles" presStyleCnt="0"/>
      <dgm:spPr/>
    </dgm:pt>
    <dgm:pt modelId="{EE1D3E15-AD2F-4095-92D7-4DC9FCFDE835}" type="pres">
      <dgm:prSet presAssocID="{7C582D37-5059-4E7F-8000-98CB3EA7C180}" presName="parentLin" presStyleCnt="0"/>
      <dgm:spPr/>
    </dgm:pt>
    <dgm:pt modelId="{7D9B919E-59EA-4390-86FB-1E740E2498BD}" type="pres">
      <dgm:prSet presAssocID="{7C582D37-5059-4E7F-8000-98CB3EA7C180}" presName="parentLeftMargin" presStyleLbl="node1" presStyleIdx="3" presStyleCnt="5"/>
      <dgm:spPr/>
    </dgm:pt>
    <dgm:pt modelId="{6A40FBE2-E872-4660-A5D0-AD32DC99E536}" type="pres">
      <dgm:prSet presAssocID="{7C582D37-5059-4E7F-8000-98CB3EA7C180}" presName="parentText" presStyleLbl="node1" presStyleIdx="4" presStyleCnt="5" custScaleX="133697">
        <dgm:presLayoutVars>
          <dgm:chMax val="0"/>
          <dgm:bulletEnabled val="1"/>
        </dgm:presLayoutVars>
      </dgm:prSet>
      <dgm:spPr/>
    </dgm:pt>
    <dgm:pt modelId="{048DD683-76E7-4060-BB1E-7D8EB4CD1AFC}" type="pres">
      <dgm:prSet presAssocID="{7C582D37-5059-4E7F-8000-98CB3EA7C180}" presName="negativeSpace" presStyleCnt="0"/>
      <dgm:spPr/>
    </dgm:pt>
    <dgm:pt modelId="{ECC82752-72ED-4C01-9088-769E0C0D41F6}" type="pres">
      <dgm:prSet presAssocID="{7C582D37-5059-4E7F-8000-98CB3EA7C180}" presName="childText" presStyleLbl="conFgAcc1" presStyleIdx="4" presStyleCnt="5">
        <dgm:presLayoutVars>
          <dgm:bulletEnabled val="1"/>
        </dgm:presLayoutVars>
      </dgm:prSet>
      <dgm:spPr/>
    </dgm:pt>
  </dgm:ptLst>
  <dgm:cxnLst>
    <dgm:cxn modelId="{9B782504-7408-44AF-94C6-8A15623E894D}" type="presOf" srcId="{A9A1A128-DC84-439E-93B9-1B624EFD2F9E}" destId="{B39F4DD4-F1B8-41CD-8CC4-3E6EDE40EE0D}" srcOrd="0" destOrd="0" presId="urn:microsoft.com/office/officeart/2005/8/layout/list1"/>
    <dgm:cxn modelId="{D279A425-5FEC-4307-98EB-DAE976DF4656}" srcId="{A9A1A128-DC84-439E-93B9-1B624EFD2F9E}" destId="{D5DB1DD9-E342-4E32-BCD0-AC7162F2B8E7}" srcOrd="1" destOrd="0" parTransId="{1F6AB44B-9E15-45A5-B09B-B6F98D43A6DC}" sibTransId="{0243500D-FF2D-4395-BDB1-52E1E114D1E9}"/>
    <dgm:cxn modelId="{DF7D4E4A-3078-44B9-9051-7ED048FC927D}" srcId="{A9A1A128-DC84-439E-93B9-1B624EFD2F9E}" destId="{2F532C82-F9D3-46F7-A803-DD2CDE21A044}" srcOrd="0" destOrd="0" parTransId="{8E553FDC-3A4D-435E-96AB-866860AAAEE1}" sibTransId="{8576E037-EDE0-446B-9D56-4075C5A015C6}"/>
    <dgm:cxn modelId="{40EF286F-6A4D-4565-937C-CF54372FB5D4}" type="presOf" srcId="{7C582D37-5059-4E7F-8000-98CB3EA7C180}" destId="{7D9B919E-59EA-4390-86FB-1E740E2498BD}" srcOrd="0" destOrd="0" presId="urn:microsoft.com/office/officeart/2005/8/layout/list1"/>
    <dgm:cxn modelId="{30CA1571-ADEC-4D40-AF91-9A75FC0B4B04}" srcId="{A9A1A128-DC84-439E-93B9-1B624EFD2F9E}" destId="{4BF2B2BA-C77F-439A-B139-C9E9F0856FAF}" srcOrd="3" destOrd="0" parTransId="{2CFAB9EF-EC3F-4A75-9F02-876AA52F3346}" sibTransId="{8967619E-B116-44B5-8FC5-9EDA20BB5F77}"/>
    <dgm:cxn modelId="{65F24587-F637-44FE-9C31-C6A5D368E3DE}" type="presOf" srcId="{4BF2B2BA-C77F-439A-B139-C9E9F0856FAF}" destId="{82B05EAE-01F2-4644-8FA0-684064529979}" srcOrd="1" destOrd="0" presId="urn:microsoft.com/office/officeart/2005/8/layout/list1"/>
    <dgm:cxn modelId="{DD0E709B-D0CB-429D-84F6-98E4A3578B33}" type="presOf" srcId="{2F532C82-F9D3-46F7-A803-DD2CDE21A044}" destId="{BB6AF4AF-FC9A-45ED-AFF5-6C55BEDD3E26}" srcOrd="1" destOrd="0" presId="urn:microsoft.com/office/officeart/2005/8/layout/list1"/>
    <dgm:cxn modelId="{0018E4A0-33B0-4B9A-86A9-34AF084C68E7}" srcId="{A9A1A128-DC84-439E-93B9-1B624EFD2F9E}" destId="{261795CA-D9DE-4290-9D2C-E9032FAEB38A}" srcOrd="2" destOrd="0" parTransId="{7AC5AA0B-50DE-43BF-8C5B-85A04814E056}" sibTransId="{4CC479C2-9FF9-40B4-A37A-A7411848B5DD}"/>
    <dgm:cxn modelId="{4259EDAE-B053-40EF-9E97-408A4C82B167}" type="presOf" srcId="{2F532C82-F9D3-46F7-A803-DD2CDE21A044}" destId="{C3F05EFA-090B-4EDD-8084-0B65C15612A3}" srcOrd="0" destOrd="0" presId="urn:microsoft.com/office/officeart/2005/8/layout/list1"/>
    <dgm:cxn modelId="{F40B79B0-563C-45D1-843B-5BB5C1ED4AC9}" type="presOf" srcId="{261795CA-D9DE-4290-9D2C-E9032FAEB38A}" destId="{5945D225-4C0D-422C-B6ED-94E516013368}" srcOrd="0" destOrd="0" presId="urn:microsoft.com/office/officeart/2005/8/layout/list1"/>
    <dgm:cxn modelId="{2F4366BB-8DDF-4710-8CCE-41D63590A553}" srcId="{A9A1A128-DC84-439E-93B9-1B624EFD2F9E}" destId="{7C582D37-5059-4E7F-8000-98CB3EA7C180}" srcOrd="4" destOrd="0" parTransId="{DA23CD77-864F-4444-A526-ED28CB72C317}" sibTransId="{BF68C24B-743B-46B4-A515-6E5FF5C07BB2}"/>
    <dgm:cxn modelId="{054FE5CF-E187-4F3D-B3F3-418FCF3081BA}" type="presOf" srcId="{D5DB1DD9-E342-4E32-BCD0-AC7162F2B8E7}" destId="{D5829B49-BB6B-4044-8F2D-1A460C53F333}" srcOrd="1" destOrd="0" presId="urn:microsoft.com/office/officeart/2005/8/layout/list1"/>
    <dgm:cxn modelId="{20B323DB-BD3E-4A30-AE3C-0543B7CF27F5}" type="presOf" srcId="{4BF2B2BA-C77F-439A-B139-C9E9F0856FAF}" destId="{8EDE52A8-D333-48C7-AC12-DA2C1136AFF6}" srcOrd="0" destOrd="0" presId="urn:microsoft.com/office/officeart/2005/8/layout/list1"/>
    <dgm:cxn modelId="{38D06CE0-E9A7-4D3D-98DA-1E7BCA551616}" type="presOf" srcId="{7C582D37-5059-4E7F-8000-98CB3EA7C180}" destId="{6A40FBE2-E872-4660-A5D0-AD32DC99E536}" srcOrd="1" destOrd="0" presId="urn:microsoft.com/office/officeart/2005/8/layout/list1"/>
    <dgm:cxn modelId="{46F4C9E5-A7A1-4C7E-B61F-0CD3DEB2BDFA}" type="presOf" srcId="{D5DB1DD9-E342-4E32-BCD0-AC7162F2B8E7}" destId="{E1B1B727-05F8-4BAD-BC35-BEE60761F88F}" srcOrd="0" destOrd="0" presId="urn:microsoft.com/office/officeart/2005/8/layout/list1"/>
    <dgm:cxn modelId="{7E9D79FD-B6EF-4FD9-AA3F-56F1272197DA}" type="presOf" srcId="{261795CA-D9DE-4290-9D2C-E9032FAEB38A}" destId="{55855F6D-CBB3-44D6-908A-5A44F056FC24}" srcOrd="1" destOrd="0" presId="urn:microsoft.com/office/officeart/2005/8/layout/list1"/>
    <dgm:cxn modelId="{1B723B20-A22A-41DA-BEA4-C280ACD4D259}" type="presParOf" srcId="{B39F4DD4-F1B8-41CD-8CC4-3E6EDE40EE0D}" destId="{4D28078D-5D95-4BA3-BA44-A0CFB453C036}" srcOrd="0" destOrd="0" presId="urn:microsoft.com/office/officeart/2005/8/layout/list1"/>
    <dgm:cxn modelId="{32B91F40-4F13-4C30-9D59-548748B5D059}" type="presParOf" srcId="{4D28078D-5D95-4BA3-BA44-A0CFB453C036}" destId="{C3F05EFA-090B-4EDD-8084-0B65C15612A3}" srcOrd="0" destOrd="0" presId="urn:microsoft.com/office/officeart/2005/8/layout/list1"/>
    <dgm:cxn modelId="{C744409A-ED0E-400E-892F-6BD7A65D9CFA}" type="presParOf" srcId="{4D28078D-5D95-4BA3-BA44-A0CFB453C036}" destId="{BB6AF4AF-FC9A-45ED-AFF5-6C55BEDD3E26}" srcOrd="1" destOrd="0" presId="urn:microsoft.com/office/officeart/2005/8/layout/list1"/>
    <dgm:cxn modelId="{4E7F56A0-090A-4D50-AD23-112D5637DF8A}" type="presParOf" srcId="{B39F4DD4-F1B8-41CD-8CC4-3E6EDE40EE0D}" destId="{F6DC3ADF-7154-4463-99D9-1E996D8C34CB}" srcOrd="1" destOrd="0" presId="urn:microsoft.com/office/officeart/2005/8/layout/list1"/>
    <dgm:cxn modelId="{9101F154-1784-4FCD-BC59-C41E3825A2C9}" type="presParOf" srcId="{B39F4DD4-F1B8-41CD-8CC4-3E6EDE40EE0D}" destId="{D26126FB-6F0D-449B-A068-0E0EC3079D1A}" srcOrd="2" destOrd="0" presId="urn:microsoft.com/office/officeart/2005/8/layout/list1"/>
    <dgm:cxn modelId="{257EFDA1-BDB4-4E29-91A3-216BEDE757D8}" type="presParOf" srcId="{B39F4DD4-F1B8-41CD-8CC4-3E6EDE40EE0D}" destId="{E3C1AC8F-2AD5-4CD6-8B78-5634B5E9F7D3}" srcOrd="3" destOrd="0" presId="urn:microsoft.com/office/officeart/2005/8/layout/list1"/>
    <dgm:cxn modelId="{B16D51F3-F28B-4122-A0CE-527E89B66BE9}" type="presParOf" srcId="{B39F4DD4-F1B8-41CD-8CC4-3E6EDE40EE0D}" destId="{A39CEE1D-4ECF-4AAA-B5B0-9E45A3BBB3B8}" srcOrd="4" destOrd="0" presId="urn:microsoft.com/office/officeart/2005/8/layout/list1"/>
    <dgm:cxn modelId="{B4CBBEC2-E5A3-4B5C-8E5F-C5376F7E9EDA}" type="presParOf" srcId="{A39CEE1D-4ECF-4AAA-B5B0-9E45A3BBB3B8}" destId="{E1B1B727-05F8-4BAD-BC35-BEE60761F88F}" srcOrd="0" destOrd="0" presId="urn:microsoft.com/office/officeart/2005/8/layout/list1"/>
    <dgm:cxn modelId="{7D282A23-F41A-4F78-BC6A-6B596825BE1B}" type="presParOf" srcId="{A39CEE1D-4ECF-4AAA-B5B0-9E45A3BBB3B8}" destId="{D5829B49-BB6B-4044-8F2D-1A460C53F333}" srcOrd="1" destOrd="0" presId="urn:microsoft.com/office/officeart/2005/8/layout/list1"/>
    <dgm:cxn modelId="{173F00BB-9ADC-4AED-8040-9143022370BD}" type="presParOf" srcId="{B39F4DD4-F1B8-41CD-8CC4-3E6EDE40EE0D}" destId="{5596066F-BEA8-4ADE-9A66-ACF8EA812D5B}" srcOrd="5" destOrd="0" presId="urn:microsoft.com/office/officeart/2005/8/layout/list1"/>
    <dgm:cxn modelId="{688DDF4A-6E91-427D-BDF3-8E622F1E391F}" type="presParOf" srcId="{B39F4DD4-F1B8-41CD-8CC4-3E6EDE40EE0D}" destId="{91A73B79-CA8F-42AE-830C-11B725961896}" srcOrd="6" destOrd="0" presId="urn:microsoft.com/office/officeart/2005/8/layout/list1"/>
    <dgm:cxn modelId="{9DB9FE1B-4A94-4A11-84D1-60BAD08BE979}" type="presParOf" srcId="{B39F4DD4-F1B8-41CD-8CC4-3E6EDE40EE0D}" destId="{24B58FD3-E586-4475-B552-EA6E209AD2EC}" srcOrd="7" destOrd="0" presId="urn:microsoft.com/office/officeart/2005/8/layout/list1"/>
    <dgm:cxn modelId="{35EB1BBB-259D-4A0D-8DF1-EC67905667BB}" type="presParOf" srcId="{B39F4DD4-F1B8-41CD-8CC4-3E6EDE40EE0D}" destId="{43271BEF-05CE-4623-AF0E-699B12FC3EC5}" srcOrd="8" destOrd="0" presId="urn:microsoft.com/office/officeart/2005/8/layout/list1"/>
    <dgm:cxn modelId="{0F273D5D-2C50-4B87-B733-8AA22CE8DCD1}" type="presParOf" srcId="{43271BEF-05CE-4623-AF0E-699B12FC3EC5}" destId="{5945D225-4C0D-422C-B6ED-94E516013368}" srcOrd="0" destOrd="0" presId="urn:microsoft.com/office/officeart/2005/8/layout/list1"/>
    <dgm:cxn modelId="{8D01AC6A-190D-43CC-8C82-1608BDD2FC8A}" type="presParOf" srcId="{43271BEF-05CE-4623-AF0E-699B12FC3EC5}" destId="{55855F6D-CBB3-44D6-908A-5A44F056FC24}" srcOrd="1" destOrd="0" presId="urn:microsoft.com/office/officeart/2005/8/layout/list1"/>
    <dgm:cxn modelId="{8D38C13A-D263-4B42-8BD8-E05D6BE79ED6}" type="presParOf" srcId="{B39F4DD4-F1B8-41CD-8CC4-3E6EDE40EE0D}" destId="{C1D57888-805D-46D0-859A-8DEB907BE4BA}" srcOrd="9" destOrd="0" presId="urn:microsoft.com/office/officeart/2005/8/layout/list1"/>
    <dgm:cxn modelId="{3C5CD777-AA44-43A8-A652-F0D061146FEC}" type="presParOf" srcId="{B39F4DD4-F1B8-41CD-8CC4-3E6EDE40EE0D}" destId="{ED81BADA-778F-42C2-A78B-8F2EB34DE89A}" srcOrd="10" destOrd="0" presId="urn:microsoft.com/office/officeart/2005/8/layout/list1"/>
    <dgm:cxn modelId="{EF1F5AF5-CEA3-44A2-961F-F220C9471B59}" type="presParOf" srcId="{B39F4DD4-F1B8-41CD-8CC4-3E6EDE40EE0D}" destId="{7A606DD3-9CA4-4B5E-9DA1-C5EF3E831680}" srcOrd="11" destOrd="0" presId="urn:microsoft.com/office/officeart/2005/8/layout/list1"/>
    <dgm:cxn modelId="{53BFBC40-EB5C-4CCB-A5D1-E504ED7C3EBE}" type="presParOf" srcId="{B39F4DD4-F1B8-41CD-8CC4-3E6EDE40EE0D}" destId="{F50AAA2A-BFDA-4976-A23A-D23CAF4D1228}" srcOrd="12" destOrd="0" presId="urn:microsoft.com/office/officeart/2005/8/layout/list1"/>
    <dgm:cxn modelId="{92CD45A3-F5DB-4B7C-82A1-1CE883AD0E11}" type="presParOf" srcId="{F50AAA2A-BFDA-4976-A23A-D23CAF4D1228}" destId="{8EDE52A8-D333-48C7-AC12-DA2C1136AFF6}" srcOrd="0" destOrd="0" presId="urn:microsoft.com/office/officeart/2005/8/layout/list1"/>
    <dgm:cxn modelId="{56D16F83-BE7F-4F5D-A533-ACBCEDCEFF43}" type="presParOf" srcId="{F50AAA2A-BFDA-4976-A23A-D23CAF4D1228}" destId="{82B05EAE-01F2-4644-8FA0-684064529979}" srcOrd="1" destOrd="0" presId="urn:microsoft.com/office/officeart/2005/8/layout/list1"/>
    <dgm:cxn modelId="{FFE6AE45-4E72-493D-BE59-56ABCF131D3E}" type="presParOf" srcId="{B39F4DD4-F1B8-41CD-8CC4-3E6EDE40EE0D}" destId="{A65E27EF-D937-4329-A19C-282475CE79EA}" srcOrd="13" destOrd="0" presId="urn:microsoft.com/office/officeart/2005/8/layout/list1"/>
    <dgm:cxn modelId="{3F80C72A-4B8E-4F30-AFBD-96892F3AC45E}" type="presParOf" srcId="{B39F4DD4-F1B8-41CD-8CC4-3E6EDE40EE0D}" destId="{4FEEBC78-DDA8-4E3B-9A84-2CDA2153C13C}" srcOrd="14" destOrd="0" presId="urn:microsoft.com/office/officeart/2005/8/layout/list1"/>
    <dgm:cxn modelId="{948E8383-0D0D-4BDF-AC8C-5BCEC47D47CF}" type="presParOf" srcId="{B39F4DD4-F1B8-41CD-8CC4-3E6EDE40EE0D}" destId="{D128E3BD-1F80-49C4-9125-44AC9864B3C6}" srcOrd="15" destOrd="0" presId="urn:microsoft.com/office/officeart/2005/8/layout/list1"/>
    <dgm:cxn modelId="{F0C6ECAC-28D2-49A2-BAB5-BDEBE963B433}" type="presParOf" srcId="{B39F4DD4-F1B8-41CD-8CC4-3E6EDE40EE0D}" destId="{EE1D3E15-AD2F-4095-92D7-4DC9FCFDE835}" srcOrd="16" destOrd="0" presId="urn:microsoft.com/office/officeart/2005/8/layout/list1"/>
    <dgm:cxn modelId="{A8B2FBB9-5BD9-4765-8673-E8F07733A951}" type="presParOf" srcId="{EE1D3E15-AD2F-4095-92D7-4DC9FCFDE835}" destId="{7D9B919E-59EA-4390-86FB-1E740E2498BD}" srcOrd="0" destOrd="0" presId="urn:microsoft.com/office/officeart/2005/8/layout/list1"/>
    <dgm:cxn modelId="{14C98E8B-E1EA-4ACA-BAED-3289B609A00B}" type="presParOf" srcId="{EE1D3E15-AD2F-4095-92D7-4DC9FCFDE835}" destId="{6A40FBE2-E872-4660-A5D0-AD32DC99E536}" srcOrd="1" destOrd="0" presId="urn:microsoft.com/office/officeart/2005/8/layout/list1"/>
    <dgm:cxn modelId="{52D854D3-3C13-4E67-8BE3-A4ACCE3F250E}" type="presParOf" srcId="{B39F4DD4-F1B8-41CD-8CC4-3E6EDE40EE0D}" destId="{048DD683-76E7-4060-BB1E-7D8EB4CD1AFC}" srcOrd="17" destOrd="0" presId="urn:microsoft.com/office/officeart/2005/8/layout/list1"/>
    <dgm:cxn modelId="{E6FC51AD-1A04-4DAF-BE25-F1DC2B3D94E3}" type="presParOf" srcId="{B39F4DD4-F1B8-41CD-8CC4-3E6EDE40EE0D}" destId="{ECC82752-72ED-4C01-9088-769E0C0D41F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9A1A128-DC84-439E-93B9-1B624EFD2F9E}" type="doc">
      <dgm:prSet loTypeId="urn:microsoft.com/office/officeart/2005/8/layout/list1" loCatId="list" qsTypeId="urn:microsoft.com/office/officeart/2005/8/quickstyle/3d3" qsCatId="3D" csTypeId="urn:microsoft.com/office/officeart/2005/8/colors/colorful5" csCatId="colorful" phldr="1"/>
      <dgm:spPr/>
      <dgm:t>
        <a:bodyPr/>
        <a:lstStyle/>
        <a:p>
          <a:endParaRPr lang="zh-TW" altLang="en-US"/>
        </a:p>
      </dgm:t>
    </dgm:pt>
    <dgm:pt modelId="{4BF2B2BA-C77F-439A-B139-C9E9F0856FAF}">
      <dgm:prSet phldrT="[文字]" custT="1"/>
      <dgm:spPr>
        <a:solidFill>
          <a:srgbClr val="767569"/>
        </a:solidFill>
      </dgm:spPr>
      <dgm:t>
        <a:bodyPr/>
        <a:lstStyle/>
        <a:p>
          <a:r>
            <a:rPr lang="zh-TW" altLang="en-US" sz="1800" b="1">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十四、加强員工福利工作。</a:t>
          </a:r>
          <a:endParaRPr lang="zh-TW" altLang="en-US" sz="1800" dirty="0"/>
        </a:p>
      </dgm:t>
    </dgm:pt>
    <dgm:pt modelId="{2CFAB9EF-EC3F-4A75-9F02-876AA52F3346}" type="parTrans" cxnId="{30CA1571-ADEC-4D40-AF91-9A75FC0B4B04}">
      <dgm:prSet/>
      <dgm:spPr/>
      <dgm:t>
        <a:bodyPr/>
        <a:lstStyle/>
        <a:p>
          <a:endParaRPr lang="zh-TW" altLang="en-US" sz="1800"/>
        </a:p>
      </dgm:t>
    </dgm:pt>
    <dgm:pt modelId="{8967619E-B116-44B5-8FC5-9EDA20BB5F77}" type="sibTrans" cxnId="{30CA1571-ADEC-4D40-AF91-9A75FC0B4B04}">
      <dgm:prSet/>
      <dgm:spPr/>
      <dgm:t>
        <a:bodyPr/>
        <a:lstStyle/>
        <a:p>
          <a:endParaRPr lang="zh-TW" altLang="en-US" sz="1800"/>
        </a:p>
      </dgm:t>
    </dgm:pt>
    <dgm:pt modelId="{7C582D37-5059-4E7F-8000-98CB3EA7C180}">
      <dgm:prSet phldrT="[文字]" custT="1"/>
      <dgm:spPr>
        <a:solidFill>
          <a:srgbClr val="5A6B56"/>
        </a:solidFill>
      </dgm:spPr>
      <dgm:t>
        <a:bodyPr/>
        <a:lstStyle/>
        <a:p>
          <a:r>
            <a:rPr lang="zh-TW" altLang="en-US" sz="1800" b="1">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十五、厲行精簡政策。</a:t>
          </a:r>
          <a:endParaRPr lang="zh-TW" altLang="en-US" sz="1800" dirty="0"/>
        </a:p>
      </dgm:t>
    </dgm:pt>
    <dgm:pt modelId="{DA23CD77-864F-4444-A526-ED28CB72C317}" type="parTrans" cxnId="{2F4366BB-8DDF-4710-8CCE-41D63590A553}">
      <dgm:prSet/>
      <dgm:spPr/>
      <dgm:t>
        <a:bodyPr/>
        <a:lstStyle/>
        <a:p>
          <a:endParaRPr lang="zh-TW" altLang="en-US" sz="1800"/>
        </a:p>
      </dgm:t>
    </dgm:pt>
    <dgm:pt modelId="{BF68C24B-743B-46B4-A515-6E5FF5C07BB2}" type="sibTrans" cxnId="{2F4366BB-8DDF-4710-8CCE-41D63590A553}">
      <dgm:prSet/>
      <dgm:spPr/>
      <dgm:t>
        <a:bodyPr/>
        <a:lstStyle/>
        <a:p>
          <a:endParaRPr lang="zh-TW" altLang="en-US" sz="1800"/>
        </a:p>
      </dgm:t>
    </dgm:pt>
    <dgm:pt modelId="{D5DB1DD9-E342-4E32-BCD0-AC7162F2B8E7}">
      <dgm:prSet custT="1"/>
      <dgm:spPr>
        <a:solidFill>
          <a:schemeClr val="tx2">
            <a:lumMod val="50000"/>
            <a:lumOff val="50000"/>
          </a:schemeClr>
        </a:solidFill>
      </dgm:spPr>
      <dgm:t>
        <a:bodyPr/>
        <a:lstStyle/>
        <a:p>
          <a:r>
            <a:rPr lang="zh-TW" altLang="en-US" sz="1800" b="1"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十二、賡續辦理升官等訓練。</a:t>
          </a:r>
          <a:endParaRPr lang="zh-TW" altLang="en-US" sz="1800" dirty="0"/>
        </a:p>
      </dgm:t>
    </dgm:pt>
    <dgm:pt modelId="{1F6AB44B-9E15-45A5-B09B-B6F98D43A6DC}" type="parTrans" cxnId="{D279A425-5FEC-4307-98EB-DAE976DF4656}">
      <dgm:prSet/>
      <dgm:spPr/>
      <dgm:t>
        <a:bodyPr/>
        <a:lstStyle/>
        <a:p>
          <a:endParaRPr lang="zh-TW" altLang="en-US" sz="1800"/>
        </a:p>
      </dgm:t>
    </dgm:pt>
    <dgm:pt modelId="{0243500D-FF2D-4395-BDB1-52E1E114D1E9}" type="sibTrans" cxnId="{D279A425-5FEC-4307-98EB-DAE976DF4656}">
      <dgm:prSet/>
      <dgm:spPr/>
      <dgm:t>
        <a:bodyPr/>
        <a:lstStyle/>
        <a:p>
          <a:endParaRPr lang="zh-TW" altLang="en-US" sz="1800"/>
        </a:p>
      </dgm:t>
    </dgm:pt>
    <dgm:pt modelId="{261795CA-D9DE-4290-9D2C-E9032FAEB38A}">
      <dgm:prSet custT="1"/>
      <dgm:spPr>
        <a:solidFill>
          <a:srgbClr val="333F50"/>
        </a:solidFill>
      </dgm:spPr>
      <dgm:t>
        <a:bodyPr/>
        <a:lstStyle/>
        <a:p>
          <a:r>
            <a:rPr lang="zh-TW" altLang="en-US" sz="1800" b="1">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十三、推動退撫制度。</a:t>
          </a:r>
          <a:endParaRPr lang="zh-TW" altLang="en-US" sz="1800" dirty="0"/>
        </a:p>
      </dgm:t>
    </dgm:pt>
    <dgm:pt modelId="{7AC5AA0B-50DE-43BF-8C5B-85A04814E056}" type="parTrans" cxnId="{0018E4A0-33B0-4B9A-86A9-34AF084C68E7}">
      <dgm:prSet/>
      <dgm:spPr/>
      <dgm:t>
        <a:bodyPr/>
        <a:lstStyle/>
        <a:p>
          <a:endParaRPr lang="zh-TW" altLang="en-US" sz="1800"/>
        </a:p>
      </dgm:t>
    </dgm:pt>
    <dgm:pt modelId="{4CC479C2-9FF9-40B4-A37A-A7411848B5DD}" type="sibTrans" cxnId="{0018E4A0-33B0-4B9A-86A9-34AF084C68E7}">
      <dgm:prSet/>
      <dgm:spPr/>
      <dgm:t>
        <a:bodyPr/>
        <a:lstStyle/>
        <a:p>
          <a:endParaRPr lang="zh-TW" altLang="en-US" sz="1800"/>
        </a:p>
      </dgm:t>
    </dgm:pt>
    <dgm:pt modelId="{2F532C82-F9D3-46F7-A803-DD2CDE21A044}">
      <dgm:prSet phldrT="[文字]" custT="1"/>
      <dgm:spPr/>
      <dgm:t>
        <a:bodyPr/>
        <a:lstStyle/>
        <a:p>
          <a:pPr>
            <a:lnSpc>
              <a:spcPts val="1800"/>
            </a:lnSpc>
          </a:pPr>
          <a:r>
            <a:rPr lang="zh-TW" altLang="en-US" sz="1800" b="1"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十一、加强本府及所屬機關學校人事人員積極使用人 </a:t>
          </a:r>
          <a:endParaRPr lang="en-US" altLang="zh-TW" sz="1800" b="1"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endParaRPr>
        </a:p>
        <a:p>
          <a:pPr>
            <a:lnSpc>
              <a:spcPts val="1800"/>
            </a:lnSpc>
          </a:pPr>
          <a:r>
            <a:rPr lang="en-US" altLang="zh-TW" sz="1800" b="1"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           </a:t>
          </a:r>
          <a:r>
            <a:rPr lang="zh-TW" altLang="en-US" sz="1800" b="1"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事資訊管理系統。</a:t>
          </a:r>
          <a:endParaRPr lang="en-US" altLang="zh-TW" sz="1800" b="1"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endParaRPr>
        </a:p>
      </dgm:t>
    </dgm:pt>
    <dgm:pt modelId="{8576E037-EDE0-446B-9D56-4075C5A015C6}" type="sibTrans" cxnId="{DF7D4E4A-3078-44B9-9051-7ED048FC927D}">
      <dgm:prSet/>
      <dgm:spPr/>
      <dgm:t>
        <a:bodyPr/>
        <a:lstStyle/>
        <a:p>
          <a:endParaRPr lang="zh-TW" altLang="en-US" sz="1800"/>
        </a:p>
      </dgm:t>
    </dgm:pt>
    <dgm:pt modelId="{8E553FDC-3A4D-435E-96AB-866860AAAEE1}" type="parTrans" cxnId="{DF7D4E4A-3078-44B9-9051-7ED048FC927D}">
      <dgm:prSet/>
      <dgm:spPr/>
      <dgm:t>
        <a:bodyPr/>
        <a:lstStyle/>
        <a:p>
          <a:endParaRPr lang="zh-TW" altLang="en-US" sz="1800"/>
        </a:p>
      </dgm:t>
    </dgm:pt>
    <dgm:pt modelId="{B39F4DD4-F1B8-41CD-8CC4-3E6EDE40EE0D}" type="pres">
      <dgm:prSet presAssocID="{A9A1A128-DC84-439E-93B9-1B624EFD2F9E}" presName="linear" presStyleCnt="0">
        <dgm:presLayoutVars>
          <dgm:dir/>
          <dgm:animLvl val="lvl"/>
          <dgm:resizeHandles val="exact"/>
        </dgm:presLayoutVars>
      </dgm:prSet>
      <dgm:spPr/>
    </dgm:pt>
    <dgm:pt modelId="{4D28078D-5D95-4BA3-BA44-A0CFB453C036}" type="pres">
      <dgm:prSet presAssocID="{2F532C82-F9D3-46F7-A803-DD2CDE21A044}" presName="parentLin" presStyleCnt="0"/>
      <dgm:spPr/>
    </dgm:pt>
    <dgm:pt modelId="{C3F05EFA-090B-4EDD-8084-0B65C15612A3}" type="pres">
      <dgm:prSet presAssocID="{2F532C82-F9D3-46F7-A803-DD2CDE21A044}" presName="parentLeftMargin" presStyleLbl="node1" presStyleIdx="0" presStyleCnt="5"/>
      <dgm:spPr/>
    </dgm:pt>
    <dgm:pt modelId="{BB6AF4AF-FC9A-45ED-AFF5-6C55BEDD3E26}" type="pres">
      <dgm:prSet presAssocID="{2F532C82-F9D3-46F7-A803-DD2CDE21A044}" presName="parentText" presStyleLbl="node1" presStyleIdx="0" presStyleCnt="5" custScaleX="133688" custScaleY="159948" custLinFactNeighborY="-13283">
        <dgm:presLayoutVars>
          <dgm:chMax val="0"/>
          <dgm:bulletEnabled val="1"/>
        </dgm:presLayoutVars>
      </dgm:prSet>
      <dgm:spPr/>
    </dgm:pt>
    <dgm:pt modelId="{F6DC3ADF-7154-4463-99D9-1E996D8C34CB}" type="pres">
      <dgm:prSet presAssocID="{2F532C82-F9D3-46F7-A803-DD2CDE21A044}" presName="negativeSpace" presStyleCnt="0"/>
      <dgm:spPr/>
    </dgm:pt>
    <dgm:pt modelId="{D26126FB-6F0D-449B-A068-0E0EC3079D1A}" type="pres">
      <dgm:prSet presAssocID="{2F532C82-F9D3-46F7-A803-DD2CDE21A044}" presName="childText" presStyleLbl="conFgAcc1" presStyleIdx="0" presStyleCnt="5">
        <dgm:presLayoutVars>
          <dgm:bulletEnabled val="1"/>
        </dgm:presLayoutVars>
      </dgm:prSet>
      <dgm:spPr/>
    </dgm:pt>
    <dgm:pt modelId="{E3C1AC8F-2AD5-4CD6-8B78-5634B5E9F7D3}" type="pres">
      <dgm:prSet presAssocID="{8576E037-EDE0-446B-9D56-4075C5A015C6}" presName="spaceBetweenRectangles" presStyleCnt="0"/>
      <dgm:spPr/>
    </dgm:pt>
    <dgm:pt modelId="{A39CEE1D-4ECF-4AAA-B5B0-9E45A3BBB3B8}" type="pres">
      <dgm:prSet presAssocID="{D5DB1DD9-E342-4E32-BCD0-AC7162F2B8E7}" presName="parentLin" presStyleCnt="0"/>
      <dgm:spPr/>
    </dgm:pt>
    <dgm:pt modelId="{E1B1B727-05F8-4BAD-BC35-BEE60761F88F}" type="pres">
      <dgm:prSet presAssocID="{D5DB1DD9-E342-4E32-BCD0-AC7162F2B8E7}" presName="parentLeftMargin" presStyleLbl="node1" presStyleIdx="0" presStyleCnt="5"/>
      <dgm:spPr/>
    </dgm:pt>
    <dgm:pt modelId="{D5829B49-BB6B-4044-8F2D-1A460C53F333}" type="pres">
      <dgm:prSet presAssocID="{D5DB1DD9-E342-4E32-BCD0-AC7162F2B8E7}" presName="parentText" presStyleLbl="node1" presStyleIdx="1" presStyleCnt="5" custScaleX="133697" custScaleY="110616">
        <dgm:presLayoutVars>
          <dgm:chMax val="0"/>
          <dgm:bulletEnabled val="1"/>
        </dgm:presLayoutVars>
      </dgm:prSet>
      <dgm:spPr/>
    </dgm:pt>
    <dgm:pt modelId="{5596066F-BEA8-4ADE-9A66-ACF8EA812D5B}" type="pres">
      <dgm:prSet presAssocID="{D5DB1DD9-E342-4E32-BCD0-AC7162F2B8E7}" presName="negativeSpace" presStyleCnt="0"/>
      <dgm:spPr/>
    </dgm:pt>
    <dgm:pt modelId="{91A73B79-CA8F-42AE-830C-11B725961896}" type="pres">
      <dgm:prSet presAssocID="{D5DB1DD9-E342-4E32-BCD0-AC7162F2B8E7}" presName="childText" presStyleLbl="conFgAcc1" presStyleIdx="1" presStyleCnt="5">
        <dgm:presLayoutVars>
          <dgm:bulletEnabled val="1"/>
        </dgm:presLayoutVars>
      </dgm:prSet>
      <dgm:spPr/>
    </dgm:pt>
    <dgm:pt modelId="{24B58FD3-E586-4475-B552-EA6E209AD2EC}" type="pres">
      <dgm:prSet presAssocID="{0243500D-FF2D-4395-BDB1-52E1E114D1E9}" presName="spaceBetweenRectangles" presStyleCnt="0"/>
      <dgm:spPr/>
    </dgm:pt>
    <dgm:pt modelId="{43271BEF-05CE-4623-AF0E-699B12FC3EC5}" type="pres">
      <dgm:prSet presAssocID="{261795CA-D9DE-4290-9D2C-E9032FAEB38A}" presName="parentLin" presStyleCnt="0"/>
      <dgm:spPr/>
    </dgm:pt>
    <dgm:pt modelId="{5945D225-4C0D-422C-B6ED-94E516013368}" type="pres">
      <dgm:prSet presAssocID="{261795CA-D9DE-4290-9D2C-E9032FAEB38A}" presName="parentLeftMargin" presStyleLbl="node1" presStyleIdx="1" presStyleCnt="5"/>
      <dgm:spPr/>
    </dgm:pt>
    <dgm:pt modelId="{55855F6D-CBB3-44D6-908A-5A44F056FC24}" type="pres">
      <dgm:prSet presAssocID="{261795CA-D9DE-4290-9D2C-E9032FAEB38A}" presName="parentText" presStyleLbl="node1" presStyleIdx="2" presStyleCnt="5" custScaleX="133697" custScaleY="120050">
        <dgm:presLayoutVars>
          <dgm:chMax val="0"/>
          <dgm:bulletEnabled val="1"/>
        </dgm:presLayoutVars>
      </dgm:prSet>
      <dgm:spPr/>
    </dgm:pt>
    <dgm:pt modelId="{C1D57888-805D-46D0-859A-8DEB907BE4BA}" type="pres">
      <dgm:prSet presAssocID="{261795CA-D9DE-4290-9D2C-E9032FAEB38A}" presName="negativeSpace" presStyleCnt="0"/>
      <dgm:spPr/>
    </dgm:pt>
    <dgm:pt modelId="{ED81BADA-778F-42C2-A78B-8F2EB34DE89A}" type="pres">
      <dgm:prSet presAssocID="{261795CA-D9DE-4290-9D2C-E9032FAEB38A}" presName="childText" presStyleLbl="conFgAcc1" presStyleIdx="2" presStyleCnt="5">
        <dgm:presLayoutVars>
          <dgm:bulletEnabled val="1"/>
        </dgm:presLayoutVars>
      </dgm:prSet>
      <dgm:spPr/>
    </dgm:pt>
    <dgm:pt modelId="{7A606DD3-9CA4-4B5E-9DA1-C5EF3E831680}" type="pres">
      <dgm:prSet presAssocID="{4CC479C2-9FF9-40B4-A37A-A7411848B5DD}" presName="spaceBetweenRectangles" presStyleCnt="0"/>
      <dgm:spPr/>
    </dgm:pt>
    <dgm:pt modelId="{F50AAA2A-BFDA-4976-A23A-D23CAF4D1228}" type="pres">
      <dgm:prSet presAssocID="{4BF2B2BA-C77F-439A-B139-C9E9F0856FAF}" presName="parentLin" presStyleCnt="0"/>
      <dgm:spPr/>
    </dgm:pt>
    <dgm:pt modelId="{8EDE52A8-D333-48C7-AC12-DA2C1136AFF6}" type="pres">
      <dgm:prSet presAssocID="{4BF2B2BA-C77F-439A-B139-C9E9F0856FAF}" presName="parentLeftMargin" presStyleLbl="node1" presStyleIdx="2" presStyleCnt="5"/>
      <dgm:spPr/>
    </dgm:pt>
    <dgm:pt modelId="{82B05EAE-01F2-4644-8FA0-684064529979}" type="pres">
      <dgm:prSet presAssocID="{4BF2B2BA-C77F-439A-B139-C9E9F0856FAF}" presName="parentText" presStyleLbl="node1" presStyleIdx="3" presStyleCnt="5" custScaleX="133697" custScaleY="118742">
        <dgm:presLayoutVars>
          <dgm:chMax val="0"/>
          <dgm:bulletEnabled val="1"/>
        </dgm:presLayoutVars>
      </dgm:prSet>
      <dgm:spPr/>
    </dgm:pt>
    <dgm:pt modelId="{A65E27EF-D937-4329-A19C-282475CE79EA}" type="pres">
      <dgm:prSet presAssocID="{4BF2B2BA-C77F-439A-B139-C9E9F0856FAF}" presName="negativeSpace" presStyleCnt="0"/>
      <dgm:spPr/>
    </dgm:pt>
    <dgm:pt modelId="{4FEEBC78-DDA8-4E3B-9A84-2CDA2153C13C}" type="pres">
      <dgm:prSet presAssocID="{4BF2B2BA-C77F-439A-B139-C9E9F0856FAF}" presName="childText" presStyleLbl="conFgAcc1" presStyleIdx="3" presStyleCnt="5">
        <dgm:presLayoutVars>
          <dgm:bulletEnabled val="1"/>
        </dgm:presLayoutVars>
      </dgm:prSet>
      <dgm:spPr/>
    </dgm:pt>
    <dgm:pt modelId="{D128E3BD-1F80-49C4-9125-44AC9864B3C6}" type="pres">
      <dgm:prSet presAssocID="{8967619E-B116-44B5-8FC5-9EDA20BB5F77}" presName="spaceBetweenRectangles" presStyleCnt="0"/>
      <dgm:spPr/>
    </dgm:pt>
    <dgm:pt modelId="{EE1D3E15-AD2F-4095-92D7-4DC9FCFDE835}" type="pres">
      <dgm:prSet presAssocID="{7C582D37-5059-4E7F-8000-98CB3EA7C180}" presName="parentLin" presStyleCnt="0"/>
      <dgm:spPr/>
    </dgm:pt>
    <dgm:pt modelId="{7D9B919E-59EA-4390-86FB-1E740E2498BD}" type="pres">
      <dgm:prSet presAssocID="{7C582D37-5059-4E7F-8000-98CB3EA7C180}" presName="parentLeftMargin" presStyleLbl="node1" presStyleIdx="3" presStyleCnt="5"/>
      <dgm:spPr/>
    </dgm:pt>
    <dgm:pt modelId="{6A40FBE2-E872-4660-A5D0-AD32DC99E536}" type="pres">
      <dgm:prSet presAssocID="{7C582D37-5059-4E7F-8000-98CB3EA7C180}" presName="parentText" presStyleLbl="node1" presStyleIdx="4" presStyleCnt="5" custScaleX="133697" custScaleY="113229">
        <dgm:presLayoutVars>
          <dgm:chMax val="0"/>
          <dgm:bulletEnabled val="1"/>
        </dgm:presLayoutVars>
      </dgm:prSet>
      <dgm:spPr/>
    </dgm:pt>
    <dgm:pt modelId="{048DD683-76E7-4060-BB1E-7D8EB4CD1AFC}" type="pres">
      <dgm:prSet presAssocID="{7C582D37-5059-4E7F-8000-98CB3EA7C180}" presName="negativeSpace" presStyleCnt="0"/>
      <dgm:spPr/>
    </dgm:pt>
    <dgm:pt modelId="{ECC82752-72ED-4C01-9088-769E0C0D41F6}" type="pres">
      <dgm:prSet presAssocID="{7C582D37-5059-4E7F-8000-98CB3EA7C180}" presName="childText" presStyleLbl="conFgAcc1" presStyleIdx="4" presStyleCnt="5">
        <dgm:presLayoutVars>
          <dgm:bulletEnabled val="1"/>
        </dgm:presLayoutVars>
      </dgm:prSet>
      <dgm:spPr/>
    </dgm:pt>
  </dgm:ptLst>
  <dgm:cxnLst>
    <dgm:cxn modelId="{A385761D-3D38-421C-9AF6-E175BDAE00DC}" type="presOf" srcId="{261795CA-D9DE-4290-9D2C-E9032FAEB38A}" destId="{5945D225-4C0D-422C-B6ED-94E516013368}" srcOrd="0" destOrd="0" presId="urn:microsoft.com/office/officeart/2005/8/layout/list1"/>
    <dgm:cxn modelId="{D279A425-5FEC-4307-98EB-DAE976DF4656}" srcId="{A9A1A128-DC84-439E-93B9-1B624EFD2F9E}" destId="{D5DB1DD9-E342-4E32-BCD0-AC7162F2B8E7}" srcOrd="1" destOrd="0" parTransId="{1F6AB44B-9E15-45A5-B09B-B6F98D43A6DC}" sibTransId="{0243500D-FF2D-4395-BDB1-52E1E114D1E9}"/>
    <dgm:cxn modelId="{75174F35-FD70-42CA-88B0-A8956CC110A1}" type="presOf" srcId="{4BF2B2BA-C77F-439A-B139-C9E9F0856FAF}" destId="{82B05EAE-01F2-4644-8FA0-684064529979}" srcOrd="1" destOrd="0" presId="urn:microsoft.com/office/officeart/2005/8/layout/list1"/>
    <dgm:cxn modelId="{7530A338-5B7D-47C2-8E22-C9F757E1AED5}" type="presOf" srcId="{2F532C82-F9D3-46F7-A803-DD2CDE21A044}" destId="{BB6AF4AF-FC9A-45ED-AFF5-6C55BEDD3E26}" srcOrd="1" destOrd="0" presId="urn:microsoft.com/office/officeart/2005/8/layout/list1"/>
    <dgm:cxn modelId="{DF7D4E4A-3078-44B9-9051-7ED048FC927D}" srcId="{A9A1A128-DC84-439E-93B9-1B624EFD2F9E}" destId="{2F532C82-F9D3-46F7-A803-DD2CDE21A044}" srcOrd="0" destOrd="0" parTransId="{8E553FDC-3A4D-435E-96AB-866860AAAEE1}" sibTransId="{8576E037-EDE0-446B-9D56-4075C5A015C6}"/>
    <dgm:cxn modelId="{30CA1571-ADEC-4D40-AF91-9A75FC0B4B04}" srcId="{A9A1A128-DC84-439E-93B9-1B624EFD2F9E}" destId="{4BF2B2BA-C77F-439A-B139-C9E9F0856FAF}" srcOrd="3" destOrd="0" parTransId="{2CFAB9EF-EC3F-4A75-9F02-876AA52F3346}" sibTransId="{8967619E-B116-44B5-8FC5-9EDA20BB5F77}"/>
    <dgm:cxn modelId="{2508C077-ACBB-40CF-86ED-A2D391EC9665}" type="presOf" srcId="{7C582D37-5059-4E7F-8000-98CB3EA7C180}" destId="{6A40FBE2-E872-4660-A5D0-AD32DC99E536}" srcOrd="1" destOrd="0" presId="urn:microsoft.com/office/officeart/2005/8/layout/list1"/>
    <dgm:cxn modelId="{D51B0990-923F-42E4-A00B-345B6F6123C8}" type="presOf" srcId="{D5DB1DD9-E342-4E32-BCD0-AC7162F2B8E7}" destId="{D5829B49-BB6B-4044-8F2D-1A460C53F333}" srcOrd="1" destOrd="0" presId="urn:microsoft.com/office/officeart/2005/8/layout/list1"/>
    <dgm:cxn modelId="{2DE92E9C-E3E1-42C8-A9A8-72DC36D5958D}" type="presOf" srcId="{261795CA-D9DE-4290-9D2C-E9032FAEB38A}" destId="{55855F6D-CBB3-44D6-908A-5A44F056FC24}" srcOrd="1" destOrd="0" presId="urn:microsoft.com/office/officeart/2005/8/layout/list1"/>
    <dgm:cxn modelId="{0018E4A0-33B0-4B9A-86A9-34AF084C68E7}" srcId="{A9A1A128-DC84-439E-93B9-1B624EFD2F9E}" destId="{261795CA-D9DE-4290-9D2C-E9032FAEB38A}" srcOrd="2" destOrd="0" parTransId="{7AC5AA0B-50DE-43BF-8C5B-85A04814E056}" sibTransId="{4CC479C2-9FF9-40B4-A37A-A7411848B5DD}"/>
    <dgm:cxn modelId="{A8F0B7A4-D557-49D4-891B-B1982E0DD56F}" type="presOf" srcId="{7C582D37-5059-4E7F-8000-98CB3EA7C180}" destId="{7D9B919E-59EA-4390-86FB-1E740E2498BD}" srcOrd="0" destOrd="0" presId="urn:microsoft.com/office/officeart/2005/8/layout/list1"/>
    <dgm:cxn modelId="{8CA003B4-DDAE-4725-AA3A-86FA20E525D1}" type="presOf" srcId="{A9A1A128-DC84-439E-93B9-1B624EFD2F9E}" destId="{B39F4DD4-F1B8-41CD-8CC4-3E6EDE40EE0D}" srcOrd="0" destOrd="0" presId="urn:microsoft.com/office/officeart/2005/8/layout/list1"/>
    <dgm:cxn modelId="{2F4366BB-8DDF-4710-8CCE-41D63590A553}" srcId="{A9A1A128-DC84-439E-93B9-1B624EFD2F9E}" destId="{7C582D37-5059-4E7F-8000-98CB3EA7C180}" srcOrd="4" destOrd="0" parTransId="{DA23CD77-864F-4444-A526-ED28CB72C317}" sibTransId="{BF68C24B-743B-46B4-A515-6E5FF5C07BB2}"/>
    <dgm:cxn modelId="{546B81BD-2450-4310-BFBC-28BDBDACFD14}" type="presOf" srcId="{D5DB1DD9-E342-4E32-BCD0-AC7162F2B8E7}" destId="{E1B1B727-05F8-4BAD-BC35-BEE60761F88F}" srcOrd="0" destOrd="0" presId="urn:microsoft.com/office/officeart/2005/8/layout/list1"/>
    <dgm:cxn modelId="{53D0A9F4-5759-4D6C-BE9B-5DE7ED8CBB16}" type="presOf" srcId="{4BF2B2BA-C77F-439A-B139-C9E9F0856FAF}" destId="{8EDE52A8-D333-48C7-AC12-DA2C1136AFF6}" srcOrd="0" destOrd="0" presId="urn:microsoft.com/office/officeart/2005/8/layout/list1"/>
    <dgm:cxn modelId="{D11F85F9-3350-489D-844A-6A918C27DB02}" type="presOf" srcId="{2F532C82-F9D3-46F7-A803-DD2CDE21A044}" destId="{C3F05EFA-090B-4EDD-8084-0B65C15612A3}" srcOrd="0" destOrd="0" presId="urn:microsoft.com/office/officeart/2005/8/layout/list1"/>
    <dgm:cxn modelId="{969E2DB7-781B-4A48-B320-08F6DE7BC71D}" type="presParOf" srcId="{B39F4DD4-F1B8-41CD-8CC4-3E6EDE40EE0D}" destId="{4D28078D-5D95-4BA3-BA44-A0CFB453C036}" srcOrd="0" destOrd="0" presId="urn:microsoft.com/office/officeart/2005/8/layout/list1"/>
    <dgm:cxn modelId="{A04B91AE-C923-4857-8AB3-8C8E7BC9C42D}" type="presParOf" srcId="{4D28078D-5D95-4BA3-BA44-A0CFB453C036}" destId="{C3F05EFA-090B-4EDD-8084-0B65C15612A3}" srcOrd="0" destOrd="0" presId="urn:microsoft.com/office/officeart/2005/8/layout/list1"/>
    <dgm:cxn modelId="{C758A727-B0D8-4B6B-8FA7-41DF07E56FC8}" type="presParOf" srcId="{4D28078D-5D95-4BA3-BA44-A0CFB453C036}" destId="{BB6AF4AF-FC9A-45ED-AFF5-6C55BEDD3E26}" srcOrd="1" destOrd="0" presId="urn:microsoft.com/office/officeart/2005/8/layout/list1"/>
    <dgm:cxn modelId="{B4FF581A-692F-46CD-BF96-98C40CBF3C42}" type="presParOf" srcId="{B39F4DD4-F1B8-41CD-8CC4-3E6EDE40EE0D}" destId="{F6DC3ADF-7154-4463-99D9-1E996D8C34CB}" srcOrd="1" destOrd="0" presId="urn:microsoft.com/office/officeart/2005/8/layout/list1"/>
    <dgm:cxn modelId="{3183A13F-5C62-4A3A-9208-D94207C1E41E}" type="presParOf" srcId="{B39F4DD4-F1B8-41CD-8CC4-3E6EDE40EE0D}" destId="{D26126FB-6F0D-449B-A068-0E0EC3079D1A}" srcOrd="2" destOrd="0" presId="urn:microsoft.com/office/officeart/2005/8/layout/list1"/>
    <dgm:cxn modelId="{7195CFCE-4A47-4C4C-B311-62A2FFD512E2}" type="presParOf" srcId="{B39F4DD4-F1B8-41CD-8CC4-3E6EDE40EE0D}" destId="{E3C1AC8F-2AD5-4CD6-8B78-5634B5E9F7D3}" srcOrd="3" destOrd="0" presId="urn:microsoft.com/office/officeart/2005/8/layout/list1"/>
    <dgm:cxn modelId="{FA9FD581-4576-47B2-BD77-BA94FB909CD8}" type="presParOf" srcId="{B39F4DD4-F1B8-41CD-8CC4-3E6EDE40EE0D}" destId="{A39CEE1D-4ECF-4AAA-B5B0-9E45A3BBB3B8}" srcOrd="4" destOrd="0" presId="urn:microsoft.com/office/officeart/2005/8/layout/list1"/>
    <dgm:cxn modelId="{53225327-AF47-44B0-BEFC-C888D301E651}" type="presParOf" srcId="{A39CEE1D-4ECF-4AAA-B5B0-9E45A3BBB3B8}" destId="{E1B1B727-05F8-4BAD-BC35-BEE60761F88F}" srcOrd="0" destOrd="0" presId="urn:microsoft.com/office/officeart/2005/8/layout/list1"/>
    <dgm:cxn modelId="{5E32914E-E2BC-4985-90E5-C00AFA020D08}" type="presParOf" srcId="{A39CEE1D-4ECF-4AAA-B5B0-9E45A3BBB3B8}" destId="{D5829B49-BB6B-4044-8F2D-1A460C53F333}" srcOrd="1" destOrd="0" presId="urn:microsoft.com/office/officeart/2005/8/layout/list1"/>
    <dgm:cxn modelId="{957D1941-5F08-45FE-9A4A-4892D0672ED1}" type="presParOf" srcId="{B39F4DD4-F1B8-41CD-8CC4-3E6EDE40EE0D}" destId="{5596066F-BEA8-4ADE-9A66-ACF8EA812D5B}" srcOrd="5" destOrd="0" presId="urn:microsoft.com/office/officeart/2005/8/layout/list1"/>
    <dgm:cxn modelId="{B8357920-19E1-4454-9AFF-179F264292D9}" type="presParOf" srcId="{B39F4DD4-F1B8-41CD-8CC4-3E6EDE40EE0D}" destId="{91A73B79-CA8F-42AE-830C-11B725961896}" srcOrd="6" destOrd="0" presId="urn:microsoft.com/office/officeart/2005/8/layout/list1"/>
    <dgm:cxn modelId="{70A51679-93BF-467C-8438-3964CEAC24DA}" type="presParOf" srcId="{B39F4DD4-F1B8-41CD-8CC4-3E6EDE40EE0D}" destId="{24B58FD3-E586-4475-B552-EA6E209AD2EC}" srcOrd="7" destOrd="0" presId="urn:microsoft.com/office/officeart/2005/8/layout/list1"/>
    <dgm:cxn modelId="{66A92490-FC4D-465E-86EA-228DE3E6CBEF}" type="presParOf" srcId="{B39F4DD4-F1B8-41CD-8CC4-3E6EDE40EE0D}" destId="{43271BEF-05CE-4623-AF0E-699B12FC3EC5}" srcOrd="8" destOrd="0" presId="urn:microsoft.com/office/officeart/2005/8/layout/list1"/>
    <dgm:cxn modelId="{CD9DA038-12EE-47AE-AF6A-12A20FFB8DCC}" type="presParOf" srcId="{43271BEF-05CE-4623-AF0E-699B12FC3EC5}" destId="{5945D225-4C0D-422C-B6ED-94E516013368}" srcOrd="0" destOrd="0" presId="urn:microsoft.com/office/officeart/2005/8/layout/list1"/>
    <dgm:cxn modelId="{8C320C9F-82C5-47C4-B6E6-BEC05C32972A}" type="presParOf" srcId="{43271BEF-05CE-4623-AF0E-699B12FC3EC5}" destId="{55855F6D-CBB3-44D6-908A-5A44F056FC24}" srcOrd="1" destOrd="0" presId="urn:microsoft.com/office/officeart/2005/8/layout/list1"/>
    <dgm:cxn modelId="{AF9C418A-76A3-44C6-BB03-47F6EB708FEC}" type="presParOf" srcId="{B39F4DD4-F1B8-41CD-8CC4-3E6EDE40EE0D}" destId="{C1D57888-805D-46D0-859A-8DEB907BE4BA}" srcOrd="9" destOrd="0" presId="urn:microsoft.com/office/officeart/2005/8/layout/list1"/>
    <dgm:cxn modelId="{4E4A0213-F46C-4201-A36F-7AA2727FF332}" type="presParOf" srcId="{B39F4DD4-F1B8-41CD-8CC4-3E6EDE40EE0D}" destId="{ED81BADA-778F-42C2-A78B-8F2EB34DE89A}" srcOrd="10" destOrd="0" presId="urn:microsoft.com/office/officeart/2005/8/layout/list1"/>
    <dgm:cxn modelId="{D7DCAA39-6A56-4399-A763-80572B4D250C}" type="presParOf" srcId="{B39F4DD4-F1B8-41CD-8CC4-3E6EDE40EE0D}" destId="{7A606DD3-9CA4-4B5E-9DA1-C5EF3E831680}" srcOrd="11" destOrd="0" presId="urn:microsoft.com/office/officeart/2005/8/layout/list1"/>
    <dgm:cxn modelId="{39DFAF1A-3FA6-49B0-91F5-72E10BDE9F82}" type="presParOf" srcId="{B39F4DD4-F1B8-41CD-8CC4-3E6EDE40EE0D}" destId="{F50AAA2A-BFDA-4976-A23A-D23CAF4D1228}" srcOrd="12" destOrd="0" presId="urn:microsoft.com/office/officeart/2005/8/layout/list1"/>
    <dgm:cxn modelId="{7E61D63B-166F-42E6-81D3-F86BEC237C62}" type="presParOf" srcId="{F50AAA2A-BFDA-4976-A23A-D23CAF4D1228}" destId="{8EDE52A8-D333-48C7-AC12-DA2C1136AFF6}" srcOrd="0" destOrd="0" presId="urn:microsoft.com/office/officeart/2005/8/layout/list1"/>
    <dgm:cxn modelId="{50AD8FDB-6EB8-4641-9301-359B7BC64D11}" type="presParOf" srcId="{F50AAA2A-BFDA-4976-A23A-D23CAF4D1228}" destId="{82B05EAE-01F2-4644-8FA0-684064529979}" srcOrd="1" destOrd="0" presId="urn:microsoft.com/office/officeart/2005/8/layout/list1"/>
    <dgm:cxn modelId="{48D63E11-1B8A-4EC2-A967-6163F911660D}" type="presParOf" srcId="{B39F4DD4-F1B8-41CD-8CC4-3E6EDE40EE0D}" destId="{A65E27EF-D937-4329-A19C-282475CE79EA}" srcOrd="13" destOrd="0" presId="urn:microsoft.com/office/officeart/2005/8/layout/list1"/>
    <dgm:cxn modelId="{CE8B87B8-A536-42AA-AC54-FBA1BC460F5A}" type="presParOf" srcId="{B39F4DD4-F1B8-41CD-8CC4-3E6EDE40EE0D}" destId="{4FEEBC78-DDA8-4E3B-9A84-2CDA2153C13C}" srcOrd="14" destOrd="0" presId="urn:microsoft.com/office/officeart/2005/8/layout/list1"/>
    <dgm:cxn modelId="{66E6CDBC-BBBC-4870-BB73-78DAA5258EED}" type="presParOf" srcId="{B39F4DD4-F1B8-41CD-8CC4-3E6EDE40EE0D}" destId="{D128E3BD-1F80-49C4-9125-44AC9864B3C6}" srcOrd="15" destOrd="0" presId="urn:microsoft.com/office/officeart/2005/8/layout/list1"/>
    <dgm:cxn modelId="{F6A7FFDB-5D48-4C63-895A-338F95BCCE00}" type="presParOf" srcId="{B39F4DD4-F1B8-41CD-8CC4-3E6EDE40EE0D}" destId="{EE1D3E15-AD2F-4095-92D7-4DC9FCFDE835}" srcOrd="16" destOrd="0" presId="urn:microsoft.com/office/officeart/2005/8/layout/list1"/>
    <dgm:cxn modelId="{57B57491-1738-4CC8-8B10-B04FA8932599}" type="presParOf" srcId="{EE1D3E15-AD2F-4095-92D7-4DC9FCFDE835}" destId="{7D9B919E-59EA-4390-86FB-1E740E2498BD}" srcOrd="0" destOrd="0" presId="urn:microsoft.com/office/officeart/2005/8/layout/list1"/>
    <dgm:cxn modelId="{98FFB372-AB62-440B-83B1-DD1702F653A1}" type="presParOf" srcId="{EE1D3E15-AD2F-4095-92D7-4DC9FCFDE835}" destId="{6A40FBE2-E872-4660-A5D0-AD32DC99E536}" srcOrd="1" destOrd="0" presId="urn:microsoft.com/office/officeart/2005/8/layout/list1"/>
    <dgm:cxn modelId="{5989C377-D3A7-4F1A-B53E-3BAC4E4CE02D}" type="presParOf" srcId="{B39F4DD4-F1B8-41CD-8CC4-3E6EDE40EE0D}" destId="{048DD683-76E7-4060-BB1E-7D8EB4CD1AFC}" srcOrd="17" destOrd="0" presId="urn:microsoft.com/office/officeart/2005/8/layout/list1"/>
    <dgm:cxn modelId="{BFFB5D34-5705-4434-A104-8C649BBAB0A0}" type="presParOf" srcId="{B39F4DD4-F1B8-41CD-8CC4-3E6EDE40EE0D}" destId="{ECC82752-72ED-4C01-9088-769E0C0D41F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68D27-1063-4E46-92E2-1998CB321A0B}">
      <dsp:nvSpPr>
        <dsp:cNvPr id="0" name=""/>
        <dsp:cNvSpPr/>
      </dsp:nvSpPr>
      <dsp:spPr>
        <a:xfrm>
          <a:off x="1000247" y="439024"/>
          <a:ext cx="2367354" cy="2367354"/>
        </a:xfrm>
        <a:prstGeom prst="blockArc">
          <a:avLst>
            <a:gd name="adj1" fmla="val 11052405"/>
            <a:gd name="adj2" fmla="val 15947595"/>
            <a:gd name="adj3" fmla="val 4635"/>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0D59989-5F59-4A5F-B123-C9BDE77BDF9C}">
      <dsp:nvSpPr>
        <dsp:cNvPr id="0" name=""/>
        <dsp:cNvSpPr/>
      </dsp:nvSpPr>
      <dsp:spPr>
        <a:xfrm>
          <a:off x="1000247" y="269389"/>
          <a:ext cx="2367354" cy="2367354"/>
        </a:xfrm>
        <a:prstGeom prst="blockArc">
          <a:avLst>
            <a:gd name="adj1" fmla="val 5652405"/>
            <a:gd name="adj2" fmla="val 10547595"/>
            <a:gd name="adj3" fmla="val 4635"/>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1FD53AC-A5DF-445D-B396-B0B160EBE915}">
      <dsp:nvSpPr>
        <dsp:cNvPr id="0" name=""/>
        <dsp:cNvSpPr/>
      </dsp:nvSpPr>
      <dsp:spPr>
        <a:xfrm>
          <a:off x="836505" y="268971"/>
          <a:ext cx="2367354" cy="2367354"/>
        </a:xfrm>
        <a:prstGeom prst="blockArc">
          <a:avLst>
            <a:gd name="adj1" fmla="val 253653"/>
            <a:gd name="adj2" fmla="val 5165160"/>
            <a:gd name="adj3" fmla="val 4635"/>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C0A41F58-CDCB-4907-B859-21D3C6699B3C}">
      <dsp:nvSpPr>
        <dsp:cNvPr id="0" name=""/>
        <dsp:cNvSpPr/>
      </dsp:nvSpPr>
      <dsp:spPr>
        <a:xfrm>
          <a:off x="836505" y="439443"/>
          <a:ext cx="2367354" cy="2367354"/>
        </a:xfrm>
        <a:prstGeom prst="blockArc">
          <a:avLst>
            <a:gd name="adj1" fmla="val 16434840"/>
            <a:gd name="adj2" fmla="val 21346347"/>
            <a:gd name="adj3" fmla="val 4635"/>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2F9AA34-A048-441A-9EF0-DB16D14F5E39}">
      <dsp:nvSpPr>
        <dsp:cNvPr id="0" name=""/>
        <dsp:cNvSpPr/>
      </dsp:nvSpPr>
      <dsp:spPr>
        <a:xfrm>
          <a:off x="1710223" y="1177002"/>
          <a:ext cx="777767" cy="721763"/>
        </a:xfrm>
        <a:prstGeom prst="ellipse">
          <a:avLst/>
        </a:prstGeom>
        <a:solidFill>
          <a:srgbClr val="001C5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府外研習</a:t>
          </a:r>
        </a:p>
      </dsp:txBody>
      <dsp:txXfrm>
        <a:off x="1824124" y="1282702"/>
        <a:ext cx="549965" cy="510363"/>
      </dsp:txXfrm>
    </dsp:sp>
    <dsp:sp modelId="{3FFF6902-5687-4607-B453-7F8718205121}">
      <dsp:nvSpPr>
        <dsp:cNvPr id="0" name=""/>
        <dsp:cNvSpPr/>
      </dsp:nvSpPr>
      <dsp:spPr>
        <a:xfrm>
          <a:off x="1480456" y="-120203"/>
          <a:ext cx="1237302" cy="1179546"/>
        </a:xfrm>
        <a:prstGeom prst="ellipse">
          <a:avLst/>
        </a:prstGeom>
        <a:solidFill>
          <a:srgbClr val="B086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100000"/>
            </a:lnSpc>
            <a:spcBef>
              <a:spcPct val="0"/>
            </a:spcBef>
            <a:spcAft>
              <a:spcPct val="35000"/>
            </a:spcAft>
            <a:buNone/>
          </a:pPr>
          <a:r>
            <a:rPr lang="zh-TW" altLang="en-US" sz="20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銓敘部</a:t>
          </a:r>
        </a:p>
      </dsp:txBody>
      <dsp:txXfrm>
        <a:off x="1661655" y="52538"/>
        <a:ext cx="874904" cy="834064"/>
      </dsp:txXfrm>
    </dsp:sp>
    <dsp:sp modelId="{953BF090-22B8-45CC-B22E-24CA308FE37C}">
      <dsp:nvSpPr>
        <dsp:cNvPr id="0" name=""/>
        <dsp:cNvSpPr/>
      </dsp:nvSpPr>
      <dsp:spPr>
        <a:xfrm>
          <a:off x="2554632" y="948111"/>
          <a:ext cx="1237302" cy="1179546"/>
        </a:xfrm>
        <a:prstGeom prst="ellipse">
          <a:avLst/>
        </a:prstGeom>
        <a:solidFill>
          <a:srgbClr val="7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其它</a:t>
          </a:r>
          <a:endParaRPr lang="en-US" altLang="zh-TW" sz="20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0" lvl="0" indent="0" algn="ctr" defTabSz="889000">
            <a:lnSpc>
              <a:spcPct val="90000"/>
            </a:lnSpc>
            <a:spcBef>
              <a:spcPct val="0"/>
            </a:spcBef>
            <a:spcAft>
              <a:spcPct val="35000"/>
            </a:spcAft>
            <a:buNone/>
          </a:pPr>
          <a:r>
            <a:rPr lang="zh-TW" altLang="en-US" sz="20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機構</a:t>
          </a:r>
        </a:p>
      </dsp:txBody>
      <dsp:txXfrm>
        <a:off x="2735831" y="1120852"/>
        <a:ext cx="874904" cy="834064"/>
      </dsp:txXfrm>
    </dsp:sp>
    <dsp:sp modelId="{47984662-F4E3-42C7-8B7A-2316321CC703}">
      <dsp:nvSpPr>
        <dsp:cNvPr id="0" name=""/>
        <dsp:cNvSpPr/>
      </dsp:nvSpPr>
      <dsp:spPr>
        <a:xfrm>
          <a:off x="1480456" y="2016425"/>
          <a:ext cx="1237302" cy="1179546"/>
        </a:xfrm>
        <a:prstGeom prst="ellipse">
          <a:avLst/>
        </a:prstGeom>
        <a:solidFill>
          <a:srgbClr val="4E315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100000"/>
            </a:lnSpc>
            <a:spcBef>
              <a:spcPct val="0"/>
            </a:spcBef>
            <a:spcAft>
              <a:spcPct val="35000"/>
            </a:spcAft>
            <a:buNone/>
          </a:pPr>
          <a:r>
            <a:rPr lang="zh-TW" altLang="en-US" sz="20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國家文官學院</a:t>
          </a:r>
          <a:endParaRPr lang="en-US" altLang="zh-TW" sz="20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1661655" y="2189166"/>
        <a:ext cx="874904" cy="834064"/>
      </dsp:txXfrm>
    </dsp:sp>
    <dsp:sp modelId="{887C1A34-0D75-40D9-A6C6-8BD9304CB1ED}">
      <dsp:nvSpPr>
        <dsp:cNvPr id="0" name=""/>
        <dsp:cNvSpPr/>
      </dsp:nvSpPr>
      <dsp:spPr>
        <a:xfrm>
          <a:off x="412141" y="948111"/>
          <a:ext cx="1237302" cy="1179546"/>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100000"/>
            </a:lnSpc>
            <a:spcBef>
              <a:spcPct val="0"/>
            </a:spcBef>
            <a:spcAft>
              <a:spcPct val="35000"/>
            </a:spcAft>
            <a:buNone/>
          </a:pPr>
          <a:r>
            <a:rPr lang="zh-TW" altLang="en-US" sz="20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行政院人事總處</a:t>
          </a:r>
        </a:p>
      </dsp:txBody>
      <dsp:txXfrm>
        <a:off x="593340" y="1120852"/>
        <a:ext cx="874904" cy="8340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216F6-49EA-4D39-8D71-8E7737DBE99B}">
      <dsp:nvSpPr>
        <dsp:cNvPr id="0" name=""/>
        <dsp:cNvSpPr/>
      </dsp:nvSpPr>
      <dsp:spPr>
        <a:xfrm>
          <a:off x="0" y="1074"/>
          <a:ext cx="2258450" cy="2258450"/>
        </a:xfrm>
        <a:prstGeom prst="ellipse">
          <a:avLst/>
        </a:prstGeom>
        <a:solidFill>
          <a:schemeClr val="accent2">
            <a:lumMod val="50000"/>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24290" tIns="25400" rIns="124290" bIns="25400" numCol="1" spcCol="1270" anchor="ctr" anchorCtr="0">
          <a:noAutofit/>
        </a:bodyPr>
        <a:lstStyle/>
        <a:p>
          <a:pPr marL="0" lvl="0" indent="0" algn="ctr" defTabSz="889000">
            <a:lnSpc>
              <a:spcPct val="90000"/>
            </a:lnSpc>
            <a:spcBef>
              <a:spcPct val="0"/>
            </a:spcBef>
            <a:spcAft>
              <a:spcPct val="35000"/>
            </a:spcAft>
            <a:buNone/>
          </a:pPr>
          <a:endParaRPr lang="en-US" altLang="zh-TW" sz="2000"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0" lvl="0" indent="0" algn="ctr" defTabSz="889000">
            <a:lnSpc>
              <a:spcPct val="90000"/>
            </a:lnSpc>
            <a:spcBef>
              <a:spcPct val="0"/>
            </a:spcBef>
            <a:spcAft>
              <a:spcPct val="35000"/>
            </a:spcAft>
            <a:buNone/>
          </a:pPr>
          <a:r>
            <a:rPr lang="zh-TW" altLang="en-US" sz="2000" kern="1200" dirty="0">
              <a:solidFill>
                <a:schemeClr val="bg1"/>
              </a:solidFill>
              <a:effectLst/>
              <a:latin typeface="標楷體" panose="03000509000000000000" pitchFamily="65" charset="-120"/>
              <a:ea typeface="標楷體" panose="03000509000000000000" pitchFamily="65" charset="-120"/>
            </a:rPr>
            <a:t>不定時抽查本府暨所屬機關員工辦公情形</a:t>
          </a:r>
        </a:p>
      </dsp:txBody>
      <dsp:txXfrm>
        <a:off x="330742" y="331816"/>
        <a:ext cx="1596966" cy="1596966"/>
      </dsp:txXfrm>
    </dsp:sp>
    <dsp:sp modelId="{68B5542D-82D9-4E6E-B4BD-B4025BD23D3B}">
      <dsp:nvSpPr>
        <dsp:cNvPr id="0" name=""/>
        <dsp:cNvSpPr/>
      </dsp:nvSpPr>
      <dsp:spPr>
        <a:xfrm>
          <a:off x="3358072" y="0"/>
          <a:ext cx="2258450" cy="2258450"/>
        </a:xfrm>
        <a:prstGeom prst="ellipse">
          <a:avLst/>
        </a:prstGeom>
        <a:solidFill>
          <a:schemeClr val="tx1">
            <a:lumMod val="50000"/>
            <a:lumOff val="50000"/>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24290" tIns="25400" rIns="124290" bIns="25400" numCol="1" spcCol="1270" anchor="ctr" anchorCtr="1">
          <a:noAutofit/>
        </a:bodyPr>
        <a:lstStyle/>
        <a:p>
          <a:pPr marL="0" lvl="0" indent="0" algn="ctr" defTabSz="889000">
            <a:lnSpc>
              <a:spcPct val="90000"/>
            </a:lnSpc>
            <a:spcBef>
              <a:spcPct val="0"/>
            </a:spcBef>
            <a:spcAft>
              <a:spcPct val="35000"/>
            </a:spcAft>
            <a:buNone/>
          </a:pPr>
          <a:br>
            <a:rPr lang="en-US" altLang="zh-TW" sz="2000" kern="1200" dirty="0">
              <a:solidFill>
                <a:schemeClr val="bg1"/>
              </a:solidFill>
              <a:effectLst/>
              <a:latin typeface="標楷體" panose="03000509000000000000" pitchFamily="65" charset="-120"/>
              <a:ea typeface="標楷體" panose="03000509000000000000" pitchFamily="65" charset="-120"/>
            </a:rPr>
          </a:br>
          <a:r>
            <a:rPr lang="zh-TW" altLang="en-US" sz="2000" kern="1200" dirty="0">
              <a:solidFill>
                <a:schemeClr val="bg1"/>
              </a:solidFill>
              <a:effectLst/>
              <a:latin typeface="標楷體" panose="03000509000000000000" pitchFamily="65" charset="-120"/>
              <a:ea typeface="標楷體" panose="03000509000000000000" pitchFamily="65" charset="-120"/>
            </a:rPr>
            <a:t>差勤系統與雲端主機租賃維護服務</a:t>
          </a:r>
        </a:p>
      </dsp:txBody>
      <dsp:txXfrm>
        <a:off x="3688814" y="330742"/>
        <a:ext cx="1596966" cy="15969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31B7A9-67FD-45A2-910C-0FF697CF913D}">
      <dsp:nvSpPr>
        <dsp:cNvPr id="0" name=""/>
        <dsp:cNvSpPr/>
      </dsp:nvSpPr>
      <dsp:spPr>
        <a:xfrm>
          <a:off x="0" y="35493"/>
          <a:ext cx="1219886" cy="1219886"/>
        </a:xfrm>
        <a:prstGeom prst="ellipse">
          <a:avLst/>
        </a:prstGeom>
        <a:solidFill>
          <a:srgbClr val="486252">
            <a:alpha val="50000"/>
          </a:srgbClr>
        </a:solidFill>
        <a:ln>
          <a:noFill/>
        </a:ln>
        <a:effectLst>
          <a:outerShdw blurRad="50800" dist="38100" dir="8100000" algn="tr" rotWithShape="0">
            <a:prstClr val="black">
              <a:alpha val="40000"/>
            </a:prst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711200">
            <a:lnSpc>
              <a:spcPts val="1200"/>
            </a:lnSpc>
            <a:spcBef>
              <a:spcPct val="0"/>
            </a:spcBef>
            <a:spcAft>
              <a:spcPct val="35000"/>
            </a:spcAft>
            <a:buNone/>
          </a:pPr>
          <a:r>
            <a:rPr lang="zh-TW" altLang="en-US" sz="1600" b="1" kern="12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出缺</a:t>
          </a:r>
        </a:p>
        <a:p>
          <a:pPr marL="0" lvl="0" indent="0" algn="l" defTabSz="711200">
            <a:lnSpc>
              <a:spcPts val="1200"/>
            </a:lnSpc>
            <a:spcBef>
              <a:spcPct val="0"/>
            </a:spcBef>
            <a:spcAft>
              <a:spcPct val="35000"/>
            </a:spcAft>
            <a:buNone/>
          </a:pPr>
          <a:r>
            <a:rPr lang="zh-TW" altLang="en-US" sz="1600" b="1" kern="12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不補</a:t>
          </a:r>
        </a:p>
      </dsp:txBody>
      <dsp:txXfrm>
        <a:off x="170344" y="179344"/>
        <a:ext cx="703358" cy="932184"/>
      </dsp:txXfrm>
    </dsp:sp>
    <dsp:sp modelId="{F9C476A9-D158-4D4B-8B3B-4D051477821E}">
      <dsp:nvSpPr>
        <dsp:cNvPr id="0" name=""/>
        <dsp:cNvSpPr/>
      </dsp:nvSpPr>
      <dsp:spPr>
        <a:xfrm>
          <a:off x="596361" y="0"/>
          <a:ext cx="1304278" cy="1219886"/>
        </a:xfrm>
        <a:prstGeom prst="ellipse">
          <a:avLst/>
        </a:prstGeom>
        <a:solidFill>
          <a:schemeClr val="accent3">
            <a:alpha val="50000"/>
            <a:hueOff val="177900"/>
            <a:satOff val="3135"/>
            <a:lumOff val="30589"/>
            <a:alphaOff val="0"/>
          </a:schemeClr>
        </a:solidFill>
        <a:ln>
          <a:noFill/>
        </a:ln>
        <a:effectLst>
          <a:outerShdw blurRad="50800" dist="38100" dir="8100000" algn="tr" rotWithShape="0">
            <a:prstClr val="black">
              <a:alpha val="40000"/>
            </a:prst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711200">
            <a:lnSpc>
              <a:spcPct val="90000"/>
            </a:lnSpc>
            <a:spcBef>
              <a:spcPct val="0"/>
            </a:spcBef>
            <a:spcAft>
              <a:spcPct val="35000"/>
            </a:spcAft>
            <a:buNone/>
          </a:pPr>
          <a:r>
            <a:rPr lang="zh-TW" altLang="en-US" sz="1600" b="1" kern="12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客觀考核制度</a:t>
          </a:r>
          <a:endParaRPr lang="zh-TW" altLang="en-US" sz="1600" b="1" kern="1200" dirty="0">
            <a:solidFill>
              <a:schemeClr val="bg1"/>
            </a:solidFill>
            <a:effectLst>
              <a:outerShdw blurRad="38100" dist="38100" dir="2700000" algn="tl">
                <a:srgbClr val="000000">
                  <a:alpha val="43137"/>
                </a:srgbClr>
              </a:outerShdw>
            </a:effectLst>
          </a:endParaRPr>
        </a:p>
      </dsp:txBody>
      <dsp:txXfrm>
        <a:off x="966494" y="143850"/>
        <a:ext cx="752016" cy="9321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6126FB-6F0D-449B-A068-0E0EC3079D1A}">
      <dsp:nvSpPr>
        <dsp:cNvPr id="0" name=""/>
        <dsp:cNvSpPr/>
      </dsp:nvSpPr>
      <dsp:spPr>
        <a:xfrm>
          <a:off x="0" y="321398"/>
          <a:ext cx="6096000" cy="378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B6AF4AF-FC9A-45ED-AFF5-6C55BEDD3E26}">
      <dsp:nvSpPr>
        <dsp:cNvPr id="0" name=""/>
        <dsp:cNvSpPr/>
      </dsp:nvSpPr>
      <dsp:spPr>
        <a:xfrm>
          <a:off x="304800" y="99998"/>
          <a:ext cx="5704734" cy="442800"/>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zh-TW" altLang="en-US" sz="1800" b="1" kern="120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一、合理管制員額成長。</a:t>
          </a:r>
          <a:endParaRPr lang="zh-TW" altLang="en-US" sz="1800" kern="1200" dirty="0">
            <a:effectLst>
              <a:outerShdw blurRad="38100" dist="38100" dir="2700000" algn="tl">
                <a:srgbClr val="000000">
                  <a:alpha val="43137"/>
                </a:srgbClr>
              </a:outerShdw>
            </a:effectLst>
          </a:endParaRPr>
        </a:p>
      </dsp:txBody>
      <dsp:txXfrm>
        <a:off x="326416" y="121614"/>
        <a:ext cx="5661502" cy="399568"/>
      </dsp:txXfrm>
    </dsp:sp>
    <dsp:sp modelId="{91A73B79-CA8F-42AE-830C-11B725961896}">
      <dsp:nvSpPr>
        <dsp:cNvPr id="0" name=""/>
        <dsp:cNvSpPr/>
      </dsp:nvSpPr>
      <dsp:spPr>
        <a:xfrm>
          <a:off x="0" y="1001798"/>
          <a:ext cx="6096000" cy="378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5829B49-BB6B-4044-8F2D-1A460C53F333}">
      <dsp:nvSpPr>
        <dsp:cNvPr id="0" name=""/>
        <dsp:cNvSpPr/>
      </dsp:nvSpPr>
      <dsp:spPr>
        <a:xfrm>
          <a:off x="304800" y="780398"/>
          <a:ext cx="5705118" cy="442800"/>
        </a:xfrm>
        <a:prstGeom prst="roundRect">
          <a:avLst/>
        </a:prstGeom>
        <a:solidFill>
          <a:schemeClr val="tx2">
            <a:lumMod val="50000"/>
            <a:lumOff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zh-TW" altLang="en-US" sz="1800" b="1" kern="120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二、加强人力資源運用與人力素質提升</a:t>
          </a:r>
          <a:endParaRPr lang="zh-TW" altLang="en-US" sz="1800" kern="1200" dirty="0"/>
        </a:p>
      </dsp:txBody>
      <dsp:txXfrm>
        <a:off x="326416" y="802014"/>
        <a:ext cx="5661886" cy="399568"/>
      </dsp:txXfrm>
    </dsp:sp>
    <dsp:sp modelId="{ED81BADA-778F-42C2-A78B-8F2EB34DE89A}">
      <dsp:nvSpPr>
        <dsp:cNvPr id="0" name=""/>
        <dsp:cNvSpPr/>
      </dsp:nvSpPr>
      <dsp:spPr>
        <a:xfrm>
          <a:off x="0" y="1682198"/>
          <a:ext cx="6096000" cy="378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5855F6D-CBB3-44D6-908A-5A44F056FC24}">
      <dsp:nvSpPr>
        <dsp:cNvPr id="0" name=""/>
        <dsp:cNvSpPr/>
      </dsp:nvSpPr>
      <dsp:spPr>
        <a:xfrm>
          <a:off x="304800" y="1460798"/>
          <a:ext cx="5705118" cy="442800"/>
        </a:xfrm>
        <a:prstGeom prst="roundRect">
          <a:avLst/>
        </a:prstGeom>
        <a:solidFill>
          <a:srgbClr val="333F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zh-TW" altLang="en-US" sz="1800" b="1" kern="120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三、貫徹考試用人制度。</a:t>
          </a:r>
          <a:endParaRPr lang="zh-TW" altLang="en-US" sz="1800" kern="1200" dirty="0"/>
        </a:p>
      </dsp:txBody>
      <dsp:txXfrm>
        <a:off x="326416" y="1482414"/>
        <a:ext cx="5661886" cy="399568"/>
      </dsp:txXfrm>
    </dsp:sp>
    <dsp:sp modelId="{4FEEBC78-DDA8-4E3B-9A84-2CDA2153C13C}">
      <dsp:nvSpPr>
        <dsp:cNvPr id="0" name=""/>
        <dsp:cNvSpPr/>
      </dsp:nvSpPr>
      <dsp:spPr>
        <a:xfrm>
          <a:off x="0" y="2362598"/>
          <a:ext cx="6096000" cy="378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82B05EAE-01F2-4644-8FA0-684064529979}">
      <dsp:nvSpPr>
        <dsp:cNvPr id="0" name=""/>
        <dsp:cNvSpPr/>
      </dsp:nvSpPr>
      <dsp:spPr>
        <a:xfrm>
          <a:off x="304800" y="2141198"/>
          <a:ext cx="5705118" cy="442800"/>
        </a:xfrm>
        <a:prstGeom prst="roundRect">
          <a:avLst/>
        </a:prstGeom>
        <a:solidFill>
          <a:srgbClr val="76756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zh-TW" altLang="en-US" sz="1800" b="1" kern="120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四、嚴格執行公教人員考績考核。</a:t>
          </a:r>
          <a:endParaRPr lang="zh-TW" altLang="en-US" sz="1800" kern="1200" dirty="0"/>
        </a:p>
      </dsp:txBody>
      <dsp:txXfrm>
        <a:off x="326416" y="2162814"/>
        <a:ext cx="5661886" cy="399568"/>
      </dsp:txXfrm>
    </dsp:sp>
    <dsp:sp modelId="{ECC82752-72ED-4C01-9088-769E0C0D41F6}">
      <dsp:nvSpPr>
        <dsp:cNvPr id="0" name=""/>
        <dsp:cNvSpPr/>
      </dsp:nvSpPr>
      <dsp:spPr>
        <a:xfrm>
          <a:off x="0" y="3042998"/>
          <a:ext cx="6096000" cy="378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A40FBE2-E872-4660-A5D0-AD32DC99E536}">
      <dsp:nvSpPr>
        <dsp:cNvPr id="0" name=""/>
        <dsp:cNvSpPr/>
      </dsp:nvSpPr>
      <dsp:spPr>
        <a:xfrm>
          <a:off x="304800" y="2821598"/>
          <a:ext cx="5705118" cy="442800"/>
        </a:xfrm>
        <a:prstGeom prst="roundRect">
          <a:avLst/>
        </a:prstGeom>
        <a:solidFill>
          <a:srgbClr val="5A6B56"/>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zh-TW" altLang="en-US" sz="1800" b="1" kern="1200"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五、設立公務人力訓練中心。</a:t>
          </a:r>
          <a:endParaRPr lang="zh-TW" altLang="en-US" sz="1800" kern="1200" dirty="0"/>
        </a:p>
      </dsp:txBody>
      <dsp:txXfrm>
        <a:off x="326416" y="2843214"/>
        <a:ext cx="5661886" cy="399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6126FB-6F0D-449B-A068-0E0EC3079D1A}">
      <dsp:nvSpPr>
        <dsp:cNvPr id="0" name=""/>
        <dsp:cNvSpPr/>
      </dsp:nvSpPr>
      <dsp:spPr>
        <a:xfrm>
          <a:off x="0" y="314386"/>
          <a:ext cx="6096000" cy="378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B6AF4AF-FC9A-45ED-AFF5-6C55BEDD3E26}">
      <dsp:nvSpPr>
        <dsp:cNvPr id="0" name=""/>
        <dsp:cNvSpPr/>
      </dsp:nvSpPr>
      <dsp:spPr>
        <a:xfrm>
          <a:off x="304800" y="92986"/>
          <a:ext cx="5704734" cy="442800"/>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zh-TW" altLang="en-US" sz="1800" b="1" kern="1200"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六、加强公務人員外語能力培訓。</a:t>
          </a:r>
          <a:endParaRPr lang="en-US" altLang="zh-TW" sz="1800" b="1" kern="1200"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endParaRPr>
        </a:p>
      </dsp:txBody>
      <dsp:txXfrm>
        <a:off x="326416" y="114602"/>
        <a:ext cx="5661502" cy="399568"/>
      </dsp:txXfrm>
    </dsp:sp>
    <dsp:sp modelId="{91A73B79-CA8F-42AE-830C-11B725961896}">
      <dsp:nvSpPr>
        <dsp:cNvPr id="0" name=""/>
        <dsp:cNvSpPr/>
      </dsp:nvSpPr>
      <dsp:spPr>
        <a:xfrm>
          <a:off x="0" y="994786"/>
          <a:ext cx="6096000" cy="378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5829B49-BB6B-4044-8F2D-1A460C53F333}">
      <dsp:nvSpPr>
        <dsp:cNvPr id="0" name=""/>
        <dsp:cNvSpPr/>
      </dsp:nvSpPr>
      <dsp:spPr>
        <a:xfrm>
          <a:off x="304800" y="773386"/>
          <a:ext cx="5705118" cy="442800"/>
        </a:xfrm>
        <a:prstGeom prst="roundRect">
          <a:avLst/>
        </a:prstGeom>
        <a:solidFill>
          <a:schemeClr val="tx1">
            <a:lumMod val="50000"/>
            <a:lumOff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zh-TW" altLang="en-US" sz="1800" b="1" kern="120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七、推動組織學習及終身學習。</a:t>
          </a:r>
          <a:endParaRPr lang="zh-TW" altLang="en-US" sz="1800" kern="1200" dirty="0"/>
        </a:p>
      </dsp:txBody>
      <dsp:txXfrm>
        <a:off x="326416" y="795002"/>
        <a:ext cx="5661886" cy="399568"/>
      </dsp:txXfrm>
    </dsp:sp>
    <dsp:sp modelId="{ED81BADA-778F-42C2-A78B-8F2EB34DE89A}">
      <dsp:nvSpPr>
        <dsp:cNvPr id="0" name=""/>
        <dsp:cNvSpPr/>
      </dsp:nvSpPr>
      <dsp:spPr>
        <a:xfrm>
          <a:off x="0" y="1675186"/>
          <a:ext cx="6096000" cy="378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5855F6D-CBB3-44D6-908A-5A44F056FC24}">
      <dsp:nvSpPr>
        <dsp:cNvPr id="0" name=""/>
        <dsp:cNvSpPr/>
      </dsp:nvSpPr>
      <dsp:spPr>
        <a:xfrm>
          <a:off x="304800" y="1453786"/>
          <a:ext cx="5705118" cy="442800"/>
        </a:xfrm>
        <a:prstGeom prst="roundRect">
          <a:avLst/>
        </a:prstGeom>
        <a:solidFill>
          <a:srgbClr val="333F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zh-TW" altLang="en-US" sz="1800" b="1" kern="120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八、加强人事人員訓練、簡化人事作業程序。</a:t>
          </a:r>
          <a:endParaRPr lang="zh-TW" altLang="en-US" sz="1800" kern="1200" dirty="0"/>
        </a:p>
      </dsp:txBody>
      <dsp:txXfrm>
        <a:off x="326416" y="1475402"/>
        <a:ext cx="5661886" cy="399568"/>
      </dsp:txXfrm>
    </dsp:sp>
    <dsp:sp modelId="{4FEEBC78-DDA8-4E3B-9A84-2CDA2153C13C}">
      <dsp:nvSpPr>
        <dsp:cNvPr id="0" name=""/>
        <dsp:cNvSpPr/>
      </dsp:nvSpPr>
      <dsp:spPr>
        <a:xfrm>
          <a:off x="0" y="2355586"/>
          <a:ext cx="6096000" cy="378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82B05EAE-01F2-4644-8FA0-684064529979}">
      <dsp:nvSpPr>
        <dsp:cNvPr id="0" name=""/>
        <dsp:cNvSpPr/>
      </dsp:nvSpPr>
      <dsp:spPr>
        <a:xfrm>
          <a:off x="304800" y="2134186"/>
          <a:ext cx="5705118" cy="442800"/>
        </a:xfrm>
        <a:prstGeom prst="roundRect">
          <a:avLst/>
        </a:prstGeom>
        <a:solidFill>
          <a:srgbClr val="76756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zh-TW" altLang="en-US" sz="1800" b="1" kern="120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九、加强差勤之督導查察。</a:t>
          </a:r>
          <a:endParaRPr lang="zh-TW" altLang="en-US" sz="1800" kern="1200" dirty="0"/>
        </a:p>
      </dsp:txBody>
      <dsp:txXfrm>
        <a:off x="326416" y="2155802"/>
        <a:ext cx="5661886" cy="399568"/>
      </dsp:txXfrm>
    </dsp:sp>
    <dsp:sp modelId="{ECC82752-72ED-4C01-9088-769E0C0D41F6}">
      <dsp:nvSpPr>
        <dsp:cNvPr id="0" name=""/>
        <dsp:cNvSpPr/>
      </dsp:nvSpPr>
      <dsp:spPr>
        <a:xfrm>
          <a:off x="0" y="3035986"/>
          <a:ext cx="6096000" cy="378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A40FBE2-E872-4660-A5D0-AD32DC99E536}">
      <dsp:nvSpPr>
        <dsp:cNvPr id="0" name=""/>
        <dsp:cNvSpPr/>
      </dsp:nvSpPr>
      <dsp:spPr>
        <a:xfrm>
          <a:off x="304800" y="2814586"/>
          <a:ext cx="5705118" cy="442800"/>
        </a:xfrm>
        <a:prstGeom prst="roundRect">
          <a:avLst/>
        </a:prstGeom>
        <a:solidFill>
          <a:srgbClr val="5A6B56"/>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zh-TW" altLang="en-US" sz="1800" b="1" kern="120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十、加强公務人員在職訓練。</a:t>
          </a:r>
          <a:endParaRPr lang="zh-TW" altLang="en-US" sz="1800" kern="1200" dirty="0"/>
        </a:p>
      </dsp:txBody>
      <dsp:txXfrm>
        <a:off x="326416" y="2836202"/>
        <a:ext cx="5661886" cy="3995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6126FB-6F0D-449B-A068-0E0EC3079D1A}">
      <dsp:nvSpPr>
        <dsp:cNvPr id="0" name=""/>
        <dsp:cNvSpPr/>
      </dsp:nvSpPr>
      <dsp:spPr>
        <a:xfrm>
          <a:off x="0" y="521023"/>
          <a:ext cx="6096000" cy="32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B6AF4AF-FC9A-45ED-AFF5-6C55BEDD3E26}">
      <dsp:nvSpPr>
        <dsp:cNvPr id="0" name=""/>
        <dsp:cNvSpPr/>
      </dsp:nvSpPr>
      <dsp:spPr>
        <a:xfrm>
          <a:off x="304800" y="48112"/>
          <a:ext cx="5704734" cy="613816"/>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ts val="1800"/>
            </a:lnSpc>
            <a:spcBef>
              <a:spcPct val="0"/>
            </a:spcBef>
            <a:spcAft>
              <a:spcPct val="35000"/>
            </a:spcAft>
            <a:buNone/>
          </a:pPr>
          <a:r>
            <a:rPr lang="zh-TW" altLang="en-US" sz="1800" b="1" kern="1200"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十一、加强本府及所屬機關學校人事人員積極使用人 </a:t>
          </a:r>
          <a:endParaRPr lang="en-US" altLang="zh-TW" sz="1800" b="1" kern="1200"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endParaRPr>
        </a:p>
        <a:p>
          <a:pPr marL="0" lvl="0" indent="0" algn="l" defTabSz="800100">
            <a:lnSpc>
              <a:spcPts val="1800"/>
            </a:lnSpc>
            <a:spcBef>
              <a:spcPct val="0"/>
            </a:spcBef>
            <a:spcAft>
              <a:spcPct val="35000"/>
            </a:spcAft>
            <a:buNone/>
          </a:pPr>
          <a:r>
            <a:rPr lang="en-US" altLang="zh-TW" sz="1800" b="1" kern="1200"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           </a:t>
          </a:r>
          <a:r>
            <a:rPr lang="zh-TW" altLang="en-US" sz="1800" b="1" kern="1200"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事資訊管理系統。</a:t>
          </a:r>
          <a:endParaRPr lang="en-US" altLang="zh-TW" sz="1800" b="1" kern="1200"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endParaRPr>
        </a:p>
      </dsp:txBody>
      <dsp:txXfrm>
        <a:off x="334764" y="78076"/>
        <a:ext cx="5644806" cy="553888"/>
      </dsp:txXfrm>
    </dsp:sp>
    <dsp:sp modelId="{91A73B79-CA8F-42AE-830C-11B725961896}">
      <dsp:nvSpPr>
        <dsp:cNvPr id="0" name=""/>
        <dsp:cNvSpPr/>
      </dsp:nvSpPr>
      <dsp:spPr>
        <a:xfrm>
          <a:off x="0" y="1151443"/>
          <a:ext cx="6096000" cy="32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5829B49-BB6B-4044-8F2D-1A460C53F333}">
      <dsp:nvSpPr>
        <dsp:cNvPr id="0" name=""/>
        <dsp:cNvSpPr/>
      </dsp:nvSpPr>
      <dsp:spPr>
        <a:xfrm>
          <a:off x="304800" y="918823"/>
          <a:ext cx="5705118" cy="424499"/>
        </a:xfrm>
        <a:prstGeom prst="roundRect">
          <a:avLst/>
        </a:prstGeom>
        <a:solidFill>
          <a:schemeClr val="tx2">
            <a:lumMod val="50000"/>
            <a:lumOff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zh-TW" altLang="en-US" sz="1800" b="1" kern="1200" dirty="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十二、賡續辦理升官等訓練。</a:t>
          </a:r>
          <a:endParaRPr lang="zh-TW" altLang="en-US" sz="1800" kern="1200" dirty="0"/>
        </a:p>
      </dsp:txBody>
      <dsp:txXfrm>
        <a:off x="325522" y="939545"/>
        <a:ext cx="5663674" cy="383055"/>
      </dsp:txXfrm>
    </dsp:sp>
    <dsp:sp modelId="{ED81BADA-778F-42C2-A78B-8F2EB34DE89A}">
      <dsp:nvSpPr>
        <dsp:cNvPr id="0" name=""/>
        <dsp:cNvSpPr/>
      </dsp:nvSpPr>
      <dsp:spPr>
        <a:xfrm>
          <a:off x="0" y="1818067"/>
          <a:ext cx="6096000" cy="32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5855F6D-CBB3-44D6-908A-5A44F056FC24}">
      <dsp:nvSpPr>
        <dsp:cNvPr id="0" name=""/>
        <dsp:cNvSpPr/>
      </dsp:nvSpPr>
      <dsp:spPr>
        <a:xfrm>
          <a:off x="304800" y="1549243"/>
          <a:ext cx="5705118" cy="460703"/>
        </a:xfrm>
        <a:prstGeom prst="roundRect">
          <a:avLst/>
        </a:prstGeom>
        <a:solidFill>
          <a:srgbClr val="333F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zh-TW" altLang="en-US" sz="1800" b="1" kern="120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十三、推動退撫制度。</a:t>
          </a:r>
          <a:endParaRPr lang="zh-TW" altLang="en-US" sz="1800" kern="1200" dirty="0"/>
        </a:p>
      </dsp:txBody>
      <dsp:txXfrm>
        <a:off x="327290" y="1571733"/>
        <a:ext cx="5660138" cy="415723"/>
      </dsp:txXfrm>
    </dsp:sp>
    <dsp:sp modelId="{4FEEBC78-DDA8-4E3B-9A84-2CDA2153C13C}">
      <dsp:nvSpPr>
        <dsp:cNvPr id="0" name=""/>
        <dsp:cNvSpPr/>
      </dsp:nvSpPr>
      <dsp:spPr>
        <a:xfrm>
          <a:off x="0" y="2479671"/>
          <a:ext cx="6096000" cy="32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82B05EAE-01F2-4644-8FA0-684064529979}">
      <dsp:nvSpPr>
        <dsp:cNvPr id="0" name=""/>
        <dsp:cNvSpPr/>
      </dsp:nvSpPr>
      <dsp:spPr>
        <a:xfrm>
          <a:off x="304800" y="2215867"/>
          <a:ext cx="5705118" cy="455684"/>
        </a:xfrm>
        <a:prstGeom prst="roundRect">
          <a:avLst/>
        </a:prstGeom>
        <a:solidFill>
          <a:srgbClr val="76756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zh-TW" altLang="en-US" sz="1800" b="1" kern="120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十四、加强員工福利工作。</a:t>
          </a:r>
          <a:endParaRPr lang="zh-TW" altLang="en-US" sz="1800" kern="1200" dirty="0"/>
        </a:p>
      </dsp:txBody>
      <dsp:txXfrm>
        <a:off x="327045" y="2238112"/>
        <a:ext cx="5660628" cy="411194"/>
      </dsp:txXfrm>
    </dsp:sp>
    <dsp:sp modelId="{ECC82752-72ED-4C01-9088-769E0C0D41F6}">
      <dsp:nvSpPr>
        <dsp:cNvPr id="0" name=""/>
        <dsp:cNvSpPr/>
      </dsp:nvSpPr>
      <dsp:spPr>
        <a:xfrm>
          <a:off x="0" y="3120119"/>
          <a:ext cx="6096000" cy="32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A40FBE2-E872-4660-A5D0-AD32DC99E536}">
      <dsp:nvSpPr>
        <dsp:cNvPr id="0" name=""/>
        <dsp:cNvSpPr/>
      </dsp:nvSpPr>
      <dsp:spPr>
        <a:xfrm>
          <a:off x="304800" y="2877471"/>
          <a:ext cx="5705118" cy="434527"/>
        </a:xfrm>
        <a:prstGeom prst="roundRect">
          <a:avLst/>
        </a:prstGeom>
        <a:solidFill>
          <a:srgbClr val="5A6B56"/>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00100">
            <a:lnSpc>
              <a:spcPct val="90000"/>
            </a:lnSpc>
            <a:spcBef>
              <a:spcPct val="0"/>
            </a:spcBef>
            <a:spcAft>
              <a:spcPct val="35000"/>
            </a:spcAft>
            <a:buNone/>
          </a:pPr>
          <a:r>
            <a:rPr lang="zh-TW" altLang="en-US" sz="1800" b="1" kern="1200">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十五、厲行精簡政策。</a:t>
          </a:r>
          <a:endParaRPr lang="zh-TW" altLang="en-US" sz="1800" kern="1200" dirty="0"/>
        </a:p>
      </dsp:txBody>
      <dsp:txXfrm>
        <a:off x="326012" y="2898683"/>
        <a:ext cx="5662694" cy="39210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522F7603-1FD0-4A22-8B2E-5619CC88D525}"/>
              </a:ext>
            </a:extLst>
          </p:cNvPr>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046DD4E4-5E29-4EE2-A15D-1485429CCDA1}"/>
              </a:ext>
            </a:extLst>
          </p:cNvPr>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r>
              <a:rPr lang="en-US" altLang="zh-TW"/>
              <a:t>10/7/2022</a:t>
            </a:r>
            <a:endParaRPr lang="zh-TW" altLang="en-US"/>
          </a:p>
        </p:txBody>
      </p:sp>
      <p:sp>
        <p:nvSpPr>
          <p:cNvPr id="4" name="頁尾版面配置區 3">
            <a:extLst>
              <a:ext uri="{FF2B5EF4-FFF2-40B4-BE49-F238E27FC236}">
                <a16:creationId xmlns:a16="http://schemas.microsoft.com/office/drawing/2014/main" id="{EA3C6B42-6944-4648-8DA2-3015EE906B43}"/>
              </a:ext>
            </a:extLst>
          </p:cNvPr>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66F493EE-234D-484D-B2A2-64BDA6612DD1}"/>
              </a:ext>
            </a:extLst>
          </p:cNvPr>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70D693AA-4F84-4962-9F90-A7C1BDD5DAB0}" type="slidenum">
              <a:rPr lang="zh-TW" altLang="en-US" smtClean="0"/>
              <a:t>‹#›</a:t>
            </a:fld>
            <a:endParaRPr lang="zh-TW" altLang="en-US"/>
          </a:p>
        </p:txBody>
      </p:sp>
    </p:spTree>
    <p:extLst>
      <p:ext uri="{BB962C8B-B14F-4D97-AF65-F5344CB8AC3E}">
        <p14:creationId xmlns:p14="http://schemas.microsoft.com/office/powerpoint/2010/main" val="45744968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atin typeface="思源黑体 CN Medium" panose="020B0600000000000000" pitchFamily="34" charset="-122"/>
              </a:defRPr>
            </a:lvl1pPr>
          </a:lstStyle>
          <a:p>
            <a:endParaRPr lang="en-US" dirty="0"/>
          </a:p>
        </p:txBody>
      </p:sp>
      <p:sp>
        <p:nvSpPr>
          <p:cNvPr id="3" name="Date Placeholder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atin typeface="思源黑体 CN Medium" panose="020B0600000000000000" pitchFamily="34" charset="-122"/>
              </a:defRPr>
            </a:lvl1pPr>
          </a:lstStyle>
          <a:p>
            <a:r>
              <a:rPr lang="en-US"/>
              <a:t>10/7/2022</a:t>
            </a:r>
            <a:endParaRPr lang="en-US" dirty="0"/>
          </a:p>
        </p:txBody>
      </p:sp>
      <p:sp>
        <p:nvSpPr>
          <p:cNvPr id="4" name="Slide Image Placeholder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en-US" dirty="0"/>
          </a:p>
        </p:txBody>
      </p:sp>
      <p:sp>
        <p:nvSpPr>
          <p:cNvPr id="5" name="Notes Placeholder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atin typeface="思源黑体 CN Medium" panose="020B0600000000000000" pitchFamily="34" charset="-122"/>
              </a:defRPr>
            </a:lvl1pPr>
          </a:lstStyle>
          <a:p>
            <a:endParaRPr lang="en-US" dirty="0"/>
          </a:p>
        </p:txBody>
      </p:sp>
      <p:sp>
        <p:nvSpPr>
          <p:cNvPr id="7" name="Slide Number Placeholder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atin typeface="思源黑体 CN Medium" panose="020B0600000000000000" pitchFamily="34" charset="-122"/>
              </a:defRPr>
            </a:lvl1pPr>
          </a:lstStyle>
          <a:p>
            <a:fld id="{B78F6036-E835-44CB-A25A-34C755DFD5D4}" type="slidenum">
              <a:rPr lang="en-US" smtClean="0"/>
              <a:pPr/>
              <a:t>‹#›</a:t>
            </a:fld>
            <a:endParaRPr lang="en-US" dirty="0"/>
          </a:p>
        </p:txBody>
      </p:sp>
    </p:spTree>
    <p:extLst>
      <p:ext uri="{BB962C8B-B14F-4D97-AF65-F5344CB8AC3E}">
        <p14:creationId xmlns:p14="http://schemas.microsoft.com/office/powerpoint/2010/main" val="361413347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思源黑体 CN Medium" panose="020B0600000000000000" pitchFamily="34" charset="-122"/>
        <a:ea typeface="+mn-ea"/>
        <a:cs typeface="+mn-cs"/>
      </a:defRPr>
    </a:lvl1pPr>
    <a:lvl2pPr marL="457200" algn="l" defTabSz="914400" rtl="0" eaLnBrk="1" latinLnBrk="0" hangingPunct="1">
      <a:defRPr sz="1200" kern="1200">
        <a:solidFill>
          <a:schemeClr val="tx1"/>
        </a:solidFill>
        <a:latin typeface="思源黑体 CN Medium" panose="020B0600000000000000" pitchFamily="34" charset="-122"/>
        <a:ea typeface="+mn-ea"/>
        <a:cs typeface="+mn-cs"/>
      </a:defRPr>
    </a:lvl2pPr>
    <a:lvl3pPr marL="914400" algn="l" defTabSz="914400" rtl="0" eaLnBrk="1" latinLnBrk="0" hangingPunct="1">
      <a:defRPr sz="1200" kern="1200">
        <a:solidFill>
          <a:schemeClr val="tx1"/>
        </a:solidFill>
        <a:latin typeface="思源黑体 CN Medium" panose="020B0600000000000000" pitchFamily="34" charset="-122"/>
        <a:ea typeface="+mn-ea"/>
        <a:cs typeface="+mn-cs"/>
      </a:defRPr>
    </a:lvl3pPr>
    <a:lvl4pPr marL="1371600" algn="l" defTabSz="914400" rtl="0" eaLnBrk="1" latinLnBrk="0" hangingPunct="1">
      <a:defRPr sz="1200" kern="1200">
        <a:solidFill>
          <a:schemeClr val="tx1"/>
        </a:solidFill>
        <a:latin typeface="思源黑体 CN Medium" panose="020B0600000000000000" pitchFamily="34" charset="-122"/>
        <a:ea typeface="+mn-ea"/>
        <a:cs typeface="+mn-cs"/>
      </a:defRPr>
    </a:lvl4pPr>
    <a:lvl5pPr marL="1828800" algn="l" defTabSz="914400" rtl="0" eaLnBrk="1" latinLnBrk="0" hangingPunct="1">
      <a:defRPr sz="1200" kern="1200">
        <a:solidFill>
          <a:schemeClr val="tx1"/>
        </a:solidFill>
        <a:latin typeface="思源黑体 CN Medium" panose="020B0600000000000000" pitchFamily="34" charset="-12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09416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7" name="頁首版面配置區 6">
            <a:extLst>
              <a:ext uri="{FF2B5EF4-FFF2-40B4-BE49-F238E27FC236}">
                <a16:creationId xmlns:a16="http://schemas.microsoft.com/office/drawing/2014/main" id="{39541034-B3F3-450B-9506-19F28DD4BE39}"/>
              </a:ext>
            </a:extLst>
          </p:cNvPr>
          <p:cNvSpPr>
            <a:spLocks noGrp="1"/>
          </p:cNvSpPr>
          <p:nvPr>
            <p:ph type="hdr" sz="quarter"/>
          </p:nvPr>
        </p:nvSpPr>
        <p:spPr/>
        <p:txBody>
          <a:bodyPr/>
          <a:lstStyle/>
          <a:p>
            <a:endParaRPr lang="zh-CN" altLang="en-US"/>
          </a:p>
        </p:txBody>
      </p:sp>
    </p:spTree>
    <p:extLst>
      <p:ext uri="{BB962C8B-B14F-4D97-AF65-F5344CB8AC3E}">
        <p14:creationId xmlns:p14="http://schemas.microsoft.com/office/powerpoint/2010/main" val="844139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7" name="頁首版面配置區 6">
            <a:extLst>
              <a:ext uri="{FF2B5EF4-FFF2-40B4-BE49-F238E27FC236}">
                <a16:creationId xmlns:a16="http://schemas.microsoft.com/office/drawing/2014/main" id="{E5475596-D5FA-4B98-8FE9-172EA9751B63}"/>
              </a:ext>
            </a:extLst>
          </p:cNvPr>
          <p:cNvSpPr>
            <a:spLocks noGrp="1"/>
          </p:cNvSpPr>
          <p:nvPr>
            <p:ph type="hdr" sz="quarter"/>
          </p:nvPr>
        </p:nvSpPr>
        <p:spPr/>
        <p:txBody>
          <a:bodyPr/>
          <a:lstStyle/>
          <a:p>
            <a:endParaRPr lang="zh-CN" altLang="en-US"/>
          </a:p>
        </p:txBody>
      </p:sp>
    </p:spTree>
    <p:extLst>
      <p:ext uri="{BB962C8B-B14F-4D97-AF65-F5344CB8AC3E}">
        <p14:creationId xmlns:p14="http://schemas.microsoft.com/office/powerpoint/2010/main" val="3644219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7" name="頁首版面配置區 6">
            <a:extLst>
              <a:ext uri="{FF2B5EF4-FFF2-40B4-BE49-F238E27FC236}">
                <a16:creationId xmlns:a16="http://schemas.microsoft.com/office/drawing/2014/main" id="{EF6607D9-714D-4EC5-93B0-ABFF2887F2ED}"/>
              </a:ext>
            </a:extLst>
          </p:cNvPr>
          <p:cNvSpPr>
            <a:spLocks noGrp="1"/>
          </p:cNvSpPr>
          <p:nvPr>
            <p:ph type="hdr" sz="quarter"/>
          </p:nvPr>
        </p:nvSpPr>
        <p:spPr/>
        <p:txBody>
          <a:bodyPr/>
          <a:lstStyle/>
          <a:p>
            <a:endParaRPr lang="zh-CN" altLang="en-US"/>
          </a:p>
        </p:txBody>
      </p:sp>
    </p:spTree>
    <p:extLst>
      <p:ext uri="{BB962C8B-B14F-4D97-AF65-F5344CB8AC3E}">
        <p14:creationId xmlns:p14="http://schemas.microsoft.com/office/powerpoint/2010/main" val="37405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7" name="頁首版面配置區 6">
            <a:extLst>
              <a:ext uri="{FF2B5EF4-FFF2-40B4-BE49-F238E27FC236}">
                <a16:creationId xmlns:a16="http://schemas.microsoft.com/office/drawing/2014/main" id="{0FFBC449-E370-49D7-ADDB-A3A32328DB5E}"/>
              </a:ext>
            </a:extLst>
          </p:cNvPr>
          <p:cNvSpPr>
            <a:spLocks noGrp="1"/>
          </p:cNvSpPr>
          <p:nvPr>
            <p:ph type="hdr" sz="quarter"/>
          </p:nvPr>
        </p:nvSpPr>
        <p:spPr/>
        <p:txBody>
          <a:bodyPr/>
          <a:lstStyle/>
          <a:p>
            <a:endParaRPr lang="zh-CN" altLang="en-US"/>
          </a:p>
        </p:txBody>
      </p:sp>
    </p:spTree>
    <p:extLst>
      <p:ext uri="{BB962C8B-B14F-4D97-AF65-F5344CB8AC3E}">
        <p14:creationId xmlns:p14="http://schemas.microsoft.com/office/powerpoint/2010/main" val="2636875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7" name="頁首版面配置區 6">
            <a:extLst>
              <a:ext uri="{FF2B5EF4-FFF2-40B4-BE49-F238E27FC236}">
                <a16:creationId xmlns:a16="http://schemas.microsoft.com/office/drawing/2014/main" id="{23246594-FB92-4CE6-81FF-1CDB194B6C54}"/>
              </a:ext>
            </a:extLst>
          </p:cNvPr>
          <p:cNvSpPr>
            <a:spLocks noGrp="1"/>
          </p:cNvSpPr>
          <p:nvPr>
            <p:ph type="hdr" sz="quarter"/>
          </p:nvPr>
        </p:nvSpPr>
        <p:spPr/>
        <p:txBody>
          <a:bodyPr/>
          <a:lstStyle/>
          <a:p>
            <a:endParaRPr lang="zh-CN" altLang="en-US"/>
          </a:p>
        </p:txBody>
      </p:sp>
    </p:spTree>
    <p:extLst>
      <p:ext uri="{BB962C8B-B14F-4D97-AF65-F5344CB8AC3E}">
        <p14:creationId xmlns:p14="http://schemas.microsoft.com/office/powerpoint/2010/main" val="1142338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7" name="頁首版面配置區 6">
            <a:extLst>
              <a:ext uri="{FF2B5EF4-FFF2-40B4-BE49-F238E27FC236}">
                <a16:creationId xmlns:a16="http://schemas.microsoft.com/office/drawing/2014/main" id="{89E3AC7B-E247-450A-9C03-0EC9E1538979}"/>
              </a:ext>
            </a:extLst>
          </p:cNvPr>
          <p:cNvSpPr>
            <a:spLocks noGrp="1"/>
          </p:cNvSpPr>
          <p:nvPr>
            <p:ph type="hdr" sz="quarter"/>
          </p:nvPr>
        </p:nvSpPr>
        <p:spPr/>
        <p:txBody>
          <a:bodyPr/>
          <a:lstStyle/>
          <a:p>
            <a:endParaRPr lang="zh-CN" altLang="en-US"/>
          </a:p>
        </p:txBody>
      </p:sp>
    </p:spTree>
    <p:extLst>
      <p:ext uri="{BB962C8B-B14F-4D97-AF65-F5344CB8AC3E}">
        <p14:creationId xmlns:p14="http://schemas.microsoft.com/office/powerpoint/2010/main" val="1268395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1995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目录页">
    <p:bg>
      <p:bgPr>
        <a:solidFill>
          <a:schemeClr val="bg1"/>
        </a:solidFill>
        <a:effectLst/>
      </p:bgPr>
    </p:bg>
    <p:spTree>
      <p:nvGrpSpPr>
        <p:cNvPr id="1" name=""/>
        <p:cNvGrpSpPr/>
        <p:nvPr/>
      </p:nvGrpSpPr>
      <p:grpSpPr>
        <a:xfrm>
          <a:off x="0" y="0"/>
          <a:ext cx="0" cy="0"/>
          <a:chOff x="0" y="0"/>
          <a:chExt cx="0" cy="0"/>
        </a:xfrm>
      </p:grpSpPr>
      <p:sp>
        <p:nvSpPr>
          <p:cNvPr id="4" name="郑少PPT" hidden="1">
            <a:extLst>
              <a:ext uri="{FF2B5EF4-FFF2-40B4-BE49-F238E27FC236}">
                <a16:creationId xmlns:a16="http://schemas.microsoft.com/office/drawing/2014/main" id="{4222A250-ED65-40DA-A092-D5DCAA6E6BDC}"/>
              </a:ext>
            </a:extLst>
          </p:cNvPr>
          <p:cNvSpPr/>
          <p:nvPr userDrawn="1"/>
        </p:nvSpPr>
        <p:spPr>
          <a:xfrm>
            <a:off x="3683347" y="2433250"/>
            <a:ext cx="1777307" cy="300082"/>
          </a:xfrm>
          <a:prstGeom prst="rect">
            <a:avLst/>
          </a:prstGeom>
          <a:solidFill>
            <a:srgbClr val="FFFFFF"/>
          </a:solidFill>
        </p:spPr>
        <p:txBody>
          <a:bodyPr wrap="square">
            <a:spAutoFit/>
          </a:bodyPr>
          <a:lstStyle/>
          <a:p>
            <a:pPr algn="ctr"/>
            <a:r>
              <a:rPr lang="zh-CN" altLang="en-US" sz="1350" dirty="0">
                <a:solidFill>
                  <a:srgbClr val="FFFFFF"/>
                </a:solidFill>
                <a:latin typeface="+mj-ea"/>
                <a:ea typeface="+mj-ea"/>
                <a:cs typeface="Segoe UI Light" panose="020B0502040204020203" pitchFamily="34" charset="0"/>
              </a:rPr>
              <a:t>郑少</a:t>
            </a:r>
            <a:r>
              <a:rPr lang="en-US" altLang="zh-CN" sz="1350" dirty="0">
                <a:solidFill>
                  <a:srgbClr val="FFFFFF"/>
                </a:solidFill>
                <a:latin typeface="+mj-ea"/>
                <a:ea typeface="+mj-ea"/>
                <a:cs typeface="Segoe UI Light" panose="020B0502040204020203" pitchFamily="34" charset="0"/>
              </a:rPr>
              <a:t>PPT</a:t>
            </a:r>
            <a:endParaRPr lang="en-US" sz="1350" dirty="0">
              <a:solidFill>
                <a:srgbClr val="FFFFFF"/>
              </a:solidFill>
              <a:latin typeface="+mj-ea"/>
              <a:ea typeface="+mj-ea"/>
              <a:cs typeface="Segoe UI Light" panose="020B0502040204020203" pitchFamily="34" charset="0"/>
            </a:endParaRPr>
          </a:p>
        </p:txBody>
      </p:sp>
    </p:spTree>
    <p:extLst>
      <p:ext uri="{BB962C8B-B14F-4D97-AF65-F5344CB8AC3E}">
        <p14:creationId xmlns:p14="http://schemas.microsoft.com/office/powerpoint/2010/main" val="372204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C8792E-3873-4523-B9F2-99F603797DE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55D93E-5F86-47C2-A94C-3C6E1733152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234142C-7977-424E-82A5-E475B62F38D8}"/>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15085505-EBDC-4936-BC38-0B83E4250FC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161FB7-54A5-4527-A363-9476F01B76DE}"/>
              </a:ext>
            </a:extLst>
          </p:cNvPr>
          <p:cNvSpPr>
            <a:spLocks noGrp="1"/>
          </p:cNvSpPr>
          <p:nvPr>
            <p:ph type="sldNum" sz="quarter" idx="12"/>
          </p:nvPr>
        </p:nvSpPr>
        <p:spPr/>
        <p:txBody>
          <a:bodyPr/>
          <a:lstStyle/>
          <a:p>
            <a:fld id="{443609E0-E1B0-48A0-A8C7-BBCC2D839C84}" type="slidenum">
              <a:rPr lang="zh-CN" altLang="en-US" smtClean="0"/>
              <a:t>‹#›</a:t>
            </a:fld>
            <a:endParaRPr lang="zh-CN" altLang="en-US"/>
          </a:p>
        </p:txBody>
      </p:sp>
    </p:spTree>
    <p:extLst>
      <p:ext uri="{BB962C8B-B14F-4D97-AF65-F5344CB8AC3E}">
        <p14:creationId xmlns:p14="http://schemas.microsoft.com/office/powerpoint/2010/main" val="3637732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5007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文本框 6"/>
          <p:cNvSpPr txBox="1"/>
          <p:nvPr userDrawn="1"/>
        </p:nvSpPr>
        <p:spPr>
          <a:xfrm>
            <a:off x="228600" y="285750"/>
            <a:ext cx="1253869" cy="369332"/>
          </a:xfrm>
          <a:prstGeom prst="rect">
            <a:avLst/>
          </a:prstGeom>
          <a:noFill/>
        </p:spPr>
        <p:txBody>
          <a:bodyPr wrap="none" rtlCol="0">
            <a:spAutoFit/>
          </a:bodyPr>
          <a:lstStyle/>
          <a:p>
            <a:r>
              <a:rPr lang="en-US" altLang="zh-CN" sz="1800" dirty="0">
                <a:latin typeface="思源黑体 CN Medium" panose="020B0600000000000000" pitchFamily="34" charset="-122"/>
                <a:ea typeface="思源黑体 CN Medium" panose="020B0600000000000000" pitchFamily="34" charset="-122"/>
              </a:rPr>
              <a:t>Basic Info</a:t>
            </a:r>
            <a:endParaRPr lang="zh-CN" altLang="en-US" sz="1800" dirty="0">
              <a:latin typeface="思源黑体 CN Medium" panose="020B0600000000000000" pitchFamily="34" charset="-122"/>
              <a:ea typeface="思源黑体 CN Medium" panose="020B0600000000000000" pitchFamily="34" charset="-122"/>
            </a:endParaRPr>
          </a:p>
        </p:txBody>
      </p:sp>
    </p:spTree>
    <p:extLst>
      <p:ext uri="{BB962C8B-B14F-4D97-AF65-F5344CB8AC3E}">
        <p14:creationId xmlns:p14="http://schemas.microsoft.com/office/powerpoint/2010/main" val="169066428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7" name="文本框 6"/>
          <p:cNvSpPr txBox="1"/>
          <p:nvPr userDrawn="1"/>
        </p:nvSpPr>
        <p:spPr>
          <a:xfrm>
            <a:off x="228600" y="285750"/>
            <a:ext cx="1420582" cy="369332"/>
          </a:xfrm>
          <a:prstGeom prst="rect">
            <a:avLst/>
          </a:prstGeom>
          <a:noFill/>
        </p:spPr>
        <p:txBody>
          <a:bodyPr wrap="none" rtlCol="0">
            <a:spAutoFit/>
          </a:bodyPr>
          <a:lstStyle/>
          <a:p>
            <a:r>
              <a:rPr lang="en-US" altLang="zh-CN" sz="1800" dirty="0">
                <a:latin typeface="思源黑体 CN Medium" panose="020B0600000000000000" pitchFamily="34" charset="-122"/>
                <a:ea typeface="思源黑体 CN Medium" panose="020B0600000000000000" pitchFamily="34" charset="-122"/>
              </a:rPr>
              <a:t>Knowledge</a:t>
            </a:r>
            <a:endParaRPr lang="zh-CN" altLang="en-US" sz="1800" dirty="0">
              <a:latin typeface="思源黑体 CN Medium" panose="020B0600000000000000" pitchFamily="34" charset="-122"/>
              <a:ea typeface="思源黑体 CN Medium" panose="020B0600000000000000" pitchFamily="34" charset="-122"/>
            </a:endParaRPr>
          </a:p>
        </p:txBody>
      </p:sp>
    </p:spTree>
    <p:extLst>
      <p:ext uri="{BB962C8B-B14F-4D97-AF65-F5344CB8AC3E}">
        <p14:creationId xmlns:p14="http://schemas.microsoft.com/office/powerpoint/2010/main" val="354885956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文本框 6"/>
          <p:cNvSpPr txBox="1"/>
          <p:nvPr userDrawn="1"/>
        </p:nvSpPr>
        <p:spPr>
          <a:xfrm>
            <a:off x="228600" y="285750"/>
            <a:ext cx="1569660" cy="369332"/>
          </a:xfrm>
          <a:prstGeom prst="rect">
            <a:avLst/>
          </a:prstGeom>
          <a:noFill/>
        </p:spPr>
        <p:txBody>
          <a:bodyPr wrap="none" rtlCol="0">
            <a:spAutoFit/>
          </a:bodyPr>
          <a:lstStyle/>
          <a:p>
            <a:r>
              <a:rPr lang="en-US" altLang="zh-CN" sz="1800" dirty="0">
                <a:latin typeface="思源黑体 CN Medium" panose="020B0600000000000000" pitchFamily="34" charset="-122"/>
                <a:ea typeface="思源黑体 CN Medium" panose="020B0600000000000000" pitchFamily="34" charset="-122"/>
              </a:rPr>
              <a:t>Competence</a:t>
            </a:r>
            <a:endParaRPr lang="zh-CN" altLang="en-US" sz="1800" dirty="0">
              <a:latin typeface="思源黑体 CN Medium" panose="020B0600000000000000" pitchFamily="34" charset="-122"/>
              <a:ea typeface="思源黑体 CN Medium" panose="020B0600000000000000" pitchFamily="34" charset="-122"/>
            </a:endParaRPr>
          </a:p>
        </p:txBody>
      </p:sp>
    </p:spTree>
    <p:extLst>
      <p:ext uri="{BB962C8B-B14F-4D97-AF65-F5344CB8AC3E}">
        <p14:creationId xmlns:p14="http://schemas.microsoft.com/office/powerpoint/2010/main" val="242996400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sp>
        <p:nvSpPr>
          <p:cNvPr id="7" name="文本框 6"/>
          <p:cNvSpPr txBox="1"/>
          <p:nvPr userDrawn="1"/>
        </p:nvSpPr>
        <p:spPr>
          <a:xfrm>
            <a:off x="228600" y="285750"/>
            <a:ext cx="1624163" cy="369332"/>
          </a:xfrm>
          <a:prstGeom prst="rect">
            <a:avLst/>
          </a:prstGeom>
          <a:noFill/>
        </p:spPr>
        <p:txBody>
          <a:bodyPr wrap="none" rtlCol="0">
            <a:spAutoFit/>
          </a:bodyPr>
          <a:lstStyle/>
          <a:p>
            <a:r>
              <a:rPr lang="en-US" altLang="zh-CN" sz="1800" dirty="0">
                <a:latin typeface="思源黑体 CN Medium" panose="020B0600000000000000" pitchFamily="34" charset="-122"/>
                <a:ea typeface="思源黑体 CN Medium" panose="020B0600000000000000" pitchFamily="34" charset="-122"/>
              </a:rPr>
              <a:t>Achievement</a:t>
            </a:r>
            <a:endParaRPr lang="zh-CN" altLang="en-US" sz="1800" dirty="0">
              <a:latin typeface="思源黑体 CN Medium" panose="020B0600000000000000" pitchFamily="34" charset="-122"/>
              <a:ea typeface="思源黑体 CN Medium" panose="020B0600000000000000" pitchFamily="34" charset="-122"/>
            </a:endParaRPr>
          </a:p>
        </p:txBody>
      </p:sp>
    </p:spTree>
    <p:extLst>
      <p:ext uri="{BB962C8B-B14F-4D97-AF65-F5344CB8AC3E}">
        <p14:creationId xmlns:p14="http://schemas.microsoft.com/office/powerpoint/2010/main" val="365993831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sp>
        <p:nvSpPr>
          <p:cNvPr id="7" name="文本框 6"/>
          <p:cNvSpPr txBox="1"/>
          <p:nvPr userDrawn="1"/>
        </p:nvSpPr>
        <p:spPr>
          <a:xfrm>
            <a:off x="228600" y="285750"/>
            <a:ext cx="1342034" cy="369332"/>
          </a:xfrm>
          <a:prstGeom prst="rect">
            <a:avLst/>
          </a:prstGeom>
          <a:noFill/>
        </p:spPr>
        <p:txBody>
          <a:bodyPr wrap="none" rtlCol="0">
            <a:spAutoFit/>
          </a:bodyPr>
          <a:lstStyle/>
          <a:p>
            <a:r>
              <a:rPr lang="en-US" altLang="zh-CN" sz="1800" dirty="0">
                <a:latin typeface="思源黑体 CN Medium" panose="020B0600000000000000" pitchFamily="34" charset="-122"/>
                <a:ea typeface="思源黑体 CN Medium" panose="020B0600000000000000" pitchFamily="34" charset="-122"/>
              </a:rPr>
              <a:t>Objectives</a:t>
            </a:r>
            <a:endParaRPr lang="zh-CN" altLang="en-US" sz="1800" dirty="0">
              <a:latin typeface="思源黑体 CN Medium" panose="020B0600000000000000" pitchFamily="34" charset="-122"/>
              <a:ea typeface="思源黑体 CN Medium" panose="020B0600000000000000" pitchFamily="34" charset="-122"/>
            </a:endParaRPr>
          </a:p>
        </p:txBody>
      </p:sp>
    </p:spTree>
    <p:extLst>
      <p:ext uri="{BB962C8B-B14F-4D97-AF65-F5344CB8AC3E}">
        <p14:creationId xmlns:p14="http://schemas.microsoft.com/office/powerpoint/2010/main" val="37386852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9922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封面页">
    <p:bg>
      <p:bgPr>
        <a:solidFill>
          <a:schemeClr val="bg1"/>
        </a:solidFill>
        <a:effectLst/>
      </p:bgPr>
    </p:bg>
    <p:spTree>
      <p:nvGrpSpPr>
        <p:cNvPr id="1" name=""/>
        <p:cNvGrpSpPr/>
        <p:nvPr/>
      </p:nvGrpSpPr>
      <p:grpSpPr>
        <a:xfrm>
          <a:off x="0" y="0"/>
          <a:ext cx="0" cy="0"/>
          <a:chOff x="0" y="0"/>
          <a:chExt cx="0" cy="0"/>
        </a:xfrm>
      </p:grpSpPr>
      <p:sp>
        <p:nvSpPr>
          <p:cNvPr id="2" name="郑少PPT" hidden="1"/>
          <p:cNvSpPr/>
          <p:nvPr userDrawn="1"/>
        </p:nvSpPr>
        <p:spPr>
          <a:xfrm>
            <a:off x="3683347" y="2433250"/>
            <a:ext cx="1777307" cy="300082"/>
          </a:xfrm>
          <a:prstGeom prst="rect">
            <a:avLst/>
          </a:prstGeom>
          <a:solidFill>
            <a:srgbClr val="FFFFFF"/>
          </a:solidFill>
        </p:spPr>
        <p:txBody>
          <a:bodyPr wrap="square">
            <a:spAutoFit/>
          </a:bodyPr>
          <a:lstStyle/>
          <a:p>
            <a:pPr algn="ctr"/>
            <a:r>
              <a:rPr lang="zh-CN" altLang="en-US" sz="1350" dirty="0">
                <a:solidFill>
                  <a:srgbClr val="FFFFFF"/>
                </a:solidFill>
                <a:latin typeface="+mj-ea"/>
                <a:ea typeface="+mj-ea"/>
                <a:cs typeface="Segoe UI Light" panose="020B0502040204020203" pitchFamily="34" charset="0"/>
              </a:rPr>
              <a:t>郑少</a:t>
            </a:r>
            <a:r>
              <a:rPr lang="en-US" altLang="zh-CN" sz="1350" dirty="0">
                <a:solidFill>
                  <a:srgbClr val="FFFFFF"/>
                </a:solidFill>
                <a:latin typeface="+mj-ea"/>
                <a:ea typeface="+mj-ea"/>
                <a:cs typeface="Segoe UI Light" panose="020B0502040204020203" pitchFamily="34" charset="0"/>
              </a:rPr>
              <a:t>PPT</a:t>
            </a:r>
            <a:endParaRPr lang="en-US" sz="1350" dirty="0">
              <a:solidFill>
                <a:srgbClr val="FFFFFF"/>
              </a:solidFill>
              <a:latin typeface="+mj-ea"/>
              <a:ea typeface="+mj-ea"/>
              <a:cs typeface="Segoe UI Light" panose="020B0502040204020203" pitchFamily="34" charset="0"/>
            </a:endParaRPr>
          </a:p>
        </p:txBody>
      </p:sp>
    </p:spTree>
    <p:extLst>
      <p:ext uri="{BB962C8B-B14F-4D97-AF65-F5344CB8AC3E}">
        <p14:creationId xmlns:p14="http://schemas.microsoft.com/office/powerpoint/2010/main" val="2705306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latin typeface="思源黑体 CN Medium" panose="020B0600000000000000" pitchFamily="34" charset="-122"/>
                <a:ea typeface="思源黑体 CN Medium" panose="020B0600000000000000" pitchFamily="34" charset="-122"/>
              </a:defRPr>
            </a:lvl1pPr>
          </a:lstStyle>
          <a:p>
            <a:fld id="{0CEB1B6A-AEF1-4ACD-BD61-958570690F55}" type="datetimeFigureOut">
              <a:rPr lang="zh-CN" altLang="en-US" smtClean="0"/>
              <a:pPr/>
              <a:t>2022/10/7</a:t>
            </a:fld>
            <a:endParaRPr lang="zh-CN" altLang="en-US" dirty="0"/>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latin typeface="思源黑体 CN Medium" panose="020B0600000000000000" pitchFamily="34" charset="-122"/>
                <a:ea typeface="思源黑体 CN Medium" panose="020B0600000000000000" pitchFamily="34" charset="-122"/>
              </a:defRPr>
            </a:lvl1pPr>
          </a:lstStyle>
          <a:p>
            <a:endParaRPr lang="zh-CN" altLang="en-US" dirty="0"/>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latin typeface="思源黑体 CN Medium" panose="020B0600000000000000" pitchFamily="34" charset="-122"/>
                <a:ea typeface="思源黑体 CN Medium" panose="020B0600000000000000" pitchFamily="34" charset="-122"/>
              </a:defRPr>
            </a:lvl1pPr>
          </a:lstStyle>
          <a:p>
            <a:fld id="{BB6CB991-6BD3-42F2-8A94-1903E9425430}" type="slidenum">
              <a:rPr lang="zh-CN" altLang="en-US" smtClean="0"/>
              <a:pPr/>
              <a:t>‹#›</a:t>
            </a:fld>
            <a:endParaRPr lang="zh-CN" altLang="en-US" dirty="0"/>
          </a:p>
        </p:txBody>
      </p:sp>
    </p:spTree>
    <p:extLst>
      <p:ext uri="{BB962C8B-B14F-4D97-AF65-F5344CB8AC3E}">
        <p14:creationId xmlns:p14="http://schemas.microsoft.com/office/powerpoint/2010/main" val="3420558747"/>
      </p:ext>
    </p:extLst>
  </p:cSld>
  <p:clrMap bg1="lt1" tx1="dk1" bg2="lt2" tx2="dk2" accent1="accent1" accent2="accent2" accent3="accent3" accent4="accent4" accent5="accent5" accent6="accent6" hlink="hlink" folHlink="folHlink"/>
  <p:sldLayoutIdLst>
    <p:sldLayoutId id="2147483674" r:id="rId1"/>
    <p:sldLayoutId id="2147483687" r:id="rId2"/>
    <p:sldLayoutId id="2147483676" r:id="rId3"/>
    <p:sldLayoutId id="2147483717" r:id="rId4"/>
    <p:sldLayoutId id="2147483718" r:id="rId5"/>
    <p:sldLayoutId id="2147483719" r:id="rId6"/>
    <p:sldLayoutId id="2147483720" r:id="rId7"/>
    <p:sldLayoutId id="2147483721" r:id="rId8"/>
    <p:sldLayoutId id="2147483722" r:id="rId9"/>
    <p:sldLayoutId id="2147483723" r:id="rId10"/>
    <p:sldLayoutId id="2147483725"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Medium" panose="020B0600000000000000" pitchFamily="34" charset="-122"/>
          <a:ea typeface="思源黑体 CN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Medium" panose="020B0600000000000000" pitchFamily="34" charset="-122"/>
          <a:ea typeface="思源黑体 CN Medium" panose="020B06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Medium" panose="020B0600000000000000" pitchFamily="34" charset="-122"/>
          <a:ea typeface="思源黑体 CN Medium" panose="020B06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Medium" panose="020B0600000000000000" pitchFamily="34" charset="-122"/>
          <a:ea typeface="思源黑体 CN Medium" panose="020B06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Medium" panose="020B0600000000000000" pitchFamily="34" charset="-122"/>
          <a:ea typeface="思源黑体 CN Medium" panose="020B06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Medium" panose="020B0600000000000000" pitchFamily="34" charset="-122"/>
          <a:ea typeface="思源黑体 CN Medium" panose="020B06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png"/><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3.wdp"/><Relationship Id="rId7" Type="http://schemas.openxmlformats.org/officeDocument/2006/relationships/diagramColors" Target="../diagrams/colors3.xml"/><Relationship Id="rId2" Type="http://schemas.openxmlformats.org/officeDocument/2006/relationships/image" Target="../media/image25.png"/><Relationship Id="rId1" Type="http://schemas.openxmlformats.org/officeDocument/2006/relationships/slideLayout" Target="../slideLayouts/slideLayout1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Effect>
                      <a14:brightnessContrast contrast="20000"/>
                    </a14:imgEffect>
                  </a14:imgLayer>
                </a14:imgProps>
              </a:ext>
              <a:ext uri="{28A0092B-C50C-407E-A947-70E740481C1C}">
                <a14:useLocalDpi xmlns:a14="http://schemas.microsoft.com/office/drawing/2010/main" val="0"/>
              </a:ext>
            </a:extLst>
          </a:blip>
          <a:srcRect l="12338" t="13184"/>
          <a:stretch/>
        </p:blipFill>
        <p:spPr>
          <a:xfrm flipH="1">
            <a:off x="3188752" y="0"/>
            <a:ext cx="5955248" cy="5143500"/>
          </a:xfrm>
          <a:prstGeom prst="rect">
            <a:avLst/>
          </a:prstGeom>
        </p:spPr>
      </p:pic>
      <p:sp>
        <p:nvSpPr>
          <p:cNvPr id="25" name="Freeform 4865">
            <a:extLst>
              <a:ext uri="{FF2B5EF4-FFF2-40B4-BE49-F238E27FC236}">
                <a16:creationId xmlns:a16="http://schemas.microsoft.com/office/drawing/2014/main" id="{3949D711-2746-4132-B3F8-CF52F9DE9BFD}"/>
              </a:ext>
            </a:extLst>
          </p:cNvPr>
          <p:cNvSpPr>
            <a:spLocks/>
          </p:cNvSpPr>
          <p:nvPr/>
        </p:nvSpPr>
        <p:spPr bwMode="auto">
          <a:xfrm rot="5772666">
            <a:off x="3502499" y="-1502267"/>
            <a:ext cx="1921987" cy="4435826"/>
          </a:xfrm>
          <a:custGeom>
            <a:avLst/>
            <a:gdLst>
              <a:gd name="T0" fmla="*/ 0 w 3605"/>
              <a:gd name="T1" fmla="*/ 0 h 5991"/>
              <a:gd name="T2" fmla="*/ 0 w 3605"/>
              <a:gd name="T3" fmla="*/ 4770 h 5991"/>
              <a:gd name="T4" fmla="*/ 1220 w 3605"/>
              <a:gd name="T5" fmla="*/ 5991 h 5991"/>
              <a:gd name="T6" fmla="*/ 3605 w 3605"/>
              <a:gd name="T7" fmla="*/ 3607 h 5991"/>
              <a:gd name="T8" fmla="*/ 0 w 3605"/>
              <a:gd name="T9" fmla="*/ 0 h 5991"/>
              <a:gd name="connsiteX0" fmla="*/ 0 w 10747"/>
              <a:gd name="connsiteY0" fmla="*/ 0 h 10514"/>
              <a:gd name="connsiteX1" fmla="*/ 747 w 10747"/>
              <a:gd name="connsiteY1" fmla="*/ 8476 h 10514"/>
              <a:gd name="connsiteX2" fmla="*/ 4131 w 10747"/>
              <a:gd name="connsiteY2" fmla="*/ 10514 h 10514"/>
              <a:gd name="connsiteX3" fmla="*/ 10747 w 10747"/>
              <a:gd name="connsiteY3" fmla="*/ 6535 h 10514"/>
              <a:gd name="connsiteX4" fmla="*/ 0 w 10747"/>
              <a:gd name="connsiteY4" fmla="*/ 0 h 10514"/>
              <a:gd name="connsiteX0" fmla="*/ 0 w 10747"/>
              <a:gd name="connsiteY0" fmla="*/ 0 h 10514"/>
              <a:gd name="connsiteX1" fmla="*/ 3292 w 10747"/>
              <a:gd name="connsiteY1" fmla="*/ 8213 h 10514"/>
              <a:gd name="connsiteX2" fmla="*/ 4131 w 10747"/>
              <a:gd name="connsiteY2" fmla="*/ 10514 h 10514"/>
              <a:gd name="connsiteX3" fmla="*/ 10747 w 10747"/>
              <a:gd name="connsiteY3" fmla="*/ 6535 h 10514"/>
              <a:gd name="connsiteX4" fmla="*/ 0 w 10747"/>
              <a:gd name="connsiteY4" fmla="*/ 0 h 10514"/>
              <a:gd name="connsiteX0" fmla="*/ 0 w 10747"/>
              <a:gd name="connsiteY0" fmla="*/ 0 h 10514"/>
              <a:gd name="connsiteX1" fmla="*/ 4131 w 10747"/>
              <a:gd name="connsiteY1" fmla="*/ 10514 h 10514"/>
              <a:gd name="connsiteX2" fmla="*/ 10747 w 10747"/>
              <a:gd name="connsiteY2" fmla="*/ 6535 h 10514"/>
              <a:gd name="connsiteX3" fmla="*/ 0 w 10747"/>
              <a:gd name="connsiteY3" fmla="*/ 0 h 10514"/>
              <a:gd name="connsiteX0" fmla="*/ 0 w 10449"/>
              <a:gd name="connsiteY0" fmla="*/ 0 h 10514"/>
              <a:gd name="connsiteX1" fmla="*/ 4131 w 10449"/>
              <a:gd name="connsiteY1" fmla="*/ 10514 h 10514"/>
              <a:gd name="connsiteX2" fmla="*/ 10449 w 10449"/>
              <a:gd name="connsiteY2" fmla="*/ 5918 h 10514"/>
              <a:gd name="connsiteX3" fmla="*/ 0 w 10449"/>
              <a:gd name="connsiteY3" fmla="*/ 0 h 10514"/>
              <a:gd name="connsiteX0" fmla="*/ 0 w 10449"/>
              <a:gd name="connsiteY0" fmla="*/ 0 h 10155"/>
              <a:gd name="connsiteX1" fmla="*/ 4084 w 10449"/>
              <a:gd name="connsiteY1" fmla="*/ 10155 h 10155"/>
              <a:gd name="connsiteX2" fmla="*/ 10449 w 10449"/>
              <a:gd name="connsiteY2" fmla="*/ 5918 h 10155"/>
              <a:gd name="connsiteX3" fmla="*/ 0 w 10449"/>
              <a:gd name="connsiteY3" fmla="*/ 0 h 10155"/>
              <a:gd name="connsiteX0" fmla="*/ 0 w 10449"/>
              <a:gd name="connsiteY0" fmla="*/ 0 h 10155"/>
              <a:gd name="connsiteX1" fmla="*/ 4084 w 10449"/>
              <a:gd name="connsiteY1" fmla="*/ 10155 h 10155"/>
              <a:gd name="connsiteX2" fmla="*/ 10449 w 10449"/>
              <a:gd name="connsiteY2" fmla="*/ 5918 h 10155"/>
              <a:gd name="connsiteX3" fmla="*/ 0 w 10449"/>
              <a:gd name="connsiteY3" fmla="*/ 0 h 10155"/>
              <a:gd name="connsiteX0" fmla="*/ 0 w 8895"/>
              <a:gd name="connsiteY0" fmla="*/ 0 h 9051"/>
              <a:gd name="connsiteX1" fmla="*/ 2530 w 8895"/>
              <a:gd name="connsiteY1" fmla="*/ 9051 h 9051"/>
              <a:gd name="connsiteX2" fmla="*/ 8895 w 8895"/>
              <a:gd name="connsiteY2" fmla="*/ 4814 h 9051"/>
              <a:gd name="connsiteX3" fmla="*/ 0 w 8895"/>
              <a:gd name="connsiteY3" fmla="*/ 0 h 9051"/>
              <a:gd name="connsiteX0" fmla="*/ 0 w 10596"/>
              <a:gd name="connsiteY0" fmla="*/ 0 h 10049"/>
              <a:gd name="connsiteX1" fmla="*/ 3440 w 10596"/>
              <a:gd name="connsiteY1" fmla="*/ 10049 h 10049"/>
              <a:gd name="connsiteX2" fmla="*/ 10596 w 10596"/>
              <a:gd name="connsiteY2" fmla="*/ 5368 h 10049"/>
              <a:gd name="connsiteX3" fmla="*/ 0 w 10596"/>
              <a:gd name="connsiteY3" fmla="*/ 0 h 10049"/>
              <a:gd name="connsiteX0" fmla="*/ 0 w 10596"/>
              <a:gd name="connsiteY0" fmla="*/ 0 h 9545"/>
              <a:gd name="connsiteX1" fmla="*/ 2642 w 10596"/>
              <a:gd name="connsiteY1" fmla="*/ 9545 h 9545"/>
              <a:gd name="connsiteX2" fmla="*/ 10596 w 10596"/>
              <a:gd name="connsiteY2" fmla="*/ 5368 h 9545"/>
              <a:gd name="connsiteX3" fmla="*/ 0 w 10596"/>
              <a:gd name="connsiteY3" fmla="*/ 0 h 9545"/>
              <a:gd name="connsiteX0" fmla="*/ 0 w 10000"/>
              <a:gd name="connsiteY0" fmla="*/ 0 h 10000"/>
              <a:gd name="connsiteX1" fmla="*/ 2493 w 10000"/>
              <a:gd name="connsiteY1" fmla="*/ 10000 h 10000"/>
              <a:gd name="connsiteX2" fmla="*/ 10000 w 10000"/>
              <a:gd name="connsiteY2" fmla="*/ 5624 h 10000"/>
              <a:gd name="connsiteX3" fmla="*/ 0 w 10000"/>
              <a:gd name="connsiteY3" fmla="*/ 0 h 10000"/>
              <a:gd name="connsiteX0" fmla="*/ 0 w 10000"/>
              <a:gd name="connsiteY0" fmla="*/ 0 h 10252"/>
              <a:gd name="connsiteX1" fmla="*/ 2139 w 10000"/>
              <a:gd name="connsiteY1" fmla="*/ 10252 h 10252"/>
              <a:gd name="connsiteX2" fmla="*/ 10000 w 10000"/>
              <a:gd name="connsiteY2" fmla="*/ 5624 h 10252"/>
              <a:gd name="connsiteX3" fmla="*/ 0 w 10000"/>
              <a:gd name="connsiteY3" fmla="*/ 0 h 10252"/>
              <a:gd name="connsiteX0" fmla="*/ 0 w 10000"/>
              <a:gd name="connsiteY0" fmla="*/ 0 h 10252"/>
              <a:gd name="connsiteX1" fmla="*/ 2139 w 10000"/>
              <a:gd name="connsiteY1" fmla="*/ 10252 h 10252"/>
              <a:gd name="connsiteX2" fmla="*/ 10000 w 10000"/>
              <a:gd name="connsiteY2" fmla="*/ 5624 h 10252"/>
              <a:gd name="connsiteX3" fmla="*/ 0 w 10000"/>
              <a:gd name="connsiteY3" fmla="*/ 0 h 10252"/>
              <a:gd name="connsiteX0" fmla="*/ 0 w 10066"/>
              <a:gd name="connsiteY0" fmla="*/ 0 h 11657"/>
              <a:gd name="connsiteX1" fmla="*/ 2205 w 10066"/>
              <a:gd name="connsiteY1" fmla="*/ 11657 h 11657"/>
              <a:gd name="connsiteX2" fmla="*/ 10066 w 10066"/>
              <a:gd name="connsiteY2" fmla="*/ 7029 h 11657"/>
              <a:gd name="connsiteX3" fmla="*/ 0 w 10066"/>
              <a:gd name="connsiteY3" fmla="*/ 0 h 11657"/>
              <a:gd name="connsiteX0" fmla="*/ 0 w 9291"/>
              <a:gd name="connsiteY0" fmla="*/ 0 h 11657"/>
              <a:gd name="connsiteX1" fmla="*/ 2205 w 9291"/>
              <a:gd name="connsiteY1" fmla="*/ 11657 h 11657"/>
              <a:gd name="connsiteX2" fmla="*/ 9291 w 9291"/>
              <a:gd name="connsiteY2" fmla="*/ 7710 h 11657"/>
              <a:gd name="connsiteX3" fmla="*/ 0 w 9291"/>
              <a:gd name="connsiteY3" fmla="*/ 0 h 11657"/>
              <a:gd name="connsiteX0" fmla="*/ 0 w 10000"/>
              <a:gd name="connsiteY0" fmla="*/ 0 h 10017"/>
              <a:gd name="connsiteX1" fmla="*/ 3512 w 10000"/>
              <a:gd name="connsiteY1" fmla="*/ 10017 h 10017"/>
              <a:gd name="connsiteX2" fmla="*/ 10000 w 10000"/>
              <a:gd name="connsiteY2" fmla="*/ 6614 h 10017"/>
              <a:gd name="connsiteX3" fmla="*/ 0 w 10000"/>
              <a:gd name="connsiteY3" fmla="*/ 0 h 10017"/>
              <a:gd name="connsiteX0" fmla="*/ 0 w 10000"/>
              <a:gd name="connsiteY0" fmla="*/ 0 h 10017"/>
              <a:gd name="connsiteX1" fmla="*/ 3512 w 10000"/>
              <a:gd name="connsiteY1" fmla="*/ 10017 h 10017"/>
              <a:gd name="connsiteX2" fmla="*/ 10000 w 10000"/>
              <a:gd name="connsiteY2" fmla="*/ 6614 h 10017"/>
              <a:gd name="connsiteX3" fmla="*/ 0 w 10000"/>
              <a:gd name="connsiteY3" fmla="*/ 0 h 10017"/>
              <a:gd name="connsiteX0" fmla="*/ 0 w 10000"/>
              <a:gd name="connsiteY0" fmla="*/ 0 h 10238"/>
              <a:gd name="connsiteX1" fmla="*/ 2538 w 10000"/>
              <a:gd name="connsiteY1" fmla="*/ 10238 h 10238"/>
              <a:gd name="connsiteX2" fmla="*/ 10000 w 10000"/>
              <a:gd name="connsiteY2" fmla="*/ 6614 h 10238"/>
              <a:gd name="connsiteX3" fmla="*/ 0 w 10000"/>
              <a:gd name="connsiteY3" fmla="*/ 0 h 10238"/>
              <a:gd name="connsiteX0" fmla="*/ 0 w 10000"/>
              <a:gd name="connsiteY0" fmla="*/ 0 h 10238"/>
              <a:gd name="connsiteX1" fmla="*/ 2538 w 10000"/>
              <a:gd name="connsiteY1" fmla="*/ 10238 h 10238"/>
              <a:gd name="connsiteX2" fmla="*/ 10000 w 10000"/>
              <a:gd name="connsiteY2" fmla="*/ 6614 h 10238"/>
              <a:gd name="connsiteX3" fmla="*/ 0 w 10000"/>
              <a:gd name="connsiteY3" fmla="*/ 0 h 10238"/>
              <a:gd name="connsiteX0" fmla="*/ 0 w 10000"/>
              <a:gd name="connsiteY0" fmla="*/ 0 h 10238"/>
              <a:gd name="connsiteX1" fmla="*/ 2538 w 10000"/>
              <a:gd name="connsiteY1" fmla="*/ 10238 h 10238"/>
              <a:gd name="connsiteX2" fmla="*/ 10000 w 10000"/>
              <a:gd name="connsiteY2" fmla="*/ 6614 h 10238"/>
              <a:gd name="connsiteX3" fmla="*/ 0 w 10000"/>
              <a:gd name="connsiteY3" fmla="*/ 0 h 10238"/>
              <a:gd name="connsiteX0" fmla="*/ 0 w 10000"/>
              <a:gd name="connsiteY0" fmla="*/ 0 h 10196"/>
              <a:gd name="connsiteX1" fmla="*/ 2488 w 10000"/>
              <a:gd name="connsiteY1" fmla="*/ 10196 h 10196"/>
              <a:gd name="connsiteX2" fmla="*/ 10000 w 10000"/>
              <a:gd name="connsiteY2" fmla="*/ 6614 h 10196"/>
              <a:gd name="connsiteX3" fmla="*/ 0 w 10000"/>
              <a:gd name="connsiteY3" fmla="*/ 0 h 10196"/>
              <a:gd name="connsiteX0" fmla="*/ 0 w 10000"/>
              <a:gd name="connsiteY0" fmla="*/ 0 h 10196"/>
              <a:gd name="connsiteX1" fmla="*/ 2488 w 10000"/>
              <a:gd name="connsiteY1" fmla="*/ 10196 h 10196"/>
              <a:gd name="connsiteX2" fmla="*/ 10000 w 10000"/>
              <a:gd name="connsiteY2" fmla="*/ 6614 h 10196"/>
              <a:gd name="connsiteX3" fmla="*/ 0 w 10000"/>
              <a:gd name="connsiteY3" fmla="*/ 0 h 10196"/>
              <a:gd name="connsiteX0" fmla="*/ 0 w 10047"/>
              <a:gd name="connsiteY0" fmla="*/ 0 h 10186"/>
              <a:gd name="connsiteX1" fmla="*/ 2535 w 10047"/>
              <a:gd name="connsiteY1" fmla="*/ 10186 h 10186"/>
              <a:gd name="connsiteX2" fmla="*/ 10047 w 10047"/>
              <a:gd name="connsiteY2" fmla="*/ 6604 h 10186"/>
              <a:gd name="connsiteX3" fmla="*/ 0 w 10047"/>
              <a:gd name="connsiteY3" fmla="*/ 0 h 10186"/>
              <a:gd name="connsiteX0" fmla="*/ 0 w 10047"/>
              <a:gd name="connsiteY0" fmla="*/ 0 h 10186"/>
              <a:gd name="connsiteX1" fmla="*/ 2535 w 10047"/>
              <a:gd name="connsiteY1" fmla="*/ 10186 h 10186"/>
              <a:gd name="connsiteX2" fmla="*/ 10047 w 10047"/>
              <a:gd name="connsiteY2" fmla="*/ 6604 h 10186"/>
              <a:gd name="connsiteX3" fmla="*/ 0 w 10047"/>
              <a:gd name="connsiteY3" fmla="*/ 0 h 10186"/>
              <a:gd name="connsiteX0" fmla="*/ 0 w 10047"/>
              <a:gd name="connsiteY0" fmla="*/ 0 h 10165"/>
              <a:gd name="connsiteX1" fmla="*/ 2530 w 10047"/>
              <a:gd name="connsiteY1" fmla="*/ 10165 h 10165"/>
              <a:gd name="connsiteX2" fmla="*/ 10047 w 10047"/>
              <a:gd name="connsiteY2" fmla="*/ 6604 h 10165"/>
              <a:gd name="connsiteX3" fmla="*/ 0 w 10047"/>
              <a:gd name="connsiteY3" fmla="*/ 0 h 10165"/>
              <a:gd name="connsiteX0" fmla="*/ 0 w 10047"/>
              <a:gd name="connsiteY0" fmla="*/ 0 h 10165"/>
              <a:gd name="connsiteX1" fmla="*/ 2530 w 10047"/>
              <a:gd name="connsiteY1" fmla="*/ 10165 h 10165"/>
              <a:gd name="connsiteX2" fmla="*/ 10047 w 10047"/>
              <a:gd name="connsiteY2" fmla="*/ 6604 h 10165"/>
              <a:gd name="connsiteX3" fmla="*/ 0 w 10047"/>
              <a:gd name="connsiteY3" fmla="*/ 0 h 10165"/>
              <a:gd name="connsiteX0" fmla="*/ 0 w 10065"/>
              <a:gd name="connsiteY0" fmla="*/ 0 h 10137"/>
              <a:gd name="connsiteX1" fmla="*/ 2548 w 10065"/>
              <a:gd name="connsiteY1" fmla="*/ 10137 h 10137"/>
              <a:gd name="connsiteX2" fmla="*/ 10065 w 10065"/>
              <a:gd name="connsiteY2" fmla="*/ 6576 h 10137"/>
              <a:gd name="connsiteX3" fmla="*/ 0 w 10065"/>
              <a:gd name="connsiteY3" fmla="*/ 0 h 10137"/>
              <a:gd name="connsiteX0" fmla="*/ 0 w 10065"/>
              <a:gd name="connsiteY0" fmla="*/ 0 h 10137"/>
              <a:gd name="connsiteX1" fmla="*/ 2548 w 10065"/>
              <a:gd name="connsiteY1" fmla="*/ 10137 h 10137"/>
              <a:gd name="connsiteX2" fmla="*/ 10065 w 10065"/>
              <a:gd name="connsiteY2" fmla="*/ 6576 h 10137"/>
              <a:gd name="connsiteX3" fmla="*/ 0 w 10065"/>
              <a:gd name="connsiteY3" fmla="*/ 0 h 10137"/>
              <a:gd name="connsiteX0" fmla="*/ 0 w 10065"/>
              <a:gd name="connsiteY0" fmla="*/ 0 h 10137"/>
              <a:gd name="connsiteX1" fmla="*/ 2548 w 10065"/>
              <a:gd name="connsiteY1" fmla="*/ 10137 h 10137"/>
              <a:gd name="connsiteX2" fmla="*/ 10065 w 10065"/>
              <a:gd name="connsiteY2" fmla="*/ 6576 h 10137"/>
              <a:gd name="connsiteX3" fmla="*/ 0 w 10065"/>
              <a:gd name="connsiteY3" fmla="*/ 0 h 10137"/>
              <a:gd name="connsiteX0" fmla="*/ 0 w 10065"/>
              <a:gd name="connsiteY0" fmla="*/ 0 h 10137"/>
              <a:gd name="connsiteX1" fmla="*/ 2548 w 10065"/>
              <a:gd name="connsiteY1" fmla="*/ 10137 h 10137"/>
              <a:gd name="connsiteX2" fmla="*/ 10065 w 10065"/>
              <a:gd name="connsiteY2" fmla="*/ 6576 h 10137"/>
              <a:gd name="connsiteX3" fmla="*/ 0 w 10065"/>
              <a:gd name="connsiteY3" fmla="*/ 0 h 10137"/>
              <a:gd name="connsiteX0" fmla="*/ 0 w 10065"/>
              <a:gd name="connsiteY0" fmla="*/ 0 h 10137"/>
              <a:gd name="connsiteX1" fmla="*/ 2548 w 10065"/>
              <a:gd name="connsiteY1" fmla="*/ 10137 h 10137"/>
              <a:gd name="connsiteX2" fmla="*/ 10065 w 10065"/>
              <a:gd name="connsiteY2" fmla="*/ 6576 h 10137"/>
              <a:gd name="connsiteX3" fmla="*/ 0 w 10065"/>
              <a:gd name="connsiteY3" fmla="*/ 0 h 10137"/>
              <a:gd name="connsiteX0" fmla="*/ 0 w 10065"/>
              <a:gd name="connsiteY0" fmla="*/ 0 h 10137"/>
              <a:gd name="connsiteX1" fmla="*/ 2548 w 10065"/>
              <a:gd name="connsiteY1" fmla="*/ 10137 h 10137"/>
              <a:gd name="connsiteX2" fmla="*/ 10065 w 10065"/>
              <a:gd name="connsiteY2" fmla="*/ 6576 h 10137"/>
              <a:gd name="connsiteX3" fmla="*/ 0 w 10065"/>
              <a:gd name="connsiteY3" fmla="*/ 0 h 10137"/>
            </a:gdLst>
            <a:ahLst/>
            <a:cxnLst>
              <a:cxn ang="0">
                <a:pos x="connsiteX0" y="connsiteY0"/>
              </a:cxn>
              <a:cxn ang="0">
                <a:pos x="connsiteX1" y="connsiteY1"/>
              </a:cxn>
              <a:cxn ang="0">
                <a:pos x="connsiteX2" y="connsiteY2"/>
              </a:cxn>
              <a:cxn ang="0">
                <a:pos x="connsiteX3" y="connsiteY3"/>
              </a:cxn>
            </a:cxnLst>
            <a:rect l="l" t="t" r="r" b="b"/>
            <a:pathLst>
              <a:path w="10065" h="10137">
                <a:moveTo>
                  <a:pt x="0" y="0"/>
                </a:moveTo>
                <a:cubicBezTo>
                  <a:pt x="734" y="2998"/>
                  <a:pt x="1722" y="6970"/>
                  <a:pt x="2548" y="10137"/>
                </a:cubicBezTo>
                <a:cubicBezTo>
                  <a:pt x="6599" y="8430"/>
                  <a:pt x="6013" y="8815"/>
                  <a:pt x="10065" y="6576"/>
                </a:cubicBez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思源黑体 CN Medium" panose="020B0600000000000000" pitchFamily="34" charset="-122"/>
              <a:ea typeface="思源黑体 CN Medium" panose="020B0600000000000000" pitchFamily="34" charset="-122"/>
            </a:endParaRPr>
          </a:p>
        </p:txBody>
      </p:sp>
      <p:grpSp>
        <p:nvGrpSpPr>
          <p:cNvPr id="9" name="组合 8"/>
          <p:cNvGrpSpPr/>
          <p:nvPr/>
        </p:nvGrpSpPr>
        <p:grpSpPr>
          <a:xfrm flipH="1" flipV="1">
            <a:off x="-12832" y="285750"/>
            <a:ext cx="7861429" cy="4858342"/>
            <a:chOff x="1282574" y="-595"/>
            <a:chExt cx="7861429" cy="4581625"/>
          </a:xfrm>
        </p:grpSpPr>
        <p:sp>
          <p:nvSpPr>
            <p:cNvPr id="20" name="任意多边形 19"/>
            <p:cNvSpPr>
              <a:spLocks/>
            </p:cNvSpPr>
            <p:nvPr/>
          </p:nvSpPr>
          <p:spPr bwMode="auto">
            <a:xfrm rot="16200000">
              <a:off x="1913629" y="-631058"/>
              <a:ext cx="4581033" cy="5843143"/>
            </a:xfrm>
            <a:custGeom>
              <a:avLst/>
              <a:gdLst>
                <a:gd name="connsiteX0" fmla="*/ 8140611 w 8140611"/>
                <a:gd name="connsiteY0" fmla="*/ 0 h 3686671"/>
                <a:gd name="connsiteX1" fmla="*/ 0 w 8140611"/>
                <a:gd name="connsiteY1" fmla="*/ 3387395 h 3686671"/>
                <a:gd name="connsiteX2" fmla="*/ 718390 w 8140611"/>
                <a:gd name="connsiteY2" fmla="*/ 3686671 h 3686671"/>
                <a:gd name="connsiteX3" fmla="*/ 8140611 w 8140611"/>
                <a:gd name="connsiteY3" fmla="*/ 598205 h 3686671"/>
              </a:gdLst>
              <a:ahLst/>
              <a:cxnLst>
                <a:cxn ang="0">
                  <a:pos x="connsiteX0" y="connsiteY0"/>
                </a:cxn>
                <a:cxn ang="0">
                  <a:pos x="connsiteX1" y="connsiteY1"/>
                </a:cxn>
                <a:cxn ang="0">
                  <a:pos x="connsiteX2" y="connsiteY2"/>
                </a:cxn>
                <a:cxn ang="0">
                  <a:pos x="connsiteX3" y="connsiteY3"/>
                </a:cxn>
              </a:cxnLst>
              <a:rect l="l" t="t" r="r" b="b"/>
              <a:pathLst>
                <a:path w="8140611" h="3686671">
                  <a:moveTo>
                    <a:pt x="8140611" y="0"/>
                  </a:moveTo>
                  <a:lnTo>
                    <a:pt x="0" y="3387395"/>
                  </a:lnTo>
                  <a:lnTo>
                    <a:pt x="718390" y="3686671"/>
                  </a:lnTo>
                  <a:lnTo>
                    <a:pt x="8140611" y="598205"/>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Autofit/>
            </a:bodyPr>
            <a:lstStyle/>
            <a:p>
              <a:endParaRPr lang="zh-CN" altLang="en-US" dirty="0">
                <a:latin typeface="思源黑体 CN Medium" panose="020B0600000000000000" pitchFamily="34" charset="-122"/>
                <a:ea typeface="思源黑体 CN Medium" panose="020B0600000000000000" pitchFamily="34" charset="-122"/>
              </a:endParaRPr>
            </a:p>
          </p:txBody>
        </p:sp>
        <p:sp>
          <p:nvSpPr>
            <p:cNvPr id="22" name="任意多边形 21"/>
            <p:cNvSpPr/>
            <p:nvPr/>
          </p:nvSpPr>
          <p:spPr>
            <a:xfrm flipV="1">
              <a:off x="2133604" y="-595"/>
              <a:ext cx="7010399" cy="4267120"/>
            </a:xfrm>
            <a:custGeom>
              <a:avLst/>
              <a:gdLst>
                <a:gd name="connsiteX0" fmla="*/ 0 w 7010399"/>
                <a:gd name="connsiteY0" fmla="*/ 4172544 h 4172544"/>
                <a:gd name="connsiteX1" fmla="*/ 7010399 w 7010399"/>
                <a:gd name="connsiteY1" fmla="*/ 4172544 h 4172544"/>
                <a:gd name="connsiteX2" fmla="*/ 7010399 w 7010399"/>
                <a:gd name="connsiteY2" fmla="*/ 1778991 h 4172544"/>
                <a:gd name="connsiteX3" fmla="*/ 4914900 w 7010399"/>
                <a:gd name="connsiteY3" fmla="*/ 0 h 4172544"/>
                <a:gd name="connsiteX0" fmla="*/ 0 w 7010399"/>
                <a:gd name="connsiteY0" fmla="*/ 3871249 h 3871249"/>
                <a:gd name="connsiteX1" fmla="*/ 7010399 w 7010399"/>
                <a:gd name="connsiteY1" fmla="*/ 3871249 h 3871249"/>
                <a:gd name="connsiteX2" fmla="*/ 7010399 w 7010399"/>
                <a:gd name="connsiteY2" fmla="*/ 1477696 h 3871249"/>
                <a:gd name="connsiteX3" fmla="*/ 4164227 w 7010399"/>
                <a:gd name="connsiteY3" fmla="*/ 0 h 3871249"/>
                <a:gd name="connsiteX4" fmla="*/ 0 w 7010399"/>
                <a:gd name="connsiteY4" fmla="*/ 3871249 h 3871249"/>
                <a:gd name="connsiteX0" fmla="*/ 0 w 7010399"/>
                <a:gd name="connsiteY0" fmla="*/ 3871249 h 3871249"/>
                <a:gd name="connsiteX1" fmla="*/ 7010399 w 7010399"/>
                <a:gd name="connsiteY1" fmla="*/ 3871249 h 3871249"/>
                <a:gd name="connsiteX2" fmla="*/ 7004221 w 7010399"/>
                <a:gd name="connsiteY2" fmla="*/ 1313353 h 3871249"/>
                <a:gd name="connsiteX3" fmla="*/ 4164227 w 7010399"/>
                <a:gd name="connsiteY3" fmla="*/ 0 h 3871249"/>
                <a:gd name="connsiteX4" fmla="*/ 0 w 7010399"/>
                <a:gd name="connsiteY4" fmla="*/ 3871249 h 3871249"/>
                <a:gd name="connsiteX0" fmla="*/ 0 w 7010399"/>
                <a:gd name="connsiteY0" fmla="*/ 3871249 h 3871249"/>
                <a:gd name="connsiteX1" fmla="*/ 7010399 w 7010399"/>
                <a:gd name="connsiteY1" fmla="*/ 3871249 h 3871249"/>
                <a:gd name="connsiteX2" fmla="*/ 6960973 w 7010399"/>
                <a:gd name="connsiteY2" fmla="*/ 1532477 h 3871249"/>
                <a:gd name="connsiteX3" fmla="*/ 4164227 w 7010399"/>
                <a:gd name="connsiteY3" fmla="*/ 0 h 3871249"/>
                <a:gd name="connsiteX4" fmla="*/ 0 w 7010399"/>
                <a:gd name="connsiteY4" fmla="*/ 3871249 h 3871249"/>
                <a:gd name="connsiteX0" fmla="*/ 0 w 7010399"/>
                <a:gd name="connsiteY0" fmla="*/ 3871249 h 3871249"/>
                <a:gd name="connsiteX1" fmla="*/ 7010399 w 7010399"/>
                <a:gd name="connsiteY1" fmla="*/ 3871249 h 3871249"/>
                <a:gd name="connsiteX2" fmla="*/ 7001133 w 7010399"/>
                <a:gd name="connsiteY2" fmla="*/ 1365395 h 3871249"/>
                <a:gd name="connsiteX3" fmla="*/ 4164227 w 7010399"/>
                <a:gd name="connsiteY3" fmla="*/ 0 h 3871249"/>
                <a:gd name="connsiteX4" fmla="*/ 0 w 7010399"/>
                <a:gd name="connsiteY4" fmla="*/ 3871249 h 3871249"/>
                <a:gd name="connsiteX0" fmla="*/ 0 w 7010399"/>
                <a:gd name="connsiteY0" fmla="*/ 3871249 h 3871249"/>
                <a:gd name="connsiteX1" fmla="*/ 7010399 w 7010399"/>
                <a:gd name="connsiteY1" fmla="*/ 3871249 h 3871249"/>
                <a:gd name="connsiteX2" fmla="*/ 7001133 w 7010399"/>
                <a:gd name="connsiteY2" fmla="*/ 371436 h 3871249"/>
                <a:gd name="connsiteX3" fmla="*/ 4164227 w 7010399"/>
                <a:gd name="connsiteY3" fmla="*/ 0 h 3871249"/>
                <a:gd name="connsiteX4" fmla="*/ 0 w 7010399"/>
                <a:gd name="connsiteY4" fmla="*/ 3871249 h 3871249"/>
                <a:gd name="connsiteX0" fmla="*/ 0 w 7010399"/>
                <a:gd name="connsiteY0" fmla="*/ 4188470 h 4188470"/>
                <a:gd name="connsiteX1" fmla="*/ 7010399 w 7010399"/>
                <a:gd name="connsiteY1" fmla="*/ 4188470 h 4188470"/>
                <a:gd name="connsiteX2" fmla="*/ 7001133 w 7010399"/>
                <a:gd name="connsiteY2" fmla="*/ 688657 h 4188470"/>
                <a:gd name="connsiteX3" fmla="*/ 4773827 w 7010399"/>
                <a:gd name="connsiteY3" fmla="*/ 0 h 4188470"/>
                <a:gd name="connsiteX4" fmla="*/ 0 w 7010399"/>
                <a:gd name="connsiteY4" fmla="*/ 4188470 h 418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0399" h="4188470">
                  <a:moveTo>
                    <a:pt x="0" y="4188470"/>
                  </a:moveTo>
                  <a:lnTo>
                    <a:pt x="7010399" y="4188470"/>
                  </a:lnTo>
                  <a:cubicBezTo>
                    <a:pt x="7008340" y="3335838"/>
                    <a:pt x="7003192" y="1541289"/>
                    <a:pt x="7001133" y="688657"/>
                  </a:cubicBezTo>
                  <a:lnTo>
                    <a:pt x="4773827" y="0"/>
                  </a:lnTo>
                  <a:cubicBezTo>
                    <a:pt x="3135527" y="1390848"/>
                    <a:pt x="1638300" y="2797622"/>
                    <a:pt x="0" y="4188470"/>
                  </a:cubicBez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grpSp>
      <p:sp>
        <p:nvSpPr>
          <p:cNvPr id="90" name="文本框 89"/>
          <p:cNvSpPr txBox="1"/>
          <p:nvPr/>
        </p:nvSpPr>
        <p:spPr>
          <a:xfrm flipH="1">
            <a:off x="457200" y="1955928"/>
            <a:ext cx="3711272" cy="938719"/>
          </a:xfrm>
          <a:prstGeom prst="rect">
            <a:avLst/>
          </a:prstGeom>
          <a:noFill/>
        </p:spPr>
        <p:txBody>
          <a:bodyPr wrap="none" rtlCol="0">
            <a:spAutoFit/>
          </a:bodyPr>
          <a:lstStyle/>
          <a:p>
            <a:pPr algn="r"/>
            <a:r>
              <a:rPr lang="zh-TW" altLang="en-US" sz="5500" b="1" dirty="0">
                <a:solidFill>
                  <a:schemeClr val="tx1">
                    <a:lumMod val="75000"/>
                    <a:lumOff val="25000"/>
                  </a:schemeClr>
                </a:solidFill>
                <a:latin typeface="標楷體" panose="03000509000000000000" pitchFamily="65" charset="-120"/>
                <a:ea typeface="標楷體" panose="03000509000000000000" pitchFamily="65" charset="-120"/>
              </a:rPr>
              <a:t>金門縣政府</a:t>
            </a:r>
            <a:endParaRPr lang="zh-CN" altLang="en-US" sz="5500" b="1" dirty="0">
              <a:solidFill>
                <a:schemeClr val="tx1">
                  <a:lumMod val="75000"/>
                  <a:lumOff val="25000"/>
                </a:schemeClr>
              </a:solidFill>
              <a:latin typeface="標楷體" panose="03000509000000000000" pitchFamily="65" charset="-120"/>
              <a:ea typeface="標楷體" panose="03000509000000000000" pitchFamily="65" charset="-120"/>
            </a:endParaRPr>
          </a:p>
        </p:txBody>
      </p:sp>
      <p:sp>
        <p:nvSpPr>
          <p:cNvPr id="16" name="文本框 15"/>
          <p:cNvSpPr txBox="1"/>
          <p:nvPr/>
        </p:nvSpPr>
        <p:spPr>
          <a:xfrm flipH="1">
            <a:off x="1427205" y="2894019"/>
            <a:ext cx="3775393" cy="707886"/>
          </a:xfrm>
          <a:prstGeom prst="rect">
            <a:avLst/>
          </a:prstGeom>
          <a:noFill/>
        </p:spPr>
        <p:txBody>
          <a:bodyPr wrap="none" rtlCol="0">
            <a:spAutoFit/>
          </a:bodyPr>
          <a:lstStyle/>
          <a:p>
            <a:pPr algn="r"/>
            <a:r>
              <a:rPr lang="zh-TW" altLang="en-US" sz="4000" dirty="0">
                <a:solidFill>
                  <a:schemeClr val="tx1">
                    <a:lumMod val="75000"/>
                    <a:lumOff val="25000"/>
                  </a:schemeClr>
                </a:solidFill>
                <a:latin typeface="標楷體" panose="03000509000000000000" pitchFamily="65" charset="-120"/>
                <a:ea typeface="標楷體" panose="03000509000000000000" pitchFamily="65" charset="-120"/>
              </a:rPr>
              <a:t>人事處業務報告</a:t>
            </a:r>
          </a:p>
        </p:txBody>
      </p:sp>
      <p:grpSp>
        <p:nvGrpSpPr>
          <p:cNvPr id="11" name="组合 59">
            <a:extLst>
              <a:ext uri="{FF2B5EF4-FFF2-40B4-BE49-F238E27FC236}">
                <a16:creationId xmlns:a16="http://schemas.microsoft.com/office/drawing/2014/main" id="{F4F961E6-FD69-46A1-9217-68C99AFDE12E}"/>
              </a:ext>
            </a:extLst>
          </p:cNvPr>
          <p:cNvGrpSpPr/>
          <p:nvPr/>
        </p:nvGrpSpPr>
        <p:grpSpPr>
          <a:xfrm>
            <a:off x="1917956" y="3898287"/>
            <a:ext cx="2654044" cy="429121"/>
            <a:chOff x="3871688" y="4946388"/>
            <a:chExt cx="2369742" cy="405225"/>
          </a:xfrm>
        </p:grpSpPr>
        <p:sp>
          <p:nvSpPr>
            <p:cNvPr id="12" name="矩形: 圆角 60">
              <a:extLst>
                <a:ext uri="{FF2B5EF4-FFF2-40B4-BE49-F238E27FC236}">
                  <a16:creationId xmlns:a16="http://schemas.microsoft.com/office/drawing/2014/main" id="{CEA58E5A-28C0-4606-B784-3258B99F9B7D}"/>
                </a:ext>
              </a:extLst>
            </p:cNvPr>
            <p:cNvSpPr/>
            <p:nvPr/>
          </p:nvSpPr>
          <p:spPr>
            <a:xfrm>
              <a:off x="3991475" y="4946388"/>
              <a:ext cx="2110377" cy="405225"/>
            </a:xfrm>
            <a:prstGeom prst="roundRect">
              <a:avLst>
                <a:gd name="adj" fmla="val 5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solidFill>
                  <a:schemeClr val="bg1"/>
                </a:solidFill>
                <a:cs typeface="+mn-ea"/>
                <a:sym typeface="+mn-lt"/>
              </a:endParaRPr>
            </a:p>
          </p:txBody>
        </p:sp>
        <p:sp>
          <p:nvSpPr>
            <p:cNvPr id="13" name="文本">
              <a:extLst>
                <a:ext uri="{FF2B5EF4-FFF2-40B4-BE49-F238E27FC236}">
                  <a16:creationId xmlns:a16="http://schemas.microsoft.com/office/drawing/2014/main" id="{6E97C90D-8633-4878-81D1-5D5DFCB575CA}"/>
                </a:ext>
              </a:extLst>
            </p:cNvPr>
            <p:cNvSpPr/>
            <p:nvPr/>
          </p:nvSpPr>
          <p:spPr>
            <a:xfrm>
              <a:off x="3871688" y="4960505"/>
              <a:ext cx="2369742" cy="348765"/>
            </a:xfrm>
            <a:prstGeom prst="rect">
              <a:avLst/>
            </a:prstGeom>
          </p:spPr>
          <p:txBody>
            <a:bodyPr wrap="square">
              <a:spAutoFit/>
            </a:bodyPr>
            <a:lstStyle/>
            <a:p>
              <a:pPr algn="ctr"/>
              <a:r>
                <a:rPr lang="zh-TW" altLang="en-US" b="1" dirty="0">
                  <a:solidFill>
                    <a:schemeClr val="bg1"/>
                  </a:solidFill>
                  <a:latin typeface="標楷體" panose="03000509000000000000" pitchFamily="65" charset="-120"/>
                  <a:ea typeface="標楷體" panose="03000509000000000000" pitchFamily="65" charset="-120"/>
                  <a:cs typeface="+mn-ea"/>
                  <a:sym typeface="+mn-lt"/>
                </a:rPr>
                <a:t>報告人</a:t>
              </a:r>
              <a:r>
                <a:rPr lang="zh-CN" altLang="en-US" b="1" dirty="0">
                  <a:solidFill>
                    <a:schemeClr val="bg1"/>
                  </a:solidFill>
                  <a:latin typeface="標楷體" panose="03000509000000000000" pitchFamily="65" charset="-120"/>
                  <a:ea typeface="標楷體" panose="03000509000000000000" pitchFamily="65" charset="-120"/>
                  <a:cs typeface="+mn-ea"/>
                  <a:sym typeface="+mn-lt"/>
                </a:rPr>
                <a:t>：</a:t>
              </a:r>
              <a:r>
                <a:rPr lang="zh-TW" altLang="en-US" b="1" dirty="0">
                  <a:solidFill>
                    <a:schemeClr val="bg1"/>
                  </a:solidFill>
                  <a:latin typeface="標楷體" panose="03000509000000000000" pitchFamily="65" charset="-120"/>
                  <a:ea typeface="標楷體" panose="03000509000000000000" pitchFamily="65" charset="-120"/>
                  <a:cs typeface="+mn-ea"/>
                  <a:sym typeface="+mn-lt"/>
                </a:rPr>
                <a:t>錢忠直</a:t>
              </a:r>
              <a:endParaRPr lang="en-US" b="1" dirty="0">
                <a:solidFill>
                  <a:schemeClr val="bg1"/>
                </a:solidFill>
                <a:latin typeface="標楷體" panose="03000509000000000000" pitchFamily="65" charset="-120"/>
                <a:ea typeface="標楷體" panose="03000509000000000000" pitchFamily="65" charset="-120"/>
                <a:cs typeface="+mn-ea"/>
                <a:sym typeface="+mn-lt"/>
              </a:endParaRPr>
            </a:p>
          </p:txBody>
        </p:sp>
      </p:grpSp>
      <p:sp>
        <p:nvSpPr>
          <p:cNvPr id="24" name="Freeform 4868">
            <a:extLst>
              <a:ext uri="{FF2B5EF4-FFF2-40B4-BE49-F238E27FC236}">
                <a16:creationId xmlns:a16="http://schemas.microsoft.com/office/drawing/2014/main" id="{081D9C52-6FEE-4931-9456-A137C0539455}"/>
              </a:ext>
            </a:extLst>
          </p:cNvPr>
          <p:cNvSpPr>
            <a:spLocks/>
          </p:cNvSpPr>
          <p:nvPr/>
        </p:nvSpPr>
        <p:spPr bwMode="auto">
          <a:xfrm rot="6310265">
            <a:off x="499478" y="-956226"/>
            <a:ext cx="3030510" cy="3835264"/>
          </a:xfrm>
          <a:custGeom>
            <a:avLst/>
            <a:gdLst>
              <a:gd name="T0" fmla="*/ 5992 w 5992"/>
              <a:gd name="T1" fmla="*/ 6000 h 6000"/>
              <a:gd name="T2" fmla="*/ 0 w 5992"/>
              <a:gd name="T3" fmla="*/ 0 h 6000"/>
              <a:gd name="T4" fmla="*/ 0 w 5992"/>
              <a:gd name="T5" fmla="*/ 2339 h 6000"/>
              <a:gd name="T6" fmla="*/ 3661 w 5992"/>
              <a:gd name="T7" fmla="*/ 6000 h 6000"/>
              <a:gd name="T8" fmla="*/ 5992 w 5992"/>
              <a:gd name="T9" fmla="*/ 6000 h 6000"/>
              <a:gd name="connsiteX0" fmla="*/ 11859 w 11859"/>
              <a:gd name="connsiteY0" fmla="*/ 11904 h 11904"/>
              <a:gd name="connsiteX1" fmla="*/ 0 w 11859"/>
              <a:gd name="connsiteY1" fmla="*/ 0 h 11904"/>
              <a:gd name="connsiteX2" fmla="*/ 1859 w 11859"/>
              <a:gd name="connsiteY2" fmla="*/ 5802 h 11904"/>
              <a:gd name="connsiteX3" fmla="*/ 7969 w 11859"/>
              <a:gd name="connsiteY3" fmla="*/ 11904 h 11904"/>
              <a:gd name="connsiteX4" fmla="*/ 11859 w 11859"/>
              <a:gd name="connsiteY4" fmla="*/ 11904 h 11904"/>
              <a:gd name="connsiteX0" fmla="*/ 11859 w 11859"/>
              <a:gd name="connsiteY0" fmla="*/ 11904 h 11904"/>
              <a:gd name="connsiteX1" fmla="*/ 0 w 11859"/>
              <a:gd name="connsiteY1" fmla="*/ 0 h 11904"/>
              <a:gd name="connsiteX2" fmla="*/ 1800 w 11859"/>
              <a:gd name="connsiteY2" fmla="*/ 5735 h 11904"/>
              <a:gd name="connsiteX3" fmla="*/ 7969 w 11859"/>
              <a:gd name="connsiteY3" fmla="*/ 11904 h 11904"/>
              <a:gd name="connsiteX4" fmla="*/ 11859 w 11859"/>
              <a:gd name="connsiteY4" fmla="*/ 11904 h 11904"/>
              <a:gd name="connsiteX0" fmla="*/ 11910 w 11910"/>
              <a:gd name="connsiteY0" fmla="*/ 12005 h 12005"/>
              <a:gd name="connsiteX1" fmla="*/ 0 w 11910"/>
              <a:gd name="connsiteY1" fmla="*/ 0 h 12005"/>
              <a:gd name="connsiteX2" fmla="*/ 1851 w 11910"/>
              <a:gd name="connsiteY2" fmla="*/ 5836 h 12005"/>
              <a:gd name="connsiteX3" fmla="*/ 8020 w 11910"/>
              <a:gd name="connsiteY3" fmla="*/ 12005 h 12005"/>
              <a:gd name="connsiteX4" fmla="*/ 11910 w 11910"/>
              <a:gd name="connsiteY4" fmla="*/ 12005 h 12005"/>
              <a:gd name="connsiteX0" fmla="*/ 11910 w 11910"/>
              <a:gd name="connsiteY0" fmla="*/ 12005 h 12005"/>
              <a:gd name="connsiteX1" fmla="*/ 0 w 11910"/>
              <a:gd name="connsiteY1" fmla="*/ 0 h 12005"/>
              <a:gd name="connsiteX2" fmla="*/ 1851 w 11910"/>
              <a:gd name="connsiteY2" fmla="*/ 5836 h 12005"/>
              <a:gd name="connsiteX3" fmla="*/ 7703 w 11910"/>
              <a:gd name="connsiteY3" fmla="*/ 11724 h 12005"/>
              <a:gd name="connsiteX4" fmla="*/ 11910 w 11910"/>
              <a:gd name="connsiteY4" fmla="*/ 12005 h 12005"/>
              <a:gd name="connsiteX0" fmla="*/ 10965 w 10965"/>
              <a:gd name="connsiteY0" fmla="*/ 11065 h 11724"/>
              <a:gd name="connsiteX1" fmla="*/ 0 w 10965"/>
              <a:gd name="connsiteY1" fmla="*/ 0 h 11724"/>
              <a:gd name="connsiteX2" fmla="*/ 1851 w 10965"/>
              <a:gd name="connsiteY2" fmla="*/ 5836 h 11724"/>
              <a:gd name="connsiteX3" fmla="*/ 7703 w 10965"/>
              <a:gd name="connsiteY3" fmla="*/ 11724 h 11724"/>
              <a:gd name="connsiteX4" fmla="*/ 10965 w 10965"/>
              <a:gd name="connsiteY4" fmla="*/ 11065 h 11724"/>
              <a:gd name="connsiteX0" fmla="*/ 10988 w 10988"/>
              <a:gd name="connsiteY0" fmla="*/ 11082 h 11741"/>
              <a:gd name="connsiteX1" fmla="*/ 0 w 10988"/>
              <a:gd name="connsiteY1" fmla="*/ 0 h 11741"/>
              <a:gd name="connsiteX2" fmla="*/ 1874 w 10988"/>
              <a:gd name="connsiteY2" fmla="*/ 5853 h 11741"/>
              <a:gd name="connsiteX3" fmla="*/ 7726 w 10988"/>
              <a:gd name="connsiteY3" fmla="*/ 11741 h 11741"/>
              <a:gd name="connsiteX4" fmla="*/ 10988 w 10988"/>
              <a:gd name="connsiteY4" fmla="*/ 11082 h 11741"/>
              <a:gd name="connsiteX0" fmla="*/ 10988 w 10988"/>
              <a:gd name="connsiteY0" fmla="*/ 11082 h 11764"/>
              <a:gd name="connsiteX1" fmla="*/ 0 w 10988"/>
              <a:gd name="connsiteY1" fmla="*/ 0 h 11764"/>
              <a:gd name="connsiteX2" fmla="*/ 1874 w 10988"/>
              <a:gd name="connsiteY2" fmla="*/ 5853 h 11764"/>
              <a:gd name="connsiteX3" fmla="*/ 7744 w 10988"/>
              <a:gd name="connsiteY3" fmla="*/ 11764 h 11764"/>
              <a:gd name="connsiteX4" fmla="*/ 10988 w 10988"/>
              <a:gd name="connsiteY4" fmla="*/ 11082 h 11764"/>
              <a:gd name="connsiteX0" fmla="*/ 10988 w 10988"/>
              <a:gd name="connsiteY0" fmla="*/ 11082 h 11764"/>
              <a:gd name="connsiteX1" fmla="*/ 0 w 10988"/>
              <a:gd name="connsiteY1" fmla="*/ 0 h 11764"/>
              <a:gd name="connsiteX2" fmla="*/ 1874 w 10988"/>
              <a:gd name="connsiteY2" fmla="*/ 5853 h 11764"/>
              <a:gd name="connsiteX3" fmla="*/ 7744 w 10988"/>
              <a:gd name="connsiteY3" fmla="*/ 11764 h 11764"/>
              <a:gd name="connsiteX4" fmla="*/ 10988 w 10988"/>
              <a:gd name="connsiteY4" fmla="*/ 11082 h 11764"/>
              <a:gd name="connsiteX0" fmla="*/ 10960 w 10960"/>
              <a:gd name="connsiteY0" fmla="*/ 11062 h 11764"/>
              <a:gd name="connsiteX1" fmla="*/ 0 w 10960"/>
              <a:gd name="connsiteY1" fmla="*/ 0 h 11764"/>
              <a:gd name="connsiteX2" fmla="*/ 1874 w 10960"/>
              <a:gd name="connsiteY2" fmla="*/ 5853 h 11764"/>
              <a:gd name="connsiteX3" fmla="*/ 7744 w 10960"/>
              <a:gd name="connsiteY3" fmla="*/ 11764 h 11764"/>
              <a:gd name="connsiteX4" fmla="*/ 10960 w 10960"/>
              <a:gd name="connsiteY4" fmla="*/ 11062 h 11764"/>
              <a:gd name="connsiteX0" fmla="*/ 10960 w 10960"/>
              <a:gd name="connsiteY0" fmla="*/ 11062 h 11764"/>
              <a:gd name="connsiteX1" fmla="*/ 0 w 10960"/>
              <a:gd name="connsiteY1" fmla="*/ 0 h 11764"/>
              <a:gd name="connsiteX2" fmla="*/ 1874 w 10960"/>
              <a:gd name="connsiteY2" fmla="*/ 5853 h 11764"/>
              <a:gd name="connsiteX3" fmla="*/ 7744 w 10960"/>
              <a:gd name="connsiteY3" fmla="*/ 11764 h 11764"/>
              <a:gd name="connsiteX4" fmla="*/ 10960 w 10960"/>
              <a:gd name="connsiteY4" fmla="*/ 11062 h 11764"/>
              <a:gd name="connsiteX0" fmla="*/ 10960 w 10960"/>
              <a:gd name="connsiteY0" fmla="*/ 11062 h 11764"/>
              <a:gd name="connsiteX1" fmla="*/ 0 w 10960"/>
              <a:gd name="connsiteY1" fmla="*/ 0 h 11764"/>
              <a:gd name="connsiteX2" fmla="*/ 1874 w 10960"/>
              <a:gd name="connsiteY2" fmla="*/ 5853 h 11764"/>
              <a:gd name="connsiteX3" fmla="*/ 7744 w 10960"/>
              <a:gd name="connsiteY3" fmla="*/ 11764 h 11764"/>
              <a:gd name="connsiteX4" fmla="*/ 10960 w 10960"/>
              <a:gd name="connsiteY4" fmla="*/ 11062 h 11764"/>
              <a:gd name="connsiteX0" fmla="*/ 10960 w 10960"/>
              <a:gd name="connsiteY0" fmla="*/ 11062 h 11781"/>
              <a:gd name="connsiteX1" fmla="*/ 0 w 10960"/>
              <a:gd name="connsiteY1" fmla="*/ 0 h 11781"/>
              <a:gd name="connsiteX2" fmla="*/ 1874 w 10960"/>
              <a:gd name="connsiteY2" fmla="*/ 5853 h 11781"/>
              <a:gd name="connsiteX3" fmla="*/ 7749 w 10960"/>
              <a:gd name="connsiteY3" fmla="*/ 11781 h 11781"/>
              <a:gd name="connsiteX4" fmla="*/ 10960 w 10960"/>
              <a:gd name="connsiteY4" fmla="*/ 11062 h 11781"/>
              <a:gd name="connsiteX0" fmla="*/ 10960 w 10960"/>
              <a:gd name="connsiteY0" fmla="*/ 11062 h 11781"/>
              <a:gd name="connsiteX1" fmla="*/ 0 w 10960"/>
              <a:gd name="connsiteY1" fmla="*/ 0 h 11781"/>
              <a:gd name="connsiteX2" fmla="*/ 1874 w 10960"/>
              <a:gd name="connsiteY2" fmla="*/ 5853 h 11781"/>
              <a:gd name="connsiteX3" fmla="*/ 7749 w 10960"/>
              <a:gd name="connsiteY3" fmla="*/ 11781 h 11781"/>
              <a:gd name="connsiteX4" fmla="*/ 10960 w 10960"/>
              <a:gd name="connsiteY4" fmla="*/ 11062 h 11781"/>
              <a:gd name="connsiteX0" fmla="*/ 10947 w 10947"/>
              <a:gd name="connsiteY0" fmla="*/ 11020 h 11781"/>
              <a:gd name="connsiteX1" fmla="*/ 0 w 10947"/>
              <a:gd name="connsiteY1" fmla="*/ 0 h 11781"/>
              <a:gd name="connsiteX2" fmla="*/ 1874 w 10947"/>
              <a:gd name="connsiteY2" fmla="*/ 5853 h 11781"/>
              <a:gd name="connsiteX3" fmla="*/ 7749 w 10947"/>
              <a:gd name="connsiteY3" fmla="*/ 11781 h 11781"/>
              <a:gd name="connsiteX4" fmla="*/ 10947 w 10947"/>
              <a:gd name="connsiteY4" fmla="*/ 11020 h 11781"/>
              <a:gd name="connsiteX0" fmla="*/ 10947 w 10947"/>
              <a:gd name="connsiteY0" fmla="*/ 11020 h 11781"/>
              <a:gd name="connsiteX1" fmla="*/ 0 w 10947"/>
              <a:gd name="connsiteY1" fmla="*/ 0 h 11781"/>
              <a:gd name="connsiteX2" fmla="*/ 1874 w 10947"/>
              <a:gd name="connsiteY2" fmla="*/ 5853 h 11781"/>
              <a:gd name="connsiteX3" fmla="*/ 7749 w 10947"/>
              <a:gd name="connsiteY3" fmla="*/ 11781 h 11781"/>
              <a:gd name="connsiteX4" fmla="*/ 10947 w 10947"/>
              <a:gd name="connsiteY4" fmla="*/ 11020 h 11781"/>
              <a:gd name="connsiteX0" fmla="*/ 10970 w 10970"/>
              <a:gd name="connsiteY0" fmla="*/ 11059 h 11781"/>
              <a:gd name="connsiteX1" fmla="*/ 0 w 10970"/>
              <a:gd name="connsiteY1" fmla="*/ 0 h 11781"/>
              <a:gd name="connsiteX2" fmla="*/ 1874 w 10970"/>
              <a:gd name="connsiteY2" fmla="*/ 5853 h 11781"/>
              <a:gd name="connsiteX3" fmla="*/ 7749 w 10970"/>
              <a:gd name="connsiteY3" fmla="*/ 11781 h 11781"/>
              <a:gd name="connsiteX4" fmla="*/ 10970 w 10970"/>
              <a:gd name="connsiteY4" fmla="*/ 11059 h 11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0" h="11781">
                <a:moveTo>
                  <a:pt x="10970" y="11059"/>
                </a:moveTo>
                <a:lnTo>
                  <a:pt x="0" y="0"/>
                </a:lnTo>
                <a:lnTo>
                  <a:pt x="1874" y="5853"/>
                </a:lnTo>
                <a:lnTo>
                  <a:pt x="7749" y="11781"/>
                </a:lnTo>
                <a:lnTo>
                  <a:pt x="10970" y="11059"/>
                </a:lnTo>
                <a:close/>
              </a:path>
            </a:pathLst>
          </a:custGeom>
          <a:solidFill>
            <a:schemeClr val="accent6">
              <a:lumMod val="50000"/>
            </a:schemeClr>
          </a:solidFill>
          <a:ln>
            <a:noFill/>
          </a:ln>
          <a:effectLst/>
        </p:spPr>
        <p:txBody>
          <a:bodyPr vert="horz" wrap="square" lIns="91440" tIns="45720" rIns="91440" bIns="45720" numCol="1" anchor="t" anchorCtr="0" compatLnSpc="1">
            <a:prstTxWarp prst="textNoShape">
              <a:avLst/>
            </a:prstTxWarp>
          </a:bodyPr>
          <a:lstStyle/>
          <a:p>
            <a:endParaRPr lang="zh-CN" altLang="en-US" dirty="0">
              <a:latin typeface="思源黑体 CN Medium" panose="020B0600000000000000" pitchFamily="34" charset="-122"/>
              <a:ea typeface="思源黑体 CN Medium" panose="020B0600000000000000" pitchFamily="34" charset="-122"/>
            </a:endParaRPr>
          </a:p>
        </p:txBody>
      </p:sp>
      <p:sp>
        <p:nvSpPr>
          <p:cNvPr id="23" name="文本">
            <a:extLst>
              <a:ext uri="{FF2B5EF4-FFF2-40B4-BE49-F238E27FC236}">
                <a16:creationId xmlns:a16="http://schemas.microsoft.com/office/drawing/2014/main" id="{E1ED9F2D-0B09-4067-8DA3-7529F8D69418}"/>
              </a:ext>
            </a:extLst>
          </p:cNvPr>
          <p:cNvSpPr/>
          <p:nvPr/>
        </p:nvSpPr>
        <p:spPr>
          <a:xfrm rot="20068025">
            <a:off x="-252313" y="653229"/>
            <a:ext cx="3490423" cy="338554"/>
          </a:xfrm>
          <a:prstGeom prst="rect">
            <a:avLst/>
          </a:prstGeom>
        </p:spPr>
        <p:txBody>
          <a:bodyPr wrap="square">
            <a:spAutoFit/>
          </a:bodyPr>
          <a:lstStyle/>
          <a:p>
            <a:pPr algn="ctr"/>
            <a:r>
              <a:rPr lang="zh-TW" altLang="en-US" sz="16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ea"/>
                <a:sym typeface="+mn-lt"/>
              </a:rPr>
              <a:t>金門縣議會第七屆第</a:t>
            </a:r>
            <a:r>
              <a:rPr lang="en-US" altLang="zh-TW" sz="16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ea"/>
                <a:sym typeface="+mn-lt"/>
              </a:rPr>
              <a:t>8</a:t>
            </a:r>
            <a:r>
              <a:rPr lang="zh-TW" altLang="en-US" sz="16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ea"/>
                <a:sym typeface="+mn-lt"/>
              </a:rPr>
              <a:t>次定期會</a:t>
            </a:r>
          </a:p>
        </p:txBody>
      </p:sp>
      <p:sp>
        <p:nvSpPr>
          <p:cNvPr id="19" name="文本">
            <a:extLst>
              <a:ext uri="{FF2B5EF4-FFF2-40B4-BE49-F238E27FC236}">
                <a16:creationId xmlns:a16="http://schemas.microsoft.com/office/drawing/2014/main" id="{87A46DF6-5DF6-45DD-9320-9445A1BFE309}"/>
              </a:ext>
            </a:extLst>
          </p:cNvPr>
          <p:cNvSpPr/>
          <p:nvPr/>
        </p:nvSpPr>
        <p:spPr>
          <a:xfrm>
            <a:off x="1755146" y="4600377"/>
            <a:ext cx="3119510" cy="338554"/>
          </a:xfrm>
          <a:prstGeom prst="rect">
            <a:avLst/>
          </a:prstGeom>
        </p:spPr>
        <p:txBody>
          <a:bodyPr wrap="square">
            <a:spAutoFit/>
          </a:bodyPr>
          <a:lstStyle/>
          <a:p>
            <a:pPr algn="ctr"/>
            <a:r>
              <a:rPr lang="zh-TW" altLang="zh-TW" sz="1600" b="1" dirty="0">
                <a:latin typeface="標楷體" panose="03000509000000000000" pitchFamily="65" charset="-120"/>
                <a:ea typeface="標楷體" panose="03000509000000000000" pitchFamily="65" charset="-120"/>
              </a:rPr>
              <a:t>中華民國</a:t>
            </a:r>
            <a:r>
              <a:rPr lang="zh-TW" altLang="en-US" sz="1600" b="1" dirty="0">
                <a:latin typeface="標楷體" panose="03000509000000000000" pitchFamily="65" charset="-120"/>
                <a:ea typeface="標楷體" panose="03000509000000000000" pitchFamily="65" charset="-120"/>
              </a:rPr>
              <a:t>一</a:t>
            </a:r>
            <a:r>
              <a:rPr lang="zh-TW" altLang="zh-TW" sz="1600" b="1" dirty="0">
                <a:latin typeface="標楷體" panose="03000509000000000000" pitchFamily="65" charset="-120"/>
                <a:ea typeface="標楷體" panose="03000509000000000000" pitchFamily="65" charset="-120"/>
              </a:rPr>
              <a:t>一</a:t>
            </a:r>
            <a:r>
              <a:rPr lang="zh-TW" altLang="en-US" sz="1600" b="1" dirty="0">
                <a:latin typeface="標楷體" panose="03000509000000000000" pitchFamily="65" charset="-120"/>
                <a:ea typeface="標楷體" panose="03000509000000000000" pitchFamily="65" charset="-120"/>
              </a:rPr>
              <a:t>一</a:t>
            </a:r>
            <a:r>
              <a:rPr lang="zh-TW" altLang="zh-TW" sz="1600" b="1" dirty="0">
                <a:latin typeface="標楷體" panose="03000509000000000000" pitchFamily="65" charset="-120"/>
                <a:ea typeface="標楷體" panose="03000509000000000000" pitchFamily="65" charset="-120"/>
              </a:rPr>
              <a:t>年</a:t>
            </a:r>
            <a:r>
              <a:rPr lang="zh-TW" altLang="en-US" sz="1600" b="1" dirty="0">
                <a:latin typeface="標楷體" panose="03000509000000000000" pitchFamily="65" charset="-120"/>
                <a:ea typeface="標楷體" panose="03000509000000000000" pitchFamily="65" charset="-120"/>
              </a:rPr>
              <a:t>十</a:t>
            </a:r>
            <a:r>
              <a:rPr lang="zh-TW" altLang="zh-TW" sz="1600" b="1" dirty="0">
                <a:latin typeface="標楷體" panose="03000509000000000000" pitchFamily="65" charset="-120"/>
                <a:ea typeface="標楷體" panose="03000509000000000000" pitchFamily="65" charset="-120"/>
              </a:rPr>
              <a:t>月</a:t>
            </a:r>
          </a:p>
        </p:txBody>
      </p:sp>
    </p:spTree>
    <p:extLst>
      <p:ext uri="{BB962C8B-B14F-4D97-AF65-F5344CB8AC3E}">
        <p14:creationId xmlns:p14="http://schemas.microsoft.com/office/powerpoint/2010/main" val="16924110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1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90"/>
                                        </p:tgtEl>
                                        <p:attrNameLst>
                                          <p:attrName>style.visibility</p:attrName>
                                        </p:attrNameLst>
                                      </p:cBhvr>
                                      <p:to>
                                        <p:strVal val="visible"/>
                                      </p:to>
                                    </p:set>
                                    <p:anim by="(-#ppt_w*2)" calcmode="lin" valueType="num">
                                      <p:cBhvr rctx="PPT">
                                        <p:cTn id="16" dur="500" autoRev="1" fill="hold">
                                          <p:stCondLst>
                                            <p:cond delay="0"/>
                                          </p:stCondLst>
                                        </p:cTn>
                                        <p:tgtEl>
                                          <p:spTgt spid="90"/>
                                        </p:tgtEl>
                                        <p:attrNameLst>
                                          <p:attrName>ppt_w</p:attrName>
                                        </p:attrNameLst>
                                      </p:cBhvr>
                                    </p:anim>
                                    <p:anim by="(#ppt_w*0.50)" calcmode="lin" valueType="num">
                                      <p:cBhvr>
                                        <p:cTn id="17" dur="500" decel="50000" autoRev="1" fill="hold">
                                          <p:stCondLst>
                                            <p:cond delay="0"/>
                                          </p:stCondLst>
                                        </p:cTn>
                                        <p:tgtEl>
                                          <p:spTgt spid="90"/>
                                        </p:tgtEl>
                                        <p:attrNameLst>
                                          <p:attrName>ppt_x</p:attrName>
                                        </p:attrNameLst>
                                      </p:cBhvr>
                                    </p:anim>
                                    <p:anim from="(-#ppt_h/2)" to="(#ppt_y)" calcmode="lin" valueType="num">
                                      <p:cBhvr>
                                        <p:cTn id="18" dur="1000" fill="hold">
                                          <p:stCondLst>
                                            <p:cond delay="0"/>
                                          </p:stCondLst>
                                        </p:cTn>
                                        <p:tgtEl>
                                          <p:spTgt spid="90"/>
                                        </p:tgtEl>
                                        <p:attrNameLst>
                                          <p:attrName>ppt_y</p:attrName>
                                        </p:attrNameLst>
                                      </p:cBhvr>
                                    </p:anim>
                                    <p:animRot by="21600000">
                                      <p:cBhvr>
                                        <p:cTn id="19" dur="1000" fill="hold">
                                          <p:stCondLst>
                                            <p:cond delay="0"/>
                                          </p:stCondLst>
                                        </p:cTn>
                                        <p:tgtEl>
                                          <p:spTgt spid="90"/>
                                        </p:tgtEl>
                                        <p:attrNameLst>
                                          <p:attrName>r</p:attrName>
                                        </p:attrNameLst>
                                      </p:cBhvr>
                                    </p:animRot>
                                  </p:childTnLst>
                                </p:cTn>
                              </p:par>
                            </p:childTnLst>
                          </p:cTn>
                        </p:par>
                        <p:par>
                          <p:cTn id="20" fill="hold">
                            <p:stCondLst>
                              <p:cond delay="2400"/>
                            </p:stCondLst>
                            <p:childTnLst>
                              <p:par>
                                <p:cTn id="21" presetID="22" presetClass="entr" presetSubtype="8"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900"/>
                            </p:stCondLst>
                            <p:childTnLst>
                              <p:par>
                                <p:cTn id="25" presetID="2"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94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矩形 7"/>
          <p:cNvSpPr/>
          <p:nvPr/>
        </p:nvSpPr>
        <p:spPr>
          <a:xfrm>
            <a:off x="1" y="0"/>
            <a:ext cx="95693" cy="5143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矩形 8"/>
          <p:cNvSpPr/>
          <p:nvPr/>
        </p:nvSpPr>
        <p:spPr>
          <a:xfrm>
            <a:off x="0" y="5048493"/>
            <a:ext cx="9070154" cy="94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矩形 9"/>
          <p:cNvSpPr/>
          <p:nvPr/>
        </p:nvSpPr>
        <p:spPr>
          <a:xfrm>
            <a:off x="9053560" y="5166"/>
            <a:ext cx="95693" cy="5143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任意多边形: 形状 22">
            <a:extLst>
              <a:ext uri="{FF2B5EF4-FFF2-40B4-BE49-F238E27FC236}">
                <a16:creationId xmlns:a16="http://schemas.microsoft.com/office/drawing/2014/main" id="{1782A73D-068A-4071-B64D-47D898580182}"/>
              </a:ext>
            </a:extLst>
          </p:cNvPr>
          <p:cNvSpPr>
            <a:spLocks/>
          </p:cNvSpPr>
          <p:nvPr/>
        </p:nvSpPr>
        <p:spPr bwMode="auto">
          <a:xfrm>
            <a:off x="218873" y="94847"/>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2" name="任意多边形: 形状 20">
            <a:extLst>
              <a:ext uri="{FF2B5EF4-FFF2-40B4-BE49-F238E27FC236}">
                <a16:creationId xmlns:a16="http://schemas.microsoft.com/office/drawing/2014/main" id="{B5FDF3F4-9DBB-497A-BDC3-FB0610976AA2}"/>
              </a:ext>
            </a:extLst>
          </p:cNvPr>
          <p:cNvSpPr>
            <a:spLocks/>
          </p:cNvSpPr>
          <p:nvPr/>
        </p:nvSpPr>
        <p:spPr bwMode="auto">
          <a:xfrm>
            <a:off x="358091" y="295439"/>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3" name="矩形 12"/>
          <p:cNvSpPr/>
          <p:nvPr/>
        </p:nvSpPr>
        <p:spPr>
          <a:xfrm>
            <a:off x="752639" y="922920"/>
            <a:ext cx="3976527" cy="1539396"/>
          </a:xfrm>
          <a:prstGeom prst="rect">
            <a:avLst/>
          </a:prstGeom>
        </p:spPr>
        <p:txBody>
          <a:bodyPr wrap="square">
            <a:spAutoFit/>
          </a:bodyPr>
          <a:lstStyle/>
          <a:p>
            <a:pPr marL="0" lvl="3" algn="just">
              <a:lnSpc>
                <a:spcPts val="2250"/>
              </a:lnSpc>
            </a:pPr>
            <a:r>
              <a:rPr lang="en-US" altLang="zh-TW" sz="1500" dirty="0">
                <a:latin typeface="標楷體" panose="03000509000000000000" pitchFamily="65" charset="-120"/>
                <a:ea typeface="標楷體" panose="03000509000000000000" pitchFamily="65" charset="-120"/>
              </a:rPr>
              <a:t>1.</a:t>
            </a:r>
            <a:r>
              <a:rPr lang="zh-TW" altLang="en-US" sz="1500" dirty="0">
                <a:latin typeface="標楷體" panose="03000509000000000000" pitchFamily="65" charset="-120"/>
                <a:ea typeface="標楷體" panose="03000509000000000000" pitchFamily="65" charset="-120"/>
              </a:rPr>
              <a:t>本府自辦研習：</a:t>
            </a:r>
            <a:endParaRPr lang="en-US" altLang="zh-TW" sz="1500" dirty="0">
              <a:latin typeface="標楷體" panose="03000509000000000000" pitchFamily="65" charset="-120"/>
              <a:ea typeface="標楷體" panose="03000509000000000000" pitchFamily="65" charset="-120"/>
            </a:endParaRPr>
          </a:p>
          <a:p>
            <a:pPr marL="198835" lvl="3" indent="383381" algn="just">
              <a:lnSpc>
                <a:spcPts val="2250"/>
              </a:lnSpc>
            </a:pPr>
            <a:r>
              <a:rPr lang="zh-TW" altLang="en-US" sz="1500" dirty="0">
                <a:latin typeface="標楷體" panose="03000509000000000000" pitchFamily="65" charset="-120"/>
                <a:ea typeface="標楷體" panose="03000509000000000000" pitchFamily="65" charset="-120"/>
              </a:rPr>
              <a:t>為持續提升工作知能及拓展國際視野，本府自</a:t>
            </a:r>
            <a:r>
              <a:rPr lang="en-US" altLang="zh-TW" sz="1500" dirty="0">
                <a:latin typeface="標楷體" panose="03000509000000000000" pitchFamily="65" charset="-120"/>
                <a:ea typeface="標楷體" panose="03000509000000000000" pitchFamily="65" charset="-120"/>
              </a:rPr>
              <a:t>111</a:t>
            </a:r>
            <a:r>
              <a:rPr lang="zh-TW" altLang="en-US" sz="1500" dirty="0">
                <a:latin typeface="標楷體" panose="03000509000000000000" pitchFamily="65" charset="-120"/>
                <a:ea typeface="標楷體" panose="03000509000000000000" pitchFamily="65" charset="-120"/>
              </a:rPr>
              <a:t>年</a:t>
            </a:r>
            <a:r>
              <a:rPr lang="en-US" altLang="zh-TW" sz="1500" dirty="0">
                <a:latin typeface="標楷體" panose="03000509000000000000" pitchFamily="65" charset="-120"/>
                <a:ea typeface="標楷體" panose="03000509000000000000" pitchFamily="65" charset="-120"/>
              </a:rPr>
              <a:t>4</a:t>
            </a:r>
            <a:r>
              <a:rPr lang="zh-TW" altLang="en-US" sz="1500" dirty="0">
                <a:latin typeface="標楷體" panose="03000509000000000000" pitchFamily="65" charset="-120"/>
                <a:ea typeface="標楷體" panose="03000509000000000000" pitchFamily="65" charset="-120"/>
              </a:rPr>
              <a:t>月至</a:t>
            </a:r>
            <a:r>
              <a:rPr lang="en-US" altLang="zh-TW" sz="1500" dirty="0">
                <a:latin typeface="標楷體" panose="03000509000000000000" pitchFamily="65" charset="-120"/>
                <a:ea typeface="標楷體" panose="03000509000000000000" pitchFamily="65" charset="-120"/>
              </a:rPr>
              <a:t>111</a:t>
            </a:r>
            <a:r>
              <a:rPr lang="zh-TW" altLang="en-US" sz="1500" dirty="0">
                <a:latin typeface="標楷體" panose="03000509000000000000" pitchFamily="65" charset="-120"/>
                <a:ea typeface="標楷體" panose="03000509000000000000" pitchFamily="65" charset="-120"/>
              </a:rPr>
              <a:t>年</a:t>
            </a:r>
            <a:r>
              <a:rPr lang="en-US" altLang="zh-TW" sz="1500" dirty="0">
                <a:latin typeface="標楷體" panose="03000509000000000000" pitchFamily="65" charset="-120"/>
                <a:ea typeface="標楷體" panose="03000509000000000000" pitchFamily="65" charset="-120"/>
              </a:rPr>
              <a:t>9</a:t>
            </a:r>
            <a:r>
              <a:rPr lang="zh-TW" altLang="en-US" sz="1500" dirty="0">
                <a:latin typeface="標楷體" panose="03000509000000000000" pitchFamily="65" charset="-120"/>
                <a:ea typeface="標楷體" panose="03000509000000000000" pitchFamily="65" charset="-120"/>
              </a:rPr>
              <a:t>月期間，分別辦理政策能力訓練、主管人才培訓、理財管理能力提升等研習。</a:t>
            </a:r>
            <a:endParaRPr lang="en-US" altLang="zh-TW" sz="1500" kern="100" dirty="0">
              <a:latin typeface="標楷體" panose="03000509000000000000" pitchFamily="65" charset="-120"/>
              <a:ea typeface="標楷體" panose="03000509000000000000" pitchFamily="65" charset="-120"/>
            </a:endParaRPr>
          </a:p>
        </p:txBody>
      </p:sp>
      <p:sp>
        <p:nvSpPr>
          <p:cNvPr id="14" name="矩形 13"/>
          <p:cNvSpPr/>
          <p:nvPr/>
        </p:nvSpPr>
        <p:spPr>
          <a:xfrm>
            <a:off x="1536622" y="4496921"/>
            <a:ext cx="4320413" cy="323165"/>
          </a:xfrm>
          <a:prstGeom prst="rect">
            <a:avLst/>
          </a:prstGeom>
        </p:spPr>
        <p:txBody>
          <a:bodyPr wrap="none">
            <a:spAutoFit/>
          </a:bodyPr>
          <a:lstStyle/>
          <a:p>
            <a:r>
              <a:rPr lang="en-US" altLang="zh-TW" sz="1500" dirty="0">
                <a:solidFill>
                  <a:schemeClr val="accent5">
                    <a:lumMod val="50000"/>
                  </a:schemeClr>
                </a:solidFill>
                <a:latin typeface="標楷體" panose="03000509000000000000" pitchFamily="65" charset="-120"/>
                <a:ea typeface="標楷體" panose="03000509000000000000" pitchFamily="65" charset="-120"/>
              </a:rPr>
              <a:t>111</a:t>
            </a:r>
            <a:r>
              <a:rPr lang="zh-TW" altLang="en-US" sz="1500" dirty="0">
                <a:solidFill>
                  <a:schemeClr val="accent5">
                    <a:lumMod val="50000"/>
                  </a:schemeClr>
                </a:solidFill>
                <a:latin typeface="標楷體" panose="03000509000000000000" pitchFamily="65" charset="-120"/>
                <a:ea typeface="標楷體" panose="03000509000000000000" pitchFamily="65" charset="-120"/>
              </a:rPr>
              <a:t>年</a:t>
            </a:r>
            <a:r>
              <a:rPr lang="en-US" altLang="zh-TW" sz="1500" dirty="0">
                <a:solidFill>
                  <a:schemeClr val="accent5">
                    <a:lumMod val="50000"/>
                  </a:schemeClr>
                </a:solidFill>
                <a:latin typeface="標楷體" panose="03000509000000000000" pitchFamily="65" charset="-120"/>
                <a:ea typeface="標楷體" panose="03000509000000000000" pitchFamily="65" charset="-120"/>
              </a:rPr>
              <a:t>4</a:t>
            </a:r>
            <a:r>
              <a:rPr lang="zh-TW" altLang="en-US" sz="1500" dirty="0">
                <a:solidFill>
                  <a:schemeClr val="accent5">
                    <a:lumMod val="50000"/>
                  </a:schemeClr>
                </a:solidFill>
                <a:latin typeface="標楷體" panose="03000509000000000000" pitchFamily="65" charset="-120"/>
                <a:ea typeface="標楷體" panose="03000509000000000000" pitchFamily="65" charset="-120"/>
              </a:rPr>
              <a:t>月至</a:t>
            </a:r>
            <a:r>
              <a:rPr lang="en-US" altLang="zh-TW" sz="1500" dirty="0">
                <a:solidFill>
                  <a:schemeClr val="accent5">
                    <a:lumMod val="50000"/>
                  </a:schemeClr>
                </a:solidFill>
                <a:latin typeface="標楷體" panose="03000509000000000000" pitchFamily="65" charset="-120"/>
                <a:ea typeface="標楷體" panose="03000509000000000000" pitchFamily="65" charset="-120"/>
              </a:rPr>
              <a:t>9</a:t>
            </a:r>
            <a:r>
              <a:rPr lang="zh-TW" altLang="en-US" sz="1500" dirty="0">
                <a:solidFill>
                  <a:schemeClr val="accent5">
                    <a:lumMod val="50000"/>
                  </a:schemeClr>
                </a:solidFill>
                <a:latin typeface="標楷體" panose="03000509000000000000" pitchFamily="65" charset="-120"/>
                <a:ea typeface="標楷體" panose="03000509000000000000" pitchFamily="65" charset="-120"/>
              </a:rPr>
              <a:t>月本府自辦研習各項訓練人數統計圖</a:t>
            </a:r>
          </a:p>
        </p:txBody>
      </p:sp>
      <p:sp>
        <p:nvSpPr>
          <p:cNvPr id="19" name="矩形 18"/>
          <p:cNvSpPr/>
          <p:nvPr/>
        </p:nvSpPr>
        <p:spPr>
          <a:xfrm>
            <a:off x="915693" y="390523"/>
            <a:ext cx="4224233" cy="415498"/>
          </a:xfrm>
          <a:prstGeom prst="rect">
            <a:avLst/>
          </a:prstGeom>
        </p:spPr>
        <p:txBody>
          <a:bodyPr wrap="none">
            <a:spAutoFit/>
          </a:bodyPr>
          <a:lstStyle/>
          <a:p>
            <a:r>
              <a:rPr lang="zh-TW" altLang="en-US" sz="2100" b="1" kern="100" dirty="0">
                <a:ea typeface="標楷體" panose="03000509000000000000" pitchFamily="65" charset="-120"/>
                <a:cs typeface="Times New Roman" panose="02020603050405020304" pitchFamily="18" charset="0"/>
              </a:rPr>
              <a:t>五、強化訓練進修、培養地區人才</a:t>
            </a:r>
            <a:endParaRPr lang="zh-TW" altLang="en-US" sz="2100" dirty="0"/>
          </a:p>
        </p:txBody>
      </p:sp>
      <p:sp>
        <p:nvSpPr>
          <p:cNvPr id="20" name="矩形 19"/>
          <p:cNvSpPr/>
          <p:nvPr/>
        </p:nvSpPr>
        <p:spPr>
          <a:xfrm>
            <a:off x="5750787" y="2612567"/>
            <a:ext cx="2972588" cy="553998"/>
          </a:xfrm>
          <a:prstGeom prst="rect">
            <a:avLst/>
          </a:prstGeom>
        </p:spPr>
        <p:txBody>
          <a:bodyPr wrap="square">
            <a:spAutoFit/>
          </a:bodyPr>
          <a:lstStyle/>
          <a:p>
            <a:pPr algn="ctr"/>
            <a:r>
              <a:rPr lang="en-US" altLang="zh-TW" sz="1500" dirty="0">
                <a:solidFill>
                  <a:schemeClr val="accent5">
                    <a:lumMod val="50000"/>
                  </a:schemeClr>
                </a:solidFill>
                <a:latin typeface="標楷體" panose="03000509000000000000" pitchFamily="65" charset="-120"/>
                <a:ea typeface="標楷體" panose="03000509000000000000" pitchFamily="65" charset="-120"/>
              </a:rPr>
              <a:t>111</a:t>
            </a:r>
            <a:r>
              <a:rPr lang="zh-TW" altLang="en-US" sz="1500" dirty="0">
                <a:solidFill>
                  <a:schemeClr val="accent5">
                    <a:lumMod val="50000"/>
                  </a:schemeClr>
                </a:solidFill>
                <a:latin typeface="標楷體" panose="03000509000000000000" pitchFamily="65" charset="-120"/>
                <a:ea typeface="標楷體" panose="03000509000000000000" pitchFamily="65" charset="-120"/>
              </a:rPr>
              <a:t>年</a:t>
            </a:r>
            <a:r>
              <a:rPr lang="en-US" altLang="zh-TW" sz="1500" dirty="0">
                <a:solidFill>
                  <a:schemeClr val="accent5">
                    <a:lumMod val="50000"/>
                  </a:schemeClr>
                </a:solidFill>
                <a:latin typeface="標楷體" panose="03000509000000000000" pitchFamily="65" charset="-120"/>
                <a:ea typeface="標楷體" panose="03000509000000000000" pitchFamily="65" charset="-120"/>
              </a:rPr>
              <a:t>4</a:t>
            </a:r>
            <a:r>
              <a:rPr lang="zh-TW" altLang="en-US" sz="1500" dirty="0">
                <a:solidFill>
                  <a:schemeClr val="accent5">
                    <a:lumMod val="50000"/>
                  </a:schemeClr>
                </a:solidFill>
                <a:latin typeface="標楷體" panose="03000509000000000000" pitchFamily="65" charset="-120"/>
                <a:ea typeface="標楷體" panose="03000509000000000000" pitchFamily="65" charset="-120"/>
              </a:rPr>
              <a:t>月至</a:t>
            </a:r>
            <a:r>
              <a:rPr lang="en-US" altLang="zh-TW" sz="1500" dirty="0">
                <a:solidFill>
                  <a:schemeClr val="accent5">
                    <a:lumMod val="50000"/>
                  </a:schemeClr>
                </a:solidFill>
                <a:latin typeface="標楷體" panose="03000509000000000000" pitchFamily="65" charset="-120"/>
                <a:ea typeface="標楷體" panose="03000509000000000000" pitchFamily="65" charset="-120"/>
              </a:rPr>
              <a:t>9</a:t>
            </a:r>
            <a:r>
              <a:rPr lang="zh-TW" altLang="en-US" sz="1500" dirty="0">
                <a:solidFill>
                  <a:schemeClr val="accent5">
                    <a:lumMod val="50000"/>
                  </a:schemeClr>
                </a:solidFill>
                <a:latin typeface="標楷體" panose="03000509000000000000" pitchFamily="65" charset="-120"/>
                <a:ea typeface="標楷體" panose="03000509000000000000" pitchFamily="65" charset="-120"/>
              </a:rPr>
              <a:t>月本府自辦研習各項訓練類百分比圖</a:t>
            </a:r>
          </a:p>
        </p:txBody>
      </p:sp>
      <p:pic>
        <p:nvPicPr>
          <p:cNvPr id="2052" name="圖片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6621" y="3257551"/>
            <a:ext cx="1952300" cy="14642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053" name="圖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092" y="3025927"/>
            <a:ext cx="1626316" cy="12195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5" name="投影片編號版面配置區 4">
            <a:extLst>
              <a:ext uri="{FF2B5EF4-FFF2-40B4-BE49-F238E27FC236}">
                <a16:creationId xmlns:a16="http://schemas.microsoft.com/office/drawing/2014/main" id="{5615CE2F-1D9E-41DD-BCED-DFC9A6149B89}"/>
              </a:ext>
            </a:extLst>
          </p:cNvPr>
          <p:cNvSpPr>
            <a:spLocks noGrp="1"/>
          </p:cNvSpPr>
          <p:nvPr>
            <p:ph type="sldNum" sz="quarter" idx="12"/>
          </p:nvPr>
        </p:nvSpPr>
        <p:spPr/>
        <p:txBody>
          <a:bodyPr/>
          <a:lstStyle/>
          <a:p>
            <a:fld id="{443609E0-E1B0-48A0-A8C7-BBCC2D839C84}" type="slidenum">
              <a:rPr lang="zh-CN" altLang="en-US" smtClean="0"/>
              <a:t>10</a:t>
            </a:fld>
            <a:endParaRPr lang="zh-CN" altLang="en-US"/>
          </a:p>
        </p:txBody>
      </p:sp>
      <p:pic>
        <p:nvPicPr>
          <p:cNvPr id="2051" name="圖片 1">
            <a:extLst>
              <a:ext uri="{FF2B5EF4-FFF2-40B4-BE49-F238E27FC236}">
                <a16:creationId xmlns:a16="http://schemas.microsoft.com/office/drawing/2014/main" id="{43F4217B-A738-4EA6-84EF-066D224DBB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52" y="646173"/>
            <a:ext cx="3681132" cy="195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1">
            <a:extLst>
              <a:ext uri="{FF2B5EF4-FFF2-40B4-BE49-F238E27FC236}">
                <a16:creationId xmlns:a16="http://schemas.microsoft.com/office/drawing/2014/main" id="{01B35DBC-0CAC-4FDB-8B8C-32D467258B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6820" y="2454462"/>
            <a:ext cx="3074156" cy="203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56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p:cNvPicPr>
            <a:picLocks noChangeAspect="1"/>
          </p:cNvPicPr>
          <p:nvPr/>
        </p:nvPicPr>
        <p:blipFill rotWithShape="1">
          <a:blip r:embed="rId2" cstate="print">
            <a:extLst>
              <a:ext uri="{28A0092B-C50C-407E-A947-70E740481C1C}">
                <a14:useLocalDpi xmlns:a14="http://schemas.microsoft.com/office/drawing/2010/main" val="0"/>
              </a:ext>
            </a:extLst>
          </a:blip>
          <a:srcRect t="10432"/>
          <a:stretch/>
        </p:blipFill>
        <p:spPr>
          <a:xfrm flipH="1">
            <a:off x="95693" y="47250"/>
            <a:ext cx="3875089" cy="2119122"/>
          </a:xfrm>
          <a:prstGeom prst="rect">
            <a:avLst/>
          </a:prstGeom>
        </p:spPr>
      </p:pic>
      <p:sp>
        <p:nvSpPr>
          <p:cNvPr id="7" name="矩形 6"/>
          <p:cNvSpPr/>
          <p:nvPr/>
        </p:nvSpPr>
        <p:spPr>
          <a:xfrm>
            <a:off x="0" y="0"/>
            <a:ext cx="9144000" cy="94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矩形 7"/>
          <p:cNvSpPr/>
          <p:nvPr/>
        </p:nvSpPr>
        <p:spPr>
          <a:xfrm>
            <a:off x="1" y="0"/>
            <a:ext cx="95693" cy="5143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矩形 8"/>
          <p:cNvSpPr/>
          <p:nvPr/>
        </p:nvSpPr>
        <p:spPr>
          <a:xfrm>
            <a:off x="0" y="5048493"/>
            <a:ext cx="9070154" cy="94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矩形 9"/>
          <p:cNvSpPr/>
          <p:nvPr/>
        </p:nvSpPr>
        <p:spPr>
          <a:xfrm>
            <a:off x="9053560" y="5166"/>
            <a:ext cx="95693" cy="5143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任意多边形: 形状 22">
            <a:extLst>
              <a:ext uri="{FF2B5EF4-FFF2-40B4-BE49-F238E27FC236}">
                <a16:creationId xmlns:a16="http://schemas.microsoft.com/office/drawing/2014/main" id="{1782A73D-068A-4071-B64D-47D898580182}"/>
              </a:ext>
            </a:extLst>
          </p:cNvPr>
          <p:cNvSpPr>
            <a:spLocks/>
          </p:cNvSpPr>
          <p:nvPr/>
        </p:nvSpPr>
        <p:spPr bwMode="auto">
          <a:xfrm>
            <a:off x="218873" y="94847"/>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2" name="任意多边形: 形状 20">
            <a:extLst>
              <a:ext uri="{FF2B5EF4-FFF2-40B4-BE49-F238E27FC236}">
                <a16:creationId xmlns:a16="http://schemas.microsoft.com/office/drawing/2014/main" id="{B5FDF3F4-9DBB-497A-BDC3-FB0610976AA2}"/>
              </a:ext>
            </a:extLst>
          </p:cNvPr>
          <p:cNvSpPr>
            <a:spLocks/>
          </p:cNvSpPr>
          <p:nvPr/>
        </p:nvSpPr>
        <p:spPr bwMode="auto">
          <a:xfrm>
            <a:off x="358091" y="295439"/>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graphicFrame>
        <p:nvGraphicFramePr>
          <p:cNvPr id="13" name="資料庫圖表 12"/>
          <p:cNvGraphicFramePr/>
          <p:nvPr>
            <p:extLst>
              <p:ext uri="{D42A27DB-BD31-4B8C-83A1-F6EECF244321}">
                <p14:modId xmlns:p14="http://schemas.microsoft.com/office/powerpoint/2010/main" val="3727543351"/>
              </p:ext>
            </p:extLst>
          </p:nvPr>
        </p:nvGraphicFramePr>
        <p:xfrm>
          <a:off x="762000" y="1578857"/>
          <a:ext cx="4198215" cy="3075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3657561398"/>
              </p:ext>
            </p:extLst>
          </p:nvPr>
        </p:nvGraphicFramePr>
        <p:xfrm>
          <a:off x="5410200" y="3153600"/>
          <a:ext cx="2763325" cy="1322926"/>
        </p:xfrm>
        <a:graphic>
          <a:graphicData uri="http://schemas.openxmlformats.org/drawingml/2006/table">
            <a:tbl>
              <a:tblPr firstRow="1" firstCol="1" bandRow="1">
                <a:tableStyleId>{5C22544A-7EE6-4342-B048-85BDC9FD1C3A}</a:tableStyleId>
              </a:tblPr>
              <a:tblGrid>
                <a:gridCol w="1603918">
                  <a:extLst>
                    <a:ext uri="{9D8B030D-6E8A-4147-A177-3AD203B41FA5}">
                      <a16:colId xmlns:a16="http://schemas.microsoft.com/office/drawing/2014/main" val="1180354050"/>
                    </a:ext>
                  </a:extLst>
                </a:gridCol>
                <a:gridCol w="1159407">
                  <a:extLst>
                    <a:ext uri="{9D8B030D-6E8A-4147-A177-3AD203B41FA5}">
                      <a16:colId xmlns:a16="http://schemas.microsoft.com/office/drawing/2014/main" val="1901088017"/>
                    </a:ext>
                  </a:extLst>
                </a:gridCol>
              </a:tblGrid>
              <a:tr h="442525">
                <a:tc gridSpan="2">
                  <a:txBody>
                    <a:bodyPr/>
                    <a:lstStyle/>
                    <a:p>
                      <a:pPr algn="ctr">
                        <a:spcAft>
                          <a:spcPts val="0"/>
                        </a:spcAft>
                      </a:pPr>
                      <a:r>
                        <a:rPr lang="zh-TW" altLang="en-US" sz="150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薦送赴臺</a:t>
                      </a:r>
                      <a:r>
                        <a:rPr lang="zh-TW" altLang="zh-TW" sz="150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研習</a:t>
                      </a:r>
                      <a:r>
                        <a:rPr lang="zh-TW" altLang="en-US" sz="150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統計</a:t>
                      </a:r>
                      <a:endParaRPr lang="zh-TW" sz="1500" kern="1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txBody>
                  <a:tcPr marL="51435" marR="51435" marT="0" marB="0" anchor="ctr"/>
                </a:tc>
                <a:tc hMerge="1">
                  <a:txBody>
                    <a:bodyPr/>
                    <a:lstStyle/>
                    <a:p>
                      <a:endParaRPr lang="zh-TW" altLang="en-US"/>
                    </a:p>
                  </a:txBody>
                  <a:tcPr/>
                </a:tc>
                <a:extLst>
                  <a:ext uri="{0D108BD9-81ED-4DB2-BD59-A6C34878D82A}">
                    <a16:rowId xmlns:a16="http://schemas.microsoft.com/office/drawing/2014/main" val="1406547656"/>
                  </a:ext>
                </a:extLst>
              </a:tr>
              <a:tr h="389460">
                <a:tc>
                  <a:txBody>
                    <a:bodyPr/>
                    <a:lstStyle/>
                    <a:p>
                      <a:pPr algn="ctr">
                        <a:spcAft>
                          <a:spcPts val="0"/>
                        </a:spcAft>
                      </a:pPr>
                      <a:r>
                        <a:rPr lang="zh-TW" sz="150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研習場數</a:t>
                      </a:r>
                      <a:endParaRPr lang="zh-TW" sz="1500"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txBody>
                  <a:tcPr marL="51435" marR="51435" marT="0" marB="0" anchor="ctr"/>
                </a:tc>
                <a:tc>
                  <a:txBody>
                    <a:bodyPr/>
                    <a:lstStyle/>
                    <a:p>
                      <a:pPr algn="ctr">
                        <a:spcAft>
                          <a:spcPts val="0"/>
                        </a:spcAft>
                      </a:pPr>
                      <a:r>
                        <a:rPr lang="en-US" sz="1500" kern="100" dirty="0">
                          <a:effectLst/>
                          <a:latin typeface="標楷體" panose="03000509000000000000" pitchFamily="65" charset="-120"/>
                          <a:ea typeface="標楷體" panose="03000509000000000000" pitchFamily="65" charset="-120"/>
                        </a:rPr>
                        <a:t>110</a:t>
                      </a:r>
                      <a:endParaRPr lang="zh-TW" sz="1500" kern="100" dirty="0">
                        <a:solidFill>
                          <a:schemeClr val="tx1"/>
                        </a:solidFill>
                        <a:effectLst/>
                        <a:latin typeface="標楷體" panose="03000509000000000000" pitchFamily="65" charset="-120"/>
                        <a:ea typeface="標楷體" panose="03000509000000000000" pitchFamily="65" charset="-120"/>
                      </a:endParaRPr>
                    </a:p>
                  </a:txBody>
                  <a:tcPr marL="51435" marR="51435" marT="0" marB="0" anchor="ctr"/>
                </a:tc>
                <a:extLst>
                  <a:ext uri="{0D108BD9-81ED-4DB2-BD59-A6C34878D82A}">
                    <a16:rowId xmlns:a16="http://schemas.microsoft.com/office/drawing/2014/main" val="1981841812"/>
                  </a:ext>
                </a:extLst>
              </a:tr>
              <a:tr h="490941">
                <a:tc>
                  <a:txBody>
                    <a:bodyPr/>
                    <a:lstStyle/>
                    <a:p>
                      <a:pPr algn="ctr">
                        <a:spcAft>
                          <a:spcPts val="0"/>
                        </a:spcAft>
                      </a:pPr>
                      <a:r>
                        <a:rPr lang="zh-TW" sz="150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研習人數</a:t>
                      </a:r>
                      <a:endParaRPr lang="zh-TW" sz="1500"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txBody>
                  <a:tcPr marL="51435" marR="51435" marT="0" marB="0" anchor="ctr"/>
                </a:tc>
                <a:tc>
                  <a:txBody>
                    <a:bodyPr/>
                    <a:lstStyle/>
                    <a:p>
                      <a:pPr algn="ctr">
                        <a:spcAft>
                          <a:spcPts val="0"/>
                        </a:spcAft>
                      </a:pPr>
                      <a:r>
                        <a:rPr lang="en-US" altLang="zh-TW" sz="1500" kern="100" dirty="0">
                          <a:effectLst/>
                          <a:latin typeface="標楷體" panose="03000509000000000000" pitchFamily="65" charset="-120"/>
                          <a:ea typeface="標楷體" panose="03000509000000000000" pitchFamily="65" charset="-120"/>
                        </a:rPr>
                        <a:t>168</a:t>
                      </a:r>
                      <a:endParaRPr lang="zh-TW" sz="1500" kern="100" dirty="0">
                        <a:solidFill>
                          <a:schemeClr val="tx1"/>
                        </a:solidFill>
                        <a:effectLst/>
                        <a:latin typeface="標楷體" panose="03000509000000000000" pitchFamily="65" charset="-120"/>
                        <a:ea typeface="標楷體" panose="03000509000000000000" pitchFamily="65" charset="-120"/>
                      </a:endParaRPr>
                    </a:p>
                  </a:txBody>
                  <a:tcPr marL="51435" marR="51435" marT="0" marB="0" anchor="ctr"/>
                </a:tc>
                <a:extLst>
                  <a:ext uri="{0D108BD9-81ED-4DB2-BD59-A6C34878D82A}">
                    <a16:rowId xmlns:a16="http://schemas.microsoft.com/office/drawing/2014/main" val="2708889125"/>
                  </a:ext>
                </a:extLst>
              </a:tr>
            </a:tbl>
          </a:graphicData>
        </a:graphic>
      </p:graphicFrame>
      <p:sp>
        <p:nvSpPr>
          <p:cNvPr id="15" name="矩形 14"/>
          <p:cNvSpPr/>
          <p:nvPr/>
        </p:nvSpPr>
        <p:spPr>
          <a:xfrm>
            <a:off x="5089985" y="2728899"/>
            <a:ext cx="3262432" cy="323165"/>
          </a:xfrm>
          <a:prstGeom prst="rect">
            <a:avLst/>
          </a:prstGeom>
        </p:spPr>
        <p:txBody>
          <a:bodyPr wrap="none">
            <a:spAutoFit/>
          </a:bodyPr>
          <a:lstStyle/>
          <a:p>
            <a:r>
              <a:rPr lang="en-US" altLang="zh-TW" sz="1500" dirty="0">
                <a:solidFill>
                  <a:schemeClr val="accent5">
                    <a:lumMod val="50000"/>
                  </a:schemeClr>
                </a:solidFill>
                <a:latin typeface="標楷體" panose="03000509000000000000" pitchFamily="65" charset="-120"/>
                <a:ea typeface="標楷體" panose="03000509000000000000" pitchFamily="65" charset="-120"/>
              </a:rPr>
              <a:t>111</a:t>
            </a:r>
            <a:r>
              <a:rPr lang="zh-TW" altLang="en-US" sz="1500" dirty="0">
                <a:solidFill>
                  <a:schemeClr val="accent5">
                    <a:lumMod val="50000"/>
                  </a:schemeClr>
                </a:solidFill>
                <a:latin typeface="標楷體" panose="03000509000000000000" pitchFamily="65" charset="-120"/>
                <a:ea typeface="標楷體" panose="03000509000000000000" pitchFamily="65" charset="-120"/>
              </a:rPr>
              <a:t>月</a:t>
            </a:r>
            <a:r>
              <a:rPr lang="en-US" altLang="zh-TW" sz="1500" dirty="0">
                <a:solidFill>
                  <a:schemeClr val="accent5">
                    <a:lumMod val="50000"/>
                  </a:schemeClr>
                </a:solidFill>
                <a:latin typeface="標楷體" panose="03000509000000000000" pitchFamily="65" charset="-120"/>
                <a:ea typeface="標楷體" panose="03000509000000000000" pitchFamily="65" charset="-120"/>
              </a:rPr>
              <a:t>4</a:t>
            </a:r>
            <a:r>
              <a:rPr lang="zh-TW" altLang="en-US" sz="1500" dirty="0">
                <a:solidFill>
                  <a:schemeClr val="accent5">
                    <a:lumMod val="50000"/>
                  </a:schemeClr>
                </a:solidFill>
                <a:latin typeface="標楷體" panose="03000509000000000000" pitchFamily="65" charset="-120"/>
                <a:ea typeface="標楷體" panose="03000509000000000000" pitchFamily="65" charset="-120"/>
              </a:rPr>
              <a:t>月至</a:t>
            </a:r>
            <a:r>
              <a:rPr lang="en-US" altLang="zh-TW" sz="1500" dirty="0">
                <a:solidFill>
                  <a:schemeClr val="accent5">
                    <a:lumMod val="50000"/>
                  </a:schemeClr>
                </a:solidFill>
                <a:latin typeface="標楷體" panose="03000509000000000000" pitchFamily="65" charset="-120"/>
                <a:ea typeface="標楷體" panose="03000509000000000000" pitchFamily="65" charset="-120"/>
              </a:rPr>
              <a:t>9</a:t>
            </a:r>
            <a:r>
              <a:rPr lang="zh-TW" altLang="en-US" sz="1500" dirty="0">
                <a:solidFill>
                  <a:schemeClr val="accent5">
                    <a:lumMod val="50000"/>
                  </a:schemeClr>
                </a:solidFill>
                <a:latin typeface="標楷體" panose="03000509000000000000" pitchFamily="65" charset="-120"/>
                <a:ea typeface="標楷體" panose="03000509000000000000" pitchFamily="65" charset="-120"/>
              </a:rPr>
              <a:t>月</a:t>
            </a:r>
            <a:r>
              <a:rPr lang="zh-TW" altLang="en-US" sz="1500" kern="100" dirty="0">
                <a:solidFill>
                  <a:schemeClr val="accent5">
                    <a:lumMod val="50000"/>
                  </a:schemeClr>
                </a:solidFill>
                <a:latin typeface="標楷體" panose="03000509000000000000" pitchFamily="65" charset="-120"/>
                <a:ea typeface="標楷體" panose="03000509000000000000" pitchFamily="65" charset="-120"/>
                <a:cs typeface="Times New Roman" panose="02020603050405020304" pitchFamily="18" charset="0"/>
              </a:rPr>
              <a:t>薦送赴臺</a:t>
            </a:r>
            <a:r>
              <a:rPr lang="zh-TW" altLang="zh-TW" sz="1500" kern="100" dirty="0">
                <a:solidFill>
                  <a:schemeClr val="accent5">
                    <a:lumMod val="50000"/>
                  </a:schemeClr>
                </a:solidFill>
                <a:latin typeface="標楷體" panose="03000509000000000000" pitchFamily="65" charset="-120"/>
                <a:ea typeface="標楷體" panose="03000509000000000000" pitchFamily="65" charset="-120"/>
                <a:cs typeface="Times New Roman" panose="02020603050405020304" pitchFamily="18" charset="0"/>
              </a:rPr>
              <a:t>研習統計表</a:t>
            </a:r>
            <a:endParaRPr lang="zh-TW" altLang="en-US" sz="1500" dirty="0">
              <a:solidFill>
                <a:schemeClr val="accent5">
                  <a:lumMod val="50000"/>
                </a:schemeClr>
              </a:solidFill>
              <a:latin typeface="標楷體" panose="03000509000000000000" pitchFamily="65" charset="-120"/>
              <a:ea typeface="標楷體" panose="03000509000000000000" pitchFamily="65" charset="-120"/>
            </a:endParaRPr>
          </a:p>
        </p:txBody>
      </p:sp>
      <p:sp>
        <p:nvSpPr>
          <p:cNvPr id="17" name="矩形 16"/>
          <p:cNvSpPr/>
          <p:nvPr/>
        </p:nvSpPr>
        <p:spPr>
          <a:xfrm>
            <a:off x="3895344" y="438150"/>
            <a:ext cx="4898675" cy="1783052"/>
          </a:xfrm>
          <a:prstGeom prst="rect">
            <a:avLst/>
          </a:prstGeom>
        </p:spPr>
        <p:txBody>
          <a:bodyPr wrap="square">
            <a:spAutoFit/>
          </a:bodyPr>
          <a:lstStyle/>
          <a:p>
            <a:pPr marL="0" lvl="3" algn="just">
              <a:lnSpc>
                <a:spcPct val="150000"/>
              </a:lnSpc>
            </a:pPr>
            <a:r>
              <a:rPr lang="zh-TW" altLang="en-US" sz="1500" dirty="0">
                <a:latin typeface="標楷體" panose="03000509000000000000" pitchFamily="65" charset="-120"/>
                <a:ea typeface="標楷體" panose="03000509000000000000" pitchFamily="65" charset="-120"/>
              </a:rPr>
              <a:t>薦送本府暨所屬機關學校同仁赴台參加專業職能及知能相關研習課程，現階段均因防疫考量採遠距同步線上課程方式：</a:t>
            </a:r>
            <a:endParaRPr lang="en-US" altLang="zh-TW" sz="1500" dirty="0">
              <a:latin typeface="標楷體" panose="03000509000000000000" pitchFamily="65" charset="-120"/>
              <a:ea typeface="標楷體" panose="03000509000000000000" pitchFamily="65" charset="-120"/>
            </a:endParaRPr>
          </a:p>
          <a:p>
            <a:pPr marL="0" lvl="3" indent="336550" algn="just">
              <a:lnSpc>
                <a:spcPct val="150000"/>
              </a:lnSpc>
            </a:pPr>
            <a:r>
              <a:rPr lang="zh-TW" altLang="en-US" sz="1500" kern="100" dirty="0">
                <a:latin typeface="標楷體" panose="03000509000000000000" pitchFamily="65" charset="-120"/>
                <a:ea typeface="標楷體" panose="03000509000000000000" pitchFamily="65" charset="-120"/>
              </a:rPr>
              <a:t>為提升公務人力資源素質，促進公務決策品質與組織效能，鼓勵同仁積極參加各研習及官等訓練。</a:t>
            </a:r>
            <a:endParaRPr lang="en-US" altLang="zh-TW" sz="1500" kern="100" dirty="0">
              <a:latin typeface="標楷體" panose="03000509000000000000" pitchFamily="65" charset="-120"/>
              <a:ea typeface="標楷體" panose="03000509000000000000" pitchFamily="65" charset="-120"/>
            </a:endParaRPr>
          </a:p>
        </p:txBody>
      </p:sp>
      <p:sp>
        <p:nvSpPr>
          <p:cNvPr id="2" name="投影片編號版面配置區 1">
            <a:extLst>
              <a:ext uri="{FF2B5EF4-FFF2-40B4-BE49-F238E27FC236}">
                <a16:creationId xmlns:a16="http://schemas.microsoft.com/office/drawing/2014/main" id="{9DF387C5-4DFF-4158-91D1-1A29DA497460}"/>
              </a:ext>
            </a:extLst>
          </p:cNvPr>
          <p:cNvSpPr>
            <a:spLocks noGrp="1"/>
          </p:cNvSpPr>
          <p:nvPr>
            <p:ph type="sldNum" sz="quarter" idx="12"/>
          </p:nvPr>
        </p:nvSpPr>
        <p:spPr/>
        <p:txBody>
          <a:bodyPr/>
          <a:lstStyle/>
          <a:p>
            <a:fld id="{443609E0-E1B0-48A0-A8C7-BBCC2D839C84}" type="slidenum">
              <a:rPr lang="zh-CN" altLang="en-US" smtClean="0"/>
              <a:t>11</a:t>
            </a:fld>
            <a:endParaRPr lang="zh-CN" altLang="en-US"/>
          </a:p>
        </p:txBody>
      </p:sp>
    </p:spTree>
    <p:extLst>
      <p:ext uri="{BB962C8B-B14F-4D97-AF65-F5344CB8AC3E}">
        <p14:creationId xmlns:p14="http://schemas.microsoft.com/office/powerpoint/2010/main" val="228031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rotWithShape="1">
          <a:blip r:embed="rId2">
            <a:extLst>
              <a:ext uri="{28A0092B-C50C-407E-A947-70E740481C1C}">
                <a14:useLocalDpi xmlns:a14="http://schemas.microsoft.com/office/drawing/2010/main" val="0"/>
              </a:ext>
            </a:extLst>
          </a:blip>
          <a:srcRect t="10074" r="23679"/>
          <a:stretch/>
        </p:blipFill>
        <p:spPr>
          <a:xfrm>
            <a:off x="5720476" y="80031"/>
            <a:ext cx="3340940" cy="2758547"/>
          </a:xfrm>
          <a:prstGeom prst="rect">
            <a:avLst/>
          </a:prstGeom>
        </p:spPr>
      </p:pic>
      <p:sp>
        <p:nvSpPr>
          <p:cNvPr id="7" name="矩形 6"/>
          <p:cNvSpPr/>
          <p:nvPr/>
        </p:nvSpPr>
        <p:spPr>
          <a:xfrm>
            <a:off x="0" y="0"/>
            <a:ext cx="9144000" cy="94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p>
        </p:txBody>
      </p:sp>
      <p:sp>
        <p:nvSpPr>
          <p:cNvPr id="8" name="矩形 7"/>
          <p:cNvSpPr/>
          <p:nvPr/>
        </p:nvSpPr>
        <p:spPr>
          <a:xfrm>
            <a:off x="1" y="0"/>
            <a:ext cx="95693" cy="5143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矩形 8"/>
          <p:cNvSpPr/>
          <p:nvPr/>
        </p:nvSpPr>
        <p:spPr>
          <a:xfrm>
            <a:off x="0" y="5048493"/>
            <a:ext cx="9070154" cy="94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矩形 9"/>
          <p:cNvSpPr/>
          <p:nvPr/>
        </p:nvSpPr>
        <p:spPr>
          <a:xfrm>
            <a:off x="9053560" y="5166"/>
            <a:ext cx="95693" cy="5143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任意多边形: 形状 22">
            <a:extLst>
              <a:ext uri="{FF2B5EF4-FFF2-40B4-BE49-F238E27FC236}">
                <a16:creationId xmlns:a16="http://schemas.microsoft.com/office/drawing/2014/main" id="{1782A73D-068A-4071-B64D-47D898580182}"/>
              </a:ext>
            </a:extLst>
          </p:cNvPr>
          <p:cNvSpPr>
            <a:spLocks/>
          </p:cNvSpPr>
          <p:nvPr/>
        </p:nvSpPr>
        <p:spPr bwMode="auto">
          <a:xfrm>
            <a:off x="218873" y="94847"/>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2" name="任意多边形: 形状 20">
            <a:extLst>
              <a:ext uri="{FF2B5EF4-FFF2-40B4-BE49-F238E27FC236}">
                <a16:creationId xmlns:a16="http://schemas.microsoft.com/office/drawing/2014/main" id="{B5FDF3F4-9DBB-497A-BDC3-FB0610976AA2}"/>
              </a:ext>
            </a:extLst>
          </p:cNvPr>
          <p:cNvSpPr>
            <a:spLocks/>
          </p:cNvSpPr>
          <p:nvPr/>
        </p:nvSpPr>
        <p:spPr bwMode="auto">
          <a:xfrm>
            <a:off x="358091" y="295439"/>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5" name="矩形 14"/>
          <p:cNvSpPr/>
          <p:nvPr/>
        </p:nvSpPr>
        <p:spPr>
          <a:xfrm>
            <a:off x="1118669" y="1140351"/>
            <a:ext cx="4928427" cy="949491"/>
          </a:xfrm>
          <a:prstGeom prst="rect">
            <a:avLst/>
          </a:prstGeom>
        </p:spPr>
        <p:txBody>
          <a:bodyPr wrap="square">
            <a:spAutoFit/>
          </a:bodyPr>
          <a:lstStyle/>
          <a:p>
            <a:pPr marL="0" lvl="3" algn="just">
              <a:lnSpc>
                <a:spcPts val="2250"/>
              </a:lnSpc>
            </a:pPr>
            <a:r>
              <a:rPr lang="zh-TW" altLang="en-US" sz="1500" kern="100" dirty="0">
                <a:latin typeface="標楷體" panose="03000509000000000000" pitchFamily="65" charset="-120"/>
                <a:ea typeface="標楷體" panose="03000509000000000000" pitchFamily="65" charset="-120"/>
              </a:rPr>
              <a:t>為加强本府暨所屬公務人員勤惰與紀律管理，以提昇政府形象與服務效能，確實落實勤惰管理制度並確保差勤系統穩定性。</a:t>
            </a:r>
            <a:endParaRPr lang="en-US" altLang="zh-TW" sz="1500" kern="100" dirty="0">
              <a:latin typeface="標楷體" panose="03000509000000000000" pitchFamily="65" charset="-120"/>
              <a:ea typeface="標楷體" panose="03000509000000000000" pitchFamily="65" charset="-120"/>
            </a:endParaRPr>
          </a:p>
        </p:txBody>
      </p:sp>
      <p:sp>
        <p:nvSpPr>
          <p:cNvPr id="144" name="矩形 143"/>
          <p:cNvSpPr/>
          <p:nvPr/>
        </p:nvSpPr>
        <p:spPr>
          <a:xfrm>
            <a:off x="915693" y="390523"/>
            <a:ext cx="4224233" cy="415498"/>
          </a:xfrm>
          <a:prstGeom prst="rect">
            <a:avLst/>
          </a:prstGeom>
        </p:spPr>
        <p:txBody>
          <a:bodyPr wrap="none">
            <a:spAutoFit/>
          </a:bodyPr>
          <a:lstStyle/>
          <a:p>
            <a:r>
              <a:rPr lang="zh-TW" altLang="en-US" sz="2100" b="1" kern="100" dirty="0">
                <a:ea typeface="標楷體" panose="03000509000000000000" pitchFamily="65" charset="-120"/>
                <a:cs typeface="Times New Roman" panose="02020603050405020304" pitchFamily="18" charset="0"/>
              </a:rPr>
              <a:t>六、加強勤惰管理、提升服務績效</a:t>
            </a:r>
          </a:p>
        </p:txBody>
      </p:sp>
      <p:graphicFrame>
        <p:nvGraphicFramePr>
          <p:cNvPr id="159" name="資料庫圖表 158"/>
          <p:cNvGraphicFramePr/>
          <p:nvPr>
            <p:extLst>
              <p:ext uri="{D42A27DB-BD31-4B8C-83A1-F6EECF244321}">
                <p14:modId xmlns:p14="http://schemas.microsoft.com/office/powerpoint/2010/main" val="1671917501"/>
              </p:ext>
            </p:extLst>
          </p:nvPr>
        </p:nvGraphicFramePr>
        <p:xfrm>
          <a:off x="1412534" y="2303337"/>
          <a:ext cx="5626894" cy="226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0" name="矩形 159"/>
          <p:cNvSpPr/>
          <p:nvPr/>
        </p:nvSpPr>
        <p:spPr>
          <a:xfrm>
            <a:off x="1118669" y="2544500"/>
            <a:ext cx="1759250" cy="347145"/>
          </a:xfrm>
          <a:prstGeom prst="rect">
            <a:avLst/>
          </a:prstGeom>
          <a:effectLst>
            <a:outerShdw blurRad="76200" dir="13500000" sy="23000" kx="1200000" algn="br" rotWithShape="0">
              <a:prstClr val="black">
                <a:alpha val="2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r>
              <a:rPr lang="en-US" altLang="zh-TW" sz="16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a:t>
            </a:r>
            <a:r>
              <a:rPr lang="zh-TW" altLang="en-US" sz="16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人力加强管理</a:t>
            </a:r>
          </a:p>
        </p:txBody>
      </p:sp>
      <p:sp>
        <p:nvSpPr>
          <p:cNvPr id="161" name="矩形 160"/>
          <p:cNvSpPr/>
          <p:nvPr/>
        </p:nvSpPr>
        <p:spPr>
          <a:xfrm>
            <a:off x="4697501" y="2603573"/>
            <a:ext cx="1363318" cy="347145"/>
          </a:xfrm>
          <a:prstGeom prst="rect">
            <a:avLst/>
          </a:prstGeom>
          <a:effectLst>
            <a:outerShdw blurRad="76200" dir="13500000" sy="23000" kx="1200000" algn="br" rotWithShape="0">
              <a:prstClr val="black">
                <a:alpha val="2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r>
              <a:rPr lang="en-US" altLang="zh-TW" sz="16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a:t>
            </a:r>
            <a:r>
              <a:rPr lang="zh-TW" altLang="en-US" sz="16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系統穩定</a:t>
            </a:r>
          </a:p>
        </p:txBody>
      </p:sp>
      <p:sp>
        <p:nvSpPr>
          <p:cNvPr id="162" name="十字形 161"/>
          <p:cNvSpPr/>
          <p:nvPr/>
        </p:nvSpPr>
        <p:spPr>
          <a:xfrm>
            <a:off x="3951514" y="3186213"/>
            <a:ext cx="451955" cy="435769"/>
          </a:xfrm>
          <a:prstGeom prst="plus">
            <a:avLst/>
          </a:prstGeom>
          <a:solidFill>
            <a:srgbClr val="48625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sz="1350"/>
          </a:p>
        </p:txBody>
      </p:sp>
      <p:sp>
        <p:nvSpPr>
          <p:cNvPr id="2" name="投影片編號版面配置區 1">
            <a:extLst>
              <a:ext uri="{FF2B5EF4-FFF2-40B4-BE49-F238E27FC236}">
                <a16:creationId xmlns:a16="http://schemas.microsoft.com/office/drawing/2014/main" id="{E874F45C-BBB3-4DE7-924B-81E66BABE073}"/>
              </a:ext>
            </a:extLst>
          </p:cNvPr>
          <p:cNvSpPr>
            <a:spLocks noGrp="1"/>
          </p:cNvSpPr>
          <p:nvPr>
            <p:ph type="sldNum" sz="quarter" idx="12"/>
          </p:nvPr>
        </p:nvSpPr>
        <p:spPr/>
        <p:txBody>
          <a:bodyPr/>
          <a:lstStyle/>
          <a:p>
            <a:fld id="{443609E0-E1B0-48A0-A8C7-BBCC2D839C84}" type="slidenum">
              <a:rPr lang="zh-CN" altLang="en-US" smtClean="0"/>
              <a:t>12</a:t>
            </a:fld>
            <a:endParaRPr lang="zh-CN" altLang="en-US"/>
          </a:p>
        </p:txBody>
      </p:sp>
    </p:spTree>
    <p:extLst>
      <p:ext uri="{BB962C8B-B14F-4D97-AF65-F5344CB8AC3E}">
        <p14:creationId xmlns:p14="http://schemas.microsoft.com/office/powerpoint/2010/main" val="79660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94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矩形 7"/>
          <p:cNvSpPr/>
          <p:nvPr/>
        </p:nvSpPr>
        <p:spPr>
          <a:xfrm>
            <a:off x="1" y="0"/>
            <a:ext cx="95693" cy="5143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矩形 8"/>
          <p:cNvSpPr/>
          <p:nvPr/>
        </p:nvSpPr>
        <p:spPr>
          <a:xfrm>
            <a:off x="0" y="5048493"/>
            <a:ext cx="9070154" cy="94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矩形 9"/>
          <p:cNvSpPr/>
          <p:nvPr/>
        </p:nvSpPr>
        <p:spPr>
          <a:xfrm>
            <a:off x="9053560" y="5166"/>
            <a:ext cx="95693" cy="5143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任意多边形: 形状 22">
            <a:extLst>
              <a:ext uri="{FF2B5EF4-FFF2-40B4-BE49-F238E27FC236}">
                <a16:creationId xmlns:a16="http://schemas.microsoft.com/office/drawing/2014/main" id="{1782A73D-068A-4071-B64D-47D898580182}"/>
              </a:ext>
            </a:extLst>
          </p:cNvPr>
          <p:cNvSpPr>
            <a:spLocks/>
          </p:cNvSpPr>
          <p:nvPr/>
        </p:nvSpPr>
        <p:spPr bwMode="auto">
          <a:xfrm>
            <a:off x="218873" y="94847"/>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2" name="任意多边形: 形状 20">
            <a:extLst>
              <a:ext uri="{FF2B5EF4-FFF2-40B4-BE49-F238E27FC236}">
                <a16:creationId xmlns:a16="http://schemas.microsoft.com/office/drawing/2014/main" id="{B5FDF3F4-9DBB-497A-BDC3-FB0610976AA2}"/>
              </a:ext>
            </a:extLst>
          </p:cNvPr>
          <p:cNvSpPr>
            <a:spLocks/>
          </p:cNvSpPr>
          <p:nvPr/>
        </p:nvSpPr>
        <p:spPr bwMode="auto">
          <a:xfrm>
            <a:off x="358091" y="295439"/>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3" name="矩形 12"/>
          <p:cNvSpPr/>
          <p:nvPr/>
        </p:nvSpPr>
        <p:spPr>
          <a:xfrm>
            <a:off x="915693" y="390523"/>
            <a:ext cx="4224233" cy="415498"/>
          </a:xfrm>
          <a:prstGeom prst="rect">
            <a:avLst/>
          </a:prstGeom>
        </p:spPr>
        <p:txBody>
          <a:bodyPr wrap="none">
            <a:spAutoFit/>
          </a:bodyPr>
          <a:lstStyle/>
          <a:p>
            <a:r>
              <a:rPr lang="zh-TW" altLang="en-US" sz="2100" b="1" kern="100" dirty="0">
                <a:ea typeface="標楷體" panose="03000509000000000000" pitchFamily="65" charset="-120"/>
                <a:cs typeface="Times New Roman" panose="02020603050405020304" pitchFamily="18" charset="0"/>
              </a:rPr>
              <a:t>七、厲行退撫制度、加強退休聯誼</a:t>
            </a:r>
            <a:endParaRPr lang="zh-TW" altLang="en-US" sz="2100" dirty="0"/>
          </a:p>
        </p:txBody>
      </p:sp>
      <p:sp>
        <p:nvSpPr>
          <p:cNvPr id="14" name="矩形 13"/>
          <p:cNvSpPr/>
          <p:nvPr/>
        </p:nvSpPr>
        <p:spPr>
          <a:xfrm>
            <a:off x="631505" y="963126"/>
            <a:ext cx="3771876" cy="2446824"/>
          </a:xfrm>
          <a:prstGeom prst="rect">
            <a:avLst/>
          </a:prstGeom>
        </p:spPr>
        <p:txBody>
          <a:bodyPr wrap="square">
            <a:spAutoFit/>
          </a:bodyPr>
          <a:lstStyle/>
          <a:p>
            <a:pPr marL="339329"/>
            <a:r>
              <a:rPr lang="zh-TW" altLang="en-US" sz="1500" kern="100" dirty="0">
                <a:latin typeface="標楷體" panose="03000509000000000000" pitchFamily="65" charset="-120"/>
                <a:ea typeface="標楷體" panose="03000509000000000000" pitchFamily="65" charset="-120"/>
                <a:cs typeface="Times New Roman" panose="02020603050405020304" pitchFamily="18" charset="0"/>
              </a:rPr>
              <a:t>辦理本府及所屬所屬公務人員計</a:t>
            </a:r>
            <a:r>
              <a:rPr lang="en-US" altLang="zh-TW" sz="1500" b="1" u="sng" kern="1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26</a:t>
            </a:r>
            <a:r>
              <a:rPr lang="zh-TW" altLang="en-US" sz="1500" kern="100" dirty="0">
                <a:latin typeface="標楷體" panose="03000509000000000000" pitchFamily="65" charset="-120"/>
                <a:ea typeface="標楷體" panose="03000509000000000000" pitchFamily="65" charset="-120"/>
                <a:cs typeface="Times New Roman" panose="02020603050405020304" pitchFamily="18" charset="0"/>
              </a:rPr>
              <a:t>人退休申請案</a:t>
            </a:r>
            <a:r>
              <a:rPr lang="zh-TW" altLang="zh-TW" dirty="0"/>
              <a:t>、</a:t>
            </a:r>
            <a:r>
              <a:rPr lang="zh-TW" altLang="zh-TW" sz="1500" dirty="0">
                <a:latin typeface="標楷體" panose="03000509000000000000" pitchFamily="65" charset="-120"/>
                <a:ea typeface="標楷體" panose="03000509000000000000" pitchFamily="65" charset="-120"/>
              </a:rPr>
              <a:t>核定本縣金城國中校長許維民及許開山教師等</a:t>
            </a:r>
            <a:r>
              <a:rPr lang="en-US" altLang="zh-TW" sz="1500" b="1" u="sng" dirty="0">
                <a:solidFill>
                  <a:srgbClr val="700000"/>
                </a:solidFill>
                <a:latin typeface="標楷體" panose="03000509000000000000" pitchFamily="65" charset="-120"/>
                <a:ea typeface="標楷體" panose="03000509000000000000" pitchFamily="65" charset="-120"/>
              </a:rPr>
              <a:t>15</a:t>
            </a:r>
            <a:r>
              <a:rPr lang="zh-TW" altLang="zh-TW" sz="1500" dirty="0">
                <a:latin typeface="標楷體" panose="03000509000000000000" pitchFamily="65" charset="-120"/>
                <a:ea typeface="標楷體" panose="03000509000000000000" pitchFamily="65" charset="-120"/>
              </a:rPr>
              <a:t>人退休案。</a:t>
            </a:r>
            <a:endParaRPr lang="en-US" altLang="zh-TW" sz="1500" kern="100" dirty="0">
              <a:latin typeface="標楷體" panose="03000509000000000000" pitchFamily="65" charset="-120"/>
              <a:ea typeface="標楷體" panose="03000509000000000000" pitchFamily="65" charset="-120"/>
              <a:cs typeface="Times New Roman" panose="02020603050405020304" pitchFamily="18" charset="0"/>
            </a:endParaRPr>
          </a:p>
          <a:p>
            <a:pPr marL="339329"/>
            <a:r>
              <a:rPr lang="zh-TW" altLang="en-US" sz="1500" kern="100" dirty="0">
                <a:latin typeface="標楷體" panose="03000509000000000000" pitchFamily="65" charset="-120"/>
                <a:ea typeface="標楷體" panose="03000509000000000000" pitchFamily="65" charset="-120"/>
                <a:cs typeface="Times New Roman" panose="02020603050405020304" pitchFamily="18" charset="0"/>
              </a:rPr>
              <a:t>辦理本府暨所屬退休人員李國榮計</a:t>
            </a:r>
            <a:r>
              <a:rPr lang="en-US" altLang="zh-TW" sz="1500" b="1" u="sng" kern="1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4</a:t>
            </a:r>
            <a:r>
              <a:rPr lang="zh-TW" altLang="en-US" sz="1500" kern="100" dirty="0">
                <a:latin typeface="標楷體" panose="03000509000000000000" pitchFamily="65" charset="-120"/>
                <a:ea typeface="標楷體" panose="03000509000000000000" pitchFamily="65" charset="-120"/>
                <a:cs typeface="Times New Roman" panose="02020603050405020304" pitchFamily="18" charset="0"/>
              </a:rPr>
              <a:t>人遺屬年金申請案、</a:t>
            </a:r>
            <a:r>
              <a:rPr lang="zh-TW" altLang="en-US" sz="1500" dirty="0">
                <a:latin typeface="標楷體" panose="03000509000000000000" pitchFamily="65" charset="-120"/>
                <a:ea typeface="標楷體" panose="03000509000000000000" pitchFamily="65" charset="-120"/>
              </a:rPr>
              <a:t>核定本縣退休教職員魏文治遺屬年金案。</a:t>
            </a:r>
            <a:endParaRPr lang="en-US" altLang="zh-TW" sz="1500" dirty="0">
              <a:latin typeface="標楷體" panose="03000509000000000000" pitchFamily="65" charset="-120"/>
              <a:ea typeface="標楷體" panose="03000509000000000000" pitchFamily="65" charset="-120"/>
            </a:endParaRPr>
          </a:p>
          <a:p>
            <a:pPr marL="339329"/>
            <a:r>
              <a:rPr lang="zh-TW" altLang="zh-TW" sz="1500" kern="100" dirty="0">
                <a:latin typeface="標楷體" panose="03000509000000000000" pitchFamily="65" charset="-120"/>
                <a:ea typeface="標楷體" panose="03000509000000000000" pitchFamily="65" charset="-120"/>
                <a:cs typeface="Times New Roman" panose="02020603050405020304" pitchFamily="18" charset="0"/>
              </a:rPr>
              <a:t>為加強照護退休員工</a:t>
            </a:r>
            <a:r>
              <a:rPr lang="zh-TW" altLang="en-US" sz="15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1500" kern="100" dirty="0">
                <a:latin typeface="標楷體" panose="03000509000000000000" pitchFamily="65" charset="-120"/>
                <a:ea typeface="標楷體" panose="03000509000000000000" pitchFamily="65" charset="-120"/>
                <a:cs typeface="Times New Roman" panose="02020603050405020304" pitchFamily="18" charset="0"/>
              </a:rPr>
              <a:t>定期依規定核發月退休金、月遺屬年金、月撫卹金及三節慰問金等</a:t>
            </a:r>
            <a:r>
              <a:rPr lang="zh-TW" altLang="en-US" sz="1500" kern="100" dirty="0">
                <a:latin typeface="標楷體" panose="03000509000000000000" pitchFamily="65" charset="-120"/>
                <a:ea typeface="標楷體" panose="03000509000000000000" pitchFamily="65" charset="-120"/>
                <a:cs typeface="Times New Roman" panose="02020603050405020304" pitchFamily="18" charset="0"/>
              </a:rPr>
              <a:t>。</a:t>
            </a:r>
            <a:endParaRPr lang="zh-TW" altLang="en-US" sz="1500" dirty="0"/>
          </a:p>
          <a:p>
            <a:pPr marL="339329"/>
            <a:endParaRPr lang="en-US" altLang="zh-TW" sz="1500" kern="1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15" name="六角星形 14"/>
          <p:cNvSpPr/>
          <p:nvPr/>
        </p:nvSpPr>
        <p:spPr>
          <a:xfrm>
            <a:off x="764375" y="1047072"/>
            <a:ext cx="214313" cy="223661"/>
          </a:xfrm>
          <a:prstGeom prst="star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350"/>
          </a:p>
        </p:txBody>
      </p:sp>
      <p:sp>
        <p:nvSpPr>
          <p:cNvPr id="16" name="六角星形 15"/>
          <p:cNvSpPr/>
          <p:nvPr/>
        </p:nvSpPr>
        <p:spPr>
          <a:xfrm>
            <a:off x="808536" y="2390809"/>
            <a:ext cx="214313" cy="223661"/>
          </a:xfrm>
          <a:prstGeom prst="star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350"/>
          </a:p>
        </p:txBody>
      </p:sp>
      <p:graphicFrame>
        <p:nvGraphicFramePr>
          <p:cNvPr id="17" name="表格 16"/>
          <p:cNvGraphicFramePr>
            <a:graphicFrameLocks noGrp="1"/>
          </p:cNvGraphicFramePr>
          <p:nvPr>
            <p:extLst>
              <p:ext uri="{D42A27DB-BD31-4B8C-83A1-F6EECF244321}">
                <p14:modId xmlns:p14="http://schemas.microsoft.com/office/powerpoint/2010/main" val="1587403856"/>
              </p:ext>
            </p:extLst>
          </p:nvPr>
        </p:nvGraphicFramePr>
        <p:xfrm>
          <a:off x="4580412" y="2216736"/>
          <a:ext cx="4340714" cy="2147020"/>
        </p:xfrm>
        <a:graphic>
          <a:graphicData uri="http://schemas.openxmlformats.org/drawingml/2006/table">
            <a:tbl>
              <a:tblPr firstRow="1" bandRow="1">
                <a:tableStyleId>{5C22544A-7EE6-4342-B048-85BDC9FD1C3A}</a:tableStyleId>
              </a:tblPr>
              <a:tblGrid>
                <a:gridCol w="2478061">
                  <a:extLst>
                    <a:ext uri="{9D8B030D-6E8A-4147-A177-3AD203B41FA5}">
                      <a16:colId xmlns:a16="http://schemas.microsoft.com/office/drawing/2014/main" val="1137496954"/>
                    </a:ext>
                  </a:extLst>
                </a:gridCol>
                <a:gridCol w="632210">
                  <a:extLst>
                    <a:ext uri="{9D8B030D-6E8A-4147-A177-3AD203B41FA5}">
                      <a16:colId xmlns:a16="http://schemas.microsoft.com/office/drawing/2014/main" val="800812029"/>
                    </a:ext>
                  </a:extLst>
                </a:gridCol>
                <a:gridCol w="1230443">
                  <a:extLst>
                    <a:ext uri="{9D8B030D-6E8A-4147-A177-3AD203B41FA5}">
                      <a16:colId xmlns:a16="http://schemas.microsoft.com/office/drawing/2014/main" val="4279495011"/>
                    </a:ext>
                  </a:extLst>
                </a:gridCol>
              </a:tblGrid>
              <a:tr h="331865">
                <a:tc>
                  <a:txBody>
                    <a:bodyPr/>
                    <a:lstStyle/>
                    <a:p>
                      <a:pPr algn="ctr">
                        <a:spcAft>
                          <a:spcPts val="0"/>
                        </a:spcAft>
                      </a:pPr>
                      <a:r>
                        <a:rPr lang="zh-TW" sz="1400" kern="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核發項目</a:t>
                      </a:r>
                      <a:endParaRPr lang="zh-TW" sz="140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txBody>
                  <a:tcPr marL="51435" marR="51435" marT="0" marB="0" anchor="ctr"/>
                </a:tc>
                <a:tc>
                  <a:txBody>
                    <a:bodyPr/>
                    <a:lstStyle/>
                    <a:p>
                      <a:pPr algn="ctr">
                        <a:spcAft>
                          <a:spcPts val="0"/>
                        </a:spcAft>
                      </a:pPr>
                      <a:r>
                        <a:rPr lang="zh-TW" sz="1400" kern="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人次</a:t>
                      </a:r>
                      <a:endParaRPr lang="zh-TW" sz="140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txBody>
                  <a:tcPr marL="51435" marR="51435" marT="0" marB="0" anchor="ctr"/>
                </a:tc>
                <a:tc>
                  <a:txBody>
                    <a:bodyPr/>
                    <a:lstStyle/>
                    <a:p>
                      <a:pPr algn="ctr">
                        <a:spcAft>
                          <a:spcPts val="0"/>
                        </a:spcAft>
                      </a:pPr>
                      <a:r>
                        <a:rPr lang="zh-TW" sz="1400" kern="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金額</a:t>
                      </a:r>
                      <a:r>
                        <a:rPr lang="en-US" sz="1400" kern="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sz="1400" kern="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元</a:t>
                      </a:r>
                      <a:r>
                        <a:rPr lang="en-US" sz="1400" kern="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zh-TW" sz="140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txBody>
                  <a:tcPr marL="51435" marR="51435" marT="0" marB="0" anchor="ctr"/>
                </a:tc>
                <a:extLst>
                  <a:ext uri="{0D108BD9-81ED-4DB2-BD59-A6C34878D82A}">
                    <a16:rowId xmlns:a16="http://schemas.microsoft.com/office/drawing/2014/main" val="753577904"/>
                  </a:ext>
                </a:extLst>
              </a:tr>
              <a:tr h="443555">
                <a:tc>
                  <a:txBody>
                    <a:bodyPr/>
                    <a:lstStyle/>
                    <a:p>
                      <a:pPr algn="ctr">
                        <a:spcAft>
                          <a:spcPts val="0"/>
                        </a:spcAft>
                      </a:pPr>
                      <a:r>
                        <a:rPr lang="zh-TW" sz="1400" kern="0" dirty="0">
                          <a:effectLst/>
                          <a:latin typeface="標楷體" panose="03000509000000000000" pitchFamily="65" charset="-120"/>
                          <a:ea typeface="標楷體" panose="03000509000000000000" pitchFamily="65" charset="-120"/>
                        </a:rPr>
                        <a:t>月退休金</a:t>
                      </a:r>
                      <a:endParaRPr lang="zh-TW" sz="1400" kern="100" dirty="0">
                        <a:effectLst/>
                        <a:latin typeface="標楷體" panose="03000509000000000000" pitchFamily="65" charset="-120"/>
                        <a:ea typeface="標楷體" panose="03000509000000000000" pitchFamily="65" charset="-120"/>
                      </a:endParaRPr>
                    </a:p>
                  </a:txBody>
                  <a:tcPr marL="51435" marR="51435" marT="0" marB="0" anchor="ctr"/>
                </a:tc>
                <a:tc>
                  <a:txBody>
                    <a:bodyPr/>
                    <a:lstStyle/>
                    <a:p>
                      <a:pPr algn="ctr">
                        <a:spcAft>
                          <a:spcPts val="0"/>
                        </a:spcAft>
                      </a:pPr>
                      <a:r>
                        <a:rPr lang="en-US" altLang="zh-TW" sz="1400" kern="100" dirty="0">
                          <a:effectLst/>
                          <a:latin typeface="標楷體" panose="03000509000000000000" pitchFamily="65" charset="-120"/>
                          <a:ea typeface="標楷體" panose="03000509000000000000" pitchFamily="65" charset="-120"/>
                        </a:rPr>
                        <a:t>533</a:t>
                      </a:r>
                      <a:endParaRPr lang="zh-TW" sz="14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1400" kern="100" dirty="0">
                          <a:effectLst/>
                          <a:latin typeface="標楷體" panose="03000509000000000000" pitchFamily="65" charset="-120"/>
                          <a:ea typeface="標楷體" panose="03000509000000000000" pitchFamily="65" charset="-120"/>
                        </a:rPr>
                        <a:t>11,312,599</a:t>
                      </a:r>
                      <a:endParaRPr lang="zh-TW" sz="14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2031869225"/>
                  </a:ext>
                </a:extLst>
              </a:tr>
              <a:tr h="457200">
                <a:tc>
                  <a:txBody>
                    <a:bodyPr/>
                    <a:lstStyle/>
                    <a:p>
                      <a:pPr algn="ctr">
                        <a:spcAft>
                          <a:spcPts val="0"/>
                        </a:spcAft>
                      </a:pPr>
                      <a:r>
                        <a:rPr lang="zh-TW" sz="1400" kern="0" dirty="0">
                          <a:effectLst/>
                          <a:latin typeface="標楷體" panose="03000509000000000000" pitchFamily="65" charset="-120"/>
                          <a:ea typeface="標楷體" panose="03000509000000000000" pitchFamily="65" charset="-120"/>
                        </a:rPr>
                        <a:t>月遺屬年金</a:t>
                      </a:r>
                      <a:endParaRPr lang="zh-TW" sz="1400" kern="100" dirty="0">
                        <a:effectLst/>
                        <a:latin typeface="標楷體" panose="03000509000000000000" pitchFamily="65" charset="-120"/>
                        <a:ea typeface="標楷體" panose="03000509000000000000" pitchFamily="65" charset="-120"/>
                      </a:endParaRPr>
                    </a:p>
                  </a:txBody>
                  <a:tcPr marL="51435" marR="51435" marT="0" marB="0" anchor="ctr"/>
                </a:tc>
                <a:tc>
                  <a:txBody>
                    <a:bodyPr/>
                    <a:lstStyle/>
                    <a:p>
                      <a:pPr algn="ctr">
                        <a:spcAft>
                          <a:spcPts val="0"/>
                        </a:spcAft>
                      </a:pPr>
                      <a:r>
                        <a:rPr lang="en-US" altLang="zh-TW" sz="1400" kern="100" dirty="0">
                          <a:effectLst/>
                          <a:latin typeface="標楷體" panose="03000509000000000000" pitchFamily="65" charset="-120"/>
                          <a:ea typeface="標楷體" panose="03000509000000000000" pitchFamily="65" charset="-120"/>
                        </a:rPr>
                        <a:t>72</a:t>
                      </a:r>
                      <a:endParaRPr lang="zh-TW" sz="14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altLang="zh-TW" sz="1400" kern="100" dirty="0">
                          <a:effectLst/>
                          <a:latin typeface="標楷體" panose="03000509000000000000" pitchFamily="65" charset="-120"/>
                          <a:ea typeface="標楷體" panose="03000509000000000000" pitchFamily="65" charset="-120"/>
                        </a:rPr>
                        <a:t>1,057,947</a:t>
                      </a:r>
                      <a:endParaRPr lang="zh-TW" sz="14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573246289"/>
                  </a:ext>
                </a:extLst>
              </a:tr>
              <a:tr h="457200">
                <a:tc>
                  <a:txBody>
                    <a:bodyPr/>
                    <a:lstStyle/>
                    <a:p>
                      <a:pPr algn="ctr">
                        <a:spcAft>
                          <a:spcPts val="0"/>
                        </a:spcAft>
                      </a:pPr>
                      <a:r>
                        <a:rPr lang="zh-TW" sz="1400" kern="0">
                          <a:effectLst/>
                          <a:latin typeface="標楷體" panose="03000509000000000000" pitchFamily="65" charset="-120"/>
                          <a:ea typeface="標楷體" panose="03000509000000000000" pitchFamily="65" charset="-120"/>
                        </a:rPr>
                        <a:t>月撫卹金</a:t>
                      </a:r>
                      <a:endParaRPr lang="zh-TW" sz="1400" kern="100">
                        <a:effectLst/>
                        <a:latin typeface="標楷體" panose="03000509000000000000" pitchFamily="65" charset="-120"/>
                        <a:ea typeface="標楷體" panose="03000509000000000000" pitchFamily="65" charset="-120"/>
                      </a:endParaRPr>
                    </a:p>
                  </a:txBody>
                  <a:tcPr marL="51435" marR="51435" marT="0" marB="0" anchor="ctr"/>
                </a:tc>
                <a:tc>
                  <a:txBody>
                    <a:bodyPr/>
                    <a:lstStyle/>
                    <a:p>
                      <a:pPr algn="ctr">
                        <a:spcAft>
                          <a:spcPts val="0"/>
                        </a:spcAft>
                      </a:pPr>
                      <a:r>
                        <a:rPr lang="en-US" altLang="zh-TW" sz="1400" kern="100" dirty="0">
                          <a:effectLst/>
                          <a:latin typeface="標楷體" panose="03000509000000000000" pitchFamily="65" charset="-120"/>
                          <a:ea typeface="標楷體" panose="03000509000000000000" pitchFamily="65" charset="-120"/>
                        </a:rPr>
                        <a:t>7</a:t>
                      </a:r>
                      <a:endParaRPr lang="zh-TW" sz="14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altLang="zh-TW" sz="1400" kern="100" dirty="0">
                          <a:effectLst/>
                          <a:latin typeface="標楷體" panose="03000509000000000000" pitchFamily="65" charset="-120"/>
                          <a:ea typeface="標楷體" panose="03000509000000000000" pitchFamily="65" charset="-120"/>
                        </a:rPr>
                        <a:t>53,340</a:t>
                      </a:r>
                      <a:endParaRPr lang="zh-TW" sz="14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736318815"/>
                  </a:ext>
                </a:extLst>
              </a:tr>
              <a:tr h="457200">
                <a:tc>
                  <a:txBody>
                    <a:bodyPr/>
                    <a:lstStyle/>
                    <a:p>
                      <a:pPr algn="ctr">
                        <a:spcAft>
                          <a:spcPts val="0"/>
                        </a:spcAft>
                      </a:pPr>
                      <a:r>
                        <a:rPr lang="zh-TW" sz="1400" kern="0" dirty="0">
                          <a:effectLst/>
                          <a:latin typeface="標楷體" panose="03000509000000000000" pitchFamily="65" charset="-120"/>
                          <a:ea typeface="標楷體" panose="03000509000000000000" pitchFamily="65" charset="-120"/>
                        </a:rPr>
                        <a:t>退休員工</a:t>
                      </a:r>
                      <a:r>
                        <a:rPr lang="en-US" sz="1400" kern="0" dirty="0">
                          <a:effectLst/>
                          <a:latin typeface="標楷體" panose="03000509000000000000" pitchFamily="65" charset="-120"/>
                          <a:ea typeface="標楷體" panose="03000509000000000000" pitchFamily="65" charset="-120"/>
                        </a:rPr>
                        <a:t>(</a:t>
                      </a:r>
                      <a:r>
                        <a:rPr lang="zh-TW" sz="1400" kern="0" dirty="0">
                          <a:effectLst/>
                          <a:latin typeface="標楷體" panose="03000509000000000000" pitchFamily="65" charset="-120"/>
                          <a:ea typeface="標楷體" panose="03000509000000000000" pitchFamily="65" charset="-120"/>
                        </a:rPr>
                        <a:t>及遺族</a:t>
                      </a:r>
                      <a:r>
                        <a:rPr lang="en-US" sz="1400" kern="0" dirty="0">
                          <a:effectLst/>
                          <a:latin typeface="標楷體" panose="03000509000000000000" pitchFamily="65" charset="-120"/>
                          <a:ea typeface="標楷體" panose="03000509000000000000" pitchFamily="65" charset="-120"/>
                        </a:rPr>
                        <a:t>)</a:t>
                      </a:r>
                      <a:r>
                        <a:rPr lang="zh-TW" sz="1400" kern="0" dirty="0">
                          <a:effectLst/>
                          <a:latin typeface="標楷體" panose="03000509000000000000" pitchFamily="65" charset="-120"/>
                          <a:ea typeface="標楷體" panose="03000509000000000000" pitchFamily="65" charset="-120"/>
                        </a:rPr>
                        <a:t>三節慰問金</a:t>
                      </a:r>
                      <a:endParaRPr lang="zh-TW" sz="1400" kern="100" dirty="0">
                        <a:effectLst/>
                        <a:latin typeface="標楷體" panose="03000509000000000000" pitchFamily="65" charset="-120"/>
                        <a:ea typeface="標楷體" panose="03000509000000000000" pitchFamily="65" charset="-120"/>
                      </a:endParaRPr>
                    </a:p>
                  </a:txBody>
                  <a:tcPr marL="51435" marR="51435" marT="0" marB="0" anchor="ctr"/>
                </a:tc>
                <a:tc>
                  <a:txBody>
                    <a:bodyPr/>
                    <a:lstStyle/>
                    <a:p>
                      <a:pPr algn="ctr">
                        <a:spcAft>
                          <a:spcPts val="0"/>
                        </a:spcAft>
                      </a:pPr>
                      <a:r>
                        <a:rPr lang="en-US" altLang="zh-TW" sz="1400" kern="100" dirty="0">
                          <a:effectLst/>
                          <a:latin typeface="標楷體" panose="03000509000000000000" pitchFamily="65" charset="-120"/>
                          <a:ea typeface="標楷體" panose="03000509000000000000" pitchFamily="65" charset="-120"/>
                        </a:rPr>
                        <a:t>66</a:t>
                      </a:r>
                      <a:endParaRPr lang="zh-TW" sz="14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altLang="zh-TW" sz="1400" kern="100" dirty="0">
                          <a:effectLst/>
                          <a:latin typeface="標楷體" panose="03000509000000000000" pitchFamily="65" charset="-120"/>
                          <a:ea typeface="標楷體" panose="03000509000000000000" pitchFamily="65" charset="-120"/>
                        </a:rPr>
                        <a:t>132,000</a:t>
                      </a:r>
                      <a:endParaRPr lang="zh-TW" sz="14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3322236152"/>
                  </a:ext>
                </a:extLst>
              </a:tr>
            </a:tbl>
          </a:graphicData>
        </a:graphic>
      </p:graphicFrame>
      <p:pic>
        <p:nvPicPr>
          <p:cNvPr id="19" name="圖片 18"/>
          <p:cNvPicPr>
            <a:picLocks noChangeAspect="1"/>
          </p:cNvPicPr>
          <p:nvPr/>
        </p:nvPicPr>
        <p:blipFill rotWithShape="1">
          <a:blip r:embed="rId2" cstate="print">
            <a:extLst>
              <a:ext uri="{28A0092B-C50C-407E-A947-70E740481C1C}">
                <a14:useLocalDpi xmlns:a14="http://schemas.microsoft.com/office/drawing/2010/main" val="0"/>
              </a:ext>
            </a:extLst>
          </a:blip>
          <a:srcRect t="24732"/>
          <a:stretch/>
        </p:blipFill>
        <p:spPr>
          <a:xfrm>
            <a:off x="5286375" y="109215"/>
            <a:ext cx="3771877" cy="1603862"/>
          </a:xfrm>
          <a:prstGeom prst="rect">
            <a:avLst/>
          </a:prstGeom>
        </p:spPr>
      </p:pic>
      <p:pic>
        <p:nvPicPr>
          <p:cNvPr id="3" name="圖片 2"/>
          <p:cNvPicPr>
            <a:picLocks noChangeAspect="1"/>
          </p:cNvPicPr>
          <p:nvPr/>
        </p:nvPicPr>
        <p:blipFill>
          <a:blip r:embed="rId3"/>
          <a:stretch>
            <a:fillRect/>
          </a:stretch>
        </p:blipFill>
        <p:spPr>
          <a:xfrm>
            <a:off x="600738" y="3200338"/>
            <a:ext cx="1879808" cy="1246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圖片 4"/>
          <p:cNvPicPr>
            <a:picLocks noChangeAspect="1"/>
          </p:cNvPicPr>
          <p:nvPr/>
        </p:nvPicPr>
        <p:blipFill>
          <a:blip r:embed="rId4"/>
          <a:stretch>
            <a:fillRect/>
          </a:stretch>
        </p:blipFill>
        <p:spPr>
          <a:xfrm>
            <a:off x="2274226" y="3582695"/>
            <a:ext cx="1894541" cy="1255796"/>
          </a:xfrm>
          <a:prstGeom prst="roundRect">
            <a:avLst>
              <a:gd name="adj" fmla="val 8594"/>
            </a:avLst>
          </a:prstGeom>
          <a:solidFill>
            <a:schemeClr val="accent3">
              <a:lumMod val="75000"/>
            </a:schemeClr>
          </a:solidFill>
          <a:ln>
            <a:noFill/>
          </a:ln>
          <a:effectLst>
            <a:reflection blurRad="12700" stA="38000" endPos="28000" dist="5000" dir="5400000" sy="-100000" algn="bl" rotWithShape="0"/>
          </a:effectLst>
        </p:spPr>
      </p:pic>
      <p:sp>
        <p:nvSpPr>
          <p:cNvPr id="2" name="矩形 1"/>
          <p:cNvSpPr/>
          <p:nvPr/>
        </p:nvSpPr>
        <p:spPr>
          <a:xfrm>
            <a:off x="4365801" y="1775626"/>
            <a:ext cx="4701276" cy="323165"/>
          </a:xfrm>
          <a:prstGeom prst="rect">
            <a:avLst/>
          </a:prstGeom>
        </p:spPr>
        <p:txBody>
          <a:bodyPr wrap="square">
            <a:spAutoFit/>
          </a:bodyPr>
          <a:lstStyle/>
          <a:p>
            <a:pPr algn="ctr"/>
            <a:r>
              <a:rPr lang="en-US" altLang="zh-TW" sz="1500" kern="100" dirty="0">
                <a:solidFill>
                  <a:schemeClr val="accent5">
                    <a:lumMod val="50000"/>
                  </a:schemeClr>
                </a:solidFill>
                <a:latin typeface="標楷體" panose="03000509000000000000" pitchFamily="65" charset="-120"/>
                <a:ea typeface="標楷體" panose="03000509000000000000" pitchFamily="65" charset="-120"/>
              </a:rPr>
              <a:t>111</a:t>
            </a:r>
            <a:r>
              <a:rPr lang="zh-TW" altLang="en-US" sz="1500" kern="100" dirty="0">
                <a:solidFill>
                  <a:schemeClr val="accent5">
                    <a:lumMod val="50000"/>
                  </a:schemeClr>
                </a:solidFill>
                <a:latin typeface="標楷體" panose="03000509000000000000" pitchFamily="65" charset="-120"/>
                <a:ea typeface="標楷體" panose="03000509000000000000" pitchFamily="65" charset="-120"/>
              </a:rPr>
              <a:t>年</a:t>
            </a:r>
            <a:r>
              <a:rPr lang="en-US" altLang="zh-TW" sz="1500" kern="100" dirty="0">
                <a:solidFill>
                  <a:schemeClr val="accent5">
                    <a:lumMod val="50000"/>
                  </a:schemeClr>
                </a:solidFill>
                <a:latin typeface="標楷體" panose="03000509000000000000" pitchFamily="65" charset="-120"/>
                <a:ea typeface="標楷體" panose="03000509000000000000" pitchFamily="65" charset="-120"/>
              </a:rPr>
              <a:t>4</a:t>
            </a:r>
            <a:r>
              <a:rPr lang="zh-TW" altLang="en-US" sz="1500" kern="100" dirty="0">
                <a:solidFill>
                  <a:schemeClr val="accent5">
                    <a:lumMod val="50000"/>
                  </a:schemeClr>
                </a:solidFill>
                <a:latin typeface="標楷體" panose="03000509000000000000" pitchFamily="65" charset="-120"/>
                <a:ea typeface="標楷體" panose="03000509000000000000" pitchFamily="65" charset="-120"/>
              </a:rPr>
              <a:t>月至</a:t>
            </a:r>
            <a:r>
              <a:rPr lang="en-US" altLang="zh-TW" sz="1500" kern="100" dirty="0">
                <a:solidFill>
                  <a:schemeClr val="accent5">
                    <a:lumMod val="50000"/>
                  </a:schemeClr>
                </a:solidFill>
                <a:latin typeface="標楷體" panose="03000509000000000000" pitchFamily="65" charset="-120"/>
                <a:ea typeface="標楷體" panose="03000509000000000000" pitchFamily="65" charset="-120"/>
              </a:rPr>
              <a:t>9</a:t>
            </a:r>
            <a:r>
              <a:rPr lang="zh-TW" altLang="en-US" sz="1500" kern="100" dirty="0">
                <a:solidFill>
                  <a:schemeClr val="accent5">
                    <a:lumMod val="50000"/>
                  </a:schemeClr>
                </a:solidFill>
                <a:latin typeface="標楷體" panose="03000509000000000000" pitchFamily="65" charset="-120"/>
                <a:ea typeface="標楷體" panose="03000509000000000000" pitchFamily="65" charset="-120"/>
              </a:rPr>
              <a:t>月退休人員各項退離給與發放情形統計表</a:t>
            </a:r>
            <a:endParaRPr lang="zh-TW" altLang="en-US" sz="1500" dirty="0">
              <a:solidFill>
                <a:schemeClr val="accent5">
                  <a:lumMod val="50000"/>
                </a:schemeClr>
              </a:solidFill>
              <a:latin typeface="標楷體" panose="03000509000000000000" pitchFamily="65" charset="-120"/>
              <a:ea typeface="標楷體" panose="03000509000000000000" pitchFamily="65" charset="-120"/>
            </a:endParaRPr>
          </a:p>
        </p:txBody>
      </p:sp>
      <p:sp>
        <p:nvSpPr>
          <p:cNvPr id="6" name="投影片編號版面配置區 5">
            <a:extLst>
              <a:ext uri="{FF2B5EF4-FFF2-40B4-BE49-F238E27FC236}">
                <a16:creationId xmlns:a16="http://schemas.microsoft.com/office/drawing/2014/main" id="{5D306B76-38A6-487A-B27C-FADAA0C10CD9}"/>
              </a:ext>
            </a:extLst>
          </p:cNvPr>
          <p:cNvSpPr>
            <a:spLocks noGrp="1"/>
          </p:cNvSpPr>
          <p:nvPr>
            <p:ph type="sldNum" sz="quarter" idx="12"/>
          </p:nvPr>
        </p:nvSpPr>
        <p:spPr/>
        <p:txBody>
          <a:bodyPr/>
          <a:lstStyle/>
          <a:p>
            <a:fld id="{443609E0-E1B0-48A0-A8C7-BBCC2D839C84}" type="slidenum">
              <a:rPr lang="zh-CN" altLang="en-US" smtClean="0"/>
              <a:t>13</a:t>
            </a:fld>
            <a:endParaRPr lang="zh-CN" altLang="en-US"/>
          </a:p>
        </p:txBody>
      </p:sp>
      <p:sp>
        <p:nvSpPr>
          <p:cNvPr id="18" name="六角星形 15">
            <a:extLst>
              <a:ext uri="{FF2B5EF4-FFF2-40B4-BE49-F238E27FC236}">
                <a16:creationId xmlns:a16="http://schemas.microsoft.com/office/drawing/2014/main" id="{4C21BA81-28CB-44B2-BA96-8282DD1F0450}"/>
              </a:ext>
            </a:extLst>
          </p:cNvPr>
          <p:cNvSpPr/>
          <p:nvPr/>
        </p:nvSpPr>
        <p:spPr>
          <a:xfrm>
            <a:off x="764375" y="1775626"/>
            <a:ext cx="214313" cy="223661"/>
          </a:xfrm>
          <a:prstGeom prst="star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350"/>
          </a:p>
        </p:txBody>
      </p:sp>
    </p:spTree>
    <p:extLst>
      <p:ext uri="{BB962C8B-B14F-4D97-AF65-F5344CB8AC3E}">
        <p14:creationId xmlns:p14="http://schemas.microsoft.com/office/powerpoint/2010/main" val="71626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5"/>
          <p:cNvSpPr>
            <a:spLocks noChangeAspect="1"/>
          </p:cNvSpPr>
          <p:nvPr/>
        </p:nvSpPr>
        <p:spPr bwMode="auto">
          <a:xfrm>
            <a:off x="2762998" y="1178321"/>
            <a:ext cx="3062423" cy="3537000"/>
          </a:xfrm>
          <a:custGeom>
            <a:avLst/>
            <a:gdLst>
              <a:gd name="T0" fmla="*/ 3349 w 3349"/>
              <a:gd name="T1" fmla="*/ 2902 h 3868"/>
              <a:gd name="T2" fmla="*/ 1675 w 3349"/>
              <a:gd name="T3" fmla="*/ 3868 h 3868"/>
              <a:gd name="T4" fmla="*/ 0 w 3349"/>
              <a:gd name="T5" fmla="*/ 2902 h 3868"/>
              <a:gd name="T6" fmla="*/ 0 w 3349"/>
              <a:gd name="T7" fmla="*/ 966 h 3868"/>
              <a:gd name="T8" fmla="*/ 1675 w 3349"/>
              <a:gd name="T9" fmla="*/ 0 h 3868"/>
              <a:gd name="T10" fmla="*/ 3349 w 3349"/>
              <a:gd name="T11" fmla="*/ 966 h 3868"/>
              <a:gd name="T12" fmla="*/ 3349 w 3349"/>
              <a:gd name="T13" fmla="*/ 2902 h 3868"/>
            </a:gdLst>
            <a:ahLst/>
            <a:cxnLst>
              <a:cxn ang="0">
                <a:pos x="T0" y="T1"/>
              </a:cxn>
              <a:cxn ang="0">
                <a:pos x="T2" y="T3"/>
              </a:cxn>
              <a:cxn ang="0">
                <a:pos x="T4" y="T5"/>
              </a:cxn>
              <a:cxn ang="0">
                <a:pos x="T6" y="T7"/>
              </a:cxn>
              <a:cxn ang="0">
                <a:pos x="T8" y="T9"/>
              </a:cxn>
              <a:cxn ang="0">
                <a:pos x="T10" y="T11"/>
              </a:cxn>
              <a:cxn ang="0">
                <a:pos x="T12" y="T13"/>
              </a:cxn>
            </a:cxnLst>
            <a:rect l="0" t="0" r="r" b="b"/>
            <a:pathLst>
              <a:path w="3349" h="3868">
                <a:moveTo>
                  <a:pt x="3349" y="2902"/>
                </a:moveTo>
                <a:lnTo>
                  <a:pt x="1675" y="3868"/>
                </a:lnTo>
                <a:lnTo>
                  <a:pt x="0" y="2902"/>
                </a:lnTo>
                <a:lnTo>
                  <a:pt x="0" y="966"/>
                </a:lnTo>
                <a:lnTo>
                  <a:pt x="1675" y="0"/>
                </a:lnTo>
                <a:lnTo>
                  <a:pt x="3349" y="966"/>
                </a:lnTo>
                <a:lnTo>
                  <a:pt x="3349" y="2902"/>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vert="horz" wrap="square" lIns="51435" tIns="25718" rIns="51435" bIns="25718" numCol="1" anchor="t" anchorCtr="0" compatLnSpc="1"/>
          <a:lstStyle/>
          <a:p>
            <a:endParaRPr lang="zh-CN" altLang="en-US" sz="1200"/>
          </a:p>
        </p:txBody>
      </p:sp>
      <p:grpSp>
        <p:nvGrpSpPr>
          <p:cNvPr id="239" name="组合 17"/>
          <p:cNvGrpSpPr/>
          <p:nvPr/>
        </p:nvGrpSpPr>
        <p:grpSpPr>
          <a:xfrm>
            <a:off x="4533709" y="3704161"/>
            <a:ext cx="1038386" cy="1125805"/>
            <a:chOff x="3441571" y="1077935"/>
            <a:chExt cx="1031704" cy="1191173"/>
          </a:xfrm>
        </p:grpSpPr>
        <p:grpSp>
          <p:nvGrpSpPr>
            <p:cNvPr id="240" name="组合 18"/>
            <p:cNvGrpSpPr/>
            <p:nvPr/>
          </p:nvGrpSpPr>
          <p:grpSpPr>
            <a:xfrm>
              <a:off x="3441571" y="1077935"/>
              <a:ext cx="1031704" cy="1191173"/>
              <a:chOff x="3441571" y="1077935"/>
              <a:chExt cx="1031704" cy="1191173"/>
            </a:xfrm>
          </p:grpSpPr>
          <p:sp>
            <p:nvSpPr>
              <p:cNvPr id="242" name="Freeform 14"/>
              <p:cNvSpPr/>
              <p:nvPr/>
            </p:nvSpPr>
            <p:spPr bwMode="auto">
              <a:xfrm>
                <a:off x="3503246" y="1113176"/>
                <a:ext cx="454620" cy="203522"/>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200"/>
              </a:p>
            </p:txBody>
          </p:sp>
          <p:sp>
            <p:nvSpPr>
              <p:cNvPr id="243" name="Freeform 15"/>
              <p:cNvSpPr/>
              <p:nvPr/>
            </p:nvSpPr>
            <p:spPr bwMode="auto">
              <a:xfrm>
                <a:off x="3441571" y="1077935"/>
                <a:ext cx="1031704" cy="1191173"/>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51435" tIns="25718" rIns="51435" bIns="25718" numCol="1" anchor="t" anchorCtr="0" compatLnSpc="1"/>
              <a:lstStyle/>
              <a:p>
                <a:endParaRPr lang="zh-CN" altLang="en-US" sz="1200"/>
              </a:p>
            </p:txBody>
          </p:sp>
          <p:sp>
            <p:nvSpPr>
              <p:cNvPr id="244" name="Freeform 16"/>
              <p:cNvSpPr/>
              <p:nvPr/>
            </p:nvSpPr>
            <p:spPr bwMode="auto">
              <a:xfrm>
                <a:off x="3503246" y="1113176"/>
                <a:ext cx="350656" cy="378849"/>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486252"/>
              </a:solidFill>
              <a:ln>
                <a:solidFill>
                  <a:srgbClr val="323E50"/>
                </a:solidFill>
              </a:ln>
            </p:spPr>
            <p:txBody>
              <a:bodyPr vert="horz" wrap="square" lIns="51435" tIns="25718" rIns="51435" bIns="25718" numCol="1" anchor="t" anchorCtr="0" compatLnSpc="1"/>
              <a:lstStyle/>
              <a:p>
                <a:endParaRPr lang="zh-CN" altLang="en-US" sz="1200" dirty="0"/>
              </a:p>
            </p:txBody>
          </p:sp>
        </p:grpSp>
        <p:sp>
          <p:nvSpPr>
            <p:cNvPr id="241" name="TextBox 19"/>
            <p:cNvSpPr txBox="1"/>
            <p:nvPr/>
          </p:nvSpPr>
          <p:spPr>
            <a:xfrm>
              <a:off x="3534466" y="1234477"/>
              <a:ext cx="345932" cy="293082"/>
            </a:xfrm>
            <a:prstGeom prst="rect">
              <a:avLst/>
            </a:prstGeom>
            <a:noFill/>
          </p:spPr>
          <p:txBody>
            <a:bodyPr wrap="none" rtlCol="0">
              <a:spAutoFit/>
            </a:bodyPr>
            <a:lstStyle/>
            <a:p>
              <a:r>
                <a:rPr lang="en-US" altLang="zh-CN" sz="1200" dirty="0">
                  <a:solidFill>
                    <a:schemeClr val="bg1"/>
                  </a:solidFill>
                  <a:effectLst>
                    <a:outerShdw blurRad="38100" dist="38100" dir="2700000" algn="tl">
                      <a:srgbClr val="000000">
                        <a:alpha val="43137"/>
                      </a:srgbClr>
                    </a:outerShdw>
                  </a:effectLst>
                  <a:latin typeface="Impact" panose="020B0806030902050204" pitchFamily="34" charset="0"/>
                </a:rPr>
                <a:t>03</a:t>
              </a:r>
              <a:endParaRPr lang="zh-CN" altLang="en-US" sz="1200" dirty="0">
                <a:solidFill>
                  <a:schemeClr val="bg1"/>
                </a:solidFill>
                <a:effectLst>
                  <a:outerShdw blurRad="38100" dist="38100" dir="2700000" algn="tl">
                    <a:srgbClr val="000000">
                      <a:alpha val="43137"/>
                    </a:srgbClr>
                  </a:outerShdw>
                </a:effectLst>
                <a:latin typeface="Impact" panose="020B0806030902050204" pitchFamily="34" charset="0"/>
              </a:endParaRPr>
            </a:p>
          </p:txBody>
        </p:sp>
      </p:grpSp>
      <p:sp>
        <p:nvSpPr>
          <p:cNvPr id="7" name="矩形 6"/>
          <p:cNvSpPr/>
          <p:nvPr/>
        </p:nvSpPr>
        <p:spPr>
          <a:xfrm>
            <a:off x="0" y="0"/>
            <a:ext cx="9144000"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矩形 7"/>
          <p:cNvSpPr/>
          <p:nvPr/>
        </p:nvSpPr>
        <p:spPr>
          <a:xfrm>
            <a:off x="1" y="0"/>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矩形 9"/>
          <p:cNvSpPr/>
          <p:nvPr/>
        </p:nvSpPr>
        <p:spPr>
          <a:xfrm>
            <a:off x="9053560" y="5166"/>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任意多边形: 形状 22">
            <a:extLst>
              <a:ext uri="{FF2B5EF4-FFF2-40B4-BE49-F238E27FC236}">
                <a16:creationId xmlns:a16="http://schemas.microsoft.com/office/drawing/2014/main" id="{1782A73D-068A-4071-B64D-47D898580182}"/>
              </a:ext>
            </a:extLst>
          </p:cNvPr>
          <p:cNvSpPr>
            <a:spLocks/>
          </p:cNvSpPr>
          <p:nvPr/>
        </p:nvSpPr>
        <p:spPr bwMode="auto">
          <a:xfrm>
            <a:off x="218873" y="94847"/>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2" name="任意多边形: 形状 20">
            <a:extLst>
              <a:ext uri="{FF2B5EF4-FFF2-40B4-BE49-F238E27FC236}">
                <a16:creationId xmlns:a16="http://schemas.microsoft.com/office/drawing/2014/main" id="{B5FDF3F4-9DBB-497A-BDC3-FB0610976AA2}"/>
              </a:ext>
            </a:extLst>
          </p:cNvPr>
          <p:cNvSpPr>
            <a:spLocks/>
          </p:cNvSpPr>
          <p:nvPr/>
        </p:nvSpPr>
        <p:spPr bwMode="auto">
          <a:xfrm>
            <a:off x="358091" y="295439"/>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grpSp>
        <p:nvGrpSpPr>
          <p:cNvPr id="30" name="组合 17"/>
          <p:cNvGrpSpPr/>
          <p:nvPr/>
        </p:nvGrpSpPr>
        <p:grpSpPr>
          <a:xfrm>
            <a:off x="2243358" y="2352813"/>
            <a:ext cx="1038386" cy="1125805"/>
            <a:chOff x="3441571" y="1077935"/>
            <a:chExt cx="1031704" cy="1191173"/>
          </a:xfrm>
        </p:grpSpPr>
        <p:grpSp>
          <p:nvGrpSpPr>
            <p:cNvPr id="31" name="组合 18"/>
            <p:cNvGrpSpPr/>
            <p:nvPr/>
          </p:nvGrpSpPr>
          <p:grpSpPr>
            <a:xfrm>
              <a:off x="3441571" y="1077935"/>
              <a:ext cx="1031704" cy="1191173"/>
              <a:chOff x="3441571" y="1077935"/>
              <a:chExt cx="1031704" cy="1191173"/>
            </a:xfrm>
          </p:grpSpPr>
          <p:sp>
            <p:nvSpPr>
              <p:cNvPr id="33" name="Freeform 14"/>
              <p:cNvSpPr/>
              <p:nvPr/>
            </p:nvSpPr>
            <p:spPr bwMode="auto">
              <a:xfrm>
                <a:off x="3503246" y="1113176"/>
                <a:ext cx="454620" cy="203522"/>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200"/>
              </a:p>
            </p:txBody>
          </p:sp>
          <p:sp>
            <p:nvSpPr>
              <p:cNvPr id="34" name="Freeform 15"/>
              <p:cNvSpPr/>
              <p:nvPr/>
            </p:nvSpPr>
            <p:spPr bwMode="auto">
              <a:xfrm>
                <a:off x="3441571" y="1077935"/>
                <a:ext cx="1031704" cy="1191173"/>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51435" tIns="25718" rIns="51435" bIns="25718" numCol="1" anchor="t" anchorCtr="0" compatLnSpc="1"/>
              <a:lstStyle/>
              <a:p>
                <a:endParaRPr lang="zh-CN" altLang="en-US" sz="1200"/>
              </a:p>
            </p:txBody>
          </p:sp>
          <p:sp>
            <p:nvSpPr>
              <p:cNvPr id="35" name="Freeform 16"/>
              <p:cNvSpPr/>
              <p:nvPr/>
            </p:nvSpPr>
            <p:spPr bwMode="auto">
              <a:xfrm>
                <a:off x="3503246" y="1113176"/>
                <a:ext cx="350656" cy="378849"/>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486252"/>
              </a:solidFill>
              <a:ln>
                <a:solidFill>
                  <a:srgbClr val="323E50"/>
                </a:solidFill>
              </a:ln>
            </p:spPr>
            <p:txBody>
              <a:bodyPr vert="horz" wrap="square" lIns="51435" tIns="25718" rIns="51435" bIns="25718" numCol="1" anchor="t" anchorCtr="0" compatLnSpc="1"/>
              <a:lstStyle/>
              <a:p>
                <a:endParaRPr lang="zh-CN" altLang="en-US" sz="1200" dirty="0"/>
              </a:p>
            </p:txBody>
          </p:sp>
        </p:grpSp>
        <p:sp>
          <p:nvSpPr>
            <p:cNvPr id="32" name="TextBox 19"/>
            <p:cNvSpPr txBox="1"/>
            <p:nvPr/>
          </p:nvSpPr>
          <p:spPr>
            <a:xfrm>
              <a:off x="3534466" y="1234477"/>
              <a:ext cx="347525" cy="293082"/>
            </a:xfrm>
            <a:prstGeom prst="rect">
              <a:avLst/>
            </a:prstGeom>
            <a:noFill/>
          </p:spPr>
          <p:txBody>
            <a:bodyPr wrap="none" rtlCol="0">
              <a:spAutoFit/>
            </a:bodyPr>
            <a:lstStyle/>
            <a:p>
              <a:r>
                <a:rPr lang="en-US" altLang="zh-CN" sz="1200" dirty="0">
                  <a:solidFill>
                    <a:schemeClr val="bg1"/>
                  </a:solidFill>
                  <a:effectLst>
                    <a:outerShdw blurRad="38100" dist="38100" dir="2700000" algn="tl">
                      <a:srgbClr val="000000">
                        <a:alpha val="43137"/>
                      </a:srgbClr>
                    </a:outerShdw>
                  </a:effectLst>
                  <a:latin typeface="Impact" panose="020B0806030902050204" pitchFamily="34" charset="0"/>
                </a:rPr>
                <a:t>05</a:t>
              </a:r>
              <a:endParaRPr lang="zh-CN" altLang="en-US" sz="1200" dirty="0">
                <a:solidFill>
                  <a:schemeClr val="bg1"/>
                </a:solidFill>
                <a:effectLst>
                  <a:outerShdw blurRad="38100" dist="38100" dir="2700000" algn="tl">
                    <a:srgbClr val="000000">
                      <a:alpha val="43137"/>
                    </a:srgbClr>
                  </a:outerShdw>
                </a:effectLst>
                <a:latin typeface="Impact" panose="020B0806030902050204" pitchFamily="34" charset="0"/>
              </a:endParaRPr>
            </a:p>
          </p:txBody>
        </p:sp>
      </p:grpSp>
      <p:sp>
        <p:nvSpPr>
          <p:cNvPr id="108" name="灯片编号占位符 95"/>
          <p:cNvSpPr txBox="1">
            <a:spLocks/>
          </p:cNvSpPr>
          <p:nvPr/>
        </p:nvSpPr>
        <p:spPr>
          <a:xfrm>
            <a:off x="2232673" y="2487896"/>
            <a:ext cx="375287" cy="305220"/>
          </a:xfrm>
          <a:prstGeom prst="rect">
            <a:avLst/>
          </a:prstGeom>
        </p:spPr>
        <p:txBody>
          <a:bodyPr vert="horz" lIns="68580" tIns="34290" rIns="68580" bIns="3429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900" dirty="0"/>
          </a:p>
        </p:txBody>
      </p:sp>
      <p:sp>
        <p:nvSpPr>
          <p:cNvPr id="110" name="矩形 109"/>
          <p:cNvSpPr/>
          <p:nvPr/>
        </p:nvSpPr>
        <p:spPr>
          <a:xfrm>
            <a:off x="915693" y="390523"/>
            <a:ext cx="4224233" cy="415498"/>
          </a:xfrm>
          <a:prstGeom prst="rect">
            <a:avLst/>
          </a:prstGeom>
        </p:spPr>
        <p:txBody>
          <a:bodyPr wrap="none">
            <a:spAutoFit/>
          </a:bodyPr>
          <a:lstStyle/>
          <a:p>
            <a:r>
              <a:rPr lang="zh-TW" altLang="en-US" sz="2100" b="1" kern="100" dirty="0">
                <a:ea typeface="標楷體" panose="03000509000000000000" pitchFamily="65" charset="-120"/>
                <a:cs typeface="Times New Roman" panose="02020603050405020304" pitchFamily="18" charset="0"/>
              </a:rPr>
              <a:t>八、提倡休閒活動、增進員工福利</a:t>
            </a:r>
          </a:p>
        </p:txBody>
      </p:sp>
      <p:sp>
        <p:nvSpPr>
          <p:cNvPr id="3" name="矩形 2"/>
          <p:cNvSpPr/>
          <p:nvPr/>
        </p:nvSpPr>
        <p:spPr>
          <a:xfrm>
            <a:off x="2314370" y="2555384"/>
            <a:ext cx="963725" cy="715581"/>
          </a:xfrm>
          <a:prstGeom prst="rect">
            <a:avLst/>
          </a:prstGeom>
        </p:spPr>
        <p:txBody>
          <a:bodyPr wrap="none">
            <a:spAutoFit/>
          </a:bodyPr>
          <a:lstStyle/>
          <a:p>
            <a:r>
              <a:rPr lang="zh-TW" altLang="en-US" sz="1350" b="1" kern="1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    國內</a:t>
            </a:r>
            <a:endParaRPr lang="en-US" altLang="zh-TW" sz="1350" b="1" kern="1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endParaRPr>
          </a:p>
          <a:p>
            <a:r>
              <a:rPr lang="zh-TW" altLang="en-US" sz="1350" b="1" kern="1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休假休假</a:t>
            </a:r>
            <a:endParaRPr lang="en-US" altLang="zh-TW" sz="1350" b="1" kern="1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endParaRPr>
          </a:p>
          <a:p>
            <a:r>
              <a:rPr lang="zh-TW" altLang="en-US" sz="1350" b="1" kern="1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旅遊補助 </a:t>
            </a:r>
          </a:p>
        </p:txBody>
      </p:sp>
      <p:grpSp>
        <p:nvGrpSpPr>
          <p:cNvPr id="206" name="组合 17"/>
          <p:cNvGrpSpPr/>
          <p:nvPr/>
        </p:nvGrpSpPr>
        <p:grpSpPr>
          <a:xfrm>
            <a:off x="5306227" y="2454771"/>
            <a:ext cx="1038386" cy="1125805"/>
            <a:chOff x="3441571" y="1077935"/>
            <a:chExt cx="1031704" cy="1191173"/>
          </a:xfrm>
        </p:grpSpPr>
        <p:grpSp>
          <p:nvGrpSpPr>
            <p:cNvPr id="207" name="组合 18"/>
            <p:cNvGrpSpPr/>
            <p:nvPr/>
          </p:nvGrpSpPr>
          <p:grpSpPr>
            <a:xfrm>
              <a:off x="3441571" y="1077935"/>
              <a:ext cx="1031704" cy="1191173"/>
              <a:chOff x="3441571" y="1077935"/>
              <a:chExt cx="1031704" cy="1191173"/>
            </a:xfrm>
          </p:grpSpPr>
          <p:sp>
            <p:nvSpPr>
              <p:cNvPr id="209" name="Freeform 14"/>
              <p:cNvSpPr/>
              <p:nvPr/>
            </p:nvSpPr>
            <p:spPr bwMode="auto">
              <a:xfrm>
                <a:off x="3503246" y="1113176"/>
                <a:ext cx="454620" cy="203522"/>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200"/>
              </a:p>
            </p:txBody>
          </p:sp>
          <p:sp>
            <p:nvSpPr>
              <p:cNvPr id="210" name="Freeform 15"/>
              <p:cNvSpPr/>
              <p:nvPr/>
            </p:nvSpPr>
            <p:spPr bwMode="auto">
              <a:xfrm>
                <a:off x="3441571" y="1077935"/>
                <a:ext cx="1031704" cy="1191173"/>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51435" tIns="25718" rIns="51435" bIns="25718" numCol="1" anchor="t" anchorCtr="0" compatLnSpc="1"/>
              <a:lstStyle/>
              <a:p>
                <a:endParaRPr lang="zh-CN" altLang="en-US" sz="1200"/>
              </a:p>
            </p:txBody>
          </p:sp>
          <p:sp>
            <p:nvSpPr>
              <p:cNvPr id="211" name="Freeform 16"/>
              <p:cNvSpPr/>
              <p:nvPr/>
            </p:nvSpPr>
            <p:spPr bwMode="auto">
              <a:xfrm>
                <a:off x="3503246" y="1113176"/>
                <a:ext cx="350656" cy="378849"/>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486252"/>
              </a:solidFill>
              <a:ln>
                <a:solidFill>
                  <a:srgbClr val="323E50"/>
                </a:solidFill>
              </a:ln>
            </p:spPr>
            <p:txBody>
              <a:bodyPr vert="horz" wrap="square" lIns="51435" tIns="25718" rIns="51435" bIns="25718" numCol="1" anchor="t" anchorCtr="0" compatLnSpc="1"/>
              <a:lstStyle/>
              <a:p>
                <a:endParaRPr lang="zh-CN" altLang="en-US" sz="1200" dirty="0"/>
              </a:p>
            </p:txBody>
          </p:sp>
        </p:grpSp>
        <p:sp>
          <p:nvSpPr>
            <p:cNvPr id="208" name="TextBox 19"/>
            <p:cNvSpPr txBox="1"/>
            <p:nvPr/>
          </p:nvSpPr>
          <p:spPr>
            <a:xfrm>
              <a:off x="3534466" y="1234477"/>
              <a:ext cx="341154" cy="293082"/>
            </a:xfrm>
            <a:prstGeom prst="rect">
              <a:avLst/>
            </a:prstGeom>
            <a:noFill/>
          </p:spPr>
          <p:txBody>
            <a:bodyPr wrap="none" rtlCol="0">
              <a:spAutoFit/>
            </a:bodyPr>
            <a:lstStyle/>
            <a:p>
              <a:r>
                <a:rPr lang="en-US" altLang="zh-CN" sz="1200" dirty="0">
                  <a:solidFill>
                    <a:schemeClr val="bg1"/>
                  </a:solidFill>
                  <a:effectLst>
                    <a:outerShdw blurRad="38100" dist="38100" dir="2700000" algn="tl">
                      <a:srgbClr val="000000">
                        <a:alpha val="43137"/>
                      </a:srgbClr>
                    </a:outerShdw>
                  </a:effectLst>
                  <a:latin typeface="Impact" panose="020B0806030902050204" pitchFamily="34" charset="0"/>
                </a:rPr>
                <a:t>02</a:t>
              </a:r>
              <a:endParaRPr lang="zh-CN" altLang="en-US" sz="1200" dirty="0">
                <a:solidFill>
                  <a:schemeClr val="bg1"/>
                </a:solidFill>
                <a:effectLst>
                  <a:outerShdw blurRad="38100" dist="38100" dir="2700000" algn="tl">
                    <a:srgbClr val="000000">
                      <a:alpha val="43137"/>
                    </a:srgbClr>
                  </a:outerShdw>
                </a:effectLst>
                <a:latin typeface="Impact" panose="020B0806030902050204" pitchFamily="34" charset="0"/>
              </a:endParaRPr>
            </a:p>
          </p:txBody>
        </p:sp>
      </p:grpSp>
      <p:sp>
        <p:nvSpPr>
          <p:cNvPr id="212" name="灯片编号占位符 95"/>
          <p:cNvSpPr txBox="1">
            <a:spLocks/>
          </p:cNvSpPr>
          <p:nvPr/>
        </p:nvSpPr>
        <p:spPr>
          <a:xfrm>
            <a:off x="5295542" y="2589854"/>
            <a:ext cx="375287" cy="305220"/>
          </a:xfrm>
          <a:prstGeom prst="rect">
            <a:avLst/>
          </a:prstGeom>
        </p:spPr>
        <p:txBody>
          <a:bodyPr vert="horz" lIns="68580" tIns="34290" rIns="68580" bIns="3429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900" dirty="0"/>
          </a:p>
        </p:txBody>
      </p:sp>
      <p:sp>
        <p:nvSpPr>
          <p:cNvPr id="220" name="灯片编号占位符 95"/>
          <p:cNvSpPr txBox="1">
            <a:spLocks/>
          </p:cNvSpPr>
          <p:nvPr/>
        </p:nvSpPr>
        <p:spPr>
          <a:xfrm>
            <a:off x="4466296" y="3807452"/>
            <a:ext cx="375287" cy="305220"/>
          </a:xfrm>
          <a:prstGeom prst="rect">
            <a:avLst/>
          </a:prstGeom>
        </p:spPr>
        <p:txBody>
          <a:bodyPr vert="horz" lIns="68580" tIns="34290" rIns="68580" bIns="3429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900" dirty="0"/>
          </a:p>
        </p:txBody>
      </p:sp>
      <p:sp>
        <p:nvSpPr>
          <p:cNvPr id="221" name="矩形 220"/>
          <p:cNvSpPr/>
          <p:nvPr/>
        </p:nvSpPr>
        <p:spPr>
          <a:xfrm>
            <a:off x="4514265" y="4128601"/>
            <a:ext cx="1050288" cy="300082"/>
          </a:xfrm>
          <a:prstGeom prst="rect">
            <a:avLst/>
          </a:prstGeom>
        </p:spPr>
        <p:txBody>
          <a:bodyPr wrap="none">
            <a:spAutoFit/>
          </a:bodyPr>
          <a:lstStyle/>
          <a:p>
            <a:r>
              <a:rPr lang="zh-TW" altLang="en-US" sz="1350" b="1" kern="1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關懷慰問品</a:t>
            </a:r>
          </a:p>
        </p:txBody>
      </p:sp>
      <p:grpSp>
        <p:nvGrpSpPr>
          <p:cNvPr id="222" name="组合 17"/>
          <p:cNvGrpSpPr/>
          <p:nvPr/>
        </p:nvGrpSpPr>
        <p:grpSpPr>
          <a:xfrm>
            <a:off x="4561533" y="1038786"/>
            <a:ext cx="1038386" cy="1125805"/>
            <a:chOff x="3441571" y="1077935"/>
            <a:chExt cx="1031704" cy="1191173"/>
          </a:xfrm>
        </p:grpSpPr>
        <p:grpSp>
          <p:nvGrpSpPr>
            <p:cNvPr id="223" name="组合 18"/>
            <p:cNvGrpSpPr/>
            <p:nvPr/>
          </p:nvGrpSpPr>
          <p:grpSpPr>
            <a:xfrm>
              <a:off x="3441571" y="1077935"/>
              <a:ext cx="1031704" cy="1191173"/>
              <a:chOff x="3441571" y="1077935"/>
              <a:chExt cx="1031704" cy="1191173"/>
            </a:xfrm>
          </p:grpSpPr>
          <p:sp>
            <p:nvSpPr>
              <p:cNvPr id="225" name="Freeform 14"/>
              <p:cNvSpPr/>
              <p:nvPr/>
            </p:nvSpPr>
            <p:spPr bwMode="auto">
              <a:xfrm>
                <a:off x="3503246" y="1113176"/>
                <a:ext cx="454620" cy="203522"/>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200"/>
              </a:p>
            </p:txBody>
          </p:sp>
          <p:sp>
            <p:nvSpPr>
              <p:cNvPr id="226" name="Freeform 15"/>
              <p:cNvSpPr/>
              <p:nvPr/>
            </p:nvSpPr>
            <p:spPr bwMode="auto">
              <a:xfrm>
                <a:off x="3441571" y="1077935"/>
                <a:ext cx="1031704" cy="1191173"/>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51435" tIns="25718" rIns="51435" bIns="25718" numCol="1" anchor="t" anchorCtr="0" compatLnSpc="1"/>
              <a:lstStyle/>
              <a:p>
                <a:endParaRPr lang="zh-CN" altLang="en-US" sz="1200"/>
              </a:p>
            </p:txBody>
          </p:sp>
          <p:sp>
            <p:nvSpPr>
              <p:cNvPr id="227" name="Freeform 16"/>
              <p:cNvSpPr/>
              <p:nvPr/>
            </p:nvSpPr>
            <p:spPr bwMode="auto">
              <a:xfrm>
                <a:off x="3503246" y="1113176"/>
                <a:ext cx="350656" cy="378849"/>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486252"/>
              </a:solidFill>
              <a:ln>
                <a:solidFill>
                  <a:srgbClr val="323E50"/>
                </a:solidFill>
              </a:ln>
            </p:spPr>
            <p:txBody>
              <a:bodyPr vert="horz" wrap="square" lIns="51435" tIns="25718" rIns="51435" bIns="25718" numCol="1" anchor="t" anchorCtr="0" compatLnSpc="1"/>
              <a:lstStyle/>
              <a:p>
                <a:endParaRPr lang="zh-CN" altLang="en-US" sz="1200" dirty="0"/>
              </a:p>
            </p:txBody>
          </p:sp>
        </p:grpSp>
        <p:sp>
          <p:nvSpPr>
            <p:cNvPr id="224" name="TextBox 19"/>
            <p:cNvSpPr txBox="1"/>
            <p:nvPr/>
          </p:nvSpPr>
          <p:spPr>
            <a:xfrm>
              <a:off x="3534466" y="1234477"/>
              <a:ext cx="323634" cy="293082"/>
            </a:xfrm>
            <a:prstGeom prst="rect">
              <a:avLst/>
            </a:prstGeom>
            <a:noFill/>
          </p:spPr>
          <p:txBody>
            <a:bodyPr wrap="none" rtlCol="0">
              <a:spAutoFit/>
            </a:bodyPr>
            <a:lstStyle/>
            <a:p>
              <a:r>
                <a:rPr lang="en-US" altLang="zh-CN" sz="1200" dirty="0">
                  <a:solidFill>
                    <a:schemeClr val="bg1"/>
                  </a:solidFill>
                  <a:effectLst>
                    <a:outerShdw blurRad="38100" dist="38100" dir="2700000" algn="tl">
                      <a:srgbClr val="000000">
                        <a:alpha val="43137"/>
                      </a:srgbClr>
                    </a:outerShdw>
                  </a:effectLst>
                  <a:latin typeface="Impact" panose="020B0806030902050204" pitchFamily="34" charset="0"/>
                </a:rPr>
                <a:t>01</a:t>
              </a:r>
              <a:endParaRPr lang="zh-CN" altLang="en-US" sz="1200" dirty="0">
                <a:solidFill>
                  <a:schemeClr val="bg1"/>
                </a:solidFill>
                <a:effectLst>
                  <a:outerShdw blurRad="38100" dist="38100" dir="2700000" algn="tl">
                    <a:srgbClr val="000000">
                      <a:alpha val="43137"/>
                    </a:srgbClr>
                  </a:outerShdw>
                </a:effectLst>
                <a:latin typeface="Impact" panose="020B0806030902050204" pitchFamily="34" charset="0"/>
              </a:endParaRPr>
            </a:p>
          </p:txBody>
        </p:sp>
      </p:grpSp>
      <p:sp>
        <p:nvSpPr>
          <p:cNvPr id="228" name="灯片编号占位符 95"/>
          <p:cNvSpPr txBox="1">
            <a:spLocks/>
          </p:cNvSpPr>
          <p:nvPr/>
        </p:nvSpPr>
        <p:spPr>
          <a:xfrm>
            <a:off x="4550848" y="1173869"/>
            <a:ext cx="375287" cy="305220"/>
          </a:xfrm>
          <a:prstGeom prst="rect">
            <a:avLst/>
          </a:prstGeom>
        </p:spPr>
        <p:txBody>
          <a:bodyPr vert="horz" lIns="68580" tIns="34290" rIns="68580" bIns="3429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900" dirty="0"/>
          </a:p>
        </p:txBody>
      </p:sp>
      <p:sp>
        <p:nvSpPr>
          <p:cNvPr id="230" name="矩形 229"/>
          <p:cNvSpPr/>
          <p:nvPr/>
        </p:nvSpPr>
        <p:spPr>
          <a:xfrm>
            <a:off x="5417062" y="2846098"/>
            <a:ext cx="877163" cy="507831"/>
          </a:xfrm>
          <a:prstGeom prst="rect">
            <a:avLst/>
          </a:prstGeom>
        </p:spPr>
        <p:txBody>
          <a:bodyPr wrap="none">
            <a:spAutoFit/>
          </a:bodyPr>
          <a:lstStyle/>
          <a:p>
            <a:r>
              <a:rPr lang="zh-TW" altLang="en-US" sz="1350" b="1" kern="1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健康檢查</a:t>
            </a:r>
            <a:endParaRPr lang="en-US" altLang="zh-TW" sz="1350" b="1" kern="1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endParaRPr>
          </a:p>
          <a:p>
            <a:pPr algn="ctr"/>
            <a:r>
              <a:rPr lang="zh-TW" altLang="en-US" sz="1350" b="1" kern="1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補助</a:t>
            </a:r>
          </a:p>
        </p:txBody>
      </p:sp>
      <p:sp>
        <p:nvSpPr>
          <p:cNvPr id="213" name="矩形 212"/>
          <p:cNvSpPr/>
          <p:nvPr/>
        </p:nvSpPr>
        <p:spPr>
          <a:xfrm>
            <a:off x="4652867" y="1480291"/>
            <a:ext cx="877163" cy="300082"/>
          </a:xfrm>
          <a:prstGeom prst="rect">
            <a:avLst/>
          </a:prstGeom>
        </p:spPr>
        <p:txBody>
          <a:bodyPr wrap="none">
            <a:spAutoFit/>
          </a:bodyPr>
          <a:lstStyle/>
          <a:p>
            <a:r>
              <a:rPr lang="zh-TW" altLang="en-US" sz="1350" b="1" kern="1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福利互助</a:t>
            </a:r>
          </a:p>
        </p:txBody>
      </p:sp>
      <p:grpSp>
        <p:nvGrpSpPr>
          <p:cNvPr id="231" name="组合 17"/>
          <p:cNvGrpSpPr/>
          <p:nvPr/>
        </p:nvGrpSpPr>
        <p:grpSpPr>
          <a:xfrm>
            <a:off x="2956698" y="3675669"/>
            <a:ext cx="1038386" cy="1125805"/>
            <a:chOff x="3441571" y="1077935"/>
            <a:chExt cx="1031704" cy="1191173"/>
          </a:xfrm>
        </p:grpSpPr>
        <p:grpSp>
          <p:nvGrpSpPr>
            <p:cNvPr id="232" name="组合 18"/>
            <p:cNvGrpSpPr/>
            <p:nvPr/>
          </p:nvGrpSpPr>
          <p:grpSpPr>
            <a:xfrm>
              <a:off x="3441571" y="1077935"/>
              <a:ext cx="1031704" cy="1191173"/>
              <a:chOff x="3441571" y="1077935"/>
              <a:chExt cx="1031704" cy="1191173"/>
            </a:xfrm>
          </p:grpSpPr>
          <p:sp>
            <p:nvSpPr>
              <p:cNvPr id="234" name="Freeform 14"/>
              <p:cNvSpPr/>
              <p:nvPr/>
            </p:nvSpPr>
            <p:spPr bwMode="auto">
              <a:xfrm>
                <a:off x="3503246" y="1113176"/>
                <a:ext cx="454620" cy="203522"/>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200"/>
              </a:p>
            </p:txBody>
          </p:sp>
          <p:sp>
            <p:nvSpPr>
              <p:cNvPr id="235" name="Freeform 15"/>
              <p:cNvSpPr/>
              <p:nvPr/>
            </p:nvSpPr>
            <p:spPr bwMode="auto">
              <a:xfrm>
                <a:off x="3441571" y="1077935"/>
                <a:ext cx="1031704" cy="1191173"/>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51435" tIns="25718" rIns="51435" bIns="25718" numCol="1" anchor="t" anchorCtr="0" compatLnSpc="1"/>
              <a:lstStyle/>
              <a:p>
                <a:endParaRPr lang="zh-CN" altLang="en-US" sz="1200"/>
              </a:p>
            </p:txBody>
          </p:sp>
          <p:sp>
            <p:nvSpPr>
              <p:cNvPr id="236" name="Freeform 16"/>
              <p:cNvSpPr/>
              <p:nvPr/>
            </p:nvSpPr>
            <p:spPr bwMode="auto">
              <a:xfrm>
                <a:off x="3503246" y="1113176"/>
                <a:ext cx="350656" cy="378849"/>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486252"/>
              </a:solidFill>
              <a:ln>
                <a:solidFill>
                  <a:srgbClr val="323E50"/>
                </a:solidFill>
              </a:ln>
            </p:spPr>
            <p:txBody>
              <a:bodyPr vert="horz" wrap="square" lIns="51435" tIns="25718" rIns="51435" bIns="25718" numCol="1" anchor="t" anchorCtr="0" compatLnSpc="1"/>
              <a:lstStyle/>
              <a:p>
                <a:endParaRPr lang="zh-CN" altLang="en-US" sz="1200" dirty="0"/>
              </a:p>
            </p:txBody>
          </p:sp>
        </p:grpSp>
        <p:sp>
          <p:nvSpPr>
            <p:cNvPr id="233" name="TextBox 19"/>
            <p:cNvSpPr txBox="1"/>
            <p:nvPr/>
          </p:nvSpPr>
          <p:spPr>
            <a:xfrm>
              <a:off x="3534466" y="1234477"/>
              <a:ext cx="341154" cy="293082"/>
            </a:xfrm>
            <a:prstGeom prst="rect">
              <a:avLst/>
            </a:prstGeom>
            <a:noFill/>
          </p:spPr>
          <p:txBody>
            <a:bodyPr wrap="none" rtlCol="0">
              <a:spAutoFit/>
            </a:bodyPr>
            <a:lstStyle/>
            <a:p>
              <a:r>
                <a:rPr lang="en-US" altLang="zh-CN" sz="1200" dirty="0">
                  <a:solidFill>
                    <a:schemeClr val="bg1"/>
                  </a:solidFill>
                  <a:effectLst>
                    <a:outerShdw blurRad="38100" dist="38100" dir="2700000" algn="tl">
                      <a:srgbClr val="000000">
                        <a:alpha val="43137"/>
                      </a:srgbClr>
                    </a:outerShdw>
                  </a:effectLst>
                  <a:latin typeface="Impact" panose="020B0806030902050204" pitchFamily="34" charset="0"/>
                </a:rPr>
                <a:t>04</a:t>
              </a:r>
              <a:endParaRPr lang="zh-CN" altLang="en-US" sz="1200" dirty="0">
                <a:solidFill>
                  <a:schemeClr val="bg1"/>
                </a:solidFill>
                <a:effectLst>
                  <a:outerShdw blurRad="38100" dist="38100" dir="2700000" algn="tl">
                    <a:srgbClr val="000000">
                      <a:alpha val="43137"/>
                    </a:srgbClr>
                  </a:outerShdw>
                </a:effectLst>
                <a:latin typeface="Impact" panose="020B0806030902050204" pitchFamily="34" charset="0"/>
              </a:endParaRPr>
            </a:p>
          </p:txBody>
        </p:sp>
      </p:grpSp>
      <p:sp>
        <p:nvSpPr>
          <p:cNvPr id="237" name="灯片编号占位符 95"/>
          <p:cNvSpPr txBox="1">
            <a:spLocks/>
          </p:cNvSpPr>
          <p:nvPr/>
        </p:nvSpPr>
        <p:spPr>
          <a:xfrm>
            <a:off x="2929272" y="3766025"/>
            <a:ext cx="375287" cy="305220"/>
          </a:xfrm>
          <a:prstGeom prst="rect">
            <a:avLst/>
          </a:prstGeom>
        </p:spPr>
        <p:txBody>
          <a:bodyPr vert="horz" lIns="68580" tIns="34290" rIns="68580" bIns="3429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900" dirty="0"/>
          </a:p>
        </p:txBody>
      </p:sp>
      <p:sp>
        <p:nvSpPr>
          <p:cNvPr id="238" name="矩形 237"/>
          <p:cNvSpPr/>
          <p:nvPr/>
        </p:nvSpPr>
        <p:spPr>
          <a:xfrm>
            <a:off x="3106406" y="4022269"/>
            <a:ext cx="704040" cy="507831"/>
          </a:xfrm>
          <a:prstGeom prst="rect">
            <a:avLst/>
          </a:prstGeom>
        </p:spPr>
        <p:txBody>
          <a:bodyPr wrap="none">
            <a:spAutoFit/>
          </a:bodyPr>
          <a:lstStyle/>
          <a:p>
            <a:pPr algn="ctr"/>
            <a:r>
              <a:rPr lang="zh-TW" altLang="en-US" sz="1350" b="1" kern="1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員工</a:t>
            </a:r>
            <a:endParaRPr lang="en-US" altLang="zh-TW" sz="1350" b="1" kern="1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endParaRPr>
          </a:p>
          <a:p>
            <a:pPr algn="ctr"/>
            <a:r>
              <a:rPr lang="zh-TW" altLang="en-US" sz="1350" b="1" kern="1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慶生會</a:t>
            </a:r>
          </a:p>
        </p:txBody>
      </p:sp>
      <p:grpSp>
        <p:nvGrpSpPr>
          <p:cNvPr id="245" name="组合 17"/>
          <p:cNvGrpSpPr/>
          <p:nvPr/>
        </p:nvGrpSpPr>
        <p:grpSpPr>
          <a:xfrm>
            <a:off x="2991627" y="1073283"/>
            <a:ext cx="1038386" cy="1125805"/>
            <a:chOff x="3441571" y="1077935"/>
            <a:chExt cx="1031704" cy="1191173"/>
          </a:xfrm>
        </p:grpSpPr>
        <p:grpSp>
          <p:nvGrpSpPr>
            <p:cNvPr id="246" name="组合 18"/>
            <p:cNvGrpSpPr/>
            <p:nvPr/>
          </p:nvGrpSpPr>
          <p:grpSpPr>
            <a:xfrm>
              <a:off x="3441571" y="1077935"/>
              <a:ext cx="1031704" cy="1191173"/>
              <a:chOff x="3441571" y="1077935"/>
              <a:chExt cx="1031704" cy="1191173"/>
            </a:xfrm>
          </p:grpSpPr>
          <p:sp>
            <p:nvSpPr>
              <p:cNvPr id="248" name="Freeform 14"/>
              <p:cNvSpPr/>
              <p:nvPr/>
            </p:nvSpPr>
            <p:spPr bwMode="auto">
              <a:xfrm>
                <a:off x="3503246" y="1113176"/>
                <a:ext cx="454620" cy="203522"/>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endParaRPr lang="zh-CN" altLang="en-US" sz="1200"/>
              </a:p>
            </p:txBody>
          </p:sp>
          <p:sp>
            <p:nvSpPr>
              <p:cNvPr id="249" name="Freeform 15"/>
              <p:cNvSpPr/>
              <p:nvPr/>
            </p:nvSpPr>
            <p:spPr bwMode="auto">
              <a:xfrm>
                <a:off x="3441571" y="1077935"/>
                <a:ext cx="1031704" cy="1191173"/>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51435" tIns="25718" rIns="51435" bIns="25718" numCol="1" anchor="t" anchorCtr="0" compatLnSpc="1"/>
              <a:lstStyle/>
              <a:p>
                <a:endParaRPr lang="zh-CN" altLang="en-US" sz="1200"/>
              </a:p>
            </p:txBody>
          </p:sp>
          <p:sp>
            <p:nvSpPr>
              <p:cNvPr id="250" name="Freeform 16"/>
              <p:cNvSpPr/>
              <p:nvPr/>
            </p:nvSpPr>
            <p:spPr bwMode="auto">
              <a:xfrm>
                <a:off x="3503246" y="1113176"/>
                <a:ext cx="350656" cy="378849"/>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486252"/>
              </a:solidFill>
              <a:ln>
                <a:solidFill>
                  <a:srgbClr val="323E50"/>
                </a:solidFill>
              </a:ln>
            </p:spPr>
            <p:txBody>
              <a:bodyPr vert="horz" wrap="square" lIns="51435" tIns="25718" rIns="51435" bIns="25718" numCol="1" anchor="t" anchorCtr="0" compatLnSpc="1"/>
              <a:lstStyle/>
              <a:p>
                <a:endParaRPr lang="zh-CN" altLang="en-US" sz="1200" dirty="0"/>
              </a:p>
            </p:txBody>
          </p:sp>
        </p:grpSp>
        <p:sp>
          <p:nvSpPr>
            <p:cNvPr id="247" name="TextBox 19"/>
            <p:cNvSpPr txBox="1"/>
            <p:nvPr/>
          </p:nvSpPr>
          <p:spPr>
            <a:xfrm>
              <a:off x="3534466" y="1234477"/>
              <a:ext cx="347525" cy="293082"/>
            </a:xfrm>
            <a:prstGeom prst="rect">
              <a:avLst/>
            </a:prstGeom>
            <a:noFill/>
          </p:spPr>
          <p:txBody>
            <a:bodyPr wrap="none" rtlCol="0">
              <a:spAutoFit/>
            </a:bodyPr>
            <a:lstStyle/>
            <a:p>
              <a:r>
                <a:rPr lang="en-US" altLang="zh-CN" sz="1200" dirty="0">
                  <a:solidFill>
                    <a:schemeClr val="bg1"/>
                  </a:solidFill>
                  <a:effectLst>
                    <a:outerShdw blurRad="38100" dist="38100" dir="2700000" algn="tl">
                      <a:srgbClr val="000000">
                        <a:alpha val="43137"/>
                      </a:srgbClr>
                    </a:outerShdw>
                  </a:effectLst>
                  <a:latin typeface="Impact" panose="020B0806030902050204" pitchFamily="34" charset="0"/>
                </a:rPr>
                <a:t>06</a:t>
              </a:r>
              <a:endParaRPr lang="zh-CN" altLang="en-US" sz="1200" dirty="0">
                <a:solidFill>
                  <a:schemeClr val="bg1"/>
                </a:solidFill>
                <a:effectLst>
                  <a:outerShdw blurRad="38100" dist="38100" dir="2700000" algn="tl">
                    <a:srgbClr val="000000">
                      <a:alpha val="43137"/>
                    </a:srgbClr>
                  </a:outerShdw>
                </a:effectLst>
                <a:latin typeface="Impact" panose="020B0806030902050204" pitchFamily="34" charset="0"/>
              </a:endParaRPr>
            </a:p>
          </p:txBody>
        </p:sp>
      </p:grpSp>
      <p:sp>
        <p:nvSpPr>
          <p:cNvPr id="251" name="灯片编号占位符 95"/>
          <p:cNvSpPr txBox="1">
            <a:spLocks/>
          </p:cNvSpPr>
          <p:nvPr/>
        </p:nvSpPr>
        <p:spPr>
          <a:xfrm>
            <a:off x="2980942" y="1208366"/>
            <a:ext cx="375287" cy="305220"/>
          </a:xfrm>
          <a:prstGeom prst="rect">
            <a:avLst/>
          </a:prstGeom>
        </p:spPr>
        <p:txBody>
          <a:bodyPr vert="horz" lIns="68580" tIns="34290" rIns="68580" bIns="3429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900" dirty="0"/>
          </a:p>
        </p:txBody>
      </p:sp>
      <p:sp>
        <p:nvSpPr>
          <p:cNvPr id="252" name="矩形 251"/>
          <p:cNvSpPr/>
          <p:nvPr/>
        </p:nvSpPr>
        <p:spPr>
          <a:xfrm>
            <a:off x="3079379" y="1425262"/>
            <a:ext cx="877163" cy="507831"/>
          </a:xfrm>
          <a:prstGeom prst="rect">
            <a:avLst/>
          </a:prstGeom>
        </p:spPr>
        <p:txBody>
          <a:bodyPr wrap="none">
            <a:spAutoFit/>
          </a:bodyPr>
          <a:lstStyle/>
          <a:p>
            <a:pPr algn="ctr"/>
            <a:r>
              <a:rPr lang="zh-TW" altLang="en-US" sz="1350" b="1" kern="1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員工</a:t>
            </a:r>
            <a:endParaRPr lang="en-US" altLang="zh-TW" sz="1350" b="1" kern="1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endParaRPr>
          </a:p>
          <a:p>
            <a:pPr algn="ctr"/>
            <a:r>
              <a:rPr lang="zh-TW" altLang="en-US" sz="1350" b="1" kern="1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社團活動</a:t>
            </a:r>
          </a:p>
        </p:txBody>
      </p:sp>
      <p:grpSp>
        <p:nvGrpSpPr>
          <p:cNvPr id="259" name="组合 23"/>
          <p:cNvGrpSpPr>
            <a:grpSpLocks noChangeAspect="1"/>
          </p:cNvGrpSpPr>
          <p:nvPr/>
        </p:nvGrpSpPr>
        <p:grpSpPr>
          <a:xfrm>
            <a:off x="3561384" y="2245303"/>
            <a:ext cx="1530279" cy="1287452"/>
            <a:chOff x="5146675" y="766763"/>
            <a:chExt cx="1590676" cy="1338263"/>
          </a:xfrm>
          <a:solidFill>
            <a:schemeClr val="bg1"/>
          </a:solidFill>
        </p:grpSpPr>
        <p:sp>
          <p:nvSpPr>
            <p:cNvPr id="260" name="Oval 18"/>
            <p:cNvSpPr>
              <a:spLocks noChangeArrowheads="1"/>
            </p:cNvSpPr>
            <p:nvPr/>
          </p:nvSpPr>
          <p:spPr bwMode="auto">
            <a:xfrm>
              <a:off x="5675313" y="766763"/>
              <a:ext cx="533400" cy="534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p>
          </p:txBody>
        </p:sp>
        <p:sp>
          <p:nvSpPr>
            <p:cNvPr id="261" name="Freeform 19"/>
            <p:cNvSpPr/>
            <p:nvPr/>
          </p:nvSpPr>
          <p:spPr bwMode="auto">
            <a:xfrm>
              <a:off x="5511800" y="1344613"/>
              <a:ext cx="860425" cy="760413"/>
            </a:xfrm>
            <a:custGeom>
              <a:avLst/>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p>
          </p:txBody>
        </p:sp>
        <p:sp>
          <p:nvSpPr>
            <p:cNvPr id="262" name="Freeform 20"/>
            <p:cNvSpPr/>
            <p:nvPr/>
          </p:nvSpPr>
          <p:spPr bwMode="auto">
            <a:xfrm>
              <a:off x="5900738" y="1319213"/>
              <a:ext cx="85725" cy="50800"/>
            </a:xfrm>
            <a:custGeom>
              <a:avLst/>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ah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p>
          </p:txBody>
        </p:sp>
        <p:sp>
          <p:nvSpPr>
            <p:cNvPr id="263" name="Freeform 21"/>
            <p:cNvSpPr/>
            <p:nvPr/>
          </p:nvSpPr>
          <p:spPr bwMode="auto">
            <a:xfrm>
              <a:off x="5894388" y="1377951"/>
              <a:ext cx="95250" cy="130175"/>
            </a:xfrm>
            <a:custGeom>
              <a:avLst/>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ah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p>
          </p:txBody>
        </p:sp>
        <p:sp>
          <p:nvSpPr>
            <p:cNvPr id="264" name="Freeform 22"/>
            <p:cNvSpPr/>
            <p:nvPr/>
          </p:nvSpPr>
          <p:spPr bwMode="auto">
            <a:xfrm>
              <a:off x="5432425" y="1427163"/>
              <a:ext cx="71438" cy="96838"/>
            </a:xfrm>
            <a:custGeom>
              <a:avLst/>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p>
          </p:txBody>
        </p:sp>
        <p:sp>
          <p:nvSpPr>
            <p:cNvPr id="265" name="Freeform 23"/>
            <p:cNvSpPr/>
            <p:nvPr/>
          </p:nvSpPr>
          <p:spPr bwMode="auto">
            <a:xfrm>
              <a:off x="5146675" y="1401763"/>
              <a:ext cx="465138" cy="568325"/>
            </a:xfrm>
            <a:custGeom>
              <a:avLst/>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p>
          </p:txBody>
        </p:sp>
        <p:sp>
          <p:nvSpPr>
            <p:cNvPr id="266" name="Freeform 24"/>
            <p:cNvSpPr/>
            <p:nvPr/>
          </p:nvSpPr>
          <p:spPr bwMode="auto">
            <a:xfrm>
              <a:off x="5438775" y="1381126"/>
              <a:ext cx="61913" cy="41275"/>
            </a:xfrm>
            <a:custGeom>
              <a:avLst/>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p>
          </p:txBody>
        </p:sp>
        <p:sp>
          <p:nvSpPr>
            <p:cNvPr id="267" name="Oval 25"/>
            <p:cNvSpPr>
              <a:spLocks noChangeArrowheads="1"/>
            </p:cNvSpPr>
            <p:nvPr/>
          </p:nvSpPr>
          <p:spPr bwMode="auto">
            <a:xfrm>
              <a:off x="5267325" y="966788"/>
              <a:ext cx="401638"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p>
          </p:txBody>
        </p:sp>
        <p:sp>
          <p:nvSpPr>
            <p:cNvPr id="268" name="Freeform 26"/>
            <p:cNvSpPr/>
            <p:nvPr/>
          </p:nvSpPr>
          <p:spPr bwMode="auto">
            <a:xfrm>
              <a:off x="6386513" y="1381126"/>
              <a:ext cx="61913" cy="41275"/>
            </a:xfrm>
            <a:custGeom>
              <a:avLst/>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p>
          </p:txBody>
        </p:sp>
        <p:sp>
          <p:nvSpPr>
            <p:cNvPr id="269" name="Freeform 27"/>
            <p:cNvSpPr/>
            <p:nvPr/>
          </p:nvSpPr>
          <p:spPr bwMode="auto">
            <a:xfrm>
              <a:off x="6380163" y="1427163"/>
              <a:ext cx="71438" cy="96838"/>
            </a:xfrm>
            <a:custGeom>
              <a:avLst/>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p>
          </p:txBody>
        </p:sp>
        <p:sp>
          <p:nvSpPr>
            <p:cNvPr id="270" name="Oval 28"/>
            <p:cNvSpPr>
              <a:spLocks noChangeArrowheads="1"/>
            </p:cNvSpPr>
            <p:nvPr/>
          </p:nvSpPr>
          <p:spPr bwMode="auto">
            <a:xfrm>
              <a:off x="6215063" y="966788"/>
              <a:ext cx="403225"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p>
          </p:txBody>
        </p:sp>
        <p:sp>
          <p:nvSpPr>
            <p:cNvPr id="271" name="Freeform 29"/>
            <p:cNvSpPr/>
            <p:nvPr/>
          </p:nvSpPr>
          <p:spPr bwMode="auto">
            <a:xfrm>
              <a:off x="6272213" y="1401763"/>
              <a:ext cx="465138" cy="568325"/>
            </a:xfrm>
            <a:custGeom>
              <a:avLst/>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p>
          </p:txBody>
        </p:sp>
      </p:grpSp>
      <p:pic>
        <p:nvPicPr>
          <p:cNvPr id="272" name="圖片 27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4" y="4077537"/>
            <a:ext cx="1494758" cy="1006886"/>
          </a:xfrm>
          <a:prstGeom prst="rect">
            <a:avLst/>
          </a:prstGeom>
        </p:spPr>
      </p:pic>
      <p:sp>
        <p:nvSpPr>
          <p:cNvPr id="9" name="矩形 8"/>
          <p:cNvSpPr/>
          <p:nvPr/>
        </p:nvSpPr>
        <p:spPr>
          <a:xfrm>
            <a:off x="0" y="5048493"/>
            <a:ext cx="9070154"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 name="矩形 4"/>
          <p:cNvSpPr/>
          <p:nvPr/>
        </p:nvSpPr>
        <p:spPr>
          <a:xfrm>
            <a:off x="5752331" y="1279188"/>
            <a:ext cx="1892010" cy="692497"/>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rPr>
              <a:t>依照「公教人員福利互助辦法」規定辦理各項福利互助，共計</a:t>
            </a:r>
            <a:r>
              <a:rPr lang="en-US" altLang="zh-TW" sz="1500" b="1" u="sng" dirty="0">
                <a:solidFill>
                  <a:srgbClr val="C00000"/>
                </a:solidFill>
                <a:latin typeface="標楷體" panose="03000509000000000000" pitchFamily="65" charset="-120"/>
                <a:ea typeface="標楷體" panose="03000509000000000000" pitchFamily="65" charset="-120"/>
              </a:rPr>
              <a:t>107</a:t>
            </a:r>
            <a:r>
              <a:rPr lang="zh-TW" altLang="en-US" sz="1200" dirty="0">
                <a:latin typeface="標楷體" panose="03000509000000000000" pitchFamily="65" charset="-120"/>
                <a:ea typeface="標楷體" panose="03000509000000000000" pitchFamily="65" charset="-120"/>
              </a:rPr>
              <a:t>件。</a:t>
            </a:r>
          </a:p>
        </p:txBody>
      </p:sp>
      <p:sp>
        <p:nvSpPr>
          <p:cNvPr id="276" name="矩形 275"/>
          <p:cNvSpPr/>
          <p:nvPr/>
        </p:nvSpPr>
        <p:spPr>
          <a:xfrm>
            <a:off x="6397208" y="2275250"/>
            <a:ext cx="2440421" cy="1431161"/>
          </a:xfrm>
          <a:prstGeom prst="rect">
            <a:avLst/>
          </a:prstGeom>
        </p:spPr>
        <p:txBody>
          <a:bodyPr wrap="square">
            <a:spAutoFit/>
          </a:bodyPr>
          <a:lstStyle/>
          <a:p>
            <a:r>
              <a:rPr lang="zh-TW" altLang="zh-TW" sz="1200" dirty="0">
                <a:latin typeface="標楷體" panose="03000509000000000000" pitchFamily="65" charset="-120"/>
                <a:ea typeface="標楷體" panose="03000509000000000000" pitchFamily="65" charset="-120"/>
              </a:rPr>
              <a:t>辦理本府暨所屬機關主官</a:t>
            </a:r>
            <a:r>
              <a:rPr lang="en-US" altLang="zh-TW" sz="1200" dirty="0">
                <a:latin typeface="標楷體" panose="03000509000000000000" pitchFamily="65" charset="-120"/>
                <a:ea typeface="標楷體" panose="03000509000000000000" pitchFamily="65" charset="-120"/>
              </a:rPr>
              <a:t>(</a:t>
            </a:r>
            <a:r>
              <a:rPr lang="zh-TW" altLang="zh-TW" sz="1200" dirty="0">
                <a:latin typeface="標楷體" panose="03000509000000000000" pitchFamily="65" charset="-120"/>
                <a:ea typeface="標楷體" panose="03000509000000000000" pitchFamily="65" charset="-120"/>
              </a:rPr>
              <a:t>管</a:t>
            </a:r>
            <a:r>
              <a:rPr lang="en-US" altLang="zh-TW" sz="1200" dirty="0">
                <a:latin typeface="標楷體" panose="03000509000000000000" pitchFamily="65" charset="-120"/>
                <a:ea typeface="標楷體" panose="03000509000000000000" pitchFamily="65" charset="-120"/>
              </a:rPr>
              <a:t>)</a:t>
            </a:r>
            <a:r>
              <a:rPr lang="zh-TW" altLang="zh-TW" sz="1200" dirty="0">
                <a:latin typeface="標楷體" panose="03000509000000000000" pitchFamily="65" charset="-120"/>
                <a:ea typeface="標楷體" panose="03000509000000000000" pitchFamily="65" charset="-120"/>
              </a:rPr>
              <a:t>及本府</a:t>
            </a:r>
            <a:r>
              <a:rPr lang="en-US" altLang="zh-TW" sz="1200" dirty="0">
                <a:latin typeface="標楷體" panose="03000509000000000000" pitchFamily="65" charset="-120"/>
                <a:ea typeface="標楷體" panose="03000509000000000000" pitchFamily="65" charset="-120"/>
              </a:rPr>
              <a:t>40</a:t>
            </a:r>
            <a:r>
              <a:rPr lang="zh-TW" altLang="zh-TW" sz="1200" dirty="0">
                <a:latin typeface="標楷體" panose="03000509000000000000" pitchFamily="65" charset="-120"/>
                <a:ea typeface="標楷體" panose="03000509000000000000" pitchFamily="65" charset="-120"/>
              </a:rPr>
              <a:t>歲以上公務人員健康檢查補助自行申請共計</a:t>
            </a:r>
            <a:r>
              <a:rPr lang="en-US" altLang="zh-TW" sz="1500" b="1" u="sng" dirty="0">
                <a:solidFill>
                  <a:srgbClr val="C00000"/>
                </a:solidFill>
                <a:latin typeface="標楷體" panose="03000509000000000000" pitchFamily="65" charset="-120"/>
                <a:ea typeface="標楷體" panose="03000509000000000000" pitchFamily="65" charset="-120"/>
              </a:rPr>
              <a:t>40</a:t>
            </a:r>
            <a:r>
              <a:rPr lang="zh-TW" altLang="zh-TW" sz="1200" dirty="0">
                <a:latin typeface="標楷體" panose="03000509000000000000" pitchFamily="65" charset="-120"/>
                <a:ea typeface="標楷體" panose="03000509000000000000" pitchFamily="65" charset="-120"/>
              </a:rPr>
              <a:t>人；由本府委託衛生福利部金門醫院辦理本府暨所屬機關主官管暨副主官管、校園長健康檢查參加人數共計</a:t>
            </a:r>
            <a:r>
              <a:rPr lang="en-US" altLang="zh-TW" sz="1200" b="1" u="sng" dirty="0">
                <a:solidFill>
                  <a:srgbClr val="C00000"/>
                </a:solidFill>
                <a:latin typeface="標楷體" panose="03000509000000000000" pitchFamily="65" charset="-120"/>
                <a:ea typeface="標楷體" panose="03000509000000000000" pitchFamily="65" charset="-120"/>
              </a:rPr>
              <a:t>94</a:t>
            </a:r>
            <a:r>
              <a:rPr lang="zh-TW" altLang="zh-TW" sz="1200" dirty="0">
                <a:latin typeface="標楷體" panose="03000509000000000000" pitchFamily="65" charset="-120"/>
                <a:ea typeface="標楷體" panose="03000509000000000000" pitchFamily="65" charset="-120"/>
              </a:rPr>
              <a:t>人。</a:t>
            </a:r>
            <a:endParaRPr lang="zh-TW" altLang="en-US" sz="1200" dirty="0">
              <a:latin typeface="標楷體" panose="03000509000000000000" pitchFamily="65" charset="-120"/>
              <a:ea typeface="標楷體" panose="03000509000000000000" pitchFamily="65" charset="-120"/>
            </a:endParaRPr>
          </a:p>
        </p:txBody>
      </p:sp>
      <p:sp>
        <p:nvSpPr>
          <p:cNvPr id="6" name="矩形 5"/>
          <p:cNvSpPr/>
          <p:nvPr/>
        </p:nvSpPr>
        <p:spPr>
          <a:xfrm>
            <a:off x="5784764" y="3816977"/>
            <a:ext cx="2749602" cy="877163"/>
          </a:xfrm>
          <a:prstGeom prst="rect">
            <a:avLst/>
          </a:prstGeom>
        </p:spPr>
        <p:txBody>
          <a:bodyPr wrap="square">
            <a:spAutoFit/>
          </a:bodyPr>
          <a:lstStyle/>
          <a:p>
            <a:r>
              <a:rPr lang="zh-TW" altLang="zh-TW" sz="1200" kern="100" dirty="0">
                <a:latin typeface="標楷體" panose="03000509000000000000" pitchFamily="65" charset="-120"/>
                <a:ea typeface="標楷體" panose="03000509000000000000" pitchFamily="65" charset="-120"/>
                <a:cs typeface="Times New Roman" panose="02020603050405020304" pitchFamily="18" charset="0"/>
              </a:rPr>
              <a:t>本府員工暨所屬機關（含鄉鎮公所及代表會、金酒公司）員工及其眷屬因病或分娩住院者致贈慰問品，計有</a:t>
            </a:r>
            <a:r>
              <a:rPr lang="en-US" altLang="zh-TW" sz="1500" b="1" u="sng" kern="100" dirty="0">
                <a:solidFill>
                  <a:srgbClr val="C00000"/>
                </a:solidFill>
                <a:latin typeface="標楷體" panose="03000509000000000000" pitchFamily="65" charset="-120"/>
                <a:ea typeface="標楷體" panose="03000509000000000000" pitchFamily="65" charset="-120"/>
              </a:rPr>
              <a:t>236</a:t>
            </a:r>
            <a:r>
              <a:rPr lang="zh-TW" altLang="zh-TW" sz="1200" kern="100" dirty="0">
                <a:latin typeface="標楷體" panose="03000509000000000000" pitchFamily="65" charset="-120"/>
                <a:ea typeface="標楷體" panose="03000509000000000000" pitchFamily="65" charset="-120"/>
                <a:cs typeface="Times New Roman" panose="02020603050405020304" pitchFamily="18" charset="0"/>
              </a:rPr>
              <a:t>人次</a:t>
            </a:r>
            <a:r>
              <a:rPr lang="zh-TW" altLang="en-US" sz="1200" kern="100" dirty="0">
                <a:latin typeface="標楷體" panose="03000509000000000000" pitchFamily="65" charset="-120"/>
                <a:ea typeface="標楷體" panose="03000509000000000000" pitchFamily="65" charset="-120"/>
                <a:cs typeface="Times New Roman" panose="02020603050405020304" pitchFamily="18" charset="0"/>
              </a:rPr>
              <a:t>。</a:t>
            </a:r>
            <a:endParaRPr lang="zh-TW" altLang="en-US" sz="1200" dirty="0">
              <a:latin typeface="標楷體" panose="03000509000000000000" pitchFamily="65" charset="-120"/>
              <a:ea typeface="標楷體" panose="03000509000000000000" pitchFamily="65" charset="-120"/>
            </a:endParaRPr>
          </a:p>
        </p:txBody>
      </p:sp>
      <p:sp>
        <p:nvSpPr>
          <p:cNvPr id="277" name="矩形 276"/>
          <p:cNvSpPr/>
          <p:nvPr/>
        </p:nvSpPr>
        <p:spPr>
          <a:xfrm>
            <a:off x="1547057" y="4106929"/>
            <a:ext cx="1382215" cy="461665"/>
          </a:xfrm>
          <a:prstGeom prst="rect">
            <a:avLst/>
          </a:prstGeom>
        </p:spPr>
        <p:txBody>
          <a:bodyPr wrap="square">
            <a:spAutoFit/>
          </a:bodyPr>
          <a:lstStyle/>
          <a:p>
            <a:r>
              <a:rPr lang="zh-TW" altLang="zh-TW" sz="1200" kern="100" dirty="0">
                <a:latin typeface="標楷體" panose="03000509000000000000" pitchFamily="65" charset="-120"/>
                <a:ea typeface="標楷體" panose="03000509000000000000" pitchFamily="65" charset="-120"/>
                <a:cs typeface="Times New Roman" panose="02020603050405020304" pitchFamily="18" charset="0"/>
              </a:rPr>
              <a:t>每月辦理本府員工慶生會。</a:t>
            </a:r>
            <a:endParaRPr lang="zh-TW" altLang="en-US" sz="1200" dirty="0">
              <a:latin typeface="標楷體" panose="03000509000000000000" pitchFamily="65" charset="-120"/>
              <a:ea typeface="標楷體" panose="03000509000000000000" pitchFamily="65" charset="-120"/>
            </a:endParaRPr>
          </a:p>
        </p:txBody>
      </p:sp>
      <p:sp>
        <p:nvSpPr>
          <p:cNvPr id="278" name="矩形 277"/>
          <p:cNvSpPr/>
          <p:nvPr/>
        </p:nvSpPr>
        <p:spPr>
          <a:xfrm>
            <a:off x="559603" y="2742465"/>
            <a:ext cx="1598663" cy="692497"/>
          </a:xfrm>
          <a:prstGeom prst="rect">
            <a:avLst/>
          </a:prstGeom>
        </p:spPr>
        <p:txBody>
          <a:bodyPr wrap="square">
            <a:spAutoFit/>
          </a:bodyPr>
          <a:lstStyle/>
          <a:p>
            <a:r>
              <a:rPr lang="zh-TW" altLang="en-US" sz="1200" kern="100" dirty="0">
                <a:latin typeface="標楷體" panose="03000509000000000000" pitchFamily="65" charset="-120"/>
                <a:ea typeface="標楷體" panose="03000509000000000000" pitchFamily="65" charset="-120"/>
                <a:cs typeface="Times New Roman" panose="02020603050405020304" pitchFamily="18" charset="0"/>
              </a:rPr>
              <a:t>本府</a:t>
            </a:r>
            <a:r>
              <a:rPr lang="zh-TW" altLang="zh-TW" sz="1200" kern="100" dirty="0">
                <a:latin typeface="標楷體" panose="03000509000000000000" pitchFamily="65" charset="-120"/>
                <a:ea typeface="標楷體" panose="03000509000000000000" pitchFamily="65" charset="-120"/>
                <a:cs typeface="Times New Roman" panose="02020603050405020304" pitchFamily="18" charset="0"/>
              </a:rPr>
              <a:t>國內休假旅遊消費補助者計約</a:t>
            </a:r>
            <a:r>
              <a:rPr lang="en-US" altLang="zh-TW" sz="1500" b="1" u="sng" kern="100" dirty="0">
                <a:solidFill>
                  <a:srgbClr val="C00000"/>
                </a:solidFill>
                <a:latin typeface="標楷體" panose="03000509000000000000" pitchFamily="65" charset="-120"/>
                <a:ea typeface="標楷體" panose="03000509000000000000" pitchFamily="65" charset="-120"/>
              </a:rPr>
              <a:t>123</a:t>
            </a:r>
            <a:r>
              <a:rPr lang="zh-TW" altLang="zh-TW" sz="1200" kern="100" dirty="0">
                <a:latin typeface="標楷體" panose="03000509000000000000" pitchFamily="65" charset="-120"/>
                <a:ea typeface="標楷體" panose="03000509000000000000" pitchFamily="65" charset="-120"/>
                <a:cs typeface="Times New Roman" panose="02020603050405020304" pitchFamily="18" charset="0"/>
              </a:rPr>
              <a:t>人次。</a:t>
            </a:r>
            <a:endParaRPr lang="zh-TW" altLang="en-US" sz="1200" dirty="0">
              <a:latin typeface="標楷體" panose="03000509000000000000" pitchFamily="65" charset="-120"/>
              <a:ea typeface="標楷體" panose="03000509000000000000" pitchFamily="65" charset="-120"/>
            </a:endParaRPr>
          </a:p>
        </p:txBody>
      </p:sp>
      <p:sp>
        <p:nvSpPr>
          <p:cNvPr id="279" name="矩形 278"/>
          <p:cNvSpPr/>
          <p:nvPr/>
        </p:nvSpPr>
        <p:spPr>
          <a:xfrm>
            <a:off x="698184" y="1379656"/>
            <a:ext cx="1979825" cy="692497"/>
          </a:xfrm>
          <a:prstGeom prst="rect">
            <a:avLst/>
          </a:prstGeom>
        </p:spPr>
        <p:txBody>
          <a:bodyPr wrap="square">
            <a:spAutoFit/>
          </a:bodyPr>
          <a:lstStyle/>
          <a:p>
            <a:r>
              <a:rPr lang="zh-TW" altLang="zh-TW" sz="1200" kern="100" dirty="0">
                <a:latin typeface="標楷體" panose="03000509000000000000" pitchFamily="65" charset="-120"/>
                <a:ea typeface="標楷體" panose="03000509000000000000" pitchFamily="65" charset="-120"/>
                <a:cs typeface="Times New Roman" panose="02020603050405020304" pitchFamily="18" charset="0"/>
              </a:rPr>
              <a:t>辦理本府暨所屬機關學校員工社團活動實施計畫，目前創立計</a:t>
            </a:r>
            <a:r>
              <a:rPr lang="en-US" altLang="zh-TW" sz="1500" b="1" u="sng" kern="100" dirty="0">
                <a:solidFill>
                  <a:srgbClr val="C00000"/>
                </a:solidFill>
                <a:latin typeface="標楷體" panose="03000509000000000000" pitchFamily="65" charset="-120"/>
                <a:ea typeface="標楷體" panose="03000509000000000000" pitchFamily="65" charset="-120"/>
              </a:rPr>
              <a:t>6</a:t>
            </a:r>
            <a:r>
              <a:rPr lang="zh-TW" altLang="zh-TW" sz="1200" kern="100" dirty="0">
                <a:latin typeface="標楷體" panose="03000509000000000000" pitchFamily="65" charset="-120"/>
                <a:ea typeface="標楷體" panose="03000509000000000000" pitchFamily="65" charset="-120"/>
                <a:cs typeface="Times New Roman" panose="02020603050405020304" pitchFamily="18" charset="0"/>
              </a:rPr>
              <a:t>個社團。</a:t>
            </a:r>
            <a:endParaRPr lang="zh-TW" altLang="en-US" sz="1200" dirty="0">
              <a:latin typeface="標楷體" panose="03000509000000000000" pitchFamily="65" charset="-120"/>
              <a:ea typeface="標楷體" panose="03000509000000000000" pitchFamily="65" charset="-120"/>
            </a:endParaRPr>
          </a:p>
        </p:txBody>
      </p:sp>
      <p:pic>
        <p:nvPicPr>
          <p:cNvPr id="282" name="Picture 2" descr="醫學趨勢】健康檢查能檢查健康嗎? | PHEW!好險網"/>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4182" y="431913"/>
            <a:ext cx="1331243" cy="881948"/>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cxnSp>
        <p:nvCxnSpPr>
          <p:cNvPr id="284" name="肘形接點 283"/>
          <p:cNvCxnSpPr>
            <a:cxnSpLocks/>
          </p:cNvCxnSpPr>
          <p:nvPr/>
        </p:nvCxnSpPr>
        <p:spPr>
          <a:xfrm flipV="1">
            <a:off x="652070" y="1752535"/>
            <a:ext cx="2300702" cy="330228"/>
          </a:xfrm>
          <a:prstGeom prst="bentConnector3">
            <a:avLst>
              <a:gd name="adj1" fmla="val 81228"/>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9" name="肘形接點 288"/>
          <p:cNvCxnSpPr>
            <a:cxnSpLocks/>
          </p:cNvCxnSpPr>
          <p:nvPr/>
        </p:nvCxnSpPr>
        <p:spPr>
          <a:xfrm flipV="1">
            <a:off x="383829" y="3241915"/>
            <a:ext cx="1835913" cy="194959"/>
          </a:xfrm>
          <a:prstGeom prst="bentConnector3">
            <a:avLst>
              <a:gd name="adj1" fmla="val 50000"/>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4" name="肘形接點 293"/>
          <p:cNvCxnSpPr/>
          <p:nvPr/>
        </p:nvCxnSpPr>
        <p:spPr>
          <a:xfrm flipV="1">
            <a:off x="1552801" y="4363998"/>
            <a:ext cx="1352628" cy="225447"/>
          </a:xfrm>
          <a:prstGeom prst="bentConnector3">
            <a:avLst>
              <a:gd name="adj1" fmla="val 66900"/>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1" name="肘形接點 300"/>
          <p:cNvCxnSpPr/>
          <p:nvPr/>
        </p:nvCxnSpPr>
        <p:spPr>
          <a:xfrm flipV="1">
            <a:off x="5604883" y="1813849"/>
            <a:ext cx="1973519" cy="146419"/>
          </a:xfrm>
          <a:prstGeom prst="bentConnector3">
            <a:avLst>
              <a:gd name="adj1" fmla="val 84658"/>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5" name="肘形接點 304"/>
          <p:cNvCxnSpPr/>
          <p:nvPr/>
        </p:nvCxnSpPr>
        <p:spPr>
          <a:xfrm flipV="1">
            <a:off x="5888058" y="3510411"/>
            <a:ext cx="3011765" cy="163496"/>
          </a:xfrm>
          <a:prstGeom prst="bentConnector3">
            <a:avLst>
              <a:gd name="adj1" fmla="val 94325"/>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9" name="肘形接點 308"/>
          <p:cNvCxnSpPr/>
          <p:nvPr/>
        </p:nvCxnSpPr>
        <p:spPr>
          <a:xfrm flipV="1">
            <a:off x="5388672" y="4507017"/>
            <a:ext cx="3217282" cy="160259"/>
          </a:xfrm>
          <a:prstGeom prst="bentConnector3">
            <a:avLst>
              <a:gd name="adj1" fmla="val 50000"/>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投影片編號版面配置區 1">
            <a:extLst>
              <a:ext uri="{FF2B5EF4-FFF2-40B4-BE49-F238E27FC236}">
                <a16:creationId xmlns:a16="http://schemas.microsoft.com/office/drawing/2014/main" id="{C1E5C966-26D3-4D9F-B623-D2BF3C55E99A}"/>
              </a:ext>
            </a:extLst>
          </p:cNvPr>
          <p:cNvSpPr>
            <a:spLocks noGrp="1"/>
          </p:cNvSpPr>
          <p:nvPr>
            <p:ph type="sldNum" sz="quarter" idx="12"/>
          </p:nvPr>
        </p:nvSpPr>
        <p:spPr/>
        <p:txBody>
          <a:bodyPr/>
          <a:lstStyle/>
          <a:p>
            <a:fld id="{443609E0-E1B0-48A0-A8C7-BBCC2D839C84}" type="slidenum">
              <a:rPr lang="zh-CN" altLang="en-US" smtClean="0"/>
              <a:t>14</a:t>
            </a:fld>
            <a:endParaRPr lang="zh-CN" altLang="en-US"/>
          </a:p>
        </p:txBody>
      </p:sp>
    </p:spTree>
    <p:extLst>
      <p:ext uri="{BB962C8B-B14F-4D97-AF65-F5344CB8AC3E}">
        <p14:creationId xmlns:p14="http://schemas.microsoft.com/office/powerpoint/2010/main" val="365441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1000"/>
                            </p:stCondLst>
                            <p:childTnLst>
                              <p:par>
                                <p:cTn id="18" presetID="15" presetClass="entr" presetSubtype="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2000" fill="hold"/>
                                        <p:tgtEl>
                                          <p:spTgt spid="30"/>
                                        </p:tgtEl>
                                        <p:attrNameLst>
                                          <p:attrName>ppt_w</p:attrName>
                                        </p:attrNameLst>
                                      </p:cBhvr>
                                      <p:tavLst>
                                        <p:tav tm="0">
                                          <p:val>
                                            <p:fltVal val="0"/>
                                          </p:val>
                                        </p:tav>
                                        <p:tav tm="100000">
                                          <p:val>
                                            <p:strVal val="#ppt_w"/>
                                          </p:val>
                                        </p:tav>
                                      </p:tavLst>
                                    </p:anim>
                                    <p:anim calcmode="lin" valueType="num">
                                      <p:cBhvr>
                                        <p:cTn id="21" dur="2000" fill="hold"/>
                                        <p:tgtEl>
                                          <p:spTgt spid="30"/>
                                        </p:tgtEl>
                                        <p:attrNameLst>
                                          <p:attrName>ppt_h</p:attrName>
                                        </p:attrNameLst>
                                      </p:cBhvr>
                                      <p:tavLst>
                                        <p:tav tm="0">
                                          <p:val>
                                            <p:fltVal val="0"/>
                                          </p:val>
                                        </p:tav>
                                        <p:tav tm="100000">
                                          <p:val>
                                            <p:strVal val="#ppt_h"/>
                                          </p:val>
                                        </p:tav>
                                      </p:tavLst>
                                    </p:anim>
                                    <p:anim calcmode="lin" valueType="num">
                                      <p:cBhvr>
                                        <p:cTn id="22" dur="2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23" dur="2000" fill="hold"/>
                                        <p:tgtEl>
                                          <p:spTgt spid="30"/>
                                        </p:tgtEl>
                                        <p:attrNameLst>
                                          <p:attrName>ppt_y</p:attrName>
                                        </p:attrNameLst>
                                      </p:cBhvr>
                                      <p:tavLst>
                                        <p:tav tm="0" fmla="#ppt_y+(sin(-2*pi*(1-$))*-#ppt_x+cos(-2*pi*(1-$))*(1-#ppt_y))*(1-$)">
                                          <p:val>
                                            <p:fltVal val="0"/>
                                          </p:val>
                                        </p:tav>
                                        <p:tav tm="100000">
                                          <p:val>
                                            <p:fltVal val="1"/>
                                          </p:val>
                                        </p:tav>
                                      </p:tavLst>
                                    </p:anim>
                                  </p:childTnLst>
                                </p:cTn>
                              </p:par>
                            </p:childTnLst>
                          </p:cTn>
                        </p:par>
                        <p:par>
                          <p:cTn id="24" fill="hold">
                            <p:stCondLst>
                              <p:cond delay="3000"/>
                            </p:stCondLst>
                            <p:childTnLst>
                              <p:par>
                                <p:cTn id="25" presetID="15" presetClass="entr" presetSubtype="0" fill="hold" nodeType="afterEffect">
                                  <p:stCondLst>
                                    <p:cond delay="0"/>
                                  </p:stCondLst>
                                  <p:childTnLst>
                                    <p:set>
                                      <p:cBhvr>
                                        <p:cTn id="26" dur="1" fill="hold">
                                          <p:stCondLst>
                                            <p:cond delay="0"/>
                                          </p:stCondLst>
                                        </p:cTn>
                                        <p:tgtEl>
                                          <p:spTgt spid="206"/>
                                        </p:tgtEl>
                                        <p:attrNameLst>
                                          <p:attrName>style.visibility</p:attrName>
                                        </p:attrNameLst>
                                      </p:cBhvr>
                                      <p:to>
                                        <p:strVal val="visible"/>
                                      </p:to>
                                    </p:set>
                                    <p:anim calcmode="lin" valueType="num">
                                      <p:cBhvr>
                                        <p:cTn id="27" dur="2000" fill="hold"/>
                                        <p:tgtEl>
                                          <p:spTgt spid="206"/>
                                        </p:tgtEl>
                                        <p:attrNameLst>
                                          <p:attrName>ppt_w</p:attrName>
                                        </p:attrNameLst>
                                      </p:cBhvr>
                                      <p:tavLst>
                                        <p:tav tm="0">
                                          <p:val>
                                            <p:fltVal val="0"/>
                                          </p:val>
                                        </p:tav>
                                        <p:tav tm="100000">
                                          <p:val>
                                            <p:strVal val="#ppt_w"/>
                                          </p:val>
                                        </p:tav>
                                      </p:tavLst>
                                    </p:anim>
                                    <p:anim calcmode="lin" valueType="num">
                                      <p:cBhvr>
                                        <p:cTn id="28" dur="2000" fill="hold"/>
                                        <p:tgtEl>
                                          <p:spTgt spid="206"/>
                                        </p:tgtEl>
                                        <p:attrNameLst>
                                          <p:attrName>ppt_h</p:attrName>
                                        </p:attrNameLst>
                                      </p:cBhvr>
                                      <p:tavLst>
                                        <p:tav tm="0">
                                          <p:val>
                                            <p:fltVal val="0"/>
                                          </p:val>
                                        </p:tav>
                                        <p:tav tm="100000">
                                          <p:val>
                                            <p:strVal val="#ppt_h"/>
                                          </p:val>
                                        </p:tav>
                                      </p:tavLst>
                                    </p:anim>
                                    <p:anim calcmode="lin" valueType="num">
                                      <p:cBhvr>
                                        <p:cTn id="29" dur="2000" fill="hold"/>
                                        <p:tgtEl>
                                          <p:spTgt spid="206"/>
                                        </p:tgtEl>
                                        <p:attrNameLst>
                                          <p:attrName>ppt_x</p:attrName>
                                        </p:attrNameLst>
                                      </p:cBhvr>
                                      <p:tavLst>
                                        <p:tav tm="0" fmla="#ppt_x+(cos(-2*pi*(1-$))*-#ppt_x-sin(-2*pi*(1-$))*(1-#ppt_y))*(1-$)">
                                          <p:val>
                                            <p:fltVal val="0"/>
                                          </p:val>
                                        </p:tav>
                                        <p:tav tm="100000">
                                          <p:val>
                                            <p:fltVal val="1"/>
                                          </p:val>
                                        </p:tav>
                                      </p:tavLst>
                                    </p:anim>
                                    <p:anim calcmode="lin" valueType="num">
                                      <p:cBhvr>
                                        <p:cTn id="30" dur="2000" fill="hold"/>
                                        <p:tgtEl>
                                          <p:spTgt spid="206"/>
                                        </p:tgtEl>
                                        <p:attrNameLst>
                                          <p:attrName>ppt_y</p:attrName>
                                        </p:attrNameLst>
                                      </p:cBhvr>
                                      <p:tavLst>
                                        <p:tav tm="0" fmla="#ppt_y+(sin(-2*pi*(1-$))*-#ppt_x+cos(-2*pi*(1-$))*(1-#ppt_y))*(1-$)">
                                          <p:val>
                                            <p:fltVal val="0"/>
                                          </p:val>
                                        </p:tav>
                                        <p:tav tm="100000">
                                          <p:val>
                                            <p:fltVal val="1"/>
                                          </p:val>
                                        </p:tav>
                                      </p:tavLst>
                                    </p:anim>
                                  </p:childTnLst>
                                </p:cTn>
                              </p:par>
                            </p:childTnLst>
                          </p:cTn>
                        </p:par>
                        <p:par>
                          <p:cTn id="31" fill="hold">
                            <p:stCondLst>
                              <p:cond delay="5000"/>
                            </p:stCondLst>
                            <p:childTnLst>
                              <p:par>
                                <p:cTn id="32" presetID="15" presetClass="entr" presetSubtype="0" fill="hold" nodeType="afterEffect">
                                  <p:stCondLst>
                                    <p:cond delay="0"/>
                                  </p:stCondLst>
                                  <p:childTnLst>
                                    <p:set>
                                      <p:cBhvr>
                                        <p:cTn id="33" dur="1" fill="hold">
                                          <p:stCondLst>
                                            <p:cond delay="0"/>
                                          </p:stCondLst>
                                        </p:cTn>
                                        <p:tgtEl>
                                          <p:spTgt spid="222"/>
                                        </p:tgtEl>
                                        <p:attrNameLst>
                                          <p:attrName>style.visibility</p:attrName>
                                        </p:attrNameLst>
                                      </p:cBhvr>
                                      <p:to>
                                        <p:strVal val="visible"/>
                                      </p:to>
                                    </p:set>
                                    <p:anim calcmode="lin" valueType="num">
                                      <p:cBhvr>
                                        <p:cTn id="34" dur="2000" fill="hold"/>
                                        <p:tgtEl>
                                          <p:spTgt spid="222"/>
                                        </p:tgtEl>
                                        <p:attrNameLst>
                                          <p:attrName>ppt_w</p:attrName>
                                        </p:attrNameLst>
                                      </p:cBhvr>
                                      <p:tavLst>
                                        <p:tav tm="0">
                                          <p:val>
                                            <p:fltVal val="0"/>
                                          </p:val>
                                        </p:tav>
                                        <p:tav tm="100000">
                                          <p:val>
                                            <p:strVal val="#ppt_w"/>
                                          </p:val>
                                        </p:tav>
                                      </p:tavLst>
                                    </p:anim>
                                    <p:anim calcmode="lin" valueType="num">
                                      <p:cBhvr>
                                        <p:cTn id="35" dur="2000" fill="hold"/>
                                        <p:tgtEl>
                                          <p:spTgt spid="222"/>
                                        </p:tgtEl>
                                        <p:attrNameLst>
                                          <p:attrName>ppt_h</p:attrName>
                                        </p:attrNameLst>
                                      </p:cBhvr>
                                      <p:tavLst>
                                        <p:tav tm="0">
                                          <p:val>
                                            <p:fltVal val="0"/>
                                          </p:val>
                                        </p:tav>
                                        <p:tav tm="100000">
                                          <p:val>
                                            <p:strVal val="#ppt_h"/>
                                          </p:val>
                                        </p:tav>
                                      </p:tavLst>
                                    </p:anim>
                                    <p:anim calcmode="lin" valueType="num">
                                      <p:cBhvr>
                                        <p:cTn id="36" dur="2000" fill="hold"/>
                                        <p:tgtEl>
                                          <p:spTgt spid="222"/>
                                        </p:tgtEl>
                                        <p:attrNameLst>
                                          <p:attrName>ppt_x</p:attrName>
                                        </p:attrNameLst>
                                      </p:cBhvr>
                                      <p:tavLst>
                                        <p:tav tm="0" fmla="#ppt_x+(cos(-2*pi*(1-$))*-#ppt_x-sin(-2*pi*(1-$))*(1-#ppt_y))*(1-$)">
                                          <p:val>
                                            <p:fltVal val="0"/>
                                          </p:val>
                                        </p:tav>
                                        <p:tav tm="100000">
                                          <p:val>
                                            <p:fltVal val="1"/>
                                          </p:val>
                                        </p:tav>
                                      </p:tavLst>
                                    </p:anim>
                                    <p:anim calcmode="lin" valueType="num">
                                      <p:cBhvr>
                                        <p:cTn id="37" dur="2000" fill="hold"/>
                                        <p:tgtEl>
                                          <p:spTgt spid="222"/>
                                        </p:tgtEl>
                                        <p:attrNameLst>
                                          <p:attrName>ppt_y</p:attrName>
                                        </p:attrNameLst>
                                      </p:cBhvr>
                                      <p:tavLst>
                                        <p:tav tm="0" fmla="#ppt_y+(sin(-2*pi*(1-$))*-#ppt_x+cos(-2*pi*(1-$))*(1-#ppt_y))*(1-$)">
                                          <p:val>
                                            <p:fltVal val="0"/>
                                          </p:val>
                                        </p:tav>
                                        <p:tav tm="100000">
                                          <p:val>
                                            <p:fltVal val="1"/>
                                          </p:val>
                                        </p:tav>
                                      </p:tavLst>
                                    </p:anim>
                                  </p:childTnLst>
                                </p:cTn>
                              </p:par>
                            </p:childTnLst>
                          </p:cTn>
                        </p:par>
                        <p:par>
                          <p:cTn id="38" fill="hold">
                            <p:stCondLst>
                              <p:cond delay="7000"/>
                            </p:stCondLst>
                            <p:childTnLst>
                              <p:par>
                                <p:cTn id="39" presetID="15" presetClass="entr" presetSubtype="0" fill="hold" nodeType="afterEffect">
                                  <p:stCondLst>
                                    <p:cond delay="0"/>
                                  </p:stCondLst>
                                  <p:childTnLst>
                                    <p:set>
                                      <p:cBhvr>
                                        <p:cTn id="40" dur="1" fill="hold">
                                          <p:stCondLst>
                                            <p:cond delay="0"/>
                                          </p:stCondLst>
                                        </p:cTn>
                                        <p:tgtEl>
                                          <p:spTgt spid="231"/>
                                        </p:tgtEl>
                                        <p:attrNameLst>
                                          <p:attrName>style.visibility</p:attrName>
                                        </p:attrNameLst>
                                      </p:cBhvr>
                                      <p:to>
                                        <p:strVal val="visible"/>
                                      </p:to>
                                    </p:set>
                                    <p:anim calcmode="lin" valueType="num">
                                      <p:cBhvr>
                                        <p:cTn id="41" dur="2000" fill="hold"/>
                                        <p:tgtEl>
                                          <p:spTgt spid="231"/>
                                        </p:tgtEl>
                                        <p:attrNameLst>
                                          <p:attrName>ppt_w</p:attrName>
                                        </p:attrNameLst>
                                      </p:cBhvr>
                                      <p:tavLst>
                                        <p:tav tm="0">
                                          <p:val>
                                            <p:fltVal val="0"/>
                                          </p:val>
                                        </p:tav>
                                        <p:tav tm="100000">
                                          <p:val>
                                            <p:strVal val="#ppt_w"/>
                                          </p:val>
                                        </p:tav>
                                      </p:tavLst>
                                    </p:anim>
                                    <p:anim calcmode="lin" valueType="num">
                                      <p:cBhvr>
                                        <p:cTn id="42" dur="2000" fill="hold"/>
                                        <p:tgtEl>
                                          <p:spTgt spid="231"/>
                                        </p:tgtEl>
                                        <p:attrNameLst>
                                          <p:attrName>ppt_h</p:attrName>
                                        </p:attrNameLst>
                                      </p:cBhvr>
                                      <p:tavLst>
                                        <p:tav tm="0">
                                          <p:val>
                                            <p:fltVal val="0"/>
                                          </p:val>
                                        </p:tav>
                                        <p:tav tm="100000">
                                          <p:val>
                                            <p:strVal val="#ppt_h"/>
                                          </p:val>
                                        </p:tav>
                                      </p:tavLst>
                                    </p:anim>
                                    <p:anim calcmode="lin" valueType="num">
                                      <p:cBhvr>
                                        <p:cTn id="43" dur="2000" fill="hold"/>
                                        <p:tgtEl>
                                          <p:spTgt spid="231"/>
                                        </p:tgtEl>
                                        <p:attrNameLst>
                                          <p:attrName>ppt_x</p:attrName>
                                        </p:attrNameLst>
                                      </p:cBhvr>
                                      <p:tavLst>
                                        <p:tav tm="0" fmla="#ppt_x+(cos(-2*pi*(1-$))*-#ppt_x-sin(-2*pi*(1-$))*(1-#ppt_y))*(1-$)">
                                          <p:val>
                                            <p:fltVal val="0"/>
                                          </p:val>
                                        </p:tav>
                                        <p:tav tm="100000">
                                          <p:val>
                                            <p:fltVal val="1"/>
                                          </p:val>
                                        </p:tav>
                                      </p:tavLst>
                                    </p:anim>
                                    <p:anim calcmode="lin" valueType="num">
                                      <p:cBhvr>
                                        <p:cTn id="44" dur="2000" fill="hold"/>
                                        <p:tgtEl>
                                          <p:spTgt spid="231"/>
                                        </p:tgtEl>
                                        <p:attrNameLst>
                                          <p:attrName>ppt_y</p:attrName>
                                        </p:attrNameLst>
                                      </p:cBhvr>
                                      <p:tavLst>
                                        <p:tav tm="0" fmla="#ppt_y+(sin(-2*pi*(1-$))*-#ppt_x+cos(-2*pi*(1-$))*(1-#ppt_y))*(1-$)">
                                          <p:val>
                                            <p:fltVal val="0"/>
                                          </p:val>
                                        </p:tav>
                                        <p:tav tm="100000">
                                          <p:val>
                                            <p:fltVal val="1"/>
                                          </p:val>
                                        </p:tav>
                                      </p:tavLst>
                                    </p:anim>
                                  </p:childTnLst>
                                </p:cTn>
                              </p:par>
                            </p:childTnLst>
                          </p:cTn>
                        </p:par>
                        <p:par>
                          <p:cTn id="45" fill="hold">
                            <p:stCondLst>
                              <p:cond delay="9000"/>
                            </p:stCondLst>
                            <p:childTnLst>
                              <p:par>
                                <p:cTn id="46" presetID="15" presetClass="entr" presetSubtype="0" fill="hold" nodeType="afterEffect">
                                  <p:stCondLst>
                                    <p:cond delay="0"/>
                                  </p:stCondLst>
                                  <p:childTnLst>
                                    <p:set>
                                      <p:cBhvr>
                                        <p:cTn id="47" dur="1" fill="hold">
                                          <p:stCondLst>
                                            <p:cond delay="0"/>
                                          </p:stCondLst>
                                        </p:cTn>
                                        <p:tgtEl>
                                          <p:spTgt spid="239"/>
                                        </p:tgtEl>
                                        <p:attrNameLst>
                                          <p:attrName>style.visibility</p:attrName>
                                        </p:attrNameLst>
                                      </p:cBhvr>
                                      <p:to>
                                        <p:strVal val="visible"/>
                                      </p:to>
                                    </p:set>
                                    <p:anim calcmode="lin" valueType="num">
                                      <p:cBhvr>
                                        <p:cTn id="48" dur="2000" fill="hold"/>
                                        <p:tgtEl>
                                          <p:spTgt spid="239"/>
                                        </p:tgtEl>
                                        <p:attrNameLst>
                                          <p:attrName>ppt_w</p:attrName>
                                        </p:attrNameLst>
                                      </p:cBhvr>
                                      <p:tavLst>
                                        <p:tav tm="0">
                                          <p:val>
                                            <p:fltVal val="0"/>
                                          </p:val>
                                        </p:tav>
                                        <p:tav tm="100000">
                                          <p:val>
                                            <p:strVal val="#ppt_w"/>
                                          </p:val>
                                        </p:tav>
                                      </p:tavLst>
                                    </p:anim>
                                    <p:anim calcmode="lin" valueType="num">
                                      <p:cBhvr>
                                        <p:cTn id="49" dur="2000" fill="hold"/>
                                        <p:tgtEl>
                                          <p:spTgt spid="239"/>
                                        </p:tgtEl>
                                        <p:attrNameLst>
                                          <p:attrName>ppt_h</p:attrName>
                                        </p:attrNameLst>
                                      </p:cBhvr>
                                      <p:tavLst>
                                        <p:tav tm="0">
                                          <p:val>
                                            <p:fltVal val="0"/>
                                          </p:val>
                                        </p:tav>
                                        <p:tav tm="100000">
                                          <p:val>
                                            <p:strVal val="#ppt_h"/>
                                          </p:val>
                                        </p:tav>
                                      </p:tavLst>
                                    </p:anim>
                                    <p:anim calcmode="lin" valueType="num">
                                      <p:cBhvr>
                                        <p:cTn id="50" dur="2000" fill="hold"/>
                                        <p:tgtEl>
                                          <p:spTgt spid="239"/>
                                        </p:tgtEl>
                                        <p:attrNameLst>
                                          <p:attrName>ppt_x</p:attrName>
                                        </p:attrNameLst>
                                      </p:cBhvr>
                                      <p:tavLst>
                                        <p:tav tm="0" fmla="#ppt_x+(cos(-2*pi*(1-$))*-#ppt_x-sin(-2*pi*(1-$))*(1-#ppt_y))*(1-$)">
                                          <p:val>
                                            <p:fltVal val="0"/>
                                          </p:val>
                                        </p:tav>
                                        <p:tav tm="100000">
                                          <p:val>
                                            <p:fltVal val="1"/>
                                          </p:val>
                                        </p:tav>
                                      </p:tavLst>
                                    </p:anim>
                                    <p:anim calcmode="lin" valueType="num">
                                      <p:cBhvr>
                                        <p:cTn id="51" dur="2000" fill="hold"/>
                                        <p:tgtEl>
                                          <p:spTgt spid="239"/>
                                        </p:tgtEl>
                                        <p:attrNameLst>
                                          <p:attrName>ppt_y</p:attrName>
                                        </p:attrNameLst>
                                      </p:cBhvr>
                                      <p:tavLst>
                                        <p:tav tm="0" fmla="#ppt_y+(sin(-2*pi*(1-$))*-#ppt_x+cos(-2*pi*(1-$))*(1-#ppt_y))*(1-$)">
                                          <p:val>
                                            <p:fltVal val="0"/>
                                          </p:val>
                                        </p:tav>
                                        <p:tav tm="100000">
                                          <p:val>
                                            <p:fltVal val="1"/>
                                          </p:val>
                                        </p:tav>
                                      </p:tavLst>
                                    </p:anim>
                                  </p:childTnLst>
                                </p:cTn>
                              </p:par>
                            </p:childTnLst>
                          </p:cTn>
                        </p:par>
                        <p:par>
                          <p:cTn id="52" fill="hold">
                            <p:stCondLst>
                              <p:cond delay="11000"/>
                            </p:stCondLst>
                            <p:childTnLst>
                              <p:par>
                                <p:cTn id="53" presetID="15" presetClass="entr" presetSubtype="0" fill="hold" nodeType="afterEffect">
                                  <p:stCondLst>
                                    <p:cond delay="0"/>
                                  </p:stCondLst>
                                  <p:childTnLst>
                                    <p:set>
                                      <p:cBhvr>
                                        <p:cTn id="54" dur="1" fill="hold">
                                          <p:stCondLst>
                                            <p:cond delay="0"/>
                                          </p:stCondLst>
                                        </p:cTn>
                                        <p:tgtEl>
                                          <p:spTgt spid="245"/>
                                        </p:tgtEl>
                                        <p:attrNameLst>
                                          <p:attrName>style.visibility</p:attrName>
                                        </p:attrNameLst>
                                      </p:cBhvr>
                                      <p:to>
                                        <p:strVal val="visible"/>
                                      </p:to>
                                    </p:set>
                                    <p:anim calcmode="lin" valueType="num">
                                      <p:cBhvr>
                                        <p:cTn id="55" dur="2000" fill="hold"/>
                                        <p:tgtEl>
                                          <p:spTgt spid="245"/>
                                        </p:tgtEl>
                                        <p:attrNameLst>
                                          <p:attrName>ppt_w</p:attrName>
                                        </p:attrNameLst>
                                      </p:cBhvr>
                                      <p:tavLst>
                                        <p:tav tm="0">
                                          <p:val>
                                            <p:fltVal val="0"/>
                                          </p:val>
                                        </p:tav>
                                        <p:tav tm="100000">
                                          <p:val>
                                            <p:strVal val="#ppt_w"/>
                                          </p:val>
                                        </p:tav>
                                      </p:tavLst>
                                    </p:anim>
                                    <p:anim calcmode="lin" valueType="num">
                                      <p:cBhvr>
                                        <p:cTn id="56" dur="2000" fill="hold"/>
                                        <p:tgtEl>
                                          <p:spTgt spid="245"/>
                                        </p:tgtEl>
                                        <p:attrNameLst>
                                          <p:attrName>ppt_h</p:attrName>
                                        </p:attrNameLst>
                                      </p:cBhvr>
                                      <p:tavLst>
                                        <p:tav tm="0">
                                          <p:val>
                                            <p:fltVal val="0"/>
                                          </p:val>
                                        </p:tav>
                                        <p:tav tm="100000">
                                          <p:val>
                                            <p:strVal val="#ppt_h"/>
                                          </p:val>
                                        </p:tav>
                                      </p:tavLst>
                                    </p:anim>
                                    <p:anim calcmode="lin" valueType="num">
                                      <p:cBhvr>
                                        <p:cTn id="57" dur="2000" fill="hold"/>
                                        <p:tgtEl>
                                          <p:spTgt spid="245"/>
                                        </p:tgtEl>
                                        <p:attrNameLst>
                                          <p:attrName>ppt_x</p:attrName>
                                        </p:attrNameLst>
                                      </p:cBhvr>
                                      <p:tavLst>
                                        <p:tav tm="0" fmla="#ppt_x+(cos(-2*pi*(1-$))*-#ppt_x-sin(-2*pi*(1-$))*(1-#ppt_y))*(1-$)">
                                          <p:val>
                                            <p:fltVal val="0"/>
                                          </p:val>
                                        </p:tav>
                                        <p:tav tm="100000">
                                          <p:val>
                                            <p:fltVal val="1"/>
                                          </p:val>
                                        </p:tav>
                                      </p:tavLst>
                                    </p:anim>
                                    <p:anim calcmode="lin" valueType="num">
                                      <p:cBhvr>
                                        <p:cTn id="58" dur="2000" fill="hold"/>
                                        <p:tgtEl>
                                          <p:spTgt spid="2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圖片 1">
            <a:extLst>
              <a:ext uri="{FF2B5EF4-FFF2-40B4-BE49-F238E27FC236}">
                <a16:creationId xmlns:a16="http://schemas.microsoft.com/office/drawing/2014/main" id="{3F213CD2-D665-47B4-9B23-11547AD0D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660" y="1892543"/>
            <a:ext cx="4502340" cy="2714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0" y="0"/>
            <a:ext cx="9144000"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矩形 7"/>
          <p:cNvSpPr/>
          <p:nvPr/>
        </p:nvSpPr>
        <p:spPr>
          <a:xfrm>
            <a:off x="1" y="0"/>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矩形 8"/>
          <p:cNvSpPr/>
          <p:nvPr/>
        </p:nvSpPr>
        <p:spPr>
          <a:xfrm>
            <a:off x="0" y="5048493"/>
            <a:ext cx="9070154"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矩形 9"/>
          <p:cNvSpPr/>
          <p:nvPr/>
        </p:nvSpPr>
        <p:spPr>
          <a:xfrm>
            <a:off x="9053560" y="5166"/>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任意多边形: 形状 22">
            <a:extLst>
              <a:ext uri="{FF2B5EF4-FFF2-40B4-BE49-F238E27FC236}">
                <a16:creationId xmlns:a16="http://schemas.microsoft.com/office/drawing/2014/main" id="{1782A73D-068A-4071-B64D-47D898580182}"/>
              </a:ext>
            </a:extLst>
          </p:cNvPr>
          <p:cNvSpPr>
            <a:spLocks/>
          </p:cNvSpPr>
          <p:nvPr/>
        </p:nvSpPr>
        <p:spPr bwMode="auto">
          <a:xfrm>
            <a:off x="218873" y="94847"/>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2" name="任意多边形: 形状 20">
            <a:extLst>
              <a:ext uri="{FF2B5EF4-FFF2-40B4-BE49-F238E27FC236}">
                <a16:creationId xmlns:a16="http://schemas.microsoft.com/office/drawing/2014/main" id="{B5FDF3F4-9DBB-497A-BDC3-FB0610976AA2}"/>
              </a:ext>
            </a:extLst>
          </p:cNvPr>
          <p:cNvSpPr>
            <a:spLocks/>
          </p:cNvSpPr>
          <p:nvPr/>
        </p:nvSpPr>
        <p:spPr bwMode="auto">
          <a:xfrm>
            <a:off x="358091" y="295439"/>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3" name="矩形 12"/>
          <p:cNvSpPr/>
          <p:nvPr/>
        </p:nvSpPr>
        <p:spPr>
          <a:xfrm>
            <a:off x="915693" y="390523"/>
            <a:ext cx="4762842" cy="415498"/>
          </a:xfrm>
          <a:prstGeom prst="rect">
            <a:avLst/>
          </a:prstGeom>
        </p:spPr>
        <p:txBody>
          <a:bodyPr wrap="none">
            <a:spAutoFit/>
          </a:bodyPr>
          <a:lstStyle/>
          <a:p>
            <a:r>
              <a:rPr lang="zh-TW" altLang="en-US" sz="2100" b="1" kern="100" dirty="0">
                <a:ea typeface="標楷體" panose="03000509000000000000" pitchFamily="65" charset="-120"/>
                <a:cs typeface="Times New Roman" panose="02020603050405020304" pitchFamily="18" charset="0"/>
              </a:rPr>
              <a:t>九、建立溫馨、友善、關懷的工作環境</a:t>
            </a:r>
            <a:endParaRPr lang="zh-TW" altLang="en-US" sz="2100" dirty="0"/>
          </a:p>
        </p:txBody>
      </p:sp>
      <p:sp>
        <p:nvSpPr>
          <p:cNvPr id="14" name="矩形 13"/>
          <p:cNvSpPr/>
          <p:nvPr/>
        </p:nvSpPr>
        <p:spPr>
          <a:xfrm>
            <a:off x="686927" y="932740"/>
            <a:ext cx="7828422" cy="953210"/>
          </a:xfrm>
          <a:prstGeom prst="rect">
            <a:avLst/>
          </a:prstGeom>
        </p:spPr>
        <p:txBody>
          <a:bodyPr wrap="square">
            <a:spAutoFit/>
          </a:bodyPr>
          <a:lstStyle/>
          <a:p>
            <a:pPr indent="407194">
              <a:lnSpc>
                <a:spcPts val="2250"/>
              </a:lnSpc>
            </a:pPr>
            <a:r>
              <a:rPr lang="zh-TW" altLang="zh-TW" sz="1500" kern="100" dirty="0">
                <a:ea typeface="標楷體" panose="03000509000000000000" pitchFamily="65" charset="-120"/>
                <a:cs typeface="Times New Roman" panose="02020603050405020304" pitchFamily="18" charset="0"/>
              </a:rPr>
              <a:t>為維護所屬員工生活、工作與身心之健康發展，藉由多樣化的協助性措施，協助員工解決工作、生活可能遭遇之困難，</a:t>
            </a:r>
            <a:r>
              <a:rPr lang="zh-TW" altLang="en-US" sz="1500" kern="100" dirty="0">
                <a:ea typeface="標楷體" panose="03000509000000000000" pitchFamily="65" charset="-120"/>
                <a:cs typeface="Times New Roman" panose="02020603050405020304" pitchFamily="18" charset="0"/>
              </a:rPr>
              <a:t>本府委由</a:t>
            </a:r>
            <a:r>
              <a:rPr lang="zh-TW" altLang="en-US" sz="1600" b="1" kern="100" dirty="0">
                <a:solidFill>
                  <a:srgbClr val="700000"/>
                </a:solidFill>
                <a:ea typeface="標楷體" panose="03000509000000000000" pitchFamily="65" charset="-120"/>
                <a:cs typeface="Times New Roman" panose="02020603050405020304" pitchFamily="18" charset="0"/>
              </a:rPr>
              <a:t>創予國際管理顧問</a:t>
            </a:r>
            <a:r>
              <a:rPr lang="en-US" altLang="zh-TW" sz="1600" b="1" kern="100" dirty="0">
                <a:solidFill>
                  <a:srgbClr val="700000"/>
                </a:solidFill>
                <a:ea typeface="標楷體" panose="03000509000000000000" pitchFamily="65" charset="-120"/>
                <a:cs typeface="Times New Roman" panose="02020603050405020304" pitchFamily="18" charset="0"/>
              </a:rPr>
              <a:t>(</a:t>
            </a:r>
            <a:r>
              <a:rPr lang="zh-TW" altLang="en-US" sz="1600" b="1" kern="100" dirty="0">
                <a:solidFill>
                  <a:srgbClr val="700000"/>
                </a:solidFill>
                <a:ea typeface="標楷體" panose="03000509000000000000" pitchFamily="65" charset="-120"/>
                <a:cs typeface="Times New Roman" panose="02020603050405020304" pitchFamily="18" charset="0"/>
              </a:rPr>
              <a:t>股</a:t>
            </a:r>
            <a:r>
              <a:rPr lang="en-US" altLang="zh-TW" sz="1600" b="1" kern="100" dirty="0">
                <a:solidFill>
                  <a:srgbClr val="700000"/>
                </a:solidFill>
                <a:ea typeface="標楷體" panose="03000509000000000000" pitchFamily="65" charset="-120"/>
                <a:cs typeface="Times New Roman" panose="02020603050405020304" pitchFamily="18" charset="0"/>
              </a:rPr>
              <a:t>)</a:t>
            </a:r>
            <a:r>
              <a:rPr lang="zh-TW" altLang="en-US" sz="1600" b="1" kern="100" dirty="0">
                <a:solidFill>
                  <a:srgbClr val="700000"/>
                </a:solidFill>
                <a:ea typeface="標楷體" panose="03000509000000000000" pitchFamily="65" charset="-120"/>
                <a:cs typeface="Times New Roman" panose="02020603050405020304" pitchFamily="18" charset="0"/>
              </a:rPr>
              <a:t>公司</a:t>
            </a:r>
            <a:r>
              <a:rPr lang="zh-TW" altLang="en-US" sz="1500" kern="100" dirty="0">
                <a:ea typeface="標楷體" panose="03000509000000000000" pitchFamily="65" charset="-120"/>
                <a:cs typeface="Times New Roman" panose="02020603050405020304" pitchFamily="18" charset="0"/>
              </a:rPr>
              <a:t>提供心理、法律、財務、健康等相關層面之服務。</a:t>
            </a:r>
            <a:endParaRPr lang="en-US" altLang="zh-TW" sz="1500" kern="100" dirty="0">
              <a:ea typeface="標楷體" panose="03000509000000000000" pitchFamily="65" charset="-120"/>
              <a:cs typeface="Times New Roman" panose="02020603050405020304" pitchFamily="18" charset="0"/>
            </a:endParaRPr>
          </a:p>
        </p:txBody>
      </p:sp>
      <p:sp>
        <p:nvSpPr>
          <p:cNvPr id="2" name="矩形 1"/>
          <p:cNvSpPr/>
          <p:nvPr/>
        </p:nvSpPr>
        <p:spPr>
          <a:xfrm>
            <a:off x="1050340" y="4633868"/>
            <a:ext cx="3528530" cy="300082"/>
          </a:xfrm>
          <a:prstGeom prst="rect">
            <a:avLst/>
          </a:prstGeom>
        </p:spPr>
        <p:txBody>
          <a:bodyPr wrap="none">
            <a:spAutoFit/>
          </a:bodyPr>
          <a:lstStyle/>
          <a:p>
            <a:r>
              <a:rPr lang="en-US" altLang="zh-TW" sz="1350" kern="100" dirty="0">
                <a:solidFill>
                  <a:schemeClr val="accent5">
                    <a:lumMod val="50000"/>
                  </a:schemeClr>
                </a:solidFill>
                <a:latin typeface="Times New Roman" panose="02020603050405020304" pitchFamily="18" charset="0"/>
                <a:ea typeface="標楷體" panose="03000509000000000000" pitchFamily="65" charset="-120"/>
              </a:rPr>
              <a:t>111</a:t>
            </a:r>
            <a:r>
              <a:rPr lang="zh-TW" altLang="en-US" sz="1350" kern="100" dirty="0">
                <a:solidFill>
                  <a:schemeClr val="accent5">
                    <a:lumMod val="50000"/>
                  </a:schemeClr>
                </a:solidFill>
                <a:latin typeface="Times New Roman" panose="02020603050405020304" pitchFamily="18" charset="0"/>
                <a:ea typeface="標楷體" panose="03000509000000000000" pitchFamily="65" charset="-120"/>
              </a:rPr>
              <a:t>年</a:t>
            </a:r>
            <a:r>
              <a:rPr lang="en-US" altLang="zh-TW" sz="1350" kern="100" dirty="0">
                <a:solidFill>
                  <a:schemeClr val="accent5">
                    <a:lumMod val="50000"/>
                  </a:schemeClr>
                </a:solidFill>
                <a:latin typeface="Times New Roman" panose="02020603050405020304" pitchFamily="18" charset="0"/>
                <a:ea typeface="標楷體" panose="03000509000000000000" pitchFamily="65" charset="-120"/>
              </a:rPr>
              <a:t>4</a:t>
            </a:r>
            <a:r>
              <a:rPr lang="zh-TW" altLang="en-US" sz="1350" kern="100" dirty="0">
                <a:solidFill>
                  <a:schemeClr val="accent5">
                    <a:lumMod val="50000"/>
                  </a:schemeClr>
                </a:solidFill>
                <a:latin typeface="Times New Roman" panose="02020603050405020304" pitchFamily="18" charset="0"/>
                <a:ea typeface="標楷體" panose="03000509000000000000" pitchFamily="65" charset="-120"/>
              </a:rPr>
              <a:t>月至</a:t>
            </a:r>
            <a:r>
              <a:rPr lang="en-US" altLang="zh-TW" sz="1350" kern="100" dirty="0">
                <a:solidFill>
                  <a:schemeClr val="accent5">
                    <a:lumMod val="50000"/>
                  </a:schemeClr>
                </a:solidFill>
                <a:latin typeface="Times New Roman" panose="02020603050405020304" pitchFamily="18" charset="0"/>
                <a:ea typeface="標楷體" panose="03000509000000000000" pitchFamily="65" charset="-120"/>
              </a:rPr>
              <a:t>8</a:t>
            </a:r>
            <a:r>
              <a:rPr lang="zh-TW" altLang="en-US" sz="1350" kern="100" dirty="0">
                <a:solidFill>
                  <a:schemeClr val="accent5">
                    <a:lumMod val="50000"/>
                  </a:schemeClr>
                </a:solidFill>
                <a:latin typeface="Times New Roman" panose="02020603050405020304" pitchFamily="18" charset="0"/>
                <a:ea typeface="標楷體" panose="03000509000000000000" pitchFamily="65" charset="-120"/>
              </a:rPr>
              <a:t>月</a:t>
            </a:r>
            <a:r>
              <a:rPr lang="en-US" altLang="zh-TW" sz="1350" kern="100" dirty="0" err="1">
                <a:solidFill>
                  <a:schemeClr val="accent5">
                    <a:lumMod val="50000"/>
                  </a:schemeClr>
                </a:solidFill>
                <a:latin typeface="Times New Roman" panose="02020603050405020304" pitchFamily="18" charset="0"/>
                <a:ea typeface="標楷體" panose="03000509000000000000" pitchFamily="65" charset="-120"/>
              </a:rPr>
              <a:t>EAP</a:t>
            </a:r>
            <a:r>
              <a:rPr lang="zh-TW" altLang="en-US" sz="1350" kern="100" dirty="0">
                <a:solidFill>
                  <a:schemeClr val="accent5">
                    <a:lumMod val="50000"/>
                  </a:schemeClr>
                </a:solidFill>
                <a:latin typeface="Times New Roman" panose="02020603050405020304" pitchFamily="18" charset="0"/>
                <a:ea typeface="標楷體" panose="03000509000000000000" pitchFamily="65" charset="-120"/>
              </a:rPr>
              <a:t>諮詢項目使用情形統計圖</a:t>
            </a:r>
            <a:endParaRPr lang="zh-TW" altLang="en-US" sz="1350" dirty="0">
              <a:solidFill>
                <a:schemeClr val="accent5">
                  <a:lumMod val="50000"/>
                </a:schemeClr>
              </a:solidFill>
            </a:endParaRPr>
          </a:p>
        </p:txBody>
      </p:sp>
      <p:sp>
        <p:nvSpPr>
          <p:cNvPr id="3" name="矩形 2"/>
          <p:cNvSpPr/>
          <p:nvPr/>
        </p:nvSpPr>
        <p:spPr>
          <a:xfrm>
            <a:off x="5879766" y="4079324"/>
            <a:ext cx="2608406" cy="507831"/>
          </a:xfrm>
          <a:prstGeom prst="rect">
            <a:avLst/>
          </a:prstGeom>
        </p:spPr>
        <p:txBody>
          <a:bodyPr wrap="none">
            <a:spAutoFit/>
          </a:bodyPr>
          <a:lstStyle/>
          <a:p>
            <a:pPr algn="ctr"/>
            <a:r>
              <a:rPr lang="en-US" altLang="zh-TW" sz="1350" kern="100" dirty="0">
                <a:solidFill>
                  <a:schemeClr val="accent5">
                    <a:lumMod val="50000"/>
                  </a:schemeClr>
                </a:solidFill>
                <a:latin typeface="標楷體" panose="03000509000000000000" pitchFamily="65" charset="-120"/>
                <a:ea typeface="標楷體" panose="03000509000000000000" pitchFamily="65" charset="-120"/>
              </a:rPr>
              <a:t>111</a:t>
            </a:r>
            <a:r>
              <a:rPr lang="zh-TW" altLang="en-US" sz="1350" kern="100" dirty="0">
                <a:solidFill>
                  <a:schemeClr val="accent5">
                    <a:lumMod val="50000"/>
                  </a:schemeClr>
                </a:solidFill>
                <a:latin typeface="標楷體" panose="03000509000000000000" pitchFamily="65" charset="-120"/>
                <a:ea typeface="標楷體" panose="03000509000000000000" pitchFamily="65" charset="-120"/>
              </a:rPr>
              <a:t>年</a:t>
            </a:r>
            <a:r>
              <a:rPr lang="en-US" altLang="zh-TW" sz="1350" kern="100" dirty="0">
                <a:solidFill>
                  <a:schemeClr val="accent5">
                    <a:lumMod val="50000"/>
                  </a:schemeClr>
                </a:solidFill>
                <a:latin typeface="標楷體" panose="03000509000000000000" pitchFamily="65" charset="-120"/>
                <a:ea typeface="標楷體" panose="03000509000000000000" pitchFamily="65" charset="-120"/>
              </a:rPr>
              <a:t>4</a:t>
            </a:r>
            <a:r>
              <a:rPr lang="zh-TW" altLang="en-US" sz="1350" kern="100" dirty="0">
                <a:solidFill>
                  <a:schemeClr val="accent5">
                    <a:lumMod val="50000"/>
                  </a:schemeClr>
                </a:solidFill>
                <a:latin typeface="標楷體" panose="03000509000000000000" pitchFamily="65" charset="-120"/>
                <a:ea typeface="標楷體" panose="03000509000000000000" pitchFamily="65" charset="-120"/>
              </a:rPr>
              <a:t>月至</a:t>
            </a:r>
            <a:r>
              <a:rPr lang="en-US" altLang="zh-TW" sz="1350" kern="100" dirty="0">
                <a:solidFill>
                  <a:schemeClr val="accent5">
                    <a:lumMod val="50000"/>
                  </a:schemeClr>
                </a:solidFill>
                <a:latin typeface="標楷體" panose="03000509000000000000" pitchFamily="65" charset="-120"/>
                <a:ea typeface="標楷體" panose="03000509000000000000" pitchFamily="65" charset="-120"/>
              </a:rPr>
              <a:t>8</a:t>
            </a:r>
            <a:r>
              <a:rPr lang="zh-TW" altLang="en-US" sz="1350" kern="100" dirty="0">
                <a:solidFill>
                  <a:schemeClr val="accent5">
                    <a:lumMod val="50000"/>
                  </a:schemeClr>
                </a:solidFill>
                <a:latin typeface="標楷體" panose="03000509000000000000" pitchFamily="65" charset="-120"/>
                <a:ea typeface="標楷體" panose="03000509000000000000" pitchFamily="65" charset="-120"/>
              </a:rPr>
              <a:t>月</a:t>
            </a:r>
            <a:r>
              <a:rPr lang="en-US" altLang="zh-TW" sz="1350" kern="100" dirty="0" err="1">
                <a:solidFill>
                  <a:schemeClr val="accent5">
                    <a:lumMod val="50000"/>
                  </a:schemeClr>
                </a:solidFill>
                <a:latin typeface="標楷體" panose="03000509000000000000" pitchFamily="65" charset="-120"/>
                <a:ea typeface="標楷體" panose="03000509000000000000" pitchFamily="65" charset="-120"/>
              </a:rPr>
              <a:t>EAP</a:t>
            </a:r>
            <a:r>
              <a:rPr lang="zh-TW" altLang="en-US" sz="1350" kern="100" dirty="0">
                <a:solidFill>
                  <a:schemeClr val="accent5">
                    <a:lumMod val="50000"/>
                  </a:schemeClr>
                </a:solidFill>
                <a:latin typeface="標楷體" panose="03000509000000000000" pitchFamily="65" charset="-120"/>
                <a:ea typeface="標楷體" panose="03000509000000000000" pitchFamily="65" charset="-120"/>
              </a:rPr>
              <a:t>專題講座課程</a:t>
            </a:r>
            <a:br>
              <a:rPr lang="en-US" altLang="zh-TW" sz="1350" kern="100" dirty="0">
                <a:solidFill>
                  <a:schemeClr val="accent5">
                    <a:lumMod val="50000"/>
                  </a:schemeClr>
                </a:solidFill>
                <a:latin typeface="標楷體" panose="03000509000000000000" pitchFamily="65" charset="-120"/>
                <a:ea typeface="標楷體" panose="03000509000000000000" pitchFamily="65" charset="-120"/>
              </a:rPr>
            </a:br>
            <a:r>
              <a:rPr lang="zh-TW" altLang="en-US" sz="1350" kern="100" dirty="0">
                <a:solidFill>
                  <a:schemeClr val="accent5">
                    <a:lumMod val="50000"/>
                  </a:schemeClr>
                </a:solidFill>
                <a:latin typeface="標楷體" panose="03000509000000000000" pitchFamily="65" charset="-120"/>
                <a:ea typeface="標楷體" panose="03000509000000000000" pitchFamily="65" charset="-120"/>
              </a:rPr>
              <a:t>類型百分比圖</a:t>
            </a:r>
            <a:endParaRPr lang="zh-TW" altLang="en-US" sz="1350" dirty="0">
              <a:solidFill>
                <a:schemeClr val="accent5">
                  <a:lumMod val="50000"/>
                </a:schemeClr>
              </a:solidFill>
              <a:latin typeface="標楷體" panose="03000509000000000000" pitchFamily="65" charset="-120"/>
              <a:ea typeface="標楷體" panose="03000509000000000000" pitchFamily="65" charset="-120"/>
            </a:endParaRPr>
          </a:p>
        </p:txBody>
      </p:sp>
      <p:sp>
        <p:nvSpPr>
          <p:cNvPr id="5" name="投影片編號版面配置區 4">
            <a:extLst>
              <a:ext uri="{FF2B5EF4-FFF2-40B4-BE49-F238E27FC236}">
                <a16:creationId xmlns:a16="http://schemas.microsoft.com/office/drawing/2014/main" id="{08BC609D-D73A-4D69-8B10-E6180D8A75F3}"/>
              </a:ext>
            </a:extLst>
          </p:cNvPr>
          <p:cNvSpPr>
            <a:spLocks noGrp="1"/>
          </p:cNvSpPr>
          <p:nvPr>
            <p:ph type="sldNum" sz="quarter" idx="12"/>
          </p:nvPr>
        </p:nvSpPr>
        <p:spPr/>
        <p:txBody>
          <a:bodyPr/>
          <a:lstStyle/>
          <a:p>
            <a:fld id="{443609E0-E1B0-48A0-A8C7-BBCC2D839C84}" type="slidenum">
              <a:rPr lang="zh-CN" altLang="en-US" smtClean="0"/>
              <a:t>15</a:t>
            </a:fld>
            <a:endParaRPr lang="zh-CN" altLang="en-US" dirty="0"/>
          </a:p>
        </p:txBody>
      </p:sp>
      <p:sp>
        <p:nvSpPr>
          <p:cNvPr id="15" name="矩形: 圓角 14">
            <a:extLst>
              <a:ext uri="{FF2B5EF4-FFF2-40B4-BE49-F238E27FC236}">
                <a16:creationId xmlns:a16="http://schemas.microsoft.com/office/drawing/2014/main" id="{C0DE81AD-35DA-4867-9F28-A8074AA901DC}"/>
              </a:ext>
            </a:extLst>
          </p:cNvPr>
          <p:cNvSpPr/>
          <p:nvPr/>
        </p:nvSpPr>
        <p:spPr>
          <a:xfrm>
            <a:off x="4038600" y="2391552"/>
            <a:ext cx="824587" cy="460061"/>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1100" dirty="0">
                <a:latin typeface="標楷體" panose="03000509000000000000" pitchFamily="65" charset="-120"/>
                <a:ea typeface="標楷體" panose="03000509000000000000" pitchFamily="65" charset="-120"/>
              </a:rPr>
              <a:t>使用人數共計</a:t>
            </a:r>
            <a:r>
              <a:rPr lang="en-US" altLang="zh-TW" sz="1200" b="1" u="sng" dirty="0">
                <a:solidFill>
                  <a:srgbClr val="FFFF00"/>
                </a:solidFill>
                <a:latin typeface="標楷體" panose="03000509000000000000" pitchFamily="65" charset="-120"/>
                <a:ea typeface="標楷體" panose="03000509000000000000" pitchFamily="65" charset="-120"/>
              </a:rPr>
              <a:t>34</a:t>
            </a:r>
            <a:r>
              <a:rPr lang="zh-TW" altLang="en-US" sz="1100" dirty="0">
                <a:latin typeface="標楷體" panose="03000509000000000000" pitchFamily="65" charset="-120"/>
                <a:ea typeface="標楷體" panose="03000509000000000000" pitchFamily="65" charset="-120"/>
              </a:rPr>
              <a:t>人</a:t>
            </a:r>
          </a:p>
        </p:txBody>
      </p:sp>
      <p:pic>
        <p:nvPicPr>
          <p:cNvPr id="4" name="圖片 1">
            <a:extLst>
              <a:ext uri="{FF2B5EF4-FFF2-40B4-BE49-F238E27FC236}">
                <a16:creationId xmlns:a16="http://schemas.microsoft.com/office/drawing/2014/main" id="{0045157B-775D-49C5-9480-FA8D6D227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725" y="1795413"/>
            <a:ext cx="3569796" cy="22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71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矩形 7"/>
          <p:cNvSpPr/>
          <p:nvPr/>
        </p:nvSpPr>
        <p:spPr>
          <a:xfrm>
            <a:off x="1" y="0"/>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矩形 8"/>
          <p:cNvSpPr/>
          <p:nvPr/>
        </p:nvSpPr>
        <p:spPr>
          <a:xfrm>
            <a:off x="0" y="5048493"/>
            <a:ext cx="9070154"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矩形 9"/>
          <p:cNvSpPr/>
          <p:nvPr/>
        </p:nvSpPr>
        <p:spPr>
          <a:xfrm>
            <a:off x="9053560" y="5166"/>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任意多边形: 形状 22">
            <a:extLst>
              <a:ext uri="{FF2B5EF4-FFF2-40B4-BE49-F238E27FC236}">
                <a16:creationId xmlns:a16="http://schemas.microsoft.com/office/drawing/2014/main" id="{1782A73D-068A-4071-B64D-47D898580182}"/>
              </a:ext>
            </a:extLst>
          </p:cNvPr>
          <p:cNvSpPr>
            <a:spLocks/>
          </p:cNvSpPr>
          <p:nvPr/>
        </p:nvSpPr>
        <p:spPr bwMode="auto">
          <a:xfrm>
            <a:off x="218873" y="94847"/>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2" name="任意多边形: 形状 20">
            <a:extLst>
              <a:ext uri="{FF2B5EF4-FFF2-40B4-BE49-F238E27FC236}">
                <a16:creationId xmlns:a16="http://schemas.microsoft.com/office/drawing/2014/main" id="{B5FDF3F4-9DBB-497A-BDC3-FB0610976AA2}"/>
              </a:ext>
            </a:extLst>
          </p:cNvPr>
          <p:cNvSpPr>
            <a:spLocks/>
          </p:cNvSpPr>
          <p:nvPr/>
        </p:nvSpPr>
        <p:spPr bwMode="auto">
          <a:xfrm>
            <a:off x="358091" y="295439"/>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5" name="矩形 14"/>
          <p:cNvSpPr/>
          <p:nvPr/>
        </p:nvSpPr>
        <p:spPr>
          <a:xfrm>
            <a:off x="905608" y="658716"/>
            <a:ext cx="3954929" cy="415498"/>
          </a:xfrm>
          <a:prstGeom prst="rect">
            <a:avLst/>
          </a:prstGeom>
        </p:spPr>
        <p:txBody>
          <a:bodyPr wrap="none">
            <a:spAutoFit/>
          </a:bodyPr>
          <a:lstStyle/>
          <a:p>
            <a:r>
              <a:rPr lang="zh-TW" altLang="en-US" sz="2100" b="1" kern="100" dirty="0">
                <a:ea typeface="標楷體" panose="03000509000000000000" pitchFamily="65" charset="-120"/>
                <a:cs typeface="Times New Roman" panose="02020603050405020304" pitchFamily="18" charset="0"/>
              </a:rPr>
              <a:t>十、強化公務人員權益保障制度</a:t>
            </a:r>
            <a:endParaRPr lang="zh-TW" altLang="en-US" sz="2100" dirty="0"/>
          </a:p>
        </p:txBody>
      </p:sp>
      <p:sp>
        <p:nvSpPr>
          <p:cNvPr id="16" name="矩形 15"/>
          <p:cNvSpPr/>
          <p:nvPr/>
        </p:nvSpPr>
        <p:spPr>
          <a:xfrm>
            <a:off x="973999" y="1236234"/>
            <a:ext cx="7334183" cy="1388713"/>
          </a:xfrm>
          <a:prstGeom prst="rect">
            <a:avLst/>
          </a:prstGeom>
        </p:spPr>
        <p:txBody>
          <a:bodyPr wrap="square">
            <a:spAutoFit/>
          </a:bodyPr>
          <a:lstStyle/>
          <a:p>
            <a:pPr indent="407194">
              <a:lnSpc>
                <a:spcPts val="2625"/>
              </a:lnSpc>
            </a:pPr>
            <a:r>
              <a:rPr lang="zh-TW" altLang="zh-TW" sz="1500" dirty="0">
                <a:latin typeface="標楷體" panose="03000509000000000000" pitchFamily="65" charset="-120"/>
                <a:ea typeface="標楷體" panose="03000509000000000000" pitchFamily="65" charset="-120"/>
              </a:rPr>
              <a:t>利用發放宣導手冊及於公開場合中，加強宣導公務人員瞭解自身權益保障等事宜，依「</a:t>
            </a:r>
            <a:r>
              <a:rPr lang="zh-TW" altLang="zh-TW" sz="1500" b="1" dirty="0">
                <a:solidFill>
                  <a:srgbClr val="C00000"/>
                </a:solidFill>
                <a:latin typeface="標楷體" panose="03000509000000000000" pitchFamily="65" charset="-120"/>
                <a:ea typeface="標楷體" panose="03000509000000000000" pitchFamily="65" charset="-120"/>
              </a:rPr>
              <a:t>公務人員保障法</a:t>
            </a:r>
            <a:r>
              <a:rPr lang="zh-TW" altLang="zh-TW" sz="1500" dirty="0">
                <a:latin typeface="標楷體" panose="03000509000000000000" pitchFamily="65" charset="-120"/>
                <a:ea typeface="標楷體" panose="03000509000000000000" pitchFamily="65" charset="-120"/>
              </a:rPr>
              <a:t>」相關規定，有關公務人員於權益遭受侵害時之救濟方式包括有申訴、再申訴、及復審等途徑，公務人員得視情形向服務機關或公務人員保障暨培訓委員會提起相關救濟。</a:t>
            </a:r>
            <a:endParaRPr lang="zh-TW" altLang="en-US" sz="1500" dirty="0">
              <a:latin typeface="標楷體" panose="03000509000000000000" pitchFamily="65" charset="-120"/>
              <a:ea typeface="標楷體" panose="03000509000000000000" pitchFamily="65" charset="-120"/>
            </a:endParaRPr>
          </a:p>
        </p:txBody>
      </p:sp>
      <p:sp>
        <p:nvSpPr>
          <p:cNvPr id="17" name="矩形 16"/>
          <p:cNvSpPr/>
          <p:nvPr/>
        </p:nvSpPr>
        <p:spPr>
          <a:xfrm>
            <a:off x="905609" y="2807258"/>
            <a:ext cx="5211662" cy="738664"/>
          </a:xfrm>
          <a:prstGeom prst="rect">
            <a:avLst/>
          </a:prstGeom>
        </p:spPr>
        <p:txBody>
          <a:bodyPr wrap="square">
            <a:spAutoFit/>
          </a:bodyPr>
          <a:lstStyle/>
          <a:p>
            <a:pPr marL="806054" indent="-806054"/>
            <a:r>
              <a:rPr lang="zh-TW" altLang="en-US" sz="2100" b="1" kern="100" dirty="0">
                <a:ea typeface="標楷體" panose="03000509000000000000" pitchFamily="65" charset="-120"/>
                <a:cs typeface="Times New Roman" panose="02020603050405020304" pitchFamily="18" charset="0"/>
              </a:rPr>
              <a:t>十一、</a:t>
            </a:r>
            <a:r>
              <a:rPr lang="zh-TW" altLang="zh-TW" sz="2100" b="1" kern="100" dirty="0">
                <a:ea typeface="標楷體" panose="03000509000000000000" pitchFamily="65" charset="-120"/>
                <a:cs typeface="Times New Roman" panose="02020603050405020304" pitchFamily="18" charset="0"/>
              </a:rPr>
              <a:t>積極推動「廉正、忠誠、專業、效能、關懷」核心價值與核心能力</a:t>
            </a:r>
            <a:endParaRPr lang="zh-TW" altLang="en-US" sz="2100" dirty="0"/>
          </a:p>
        </p:txBody>
      </p:sp>
      <p:sp>
        <p:nvSpPr>
          <p:cNvPr id="38" name="矩形 37"/>
          <p:cNvSpPr/>
          <p:nvPr/>
        </p:nvSpPr>
        <p:spPr>
          <a:xfrm>
            <a:off x="1101406" y="3763702"/>
            <a:ext cx="3911443" cy="323165"/>
          </a:xfrm>
          <a:prstGeom prst="rect">
            <a:avLst/>
          </a:prstGeom>
        </p:spPr>
        <p:txBody>
          <a:bodyPr wrap="square">
            <a:spAutoFit/>
          </a:bodyPr>
          <a:lstStyle/>
          <a:p>
            <a:r>
              <a:rPr lang="zh-TW" altLang="zh-TW" sz="1500" kern="100" dirty="0">
                <a:latin typeface="標楷體" panose="03000509000000000000" pitchFamily="65" charset="-120"/>
                <a:ea typeface="標楷體" panose="03000509000000000000" pitchFamily="65" charset="-120"/>
                <a:cs typeface="Times New Roman" panose="02020603050405020304" pitchFamily="18" charset="0"/>
              </a:rPr>
              <a:t>充分利用辦公環境佈置向同仁宣導、推動。</a:t>
            </a:r>
            <a:endParaRPr lang="zh-TW" altLang="en-US" sz="1500" dirty="0">
              <a:latin typeface="標楷體" panose="03000509000000000000" pitchFamily="65" charset="-120"/>
              <a:ea typeface="標楷體" panose="03000509000000000000" pitchFamily="65" charset="-120"/>
            </a:endParaRPr>
          </a:p>
        </p:txBody>
      </p:sp>
      <p:grpSp>
        <p:nvGrpSpPr>
          <p:cNvPr id="39" name="组合 30"/>
          <p:cNvGrpSpPr>
            <a:grpSpLocks noChangeAspect="1"/>
          </p:cNvGrpSpPr>
          <p:nvPr/>
        </p:nvGrpSpPr>
        <p:grpSpPr>
          <a:xfrm>
            <a:off x="7544101" y="3486112"/>
            <a:ext cx="549254" cy="1211501"/>
            <a:chOff x="5273132" y="1890798"/>
            <a:chExt cx="660501" cy="1456880"/>
          </a:xfrm>
          <a:solidFill>
            <a:srgbClr val="2A4070"/>
          </a:solidFill>
          <a:scene3d>
            <a:camera prst="orthographicFront">
              <a:rot lat="0" lon="0" rev="0"/>
            </a:camera>
            <a:lightRig rig="glow" dir="t">
              <a:rot lat="0" lon="0" rev="4800000"/>
            </a:lightRig>
          </a:scene3d>
        </p:grpSpPr>
        <p:sp>
          <p:nvSpPr>
            <p:cNvPr id="40" name="Freeform: Shape 6"/>
            <p:cNvSpPr/>
            <p:nvPr/>
          </p:nvSpPr>
          <p:spPr>
            <a:xfrm>
              <a:off x="5273132" y="1890798"/>
              <a:ext cx="660501" cy="1456880"/>
            </a:xfrm>
            <a:custGeom>
              <a:avLst/>
              <a:gdLst>
                <a:gd name="connsiteX0" fmla="*/ 806043 w 880668"/>
                <a:gd name="connsiteY0" fmla="*/ 0 h 1942506"/>
                <a:gd name="connsiteX1" fmla="*/ 843783 w 880668"/>
                <a:gd name="connsiteY1" fmla="*/ 146778 h 1942506"/>
                <a:gd name="connsiteX2" fmla="*/ 880668 w 880668"/>
                <a:gd name="connsiteY2" fmla="*/ 512666 h 1942506"/>
                <a:gd name="connsiteX3" fmla="*/ 219991 w 880668"/>
                <a:gd name="connsiteY3" fmla="*/ 1913602 h 1942506"/>
                <a:gd name="connsiteX4" fmla="*/ 181339 w 880668"/>
                <a:gd name="connsiteY4" fmla="*/ 1942506 h 1942506"/>
                <a:gd name="connsiteX5" fmla="*/ 0 w 880668"/>
                <a:gd name="connsiteY5" fmla="*/ 837071 h 1942506"/>
                <a:gd name="connsiteX6" fmla="*/ 766028 w 880668"/>
                <a:gd name="connsiteY6" fmla="*/ 53786 h 1942506"/>
                <a:gd name="connsiteX7" fmla="*/ 806043 w 880668"/>
                <a:gd name="connsiteY7" fmla="*/ 0 h 194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668" h="1942506">
                  <a:moveTo>
                    <a:pt x="806043" y="0"/>
                  </a:moveTo>
                  <a:lnTo>
                    <a:pt x="843783" y="146778"/>
                  </a:lnTo>
                  <a:cubicBezTo>
                    <a:pt x="867968" y="264963"/>
                    <a:pt x="880668" y="387331"/>
                    <a:pt x="880668" y="512666"/>
                  </a:cubicBezTo>
                  <a:cubicBezTo>
                    <a:pt x="880668" y="1076673"/>
                    <a:pt x="623483" y="1580611"/>
                    <a:pt x="219991" y="1913602"/>
                  </a:cubicBezTo>
                  <a:lnTo>
                    <a:pt x="181339" y="1942506"/>
                  </a:lnTo>
                  <a:lnTo>
                    <a:pt x="0" y="837071"/>
                  </a:lnTo>
                  <a:lnTo>
                    <a:pt x="766028" y="53786"/>
                  </a:lnTo>
                  <a:lnTo>
                    <a:pt x="806043" y="0"/>
                  </a:lnTo>
                  <a:close/>
                </a:path>
              </a:pathLst>
            </a:cu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chemeClr val="bg1">
                    <a:lumMod val="50000"/>
                  </a:schemeClr>
                </a:solidFill>
                <a:cs typeface="+mn-ea"/>
                <a:sym typeface="+mn-lt"/>
              </a:endParaRPr>
            </a:p>
          </p:txBody>
        </p:sp>
        <p:sp>
          <p:nvSpPr>
            <p:cNvPr id="41" name="Freeform: Shape 19"/>
            <p:cNvSpPr>
              <a:spLocks noChangeAspect="1"/>
            </p:cNvSpPr>
            <p:nvPr/>
          </p:nvSpPr>
          <p:spPr bwMode="auto">
            <a:xfrm>
              <a:off x="5481359" y="2479350"/>
              <a:ext cx="175961" cy="212247"/>
            </a:xfrm>
            <a:custGeom>
              <a:avLst/>
              <a:gdLst>
                <a:gd name="connsiteX0" fmla="*/ 97409 w 421152"/>
                <a:gd name="connsiteY0" fmla="*/ 433798 h 508000"/>
                <a:gd name="connsiteX1" fmla="*/ 80219 w 421152"/>
                <a:gd name="connsiteY1" fmla="*/ 450922 h 508000"/>
                <a:gd name="connsiteX2" fmla="*/ 97409 w 421152"/>
                <a:gd name="connsiteY2" fmla="*/ 465191 h 508000"/>
                <a:gd name="connsiteX3" fmla="*/ 312283 w 421152"/>
                <a:gd name="connsiteY3" fmla="*/ 465191 h 508000"/>
                <a:gd name="connsiteX4" fmla="*/ 326608 w 421152"/>
                <a:gd name="connsiteY4" fmla="*/ 450922 h 508000"/>
                <a:gd name="connsiteX5" fmla="*/ 312283 w 421152"/>
                <a:gd name="connsiteY5" fmla="*/ 433798 h 508000"/>
                <a:gd name="connsiteX6" fmla="*/ 97409 w 421152"/>
                <a:gd name="connsiteY6" fmla="*/ 433798 h 508000"/>
                <a:gd name="connsiteX7" fmla="*/ 51570 w 421152"/>
                <a:gd name="connsiteY7" fmla="*/ 333910 h 508000"/>
                <a:gd name="connsiteX8" fmla="*/ 25785 w 421152"/>
                <a:gd name="connsiteY8" fmla="*/ 362450 h 508000"/>
                <a:gd name="connsiteX9" fmla="*/ 25785 w 421152"/>
                <a:gd name="connsiteY9" fmla="*/ 419528 h 508000"/>
                <a:gd name="connsiteX10" fmla="*/ 42975 w 421152"/>
                <a:gd name="connsiteY10" fmla="*/ 419528 h 508000"/>
                <a:gd name="connsiteX11" fmla="*/ 42975 w 421152"/>
                <a:gd name="connsiteY11" fmla="*/ 396697 h 508000"/>
                <a:gd name="connsiteX12" fmla="*/ 68760 w 421152"/>
                <a:gd name="connsiteY12" fmla="*/ 371011 h 508000"/>
                <a:gd name="connsiteX13" fmla="*/ 352393 w 421152"/>
                <a:gd name="connsiteY13" fmla="*/ 371011 h 508000"/>
                <a:gd name="connsiteX14" fmla="*/ 375312 w 421152"/>
                <a:gd name="connsiteY14" fmla="*/ 396697 h 508000"/>
                <a:gd name="connsiteX15" fmla="*/ 375312 w 421152"/>
                <a:gd name="connsiteY15" fmla="*/ 419528 h 508000"/>
                <a:gd name="connsiteX16" fmla="*/ 383907 w 421152"/>
                <a:gd name="connsiteY16" fmla="*/ 419528 h 508000"/>
                <a:gd name="connsiteX17" fmla="*/ 395367 w 421152"/>
                <a:gd name="connsiteY17" fmla="*/ 388135 h 508000"/>
                <a:gd name="connsiteX18" fmla="*/ 395367 w 421152"/>
                <a:gd name="connsiteY18" fmla="*/ 362450 h 508000"/>
                <a:gd name="connsiteX19" fmla="*/ 369582 w 421152"/>
                <a:gd name="connsiteY19" fmla="*/ 333910 h 508000"/>
                <a:gd name="connsiteX20" fmla="*/ 51570 w 421152"/>
                <a:gd name="connsiteY20" fmla="*/ 333910 h 508000"/>
                <a:gd name="connsiteX21" fmla="*/ 108332 w 421152"/>
                <a:gd name="connsiteY21" fmla="*/ 133246 h 508000"/>
                <a:gd name="connsiteX22" fmla="*/ 323527 w 421152"/>
                <a:gd name="connsiteY22" fmla="*/ 133246 h 508000"/>
                <a:gd name="connsiteX23" fmla="*/ 337873 w 421152"/>
                <a:gd name="connsiteY23" fmla="*/ 147523 h 508000"/>
                <a:gd name="connsiteX24" fmla="*/ 323527 w 421152"/>
                <a:gd name="connsiteY24" fmla="*/ 161799 h 508000"/>
                <a:gd name="connsiteX25" fmla="*/ 108332 w 421152"/>
                <a:gd name="connsiteY25" fmla="*/ 161799 h 508000"/>
                <a:gd name="connsiteX26" fmla="*/ 93986 w 421152"/>
                <a:gd name="connsiteY26" fmla="*/ 147523 h 508000"/>
                <a:gd name="connsiteX27" fmla="*/ 108332 w 421152"/>
                <a:gd name="connsiteY27" fmla="*/ 133246 h 508000"/>
                <a:gd name="connsiteX28" fmla="*/ 68760 w 421152"/>
                <a:gd name="connsiteY28" fmla="*/ 79910 h 508000"/>
                <a:gd name="connsiteX29" fmla="*/ 40110 w 421152"/>
                <a:gd name="connsiteY29" fmla="*/ 108450 h 508000"/>
                <a:gd name="connsiteX30" fmla="*/ 40110 w 421152"/>
                <a:gd name="connsiteY30" fmla="*/ 205483 h 508000"/>
                <a:gd name="connsiteX31" fmla="*/ 68760 w 421152"/>
                <a:gd name="connsiteY31" fmla="*/ 236877 h 508000"/>
                <a:gd name="connsiteX32" fmla="*/ 346663 w 421152"/>
                <a:gd name="connsiteY32" fmla="*/ 236877 h 508000"/>
                <a:gd name="connsiteX33" fmla="*/ 378177 w 421152"/>
                <a:gd name="connsiteY33" fmla="*/ 205483 h 508000"/>
                <a:gd name="connsiteX34" fmla="*/ 378177 w 421152"/>
                <a:gd name="connsiteY34" fmla="*/ 108450 h 508000"/>
                <a:gd name="connsiteX35" fmla="*/ 346663 w 421152"/>
                <a:gd name="connsiteY35" fmla="*/ 79910 h 508000"/>
                <a:gd name="connsiteX36" fmla="*/ 68760 w 421152"/>
                <a:gd name="connsiteY36" fmla="*/ 79910 h 508000"/>
                <a:gd name="connsiteX37" fmla="*/ 83084 w 421152"/>
                <a:gd name="connsiteY37" fmla="*/ 0 h 508000"/>
                <a:gd name="connsiteX38" fmla="*/ 332338 w 421152"/>
                <a:gd name="connsiteY38" fmla="*/ 0 h 508000"/>
                <a:gd name="connsiteX39" fmla="*/ 386772 w 421152"/>
                <a:gd name="connsiteY39" fmla="*/ 19978 h 508000"/>
                <a:gd name="connsiteX40" fmla="*/ 398232 w 421152"/>
                <a:gd name="connsiteY40" fmla="*/ 28540 h 508000"/>
                <a:gd name="connsiteX41" fmla="*/ 421152 w 421152"/>
                <a:gd name="connsiteY41" fmla="*/ 77056 h 508000"/>
                <a:gd name="connsiteX42" fmla="*/ 421152 w 421152"/>
                <a:gd name="connsiteY42" fmla="*/ 413820 h 508000"/>
                <a:gd name="connsiteX43" fmla="*/ 398232 w 421152"/>
                <a:gd name="connsiteY43" fmla="*/ 442360 h 508000"/>
                <a:gd name="connsiteX44" fmla="*/ 375312 w 421152"/>
                <a:gd name="connsiteY44" fmla="*/ 442360 h 508000"/>
                <a:gd name="connsiteX45" fmla="*/ 375312 w 421152"/>
                <a:gd name="connsiteY45" fmla="*/ 476607 h 508000"/>
                <a:gd name="connsiteX46" fmla="*/ 343798 w 421152"/>
                <a:gd name="connsiteY46" fmla="*/ 508000 h 508000"/>
                <a:gd name="connsiteX47" fmla="*/ 71625 w 421152"/>
                <a:gd name="connsiteY47" fmla="*/ 508000 h 508000"/>
                <a:gd name="connsiteX48" fmla="*/ 42975 w 421152"/>
                <a:gd name="connsiteY48" fmla="*/ 476607 h 508000"/>
                <a:gd name="connsiteX49" fmla="*/ 42975 w 421152"/>
                <a:gd name="connsiteY49" fmla="*/ 442360 h 508000"/>
                <a:gd name="connsiteX50" fmla="*/ 20055 w 421152"/>
                <a:gd name="connsiteY50" fmla="*/ 442360 h 508000"/>
                <a:gd name="connsiteX51" fmla="*/ 0 w 421152"/>
                <a:gd name="connsiteY51" fmla="*/ 413820 h 508000"/>
                <a:gd name="connsiteX52" fmla="*/ 0 w 421152"/>
                <a:gd name="connsiteY52" fmla="*/ 77056 h 508000"/>
                <a:gd name="connsiteX53" fmla="*/ 22920 w 421152"/>
                <a:gd name="connsiteY53" fmla="*/ 25686 h 508000"/>
                <a:gd name="connsiteX54" fmla="*/ 28650 w 421152"/>
                <a:gd name="connsiteY54" fmla="*/ 19978 h 508000"/>
                <a:gd name="connsiteX55" fmla="*/ 83084 w 421152"/>
                <a:gd name="connsiteY55" fmla="*/ 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21152" h="508000">
                  <a:moveTo>
                    <a:pt x="97409" y="433798"/>
                  </a:moveTo>
                  <a:cubicBezTo>
                    <a:pt x="88814" y="433798"/>
                    <a:pt x="80219" y="442360"/>
                    <a:pt x="80219" y="450922"/>
                  </a:cubicBezTo>
                  <a:cubicBezTo>
                    <a:pt x="80219" y="459483"/>
                    <a:pt x="88814" y="465191"/>
                    <a:pt x="97409" y="465191"/>
                  </a:cubicBezTo>
                  <a:cubicBezTo>
                    <a:pt x="97409" y="465191"/>
                    <a:pt x="97409" y="465191"/>
                    <a:pt x="312283" y="465191"/>
                  </a:cubicBezTo>
                  <a:cubicBezTo>
                    <a:pt x="320878" y="465191"/>
                    <a:pt x="326608" y="459483"/>
                    <a:pt x="326608" y="450922"/>
                  </a:cubicBezTo>
                  <a:cubicBezTo>
                    <a:pt x="326608" y="442360"/>
                    <a:pt x="320878" y="433798"/>
                    <a:pt x="312283" y="433798"/>
                  </a:cubicBezTo>
                  <a:cubicBezTo>
                    <a:pt x="312283" y="433798"/>
                    <a:pt x="312283" y="433798"/>
                    <a:pt x="97409" y="433798"/>
                  </a:cubicBezTo>
                  <a:close/>
                  <a:moveTo>
                    <a:pt x="51570" y="333910"/>
                  </a:moveTo>
                  <a:cubicBezTo>
                    <a:pt x="37245" y="333910"/>
                    <a:pt x="25785" y="348180"/>
                    <a:pt x="25785" y="362450"/>
                  </a:cubicBezTo>
                  <a:cubicBezTo>
                    <a:pt x="25785" y="362450"/>
                    <a:pt x="25785" y="362450"/>
                    <a:pt x="25785" y="419528"/>
                  </a:cubicBezTo>
                  <a:cubicBezTo>
                    <a:pt x="25785" y="419528"/>
                    <a:pt x="25785" y="419528"/>
                    <a:pt x="42975" y="419528"/>
                  </a:cubicBezTo>
                  <a:cubicBezTo>
                    <a:pt x="42975" y="419528"/>
                    <a:pt x="42975" y="419528"/>
                    <a:pt x="42975" y="396697"/>
                  </a:cubicBezTo>
                  <a:cubicBezTo>
                    <a:pt x="42975" y="382427"/>
                    <a:pt x="54435" y="371011"/>
                    <a:pt x="68760" y="371011"/>
                  </a:cubicBezTo>
                  <a:cubicBezTo>
                    <a:pt x="68760" y="371011"/>
                    <a:pt x="68760" y="371011"/>
                    <a:pt x="352393" y="371011"/>
                  </a:cubicBezTo>
                  <a:cubicBezTo>
                    <a:pt x="363852" y="371011"/>
                    <a:pt x="375312" y="382427"/>
                    <a:pt x="375312" y="396697"/>
                  </a:cubicBezTo>
                  <a:cubicBezTo>
                    <a:pt x="375312" y="396697"/>
                    <a:pt x="375312" y="396697"/>
                    <a:pt x="375312" y="419528"/>
                  </a:cubicBezTo>
                  <a:cubicBezTo>
                    <a:pt x="375312" y="419528"/>
                    <a:pt x="375312" y="419528"/>
                    <a:pt x="383907" y="419528"/>
                  </a:cubicBezTo>
                  <a:cubicBezTo>
                    <a:pt x="389637" y="419528"/>
                    <a:pt x="395367" y="405259"/>
                    <a:pt x="395367" y="388135"/>
                  </a:cubicBezTo>
                  <a:lnTo>
                    <a:pt x="395367" y="362450"/>
                  </a:lnTo>
                  <a:cubicBezTo>
                    <a:pt x="395367" y="348180"/>
                    <a:pt x="383907" y="333910"/>
                    <a:pt x="369582" y="333910"/>
                  </a:cubicBezTo>
                  <a:cubicBezTo>
                    <a:pt x="369582" y="333910"/>
                    <a:pt x="369582" y="333910"/>
                    <a:pt x="51570" y="333910"/>
                  </a:cubicBezTo>
                  <a:close/>
                  <a:moveTo>
                    <a:pt x="108332" y="133246"/>
                  </a:moveTo>
                  <a:cubicBezTo>
                    <a:pt x="108332" y="133246"/>
                    <a:pt x="108332" y="133246"/>
                    <a:pt x="323527" y="133246"/>
                  </a:cubicBezTo>
                  <a:cubicBezTo>
                    <a:pt x="332135" y="133246"/>
                    <a:pt x="337873" y="138957"/>
                    <a:pt x="337873" y="147523"/>
                  </a:cubicBezTo>
                  <a:cubicBezTo>
                    <a:pt x="337873" y="156089"/>
                    <a:pt x="332135" y="161799"/>
                    <a:pt x="323527" y="161799"/>
                  </a:cubicBezTo>
                  <a:cubicBezTo>
                    <a:pt x="323527" y="161799"/>
                    <a:pt x="323527" y="161799"/>
                    <a:pt x="108332" y="161799"/>
                  </a:cubicBezTo>
                  <a:cubicBezTo>
                    <a:pt x="99725" y="161799"/>
                    <a:pt x="93986" y="156089"/>
                    <a:pt x="93986" y="147523"/>
                  </a:cubicBezTo>
                  <a:cubicBezTo>
                    <a:pt x="93986" y="138957"/>
                    <a:pt x="99725" y="133246"/>
                    <a:pt x="108332" y="133246"/>
                  </a:cubicBezTo>
                  <a:close/>
                  <a:moveTo>
                    <a:pt x="68760" y="79910"/>
                  </a:moveTo>
                  <a:cubicBezTo>
                    <a:pt x="51570" y="79910"/>
                    <a:pt x="40110" y="91326"/>
                    <a:pt x="40110" y="108450"/>
                  </a:cubicBezTo>
                  <a:lnTo>
                    <a:pt x="40110" y="205483"/>
                  </a:lnTo>
                  <a:cubicBezTo>
                    <a:pt x="40110" y="222607"/>
                    <a:pt x="51570" y="236877"/>
                    <a:pt x="68760" y="236877"/>
                  </a:cubicBezTo>
                  <a:cubicBezTo>
                    <a:pt x="68760" y="236877"/>
                    <a:pt x="68760" y="236877"/>
                    <a:pt x="346663" y="236877"/>
                  </a:cubicBezTo>
                  <a:cubicBezTo>
                    <a:pt x="363852" y="236877"/>
                    <a:pt x="378177" y="222607"/>
                    <a:pt x="378177" y="205483"/>
                  </a:cubicBezTo>
                  <a:cubicBezTo>
                    <a:pt x="378177" y="205483"/>
                    <a:pt x="378177" y="205483"/>
                    <a:pt x="378177" y="108450"/>
                  </a:cubicBezTo>
                  <a:cubicBezTo>
                    <a:pt x="378177" y="91326"/>
                    <a:pt x="363852" y="79910"/>
                    <a:pt x="346663" y="79910"/>
                  </a:cubicBezTo>
                  <a:cubicBezTo>
                    <a:pt x="346663" y="79910"/>
                    <a:pt x="346663" y="79910"/>
                    <a:pt x="68760" y="79910"/>
                  </a:cubicBezTo>
                  <a:close/>
                  <a:moveTo>
                    <a:pt x="83084" y="0"/>
                  </a:moveTo>
                  <a:cubicBezTo>
                    <a:pt x="83084" y="0"/>
                    <a:pt x="83084" y="0"/>
                    <a:pt x="332338" y="0"/>
                  </a:cubicBezTo>
                  <a:cubicBezTo>
                    <a:pt x="349528" y="0"/>
                    <a:pt x="375312" y="8562"/>
                    <a:pt x="386772" y="19978"/>
                  </a:cubicBezTo>
                  <a:cubicBezTo>
                    <a:pt x="386772" y="19978"/>
                    <a:pt x="386772" y="19978"/>
                    <a:pt x="398232" y="28540"/>
                  </a:cubicBezTo>
                  <a:cubicBezTo>
                    <a:pt x="409692" y="39955"/>
                    <a:pt x="421152" y="59933"/>
                    <a:pt x="421152" y="77056"/>
                  </a:cubicBezTo>
                  <a:cubicBezTo>
                    <a:pt x="421152" y="77056"/>
                    <a:pt x="421152" y="77056"/>
                    <a:pt x="421152" y="413820"/>
                  </a:cubicBezTo>
                  <a:cubicBezTo>
                    <a:pt x="421152" y="428090"/>
                    <a:pt x="409692" y="442360"/>
                    <a:pt x="398232" y="442360"/>
                  </a:cubicBezTo>
                  <a:cubicBezTo>
                    <a:pt x="398232" y="442360"/>
                    <a:pt x="398232" y="442360"/>
                    <a:pt x="375312" y="442360"/>
                  </a:cubicBezTo>
                  <a:cubicBezTo>
                    <a:pt x="375312" y="442360"/>
                    <a:pt x="375312" y="442360"/>
                    <a:pt x="375312" y="476607"/>
                  </a:cubicBezTo>
                  <a:cubicBezTo>
                    <a:pt x="375312" y="493731"/>
                    <a:pt x="360987" y="508000"/>
                    <a:pt x="343798" y="508000"/>
                  </a:cubicBezTo>
                  <a:cubicBezTo>
                    <a:pt x="343798" y="508000"/>
                    <a:pt x="343798" y="508000"/>
                    <a:pt x="71625" y="508000"/>
                  </a:cubicBezTo>
                  <a:cubicBezTo>
                    <a:pt x="54435" y="508000"/>
                    <a:pt x="42975" y="493731"/>
                    <a:pt x="42975" y="476607"/>
                  </a:cubicBezTo>
                  <a:cubicBezTo>
                    <a:pt x="42975" y="476607"/>
                    <a:pt x="42975" y="476607"/>
                    <a:pt x="42975" y="442360"/>
                  </a:cubicBezTo>
                  <a:cubicBezTo>
                    <a:pt x="42975" y="442360"/>
                    <a:pt x="42975" y="442360"/>
                    <a:pt x="20055" y="442360"/>
                  </a:cubicBezTo>
                  <a:cubicBezTo>
                    <a:pt x="8595" y="442360"/>
                    <a:pt x="0" y="428090"/>
                    <a:pt x="0" y="413820"/>
                  </a:cubicBezTo>
                  <a:cubicBezTo>
                    <a:pt x="0" y="413820"/>
                    <a:pt x="0" y="413820"/>
                    <a:pt x="0" y="77056"/>
                  </a:cubicBezTo>
                  <a:cubicBezTo>
                    <a:pt x="0" y="59933"/>
                    <a:pt x="11460" y="37101"/>
                    <a:pt x="22920" y="25686"/>
                  </a:cubicBezTo>
                  <a:cubicBezTo>
                    <a:pt x="22920" y="25686"/>
                    <a:pt x="22920" y="25686"/>
                    <a:pt x="28650" y="19978"/>
                  </a:cubicBezTo>
                  <a:cubicBezTo>
                    <a:pt x="42975" y="8562"/>
                    <a:pt x="65895" y="0"/>
                    <a:pt x="83084" y="0"/>
                  </a:cubicBezTo>
                  <a:close/>
                </a:path>
              </a:pathLst>
            </a:custGeom>
            <a:grpFill/>
            <a:ln>
              <a:noFill/>
            </a:ln>
            <a:effectLst>
              <a:outerShdw blurRad="190500" dist="228600" dir="2700000" algn="ctr">
                <a:srgbClr val="000000">
                  <a:alpha val="30000"/>
                </a:srgbClr>
              </a:outerShdw>
            </a:effectLst>
            <a:sp3d prstMaterial="matte">
              <a:bevelT w="127000" h="63500"/>
            </a:sp3d>
            <a:extLst/>
          </p:spPr>
          <p:txBody>
            <a:bodyPr anchor="ctr"/>
            <a:lstStyle/>
            <a:p>
              <a:pPr algn="ctr"/>
              <a:endParaRPr dirty="0">
                <a:solidFill>
                  <a:schemeClr val="bg1">
                    <a:lumMod val="50000"/>
                  </a:schemeClr>
                </a:solidFill>
                <a:cs typeface="+mn-ea"/>
                <a:sym typeface="+mn-lt"/>
              </a:endParaRPr>
            </a:p>
          </p:txBody>
        </p:sp>
      </p:grpSp>
      <p:grpSp>
        <p:nvGrpSpPr>
          <p:cNvPr id="42" name="组合 34"/>
          <p:cNvGrpSpPr>
            <a:grpSpLocks noChangeAspect="1"/>
          </p:cNvGrpSpPr>
          <p:nvPr/>
        </p:nvGrpSpPr>
        <p:grpSpPr>
          <a:xfrm>
            <a:off x="7063724" y="2762633"/>
            <a:ext cx="984123" cy="722861"/>
            <a:chOff x="4658558" y="898907"/>
            <a:chExt cx="1183449" cy="869270"/>
          </a:xfrm>
          <a:solidFill>
            <a:srgbClr val="4E3151"/>
          </a:solidFill>
          <a:scene3d>
            <a:camera prst="orthographicFront">
              <a:rot lat="0" lon="0" rev="0"/>
            </a:camera>
            <a:lightRig rig="glow" dir="t">
              <a:rot lat="0" lon="0" rev="4800000"/>
            </a:lightRig>
          </a:scene3d>
        </p:grpSpPr>
        <p:sp>
          <p:nvSpPr>
            <p:cNvPr id="43" name="Freeform: Shape 24"/>
            <p:cNvSpPr/>
            <p:nvPr/>
          </p:nvSpPr>
          <p:spPr>
            <a:xfrm>
              <a:off x="4658558" y="898907"/>
              <a:ext cx="1183449" cy="869270"/>
            </a:xfrm>
            <a:custGeom>
              <a:avLst/>
              <a:gdLst>
                <a:gd name="connsiteX0" fmla="*/ 0 w 1577932"/>
                <a:gd name="connsiteY0" fmla="*/ 0 h 1159027"/>
                <a:gd name="connsiteX1" fmla="*/ 70214 w 1577932"/>
                <a:gd name="connsiteY1" fmla="*/ 3545 h 1159027"/>
                <a:gd name="connsiteX2" fmla="*/ 1557427 w 1577932"/>
                <a:gd name="connsiteY2" fmla="*/ 1103004 h 1159027"/>
                <a:gd name="connsiteX3" fmla="*/ 1577932 w 1577932"/>
                <a:gd name="connsiteY3" fmla="*/ 1159027 h 1159027"/>
                <a:gd name="connsiteX4" fmla="*/ 1573850 w 1577932"/>
                <a:gd name="connsiteY4" fmla="*/ 1156643 h 1159027"/>
                <a:gd name="connsiteX5" fmla="*/ 1522151 w 1577932"/>
                <a:gd name="connsiteY5" fmla="*/ 1142818 h 1159027"/>
                <a:gd name="connsiteX6" fmla="*/ 462794 w 1577932"/>
                <a:gd name="connsiteY6" fmla="*/ 981301 h 1159027"/>
                <a:gd name="connsiteX7" fmla="*/ 0 w 1577932"/>
                <a:gd name="connsiteY7" fmla="*/ 0 h 11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7932" h="1159027">
                  <a:moveTo>
                    <a:pt x="0" y="0"/>
                  </a:moveTo>
                  <a:lnTo>
                    <a:pt x="70214" y="3545"/>
                  </a:lnTo>
                  <a:cubicBezTo>
                    <a:pt x="741568" y="71725"/>
                    <a:pt x="1304785" y="505691"/>
                    <a:pt x="1557427" y="1103004"/>
                  </a:cubicBezTo>
                  <a:lnTo>
                    <a:pt x="1577932" y="1159027"/>
                  </a:lnTo>
                  <a:lnTo>
                    <a:pt x="1573850" y="1156643"/>
                  </a:lnTo>
                  <a:cubicBezTo>
                    <a:pt x="1559078" y="1150744"/>
                    <a:pt x="1541845" y="1146135"/>
                    <a:pt x="1522151" y="1142818"/>
                  </a:cubicBezTo>
                  <a:lnTo>
                    <a:pt x="462794" y="981301"/>
                  </a:lnTo>
                  <a:lnTo>
                    <a:pt x="0" y="0"/>
                  </a:lnTo>
                  <a:close/>
                </a:path>
              </a:pathLst>
            </a:cu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chemeClr val="bg1">
                    <a:lumMod val="50000"/>
                  </a:schemeClr>
                </a:solidFill>
                <a:cs typeface="+mn-ea"/>
                <a:sym typeface="+mn-lt"/>
              </a:endParaRPr>
            </a:p>
          </p:txBody>
        </p:sp>
        <p:sp>
          <p:nvSpPr>
            <p:cNvPr id="44" name="Freeform: Shape 20"/>
            <p:cNvSpPr>
              <a:spLocks noChangeAspect="1"/>
            </p:cNvSpPr>
            <p:nvPr/>
          </p:nvSpPr>
          <p:spPr bwMode="auto">
            <a:xfrm>
              <a:off x="5060885" y="1300300"/>
              <a:ext cx="212247" cy="211659"/>
            </a:xfrm>
            <a:custGeom>
              <a:avLst/>
              <a:gdLst>
                <a:gd name="connsiteX0" fmla="*/ 84666 w 508000"/>
                <a:gd name="connsiteY0" fmla="*/ 303955 h 506592"/>
                <a:gd name="connsiteX1" fmla="*/ 233680 w 508000"/>
                <a:gd name="connsiteY1" fmla="*/ 428915 h 506592"/>
                <a:gd name="connsiteX2" fmla="*/ 233680 w 508000"/>
                <a:gd name="connsiteY2" fmla="*/ 408651 h 506592"/>
                <a:gd name="connsiteX3" fmla="*/ 254000 w 508000"/>
                <a:gd name="connsiteY3" fmla="*/ 391765 h 506592"/>
                <a:gd name="connsiteX4" fmla="*/ 274320 w 508000"/>
                <a:gd name="connsiteY4" fmla="*/ 408651 h 506592"/>
                <a:gd name="connsiteX5" fmla="*/ 274320 w 508000"/>
                <a:gd name="connsiteY5" fmla="*/ 428915 h 506592"/>
                <a:gd name="connsiteX6" fmla="*/ 423334 w 508000"/>
                <a:gd name="connsiteY6" fmla="*/ 303955 h 506592"/>
                <a:gd name="connsiteX7" fmla="*/ 254000 w 508000"/>
                <a:gd name="connsiteY7" fmla="*/ 371501 h 506592"/>
                <a:gd name="connsiteX8" fmla="*/ 84666 w 508000"/>
                <a:gd name="connsiteY8" fmla="*/ 303955 h 506592"/>
                <a:gd name="connsiteX9" fmla="*/ 362374 w 508000"/>
                <a:gd name="connsiteY9" fmla="*/ 209392 h 506592"/>
                <a:gd name="connsiteX10" fmla="*/ 372534 w 508000"/>
                <a:gd name="connsiteY10" fmla="*/ 253296 h 506592"/>
                <a:gd name="connsiteX11" fmla="*/ 362374 w 508000"/>
                <a:gd name="connsiteY11" fmla="*/ 297201 h 506592"/>
                <a:gd name="connsiteX12" fmla="*/ 423334 w 508000"/>
                <a:gd name="connsiteY12" fmla="*/ 253296 h 506592"/>
                <a:gd name="connsiteX13" fmla="*/ 362374 w 508000"/>
                <a:gd name="connsiteY13" fmla="*/ 209392 h 506592"/>
                <a:gd name="connsiteX14" fmla="*/ 145626 w 508000"/>
                <a:gd name="connsiteY14" fmla="*/ 209392 h 506592"/>
                <a:gd name="connsiteX15" fmla="*/ 88053 w 508000"/>
                <a:gd name="connsiteY15" fmla="*/ 253296 h 506592"/>
                <a:gd name="connsiteX16" fmla="*/ 145626 w 508000"/>
                <a:gd name="connsiteY16" fmla="*/ 297201 h 506592"/>
                <a:gd name="connsiteX17" fmla="*/ 138853 w 508000"/>
                <a:gd name="connsiteY17" fmla="*/ 253296 h 506592"/>
                <a:gd name="connsiteX18" fmla="*/ 145626 w 508000"/>
                <a:gd name="connsiteY18" fmla="*/ 209392 h 506592"/>
                <a:gd name="connsiteX19" fmla="*/ 254413 w 508000"/>
                <a:gd name="connsiteY19" fmla="*/ 205451 h 506592"/>
                <a:gd name="connsiteX20" fmla="*/ 305363 w 508000"/>
                <a:gd name="connsiteY20" fmla="*/ 253005 h 506592"/>
                <a:gd name="connsiteX21" fmla="*/ 254413 w 508000"/>
                <a:gd name="connsiteY21" fmla="*/ 303955 h 506592"/>
                <a:gd name="connsiteX22" fmla="*/ 206859 w 508000"/>
                <a:gd name="connsiteY22" fmla="*/ 253005 h 506592"/>
                <a:gd name="connsiteX23" fmla="*/ 254413 w 508000"/>
                <a:gd name="connsiteY23" fmla="*/ 205451 h 506592"/>
                <a:gd name="connsiteX24" fmla="*/ 254000 w 508000"/>
                <a:gd name="connsiteY24" fmla="*/ 175618 h 506592"/>
                <a:gd name="connsiteX25" fmla="*/ 176106 w 508000"/>
                <a:gd name="connsiteY25" fmla="*/ 253296 h 506592"/>
                <a:gd name="connsiteX26" fmla="*/ 254000 w 508000"/>
                <a:gd name="connsiteY26" fmla="*/ 330974 h 506592"/>
                <a:gd name="connsiteX27" fmla="*/ 331894 w 508000"/>
                <a:gd name="connsiteY27" fmla="*/ 253296 h 506592"/>
                <a:gd name="connsiteX28" fmla="*/ 254000 w 508000"/>
                <a:gd name="connsiteY28" fmla="*/ 175618 h 506592"/>
                <a:gd name="connsiteX29" fmla="*/ 233680 w 508000"/>
                <a:gd name="connsiteY29" fmla="*/ 77677 h 506592"/>
                <a:gd name="connsiteX30" fmla="*/ 84666 w 508000"/>
                <a:gd name="connsiteY30" fmla="*/ 202637 h 506592"/>
                <a:gd name="connsiteX31" fmla="*/ 254000 w 508000"/>
                <a:gd name="connsiteY31" fmla="*/ 138468 h 506592"/>
                <a:gd name="connsiteX32" fmla="*/ 423334 w 508000"/>
                <a:gd name="connsiteY32" fmla="*/ 202637 h 506592"/>
                <a:gd name="connsiteX33" fmla="*/ 274320 w 508000"/>
                <a:gd name="connsiteY33" fmla="*/ 77677 h 506592"/>
                <a:gd name="connsiteX34" fmla="*/ 274320 w 508000"/>
                <a:gd name="connsiteY34" fmla="*/ 97941 h 506592"/>
                <a:gd name="connsiteX35" fmla="*/ 254000 w 508000"/>
                <a:gd name="connsiteY35" fmla="*/ 118205 h 506592"/>
                <a:gd name="connsiteX36" fmla="*/ 233680 w 508000"/>
                <a:gd name="connsiteY36" fmla="*/ 97941 h 506592"/>
                <a:gd name="connsiteX37" fmla="*/ 233680 w 508000"/>
                <a:gd name="connsiteY37" fmla="*/ 77677 h 506592"/>
                <a:gd name="connsiteX38" fmla="*/ 254000 w 508000"/>
                <a:gd name="connsiteY38" fmla="*/ 0 h 506592"/>
                <a:gd name="connsiteX39" fmla="*/ 274320 w 508000"/>
                <a:gd name="connsiteY39" fmla="*/ 20264 h 506592"/>
                <a:gd name="connsiteX40" fmla="*/ 274320 w 508000"/>
                <a:gd name="connsiteY40" fmla="*/ 40527 h 506592"/>
                <a:gd name="connsiteX41" fmla="*/ 470747 w 508000"/>
                <a:gd name="connsiteY41" fmla="*/ 233033 h 506592"/>
                <a:gd name="connsiteX42" fmla="*/ 491067 w 508000"/>
                <a:gd name="connsiteY42" fmla="*/ 233033 h 506592"/>
                <a:gd name="connsiteX43" fmla="*/ 508000 w 508000"/>
                <a:gd name="connsiteY43" fmla="*/ 253296 h 506592"/>
                <a:gd name="connsiteX44" fmla="*/ 491067 w 508000"/>
                <a:gd name="connsiteY44" fmla="*/ 273560 h 506592"/>
                <a:gd name="connsiteX45" fmla="*/ 470747 w 508000"/>
                <a:gd name="connsiteY45" fmla="*/ 273560 h 506592"/>
                <a:gd name="connsiteX46" fmla="*/ 274320 w 508000"/>
                <a:gd name="connsiteY46" fmla="*/ 469442 h 506592"/>
                <a:gd name="connsiteX47" fmla="*/ 274320 w 508000"/>
                <a:gd name="connsiteY47" fmla="*/ 489706 h 506592"/>
                <a:gd name="connsiteX48" fmla="*/ 254000 w 508000"/>
                <a:gd name="connsiteY48" fmla="*/ 506592 h 506592"/>
                <a:gd name="connsiteX49" fmla="*/ 233680 w 508000"/>
                <a:gd name="connsiteY49" fmla="*/ 489706 h 506592"/>
                <a:gd name="connsiteX50" fmla="*/ 233680 w 508000"/>
                <a:gd name="connsiteY50" fmla="*/ 469442 h 506592"/>
                <a:gd name="connsiteX51" fmla="*/ 40640 w 508000"/>
                <a:gd name="connsiteY51" fmla="*/ 273560 h 506592"/>
                <a:gd name="connsiteX52" fmla="*/ 20320 w 508000"/>
                <a:gd name="connsiteY52" fmla="*/ 273560 h 506592"/>
                <a:gd name="connsiteX53" fmla="*/ 0 w 508000"/>
                <a:gd name="connsiteY53" fmla="*/ 253296 h 506592"/>
                <a:gd name="connsiteX54" fmla="*/ 20320 w 508000"/>
                <a:gd name="connsiteY54" fmla="*/ 233033 h 506592"/>
                <a:gd name="connsiteX55" fmla="*/ 40640 w 508000"/>
                <a:gd name="connsiteY55" fmla="*/ 233033 h 506592"/>
                <a:gd name="connsiteX56" fmla="*/ 233680 w 508000"/>
                <a:gd name="connsiteY56" fmla="*/ 40527 h 506592"/>
                <a:gd name="connsiteX57" fmla="*/ 233680 w 508000"/>
                <a:gd name="connsiteY57" fmla="*/ 20264 h 506592"/>
                <a:gd name="connsiteX58" fmla="*/ 254000 w 508000"/>
                <a:gd name="connsiteY58" fmla="*/ 0 h 50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08000" h="506592">
                  <a:moveTo>
                    <a:pt x="84666" y="303955"/>
                  </a:moveTo>
                  <a:cubicBezTo>
                    <a:pt x="104986" y="371501"/>
                    <a:pt x="165946" y="422160"/>
                    <a:pt x="233680" y="428915"/>
                  </a:cubicBezTo>
                  <a:cubicBezTo>
                    <a:pt x="233680" y="428915"/>
                    <a:pt x="233680" y="428915"/>
                    <a:pt x="233680" y="408651"/>
                  </a:cubicBezTo>
                  <a:cubicBezTo>
                    <a:pt x="233680" y="398519"/>
                    <a:pt x="243840" y="391765"/>
                    <a:pt x="254000" y="391765"/>
                  </a:cubicBezTo>
                  <a:cubicBezTo>
                    <a:pt x="264160" y="391765"/>
                    <a:pt x="274320" y="398519"/>
                    <a:pt x="274320" y="408651"/>
                  </a:cubicBezTo>
                  <a:cubicBezTo>
                    <a:pt x="274320" y="408651"/>
                    <a:pt x="274320" y="408651"/>
                    <a:pt x="274320" y="428915"/>
                  </a:cubicBezTo>
                  <a:cubicBezTo>
                    <a:pt x="345440" y="422160"/>
                    <a:pt x="403014" y="371501"/>
                    <a:pt x="423334" y="303955"/>
                  </a:cubicBezTo>
                  <a:cubicBezTo>
                    <a:pt x="386080" y="334351"/>
                    <a:pt x="325120" y="371501"/>
                    <a:pt x="254000" y="371501"/>
                  </a:cubicBezTo>
                  <a:cubicBezTo>
                    <a:pt x="186266" y="371501"/>
                    <a:pt x="125306" y="334351"/>
                    <a:pt x="84666" y="303955"/>
                  </a:cubicBezTo>
                  <a:close/>
                  <a:moveTo>
                    <a:pt x="362374" y="209392"/>
                  </a:moveTo>
                  <a:cubicBezTo>
                    <a:pt x="369147" y="222901"/>
                    <a:pt x="372534" y="239787"/>
                    <a:pt x="372534" y="253296"/>
                  </a:cubicBezTo>
                  <a:cubicBezTo>
                    <a:pt x="372534" y="270183"/>
                    <a:pt x="369147" y="283692"/>
                    <a:pt x="362374" y="297201"/>
                  </a:cubicBezTo>
                  <a:cubicBezTo>
                    <a:pt x="389467" y="283692"/>
                    <a:pt x="409787" y="266805"/>
                    <a:pt x="423334" y="253296"/>
                  </a:cubicBezTo>
                  <a:cubicBezTo>
                    <a:pt x="409787" y="243164"/>
                    <a:pt x="389467" y="226278"/>
                    <a:pt x="362374" y="209392"/>
                  </a:cubicBezTo>
                  <a:close/>
                  <a:moveTo>
                    <a:pt x="145626" y="209392"/>
                  </a:moveTo>
                  <a:cubicBezTo>
                    <a:pt x="118533" y="226278"/>
                    <a:pt x="98213" y="243164"/>
                    <a:pt x="88053" y="253296"/>
                  </a:cubicBezTo>
                  <a:cubicBezTo>
                    <a:pt x="98213" y="266805"/>
                    <a:pt x="118533" y="283692"/>
                    <a:pt x="145626" y="297201"/>
                  </a:cubicBezTo>
                  <a:cubicBezTo>
                    <a:pt x="138853" y="283692"/>
                    <a:pt x="138853" y="270183"/>
                    <a:pt x="138853" y="253296"/>
                  </a:cubicBezTo>
                  <a:cubicBezTo>
                    <a:pt x="138853" y="239787"/>
                    <a:pt x="138853" y="222901"/>
                    <a:pt x="145626" y="209392"/>
                  </a:cubicBezTo>
                  <a:close/>
                  <a:moveTo>
                    <a:pt x="254413" y="205451"/>
                  </a:moveTo>
                  <a:cubicBezTo>
                    <a:pt x="281586" y="205451"/>
                    <a:pt x="305363" y="225831"/>
                    <a:pt x="305363" y="253005"/>
                  </a:cubicBezTo>
                  <a:cubicBezTo>
                    <a:pt x="305363" y="280178"/>
                    <a:pt x="281586" y="303955"/>
                    <a:pt x="254413" y="303955"/>
                  </a:cubicBezTo>
                  <a:cubicBezTo>
                    <a:pt x="227239" y="303955"/>
                    <a:pt x="206859" y="280178"/>
                    <a:pt x="206859" y="253005"/>
                  </a:cubicBezTo>
                  <a:cubicBezTo>
                    <a:pt x="206859" y="225831"/>
                    <a:pt x="227239" y="205451"/>
                    <a:pt x="254413" y="205451"/>
                  </a:cubicBezTo>
                  <a:close/>
                  <a:moveTo>
                    <a:pt x="254000" y="175618"/>
                  </a:moveTo>
                  <a:cubicBezTo>
                    <a:pt x="209974" y="175618"/>
                    <a:pt x="176106" y="209392"/>
                    <a:pt x="176106" y="253296"/>
                  </a:cubicBezTo>
                  <a:cubicBezTo>
                    <a:pt x="176106" y="297201"/>
                    <a:pt x="209974" y="330974"/>
                    <a:pt x="254000" y="330974"/>
                  </a:cubicBezTo>
                  <a:cubicBezTo>
                    <a:pt x="298027" y="330974"/>
                    <a:pt x="331894" y="297201"/>
                    <a:pt x="331894" y="253296"/>
                  </a:cubicBezTo>
                  <a:cubicBezTo>
                    <a:pt x="331894" y="209392"/>
                    <a:pt x="298027" y="175618"/>
                    <a:pt x="254000" y="175618"/>
                  </a:cubicBezTo>
                  <a:close/>
                  <a:moveTo>
                    <a:pt x="233680" y="77677"/>
                  </a:moveTo>
                  <a:cubicBezTo>
                    <a:pt x="165946" y="87809"/>
                    <a:pt x="104986" y="138468"/>
                    <a:pt x="84666" y="202637"/>
                  </a:cubicBezTo>
                  <a:cubicBezTo>
                    <a:pt x="125306" y="172241"/>
                    <a:pt x="186266" y="138468"/>
                    <a:pt x="254000" y="138468"/>
                  </a:cubicBezTo>
                  <a:cubicBezTo>
                    <a:pt x="325120" y="138468"/>
                    <a:pt x="386080" y="172241"/>
                    <a:pt x="423334" y="202637"/>
                  </a:cubicBezTo>
                  <a:cubicBezTo>
                    <a:pt x="403014" y="138468"/>
                    <a:pt x="345440" y="87809"/>
                    <a:pt x="274320" y="77677"/>
                  </a:cubicBezTo>
                  <a:cubicBezTo>
                    <a:pt x="274320" y="77677"/>
                    <a:pt x="274320" y="77677"/>
                    <a:pt x="274320" y="97941"/>
                  </a:cubicBezTo>
                  <a:cubicBezTo>
                    <a:pt x="274320" y="108073"/>
                    <a:pt x="264160" y="118205"/>
                    <a:pt x="254000" y="118205"/>
                  </a:cubicBezTo>
                  <a:cubicBezTo>
                    <a:pt x="243840" y="118205"/>
                    <a:pt x="233680" y="108073"/>
                    <a:pt x="233680" y="97941"/>
                  </a:cubicBezTo>
                  <a:cubicBezTo>
                    <a:pt x="233680" y="97941"/>
                    <a:pt x="233680" y="97941"/>
                    <a:pt x="233680" y="77677"/>
                  </a:cubicBezTo>
                  <a:close/>
                  <a:moveTo>
                    <a:pt x="254000" y="0"/>
                  </a:moveTo>
                  <a:cubicBezTo>
                    <a:pt x="264160" y="0"/>
                    <a:pt x="274320" y="10132"/>
                    <a:pt x="274320" y="20264"/>
                  </a:cubicBezTo>
                  <a:cubicBezTo>
                    <a:pt x="274320" y="20264"/>
                    <a:pt x="274320" y="20264"/>
                    <a:pt x="274320" y="40527"/>
                  </a:cubicBezTo>
                  <a:cubicBezTo>
                    <a:pt x="375920" y="50659"/>
                    <a:pt x="460587" y="131714"/>
                    <a:pt x="470747" y="233033"/>
                  </a:cubicBezTo>
                  <a:cubicBezTo>
                    <a:pt x="470747" y="233033"/>
                    <a:pt x="470747" y="233033"/>
                    <a:pt x="491067" y="233033"/>
                  </a:cubicBezTo>
                  <a:cubicBezTo>
                    <a:pt x="501227" y="233033"/>
                    <a:pt x="508000" y="243164"/>
                    <a:pt x="508000" y="253296"/>
                  </a:cubicBezTo>
                  <a:cubicBezTo>
                    <a:pt x="508000" y="263428"/>
                    <a:pt x="501227" y="273560"/>
                    <a:pt x="491067" y="273560"/>
                  </a:cubicBezTo>
                  <a:cubicBezTo>
                    <a:pt x="491067" y="273560"/>
                    <a:pt x="491067" y="273560"/>
                    <a:pt x="470747" y="273560"/>
                  </a:cubicBezTo>
                  <a:cubicBezTo>
                    <a:pt x="460587" y="374878"/>
                    <a:pt x="375920" y="459310"/>
                    <a:pt x="274320" y="469442"/>
                  </a:cubicBezTo>
                  <a:cubicBezTo>
                    <a:pt x="274320" y="469442"/>
                    <a:pt x="274320" y="469442"/>
                    <a:pt x="274320" y="489706"/>
                  </a:cubicBezTo>
                  <a:cubicBezTo>
                    <a:pt x="274320" y="499838"/>
                    <a:pt x="264160" y="506592"/>
                    <a:pt x="254000" y="506592"/>
                  </a:cubicBezTo>
                  <a:cubicBezTo>
                    <a:pt x="243840" y="506592"/>
                    <a:pt x="233680" y="499838"/>
                    <a:pt x="233680" y="489706"/>
                  </a:cubicBezTo>
                  <a:cubicBezTo>
                    <a:pt x="233680" y="489706"/>
                    <a:pt x="233680" y="489706"/>
                    <a:pt x="233680" y="469442"/>
                  </a:cubicBezTo>
                  <a:cubicBezTo>
                    <a:pt x="132080" y="459310"/>
                    <a:pt x="50800" y="374878"/>
                    <a:pt x="40640" y="273560"/>
                  </a:cubicBezTo>
                  <a:cubicBezTo>
                    <a:pt x="40640" y="273560"/>
                    <a:pt x="40640" y="273560"/>
                    <a:pt x="20320" y="273560"/>
                  </a:cubicBezTo>
                  <a:cubicBezTo>
                    <a:pt x="10160" y="273560"/>
                    <a:pt x="0" y="263428"/>
                    <a:pt x="0" y="253296"/>
                  </a:cubicBezTo>
                  <a:cubicBezTo>
                    <a:pt x="0" y="243164"/>
                    <a:pt x="10160" y="233033"/>
                    <a:pt x="20320" y="233033"/>
                  </a:cubicBezTo>
                  <a:cubicBezTo>
                    <a:pt x="20320" y="233033"/>
                    <a:pt x="20320" y="233033"/>
                    <a:pt x="40640" y="233033"/>
                  </a:cubicBezTo>
                  <a:cubicBezTo>
                    <a:pt x="50800" y="131714"/>
                    <a:pt x="132080" y="50659"/>
                    <a:pt x="233680" y="40527"/>
                  </a:cubicBezTo>
                  <a:cubicBezTo>
                    <a:pt x="233680" y="40527"/>
                    <a:pt x="233680" y="40527"/>
                    <a:pt x="233680" y="20264"/>
                  </a:cubicBezTo>
                  <a:cubicBezTo>
                    <a:pt x="233680" y="10132"/>
                    <a:pt x="243840" y="0"/>
                    <a:pt x="254000" y="0"/>
                  </a:cubicBezTo>
                  <a:close/>
                </a:path>
              </a:pathLst>
            </a:custGeom>
            <a:grpFill/>
            <a:ln>
              <a:noFill/>
            </a:ln>
            <a:effectLst>
              <a:outerShdw blurRad="190500" dist="228600" dir="2700000" algn="ctr">
                <a:srgbClr val="000000">
                  <a:alpha val="30000"/>
                </a:srgbClr>
              </a:outerShdw>
            </a:effectLst>
            <a:sp3d prstMaterial="matte">
              <a:bevelT w="127000" h="63500"/>
            </a:sp3d>
            <a:extLst/>
          </p:spPr>
          <p:txBody>
            <a:bodyPr anchor="ctr"/>
            <a:lstStyle/>
            <a:p>
              <a:pPr algn="ctr"/>
              <a:endParaRPr dirty="0">
                <a:solidFill>
                  <a:schemeClr val="bg1">
                    <a:lumMod val="50000"/>
                  </a:schemeClr>
                </a:solidFill>
                <a:cs typeface="+mn-ea"/>
                <a:sym typeface="+mn-lt"/>
              </a:endParaRPr>
            </a:p>
          </p:txBody>
        </p:sp>
      </p:grpSp>
      <p:grpSp>
        <p:nvGrpSpPr>
          <p:cNvPr id="45" name="组合 31"/>
          <p:cNvGrpSpPr>
            <a:grpSpLocks noChangeAspect="1"/>
          </p:cNvGrpSpPr>
          <p:nvPr/>
        </p:nvGrpSpPr>
        <p:grpSpPr>
          <a:xfrm>
            <a:off x="6484439" y="4367237"/>
            <a:ext cx="1168353" cy="485611"/>
            <a:chOff x="3869500" y="3052963"/>
            <a:chExt cx="1404993" cy="583967"/>
          </a:xfrm>
          <a:solidFill>
            <a:srgbClr val="B08600"/>
          </a:solidFill>
          <a:scene3d>
            <a:camera prst="orthographicFront">
              <a:rot lat="0" lon="0" rev="0"/>
            </a:camera>
            <a:lightRig rig="glow" dir="t">
              <a:rot lat="0" lon="0" rev="4800000"/>
            </a:lightRig>
          </a:scene3d>
        </p:grpSpPr>
        <p:sp>
          <p:nvSpPr>
            <p:cNvPr id="46" name="Freeform: Shape 7"/>
            <p:cNvSpPr/>
            <p:nvPr/>
          </p:nvSpPr>
          <p:spPr>
            <a:xfrm>
              <a:off x="3869500" y="3052963"/>
              <a:ext cx="1404993" cy="583967"/>
            </a:xfrm>
            <a:custGeom>
              <a:avLst/>
              <a:gdLst>
                <a:gd name="connsiteX0" fmla="*/ 936665 w 1873324"/>
                <a:gd name="connsiteY0" fmla="*/ 0 h 778623"/>
                <a:gd name="connsiteX1" fmla="*/ 1873324 w 1873324"/>
                <a:gd name="connsiteY1" fmla="*/ 516199 h 778623"/>
                <a:gd name="connsiteX2" fmla="*/ 1802046 w 1873324"/>
                <a:gd name="connsiteY2" fmla="*/ 559501 h 778623"/>
                <a:gd name="connsiteX3" fmla="*/ 936666 w 1873324"/>
                <a:gd name="connsiteY3" fmla="*/ 778623 h 778623"/>
                <a:gd name="connsiteX4" fmla="*/ 71286 w 1873324"/>
                <a:gd name="connsiteY4" fmla="*/ 559501 h 778623"/>
                <a:gd name="connsiteX5" fmla="*/ 0 w 1873324"/>
                <a:gd name="connsiteY5" fmla="*/ 516193 h 778623"/>
                <a:gd name="connsiteX6" fmla="*/ 936665 w 1873324"/>
                <a:gd name="connsiteY6" fmla="*/ 0 h 77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3324" h="778623">
                  <a:moveTo>
                    <a:pt x="936665" y="0"/>
                  </a:moveTo>
                  <a:lnTo>
                    <a:pt x="1873324" y="516199"/>
                  </a:lnTo>
                  <a:lnTo>
                    <a:pt x="1802046" y="559501"/>
                  </a:lnTo>
                  <a:cubicBezTo>
                    <a:pt x="1544800" y="699245"/>
                    <a:pt x="1250003" y="778623"/>
                    <a:pt x="936666" y="778623"/>
                  </a:cubicBezTo>
                  <a:cubicBezTo>
                    <a:pt x="623329" y="778623"/>
                    <a:pt x="328532" y="699245"/>
                    <a:pt x="71286" y="559501"/>
                  </a:cubicBezTo>
                  <a:lnTo>
                    <a:pt x="0" y="516193"/>
                  </a:lnTo>
                  <a:lnTo>
                    <a:pt x="936665" y="0"/>
                  </a:lnTo>
                  <a:close/>
                </a:path>
              </a:pathLst>
            </a:cu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chemeClr val="bg1">
                    <a:lumMod val="50000"/>
                  </a:schemeClr>
                </a:solidFill>
                <a:cs typeface="+mn-ea"/>
                <a:sym typeface="+mn-lt"/>
              </a:endParaRPr>
            </a:p>
          </p:txBody>
        </p:sp>
        <p:sp>
          <p:nvSpPr>
            <p:cNvPr id="47" name="Freeform: Shape 21"/>
            <p:cNvSpPr>
              <a:spLocks noChangeAspect="1"/>
            </p:cNvSpPr>
            <p:nvPr/>
          </p:nvSpPr>
          <p:spPr bwMode="auto">
            <a:xfrm>
              <a:off x="4495424" y="3238823"/>
              <a:ext cx="171509" cy="212246"/>
            </a:xfrm>
            <a:custGeom>
              <a:avLst/>
              <a:gdLst>
                <a:gd name="connsiteX0" fmla="*/ 206056 w 410498"/>
                <a:gd name="connsiteY0" fmla="*/ 251527 h 508000"/>
                <a:gd name="connsiteX1" fmla="*/ 216200 w 410498"/>
                <a:gd name="connsiteY1" fmla="*/ 253219 h 508000"/>
                <a:gd name="connsiteX2" fmla="*/ 211128 w 410498"/>
                <a:gd name="connsiteY2" fmla="*/ 283675 h 508000"/>
                <a:gd name="connsiteX3" fmla="*/ 184078 w 410498"/>
                <a:gd name="connsiteY3" fmla="*/ 315822 h 508000"/>
                <a:gd name="connsiteX4" fmla="*/ 168862 w 410498"/>
                <a:gd name="connsiteY4" fmla="*/ 297210 h 508000"/>
                <a:gd name="connsiteX5" fmla="*/ 206056 w 410498"/>
                <a:gd name="connsiteY5" fmla="*/ 251527 h 508000"/>
                <a:gd name="connsiteX6" fmla="*/ 206094 w 410498"/>
                <a:gd name="connsiteY6" fmla="*/ 175521 h 508000"/>
                <a:gd name="connsiteX7" fmla="*/ 87843 w 410498"/>
                <a:gd name="connsiteY7" fmla="*/ 295349 h 508000"/>
                <a:gd name="connsiteX8" fmla="*/ 185822 w 410498"/>
                <a:gd name="connsiteY8" fmla="*/ 394924 h 508000"/>
                <a:gd name="connsiteX9" fmla="*/ 244947 w 410498"/>
                <a:gd name="connsiteY9" fmla="*/ 383110 h 508000"/>
                <a:gd name="connsiteX10" fmla="*/ 238190 w 410498"/>
                <a:gd name="connsiteY10" fmla="*/ 364545 h 508000"/>
                <a:gd name="connsiteX11" fmla="*/ 192579 w 410498"/>
                <a:gd name="connsiteY11" fmla="*/ 374671 h 508000"/>
                <a:gd name="connsiteX12" fmla="*/ 111493 w 410498"/>
                <a:gd name="connsiteY12" fmla="*/ 291974 h 508000"/>
                <a:gd name="connsiteX13" fmla="*/ 202715 w 410498"/>
                <a:gd name="connsiteY13" fmla="*/ 194086 h 508000"/>
                <a:gd name="connsiteX14" fmla="*/ 278733 w 410498"/>
                <a:gd name="connsiteY14" fmla="*/ 266658 h 508000"/>
                <a:gd name="connsiteX15" fmla="*/ 246637 w 410498"/>
                <a:gd name="connsiteY15" fmla="*/ 320665 h 508000"/>
                <a:gd name="connsiteX16" fmla="*/ 239879 w 410498"/>
                <a:gd name="connsiteY16" fmla="*/ 293661 h 508000"/>
                <a:gd name="connsiteX17" fmla="*/ 248326 w 410498"/>
                <a:gd name="connsiteY17" fmla="*/ 234591 h 508000"/>
                <a:gd name="connsiteX18" fmla="*/ 211162 w 410498"/>
                <a:gd name="connsiteY18" fmla="*/ 226153 h 508000"/>
                <a:gd name="connsiteX19" fmla="*/ 136833 w 410498"/>
                <a:gd name="connsiteY19" fmla="*/ 300412 h 508000"/>
                <a:gd name="connsiteX20" fmla="*/ 172308 w 410498"/>
                <a:gd name="connsiteY20" fmla="*/ 340917 h 508000"/>
                <a:gd name="connsiteX21" fmla="*/ 212851 w 410498"/>
                <a:gd name="connsiteY21" fmla="*/ 317289 h 508000"/>
                <a:gd name="connsiteX22" fmla="*/ 214540 w 410498"/>
                <a:gd name="connsiteY22" fmla="*/ 317289 h 508000"/>
                <a:gd name="connsiteX23" fmla="*/ 241569 w 410498"/>
                <a:gd name="connsiteY23" fmla="*/ 340917 h 508000"/>
                <a:gd name="connsiteX24" fmla="*/ 300694 w 410498"/>
                <a:gd name="connsiteY24" fmla="*/ 266658 h 508000"/>
                <a:gd name="connsiteX25" fmla="*/ 206094 w 410498"/>
                <a:gd name="connsiteY25" fmla="*/ 175521 h 508000"/>
                <a:gd name="connsiteX26" fmla="*/ 59125 w 410498"/>
                <a:gd name="connsiteY26" fmla="*/ 21940 h 508000"/>
                <a:gd name="connsiteX27" fmla="*/ 25339 w 410498"/>
                <a:gd name="connsiteY27" fmla="*/ 47256 h 508000"/>
                <a:gd name="connsiteX28" fmla="*/ 363198 w 410498"/>
                <a:gd name="connsiteY28" fmla="*/ 47256 h 508000"/>
                <a:gd name="connsiteX29" fmla="*/ 363198 w 410498"/>
                <a:gd name="connsiteY29" fmla="*/ 475934 h 508000"/>
                <a:gd name="connsiteX30" fmla="*/ 388537 w 410498"/>
                <a:gd name="connsiteY30" fmla="*/ 455681 h 508000"/>
                <a:gd name="connsiteX31" fmla="*/ 388537 w 410498"/>
                <a:gd name="connsiteY31" fmla="*/ 21940 h 508000"/>
                <a:gd name="connsiteX32" fmla="*/ 59125 w 410498"/>
                <a:gd name="connsiteY32" fmla="*/ 21940 h 508000"/>
                <a:gd name="connsiteX33" fmla="*/ 48989 w 410498"/>
                <a:gd name="connsiteY33" fmla="*/ 0 h 508000"/>
                <a:gd name="connsiteX34" fmla="*/ 402052 w 410498"/>
                <a:gd name="connsiteY34" fmla="*/ 0 h 508000"/>
                <a:gd name="connsiteX35" fmla="*/ 410498 w 410498"/>
                <a:gd name="connsiteY35" fmla="*/ 8438 h 508000"/>
                <a:gd name="connsiteX36" fmla="*/ 410498 w 410498"/>
                <a:gd name="connsiteY36" fmla="*/ 462432 h 508000"/>
                <a:gd name="connsiteX37" fmla="*/ 405430 w 410498"/>
                <a:gd name="connsiteY37" fmla="*/ 477621 h 508000"/>
                <a:gd name="connsiteX38" fmla="*/ 363198 w 410498"/>
                <a:gd name="connsiteY38" fmla="*/ 508000 h 508000"/>
                <a:gd name="connsiteX39" fmla="*/ 0 w 410498"/>
                <a:gd name="connsiteY39" fmla="*/ 508000 h 508000"/>
                <a:gd name="connsiteX40" fmla="*/ 0 w 410498"/>
                <a:gd name="connsiteY40" fmla="*/ 55694 h 508000"/>
                <a:gd name="connsiteX41" fmla="*/ 48989 w 410498"/>
                <a:gd name="connsiteY41" fmla="*/ 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0498" h="508000">
                  <a:moveTo>
                    <a:pt x="206056" y="251527"/>
                  </a:moveTo>
                  <a:cubicBezTo>
                    <a:pt x="211128" y="251527"/>
                    <a:pt x="212819" y="251527"/>
                    <a:pt x="216200" y="253219"/>
                  </a:cubicBezTo>
                  <a:cubicBezTo>
                    <a:pt x="216200" y="253219"/>
                    <a:pt x="216200" y="253219"/>
                    <a:pt x="211128" y="283675"/>
                  </a:cubicBezTo>
                  <a:cubicBezTo>
                    <a:pt x="209437" y="300594"/>
                    <a:pt x="195912" y="315822"/>
                    <a:pt x="184078" y="315822"/>
                  </a:cubicBezTo>
                  <a:cubicBezTo>
                    <a:pt x="173934" y="315822"/>
                    <a:pt x="168862" y="309054"/>
                    <a:pt x="168862" y="297210"/>
                  </a:cubicBezTo>
                  <a:cubicBezTo>
                    <a:pt x="168862" y="271831"/>
                    <a:pt x="185768" y="251527"/>
                    <a:pt x="206056" y="251527"/>
                  </a:cubicBezTo>
                  <a:close/>
                  <a:moveTo>
                    <a:pt x="206094" y="175521"/>
                  </a:moveTo>
                  <a:cubicBezTo>
                    <a:pt x="135143" y="175521"/>
                    <a:pt x="87843" y="231216"/>
                    <a:pt x="87843" y="295349"/>
                  </a:cubicBezTo>
                  <a:cubicBezTo>
                    <a:pt x="87843" y="357794"/>
                    <a:pt x="133454" y="394924"/>
                    <a:pt x="185822" y="394924"/>
                  </a:cubicBezTo>
                  <a:cubicBezTo>
                    <a:pt x="209472" y="394924"/>
                    <a:pt x="224676" y="391548"/>
                    <a:pt x="244947" y="383110"/>
                  </a:cubicBezTo>
                  <a:cubicBezTo>
                    <a:pt x="244947" y="383110"/>
                    <a:pt x="244947" y="383110"/>
                    <a:pt x="238190" y="364545"/>
                  </a:cubicBezTo>
                  <a:cubicBezTo>
                    <a:pt x="226365" y="371296"/>
                    <a:pt x="209472" y="374671"/>
                    <a:pt x="192579" y="374671"/>
                  </a:cubicBezTo>
                  <a:cubicBezTo>
                    <a:pt x="145279" y="374671"/>
                    <a:pt x="111493" y="344292"/>
                    <a:pt x="111493" y="291974"/>
                  </a:cubicBezTo>
                  <a:cubicBezTo>
                    <a:pt x="111493" y="231216"/>
                    <a:pt x="153726" y="194086"/>
                    <a:pt x="202715" y="194086"/>
                  </a:cubicBezTo>
                  <a:cubicBezTo>
                    <a:pt x="251705" y="194086"/>
                    <a:pt x="278733" y="226153"/>
                    <a:pt x="278733" y="266658"/>
                  </a:cubicBezTo>
                  <a:cubicBezTo>
                    <a:pt x="278733" y="303788"/>
                    <a:pt x="260151" y="320665"/>
                    <a:pt x="246637" y="320665"/>
                  </a:cubicBezTo>
                  <a:cubicBezTo>
                    <a:pt x="238190" y="320665"/>
                    <a:pt x="236501" y="312226"/>
                    <a:pt x="239879" y="293661"/>
                  </a:cubicBezTo>
                  <a:cubicBezTo>
                    <a:pt x="239879" y="293661"/>
                    <a:pt x="239879" y="293661"/>
                    <a:pt x="248326" y="234591"/>
                  </a:cubicBezTo>
                  <a:cubicBezTo>
                    <a:pt x="241569" y="229528"/>
                    <a:pt x="224676" y="226153"/>
                    <a:pt x="211162" y="226153"/>
                  </a:cubicBezTo>
                  <a:cubicBezTo>
                    <a:pt x="165551" y="226153"/>
                    <a:pt x="136833" y="261595"/>
                    <a:pt x="136833" y="300412"/>
                  </a:cubicBezTo>
                  <a:cubicBezTo>
                    <a:pt x="136833" y="325728"/>
                    <a:pt x="152036" y="340917"/>
                    <a:pt x="172308" y="340917"/>
                  </a:cubicBezTo>
                  <a:cubicBezTo>
                    <a:pt x="189201" y="340917"/>
                    <a:pt x="204404" y="332479"/>
                    <a:pt x="212851" y="317289"/>
                  </a:cubicBezTo>
                  <a:cubicBezTo>
                    <a:pt x="212851" y="317289"/>
                    <a:pt x="212851" y="317289"/>
                    <a:pt x="214540" y="317289"/>
                  </a:cubicBezTo>
                  <a:cubicBezTo>
                    <a:pt x="216229" y="334166"/>
                    <a:pt x="226365" y="340917"/>
                    <a:pt x="241569" y="340917"/>
                  </a:cubicBezTo>
                  <a:cubicBezTo>
                    <a:pt x="275355" y="340917"/>
                    <a:pt x="300694" y="312226"/>
                    <a:pt x="300694" y="266658"/>
                  </a:cubicBezTo>
                  <a:cubicBezTo>
                    <a:pt x="300694" y="212651"/>
                    <a:pt x="261840" y="175521"/>
                    <a:pt x="206094" y="175521"/>
                  </a:cubicBezTo>
                  <a:close/>
                  <a:moveTo>
                    <a:pt x="59125" y="21940"/>
                  </a:moveTo>
                  <a:cubicBezTo>
                    <a:pt x="40543" y="21940"/>
                    <a:pt x="27029" y="30379"/>
                    <a:pt x="25339" y="47256"/>
                  </a:cubicBezTo>
                  <a:cubicBezTo>
                    <a:pt x="25339" y="47256"/>
                    <a:pt x="25339" y="47256"/>
                    <a:pt x="363198" y="47256"/>
                  </a:cubicBezTo>
                  <a:cubicBezTo>
                    <a:pt x="363198" y="47256"/>
                    <a:pt x="363198" y="47256"/>
                    <a:pt x="363198" y="475934"/>
                  </a:cubicBezTo>
                  <a:lnTo>
                    <a:pt x="388537" y="455681"/>
                  </a:lnTo>
                  <a:cubicBezTo>
                    <a:pt x="388537" y="455681"/>
                    <a:pt x="388537" y="455681"/>
                    <a:pt x="388537" y="21940"/>
                  </a:cubicBezTo>
                  <a:cubicBezTo>
                    <a:pt x="388537" y="21940"/>
                    <a:pt x="388537" y="21940"/>
                    <a:pt x="59125" y="21940"/>
                  </a:cubicBezTo>
                  <a:close/>
                  <a:moveTo>
                    <a:pt x="48989" y="0"/>
                  </a:moveTo>
                  <a:cubicBezTo>
                    <a:pt x="48989" y="0"/>
                    <a:pt x="48989" y="0"/>
                    <a:pt x="402052" y="0"/>
                  </a:cubicBezTo>
                  <a:cubicBezTo>
                    <a:pt x="407119" y="0"/>
                    <a:pt x="410498" y="3375"/>
                    <a:pt x="410498" y="8438"/>
                  </a:cubicBezTo>
                  <a:lnTo>
                    <a:pt x="410498" y="462432"/>
                  </a:lnTo>
                  <a:cubicBezTo>
                    <a:pt x="410498" y="462432"/>
                    <a:pt x="410498" y="472558"/>
                    <a:pt x="405430" y="477621"/>
                  </a:cubicBezTo>
                  <a:cubicBezTo>
                    <a:pt x="400362" y="482685"/>
                    <a:pt x="363198" y="508000"/>
                    <a:pt x="363198" y="508000"/>
                  </a:cubicBezTo>
                  <a:cubicBezTo>
                    <a:pt x="363198" y="508000"/>
                    <a:pt x="363198" y="508000"/>
                    <a:pt x="0" y="508000"/>
                  </a:cubicBezTo>
                  <a:cubicBezTo>
                    <a:pt x="0" y="508000"/>
                    <a:pt x="0" y="508000"/>
                    <a:pt x="0" y="55694"/>
                  </a:cubicBezTo>
                  <a:cubicBezTo>
                    <a:pt x="0" y="20252"/>
                    <a:pt x="21961" y="0"/>
                    <a:pt x="48989" y="0"/>
                  </a:cubicBezTo>
                  <a:close/>
                </a:path>
              </a:pathLst>
            </a:custGeom>
            <a:grpFill/>
            <a:ln>
              <a:noFill/>
            </a:ln>
            <a:effectLst>
              <a:outerShdw blurRad="190500" dist="228600" dir="2700000" algn="ctr">
                <a:srgbClr val="000000">
                  <a:alpha val="30000"/>
                </a:srgbClr>
              </a:outerShdw>
            </a:effectLst>
            <a:sp3d prstMaterial="matte">
              <a:bevelT w="127000" h="63500"/>
            </a:sp3d>
            <a:extLst/>
          </p:spPr>
          <p:txBody>
            <a:bodyPr anchor="ctr"/>
            <a:lstStyle/>
            <a:p>
              <a:pPr algn="ctr"/>
              <a:endParaRPr dirty="0">
                <a:solidFill>
                  <a:schemeClr val="bg1">
                    <a:lumMod val="50000"/>
                  </a:schemeClr>
                </a:solidFill>
                <a:cs typeface="+mn-ea"/>
                <a:sym typeface="+mn-lt"/>
              </a:endParaRPr>
            </a:p>
          </p:txBody>
        </p:sp>
      </p:grpSp>
      <p:grpSp>
        <p:nvGrpSpPr>
          <p:cNvPr id="48" name="组合 33"/>
          <p:cNvGrpSpPr>
            <a:grpSpLocks noChangeAspect="1"/>
          </p:cNvGrpSpPr>
          <p:nvPr/>
        </p:nvGrpSpPr>
        <p:grpSpPr>
          <a:xfrm>
            <a:off x="6082412" y="2762636"/>
            <a:ext cx="984120" cy="722857"/>
            <a:chOff x="3301995" y="918036"/>
            <a:chExt cx="1183445" cy="869266"/>
          </a:xfrm>
          <a:solidFill>
            <a:schemeClr val="accent1">
              <a:lumMod val="75000"/>
            </a:schemeClr>
          </a:solidFill>
          <a:scene3d>
            <a:camera prst="orthographicFront">
              <a:rot lat="0" lon="0" rev="0"/>
            </a:camera>
            <a:lightRig rig="glow" dir="t">
              <a:rot lat="0" lon="0" rev="4800000"/>
            </a:lightRig>
          </a:scene3d>
        </p:grpSpPr>
        <p:sp>
          <p:nvSpPr>
            <p:cNvPr id="49" name="Freeform: Shape 4"/>
            <p:cNvSpPr/>
            <p:nvPr/>
          </p:nvSpPr>
          <p:spPr>
            <a:xfrm>
              <a:off x="3301995" y="918036"/>
              <a:ext cx="1183445" cy="869266"/>
            </a:xfrm>
            <a:custGeom>
              <a:avLst/>
              <a:gdLst>
                <a:gd name="connsiteX0" fmla="*/ 1577927 w 1577927"/>
                <a:gd name="connsiteY0" fmla="*/ 0 h 1159021"/>
                <a:gd name="connsiteX1" fmla="*/ 1115133 w 1577927"/>
                <a:gd name="connsiteY1" fmla="*/ 981301 h 1159021"/>
                <a:gd name="connsiteX2" fmla="*/ 55775 w 1577927"/>
                <a:gd name="connsiteY2" fmla="*/ 1142818 h 1159021"/>
                <a:gd name="connsiteX3" fmla="*/ 4070 w 1577927"/>
                <a:gd name="connsiteY3" fmla="*/ 1156643 h 1159021"/>
                <a:gd name="connsiteX4" fmla="*/ 0 w 1577927"/>
                <a:gd name="connsiteY4" fmla="*/ 1159021 h 1159021"/>
                <a:gd name="connsiteX5" fmla="*/ 20502 w 1577927"/>
                <a:gd name="connsiteY5" fmla="*/ 1103004 h 1159021"/>
                <a:gd name="connsiteX6" fmla="*/ 1507715 w 1577927"/>
                <a:gd name="connsiteY6" fmla="*/ 3545 h 1159021"/>
                <a:gd name="connsiteX7" fmla="*/ 1577927 w 1577927"/>
                <a:gd name="connsiteY7" fmla="*/ 0 h 115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7927" h="1159021">
                  <a:moveTo>
                    <a:pt x="1577927" y="0"/>
                  </a:moveTo>
                  <a:lnTo>
                    <a:pt x="1115133" y="981301"/>
                  </a:lnTo>
                  <a:lnTo>
                    <a:pt x="55775" y="1142818"/>
                  </a:lnTo>
                  <a:cubicBezTo>
                    <a:pt x="36077" y="1146135"/>
                    <a:pt x="18842" y="1150744"/>
                    <a:pt x="4070" y="1156643"/>
                  </a:cubicBezTo>
                  <a:lnTo>
                    <a:pt x="0" y="1159021"/>
                  </a:lnTo>
                  <a:lnTo>
                    <a:pt x="20502" y="1103004"/>
                  </a:lnTo>
                  <a:cubicBezTo>
                    <a:pt x="273144" y="505691"/>
                    <a:pt x="836362" y="71725"/>
                    <a:pt x="1507715" y="3545"/>
                  </a:cubicBezTo>
                  <a:lnTo>
                    <a:pt x="1577927" y="0"/>
                  </a:lnTo>
                  <a:close/>
                </a:path>
              </a:pathLst>
            </a:cu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chemeClr val="bg1">
                    <a:lumMod val="50000"/>
                  </a:schemeClr>
                </a:solidFill>
                <a:cs typeface="+mn-ea"/>
                <a:sym typeface="+mn-lt"/>
              </a:endParaRPr>
            </a:p>
          </p:txBody>
        </p:sp>
        <p:sp>
          <p:nvSpPr>
            <p:cNvPr id="50" name="Freeform: Shape 25"/>
            <p:cNvSpPr>
              <a:spLocks noChangeAspect="1"/>
            </p:cNvSpPr>
            <p:nvPr/>
          </p:nvSpPr>
          <p:spPr bwMode="auto">
            <a:xfrm>
              <a:off x="3805428" y="1300300"/>
              <a:ext cx="212160" cy="212247"/>
            </a:xfrm>
            <a:custGeom>
              <a:avLst/>
              <a:gdLst>
                <a:gd name="connsiteX0" fmla="*/ 185778 w 502142"/>
                <a:gd name="connsiteY0" fmla="*/ 245107 h 502347"/>
                <a:gd name="connsiteX1" fmla="*/ 181850 w 502142"/>
                <a:gd name="connsiteY1" fmla="*/ 247726 h 502347"/>
                <a:gd name="connsiteX2" fmla="*/ 196252 w 502142"/>
                <a:gd name="connsiteY2" fmla="*/ 262134 h 502347"/>
                <a:gd name="connsiteX3" fmla="*/ 198871 w 502142"/>
                <a:gd name="connsiteY3" fmla="*/ 259515 h 502347"/>
                <a:gd name="connsiteX4" fmla="*/ 198871 w 502142"/>
                <a:gd name="connsiteY4" fmla="*/ 258205 h 502347"/>
                <a:gd name="connsiteX5" fmla="*/ 197562 w 502142"/>
                <a:gd name="connsiteY5" fmla="*/ 256895 h 502347"/>
                <a:gd name="connsiteX6" fmla="*/ 196252 w 502142"/>
                <a:gd name="connsiteY6" fmla="*/ 255585 h 502347"/>
                <a:gd name="connsiteX7" fmla="*/ 187087 w 502142"/>
                <a:gd name="connsiteY7" fmla="*/ 245107 h 502347"/>
                <a:gd name="connsiteX8" fmla="*/ 185778 w 502142"/>
                <a:gd name="connsiteY8" fmla="*/ 245107 h 502347"/>
                <a:gd name="connsiteX9" fmla="*/ 300657 w 502142"/>
                <a:gd name="connsiteY9" fmla="*/ 124890 h 502347"/>
                <a:gd name="connsiteX10" fmla="*/ 333369 w 502142"/>
                <a:gd name="connsiteY10" fmla="*/ 157500 h 502347"/>
                <a:gd name="connsiteX11" fmla="*/ 300657 w 502142"/>
                <a:gd name="connsiteY11" fmla="*/ 191414 h 502347"/>
                <a:gd name="connsiteX12" fmla="*/ 267945 w 502142"/>
                <a:gd name="connsiteY12" fmla="*/ 157500 h 502347"/>
                <a:gd name="connsiteX13" fmla="*/ 300657 w 502142"/>
                <a:gd name="connsiteY13" fmla="*/ 124890 h 502347"/>
                <a:gd name="connsiteX14" fmla="*/ 251242 w 502142"/>
                <a:gd name="connsiteY14" fmla="*/ 83999 h 502347"/>
                <a:gd name="connsiteX15" fmla="*/ 180541 w 502142"/>
                <a:gd name="connsiteY15" fmla="*/ 99717 h 502347"/>
                <a:gd name="connsiteX16" fmla="*/ 99366 w 502142"/>
                <a:gd name="connsiteY16" fmla="*/ 321076 h 502347"/>
                <a:gd name="connsiteX17" fmla="*/ 251242 w 502142"/>
                <a:gd name="connsiteY17" fmla="*/ 419313 h 502347"/>
                <a:gd name="connsiteX18" fmla="*/ 268263 w 502142"/>
                <a:gd name="connsiteY18" fmla="*/ 418003 h 502347"/>
                <a:gd name="connsiteX19" fmla="*/ 264335 w 502142"/>
                <a:gd name="connsiteY19" fmla="*/ 418003 h 502347"/>
                <a:gd name="connsiteX20" fmla="*/ 253861 w 502142"/>
                <a:gd name="connsiteY20" fmla="*/ 399665 h 502347"/>
                <a:gd name="connsiteX21" fmla="*/ 270881 w 502142"/>
                <a:gd name="connsiteY21" fmla="*/ 336794 h 502347"/>
                <a:gd name="connsiteX22" fmla="*/ 251242 w 502142"/>
                <a:gd name="connsiteY22" fmla="*/ 307978 h 502347"/>
                <a:gd name="connsiteX23" fmla="*/ 247314 w 502142"/>
                <a:gd name="connsiteY23" fmla="*/ 306668 h 502347"/>
                <a:gd name="connsiteX24" fmla="*/ 236840 w 502142"/>
                <a:gd name="connsiteY24" fmla="*/ 335484 h 502347"/>
                <a:gd name="connsiteX25" fmla="*/ 222438 w 502142"/>
                <a:gd name="connsiteY25" fmla="*/ 345963 h 502347"/>
                <a:gd name="connsiteX26" fmla="*/ 173995 w 502142"/>
                <a:gd name="connsiteY26" fmla="*/ 348582 h 502347"/>
                <a:gd name="connsiteX27" fmla="*/ 158283 w 502142"/>
                <a:gd name="connsiteY27" fmla="*/ 334174 h 502347"/>
                <a:gd name="connsiteX28" fmla="*/ 172685 w 502142"/>
                <a:gd name="connsiteY28" fmla="*/ 318457 h 502347"/>
                <a:gd name="connsiteX29" fmla="*/ 211964 w 502142"/>
                <a:gd name="connsiteY29" fmla="*/ 315837 h 502347"/>
                <a:gd name="connsiteX30" fmla="*/ 223747 w 502142"/>
                <a:gd name="connsiteY30" fmla="*/ 283092 h 502347"/>
                <a:gd name="connsiteX31" fmla="*/ 225056 w 502142"/>
                <a:gd name="connsiteY31" fmla="*/ 272613 h 502347"/>
                <a:gd name="connsiteX32" fmla="*/ 242077 w 502142"/>
                <a:gd name="connsiteY32" fmla="*/ 217601 h 502347"/>
                <a:gd name="connsiteX33" fmla="*/ 234221 w 502142"/>
                <a:gd name="connsiteY33" fmla="*/ 221530 h 502347"/>
                <a:gd name="connsiteX34" fmla="*/ 211964 w 502142"/>
                <a:gd name="connsiteY34" fmla="*/ 247726 h 502347"/>
                <a:gd name="connsiteX35" fmla="*/ 201489 w 502142"/>
                <a:gd name="connsiteY35" fmla="*/ 256895 h 502347"/>
                <a:gd name="connsiteX36" fmla="*/ 201489 w 502142"/>
                <a:gd name="connsiteY36" fmla="*/ 262134 h 502347"/>
                <a:gd name="connsiteX37" fmla="*/ 197562 w 502142"/>
                <a:gd name="connsiteY37" fmla="*/ 264754 h 502347"/>
                <a:gd name="connsiteX38" fmla="*/ 211964 w 502142"/>
                <a:gd name="connsiteY38" fmla="*/ 279162 h 502347"/>
                <a:gd name="connsiteX39" fmla="*/ 175304 w 502142"/>
                <a:gd name="connsiteY39" fmla="*/ 311908 h 502347"/>
                <a:gd name="connsiteX40" fmla="*/ 130788 w 502142"/>
                <a:gd name="connsiteY40" fmla="*/ 264754 h 502347"/>
                <a:gd name="connsiteX41" fmla="*/ 166139 w 502142"/>
                <a:gd name="connsiteY41" fmla="*/ 230699 h 502347"/>
                <a:gd name="connsiteX42" fmla="*/ 179232 w 502142"/>
                <a:gd name="connsiteY42" fmla="*/ 245107 h 502347"/>
                <a:gd name="connsiteX43" fmla="*/ 183159 w 502142"/>
                <a:gd name="connsiteY43" fmla="*/ 242487 h 502347"/>
                <a:gd name="connsiteX44" fmla="*/ 187087 w 502142"/>
                <a:gd name="connsiteY44" fmla="*/ 241177 h 502347"/>
                <a:gd name="connsiteX45" fmla="*/ 187087 w 502142"/>
                <a:gd name="connsiteY45" fmla="*/ 239867 h 502347"/>
                <a:gd name="connsiteX46" fmla="*/ 222438 w 502142"/>
                <a:gd name="connsiteY46" fmla="*/ 199263 h 502347"/>
                <a:gd name="connsiteX47" fmla="*/ 270881 w 502142"/>
                <a:gd name="connsiteY47" fmla="*/ 186165 h 502347"/>
                <a:gd name="connsiteX48" fmla="*/ 276118 w 502142"/>
                <a:gd name="connsiteY48" fmla="*/ 186165 h 502347"/>
                <a:gd name="connsiteX49" fmla="*/ 283974 w 502142"/>
                <a:gd name="connsiteY49" fmla="*/ 187475 h 502347"/>
                <a:gd name="connsiteX50" fmla="*/ 286592 w 502142"/>
                <a:gd name="connsiteY50" fmla="*/ 188785 h 502347"/>
                <a:gd name="connsiteX51" fmla="*/ 291830 w 502142"/>
                <a:gd name="connsiteY51" fmla="*/ 191404 h 502347"/>
                <a:gd name="connsiteX52" fmla="*/ 304922 w 502142"/>
                <a:gd name="connsiteY52" fmla="*/ 208432 h 502347"/>
                <a:gd name="connsiteX53" fmla="*/ 304922 w 502142"/>
                <a:gd name="connsiteY53" fmla="*/ 209742 h 502347"/>
                <a:gd name="connsiteX54" fmla="*/ 321943 w 502142"/>
                <a:gd name="connsiteY54" fmla="*/ 222840 h 502347"/>
                <a:gd name="connsiteX55" fmla="*/ 350747 w 502142"/>
                <a:gd name="connsiteY55" fmla="*/ 218910 h 502347"/>
                <a:gd name="connsiteX56" fmla="*/ 367768 w 502142"/>
                <a:gd name="connsiteY56" fmla="*/ 220220 h 502347"/>
                <a:gd name="connsiteX57" fmla="*/ 366458 w 502142"/>
                <a:gd name="connsiteY57" fmla="*/ 238558 h 502347"/>
                <a:gd name="connsiteX58" fmla="*/ 332417 w 502142"/>
                <a:gd name="connsiteY58" fmla="*/ 250346 h 502347"/>
                <a:gd name="connsiteX59" fmla="*/ 315397 w 502142"/>
                <a:gd name="connsiteY59" fmla="*/ 247726 h 502347"/>
                <a:gd name="connsiteX60" fmla="*/ 298376 w 502142"/>
                <a:gd name="connsiteY60" fmla="*/ 239867 h 502347"/>
                <a:gd name="connsiteX61" fmla="*/ 282665 w 502142"/>
                <a:gd name="connsiteY61" fmla="*/ 290950 h 502347"/>
                <a:gd name="connsiteX62" fmla="*/ 280046 w 502142"/>
                <a:gd name="connsiteY62" fmla="*/ 296190 h 502347"/>
                <a:gd name="connsiteX63" fmla="*/ 299685 w 502142"/>
                <a:gd name="connsiteY63" fmla="*/ 325006 h 502347"/>
                <a:gd name="connsiteX64" fmla="*/ 302304 w 502142"/>
                <a:gd name="connsiteY64" fmla="*/ 336794 h 502347"/>
                <a:gd name="connsiteX65" fmla="*/ 282665 w 502142"/>
                <a:gd name="connsiteY65" fmla="*/ 407524 h 502347"/>
                <a:gd name="connsiteX66" fmla="*/ 272190 w 502142"/>
                <a:gd name="connsiteY66" fmla="*/ 418003 h 502347"/>
                <a:gd name="connsiteX67" fmla="*/ 320634 w 502142"/>
                <a:gd name="connsiteY67" fmla="*/ 403595 h 502347"/>
                <a:gd name="connsiteX68" fmla="*/ 403118 w 502142"/>
                <a:gd name="connsiteY68" fmla="*/ 180926 h 502347"/>
                <a:gd name="connsiteX69" fmla="*/ 251242 w 502142"/>
                <a:gd name="connsiteY69" fmla="*/ 83999 h 502347"/>
                <a:gd name="connsiteX70" fmla="*/ 324562 w 502142"/>
                <a:gd name="connsiteY70" fmla="*/ 1480 h 502347"/>
                <a:gd name="connsiteX71" fmla="*/ 357294 w 502142"/>
                <a:gd name="connsiteY71" fmla="*/ 14579 h 502347"/>
                <a:gd name="connsiteX72" fmla="*/ 376933 w 502142"/>
                <a:gd name="connsiteY72" fmla="*/ 56493 h 502347"/>
                <a:gd name="connsiteX73" fmla="*/ 366458 w 502142"/>
                <a:gd name="connsiteY73" fmla="*/ 82689 h 502347"/>
                <a:gd name="connsiteX74" fmla="*/ 410974 w 502142"/>
                <a:gd name="connsiteY74" fmla="*/ 123294 h 502347"/>
                <a:gd name="connsiteX75" fmla="*/ 435850 w 502142"/>
                <a:gd name="connsiteY75" fmla="*/ 110195 h 502347"/>
                <a:gd name="connsiteX76" fmla="*/ 479056 w 502142"/>
                <a:gd name="connsiteY76" fmla="*/ 127223 h 502347"/>
                <a:gd name="connsiteX77" fmla="*/ 493458 w 502142"/>
                <a:gd name="connsiteY77" fmla="*/ 159969 h 502347"/>
                <a:gd name="connsiteX78" fmla="*/ 477747 w 502142"/>
                <a:gd name="connsiteY78" fmla="*/ 201883 h 502347"/>
                <a:gd name="connsiteX79" fmla="*/ 452871 w 502142"/>
                <a:gd name="connsiteY79" fmla="*/ 213671 h 502347"/>
                <a:gd name="connsiteX80" fmla="*/ 454180 w 502142"/>
                <a:gd name="connsiteY80" fmla="*/ 272613 h 502347"/>
                <a:gd name="connsiteX81" fmla="*/ 481675 w 502142"/>
                <a:gd name="connsiteY81" fmla="*/ 283092 h 502347"/>
                <a:gd name="connsiteX82" fmla="*/ 500005 w 502142"/>
                <a:gd name="connsiteY82" fmla="*/ 323696 h 502347"/>
                <a:gd name="connsiteX83" fmla="*/ 488221 w 502142"/>
                <a:gd name="connsiteY83" fmla="*/ 357751 h 502347"/>
                <a:gd name="connsiteX84" fmla="*/ 471201 w 502142"/>
                <a:gd name="connsiteY84" fmla="*/ 376089 h 502347"/>
                <a:gd name="connsiteX85" fmla="*/ 446324 w 502142"/>
                <a:gd name="connsiteY85" fmla="*/ 377399 h 502347"/>
                <a:gd name="connsiteX86" fmla="*/ 420139 w 502142"/>
                <a:gd name="connsiteY86" fmla="*/ 366920 h 502347"/>
                <a:gd name="connsiteX87" fmla="*/ 379551 w 502142"/>
                <a:gd name="connsiteY87" fmla="*/ 410144 h 502347"/>
                <a:gd name="connsiteX88" fmla="*/ 391335 w 502142"/>
                <a:gd name="connsiteY88" fmla="*/ 436340 h 502347"/>
                <a:gd name="connsiteX89" fmla="*/ 375623 w 502142"/>
                <a:gd name="connsiteY89" fmla="*/ 479564 h 502347"/>
                <a:gd name="connsiteX90" fmla="*/ 342891 w 502142"/>
                <a:gd name="connsiteY90" fmla="*/ 493972 h 502347"/>
                <a:gd name="connsiteX91" fmla="*/ 300995 w 502142"/>
                <a:gd name="connsiteY91" fmla="*/ 478255 h 502347"/>
                <a:gd name="connsiteX92" fmla="*/ 289211 w 502142"/>
                <a:gd name="connsiteY92" fmla="*/ 453368 h 502347"/>
                <a:gd name="connsiteX93" fmla="*/ 228984 w 502142"/>
                <a:gd name="connsiteY93" fmla="*/ 454678 h 502347"/>
                <a:gd name="connsiteX94" fmla="*/ 219819 w 502142"/>
                <a:gd name="connsiteY94" fmla="*/ 482184 h 502347"/>
                <a:gd name="connsiteX95" fmla="*/ 202799 w 502142"/>
                <a:gd name="connsiteY95" fmla="*/ 499212 h 502347"/>
                <a:gd name="connsiteX96" fmla="*/ 177922 w 502142"/>
                <a:gd name="connsiteY96" fmla="*/ 500522 h 502347"/>
                <a:gd name="connsiteX97" fmla="*/ 143881 w 502142"/>
                <a:gd name="connsiteY97" fmla="*/ 488733 h 502347"/>
                <a:gd name="connsiteX98" fmla="*/ 126861 w 502142"/>
                <a:gd name="connsiteY98" fmla="*/ 471705 h 502347"/>
                <a:gd name="connsiteX99" fmla="*/ 125551 w 502142"/>
                <a:gd name="connsiteY99" fmla="*/ 446819 h 502347"/>
                <a:gd name="connsiteX100" fmla="*/ 134716 w 502142"/>
                <a:gd name="connsiteY100" fmla="*/ 420623 h 502347"/>
                <a:gd name="connsiteX101" fmla="*/ 91510 w 502142"/>
                <a:gd name="connsiteY101" fmla="*/ 380018 h 502347"/>
                <a:gd name="connsiteX102" fmla="*/ 66634 w 502142"/>
                <a:gd name="connsiteY102" fmla="*/ 391807 h 502347"/>
                <a:gd name="connsiteX103" fmla="*/ 23428 w 502142"/>
                <a:gd name="connsiteY103" fmla="*/ 376089 h 502347"/>
                <a:gd name="connsiteX104" fmla="*/ 7716 w 502142"/>
                <a:gd name="connsiteY104" fmla="*/ 343343 h 502347"/>
                <a:gd name="connsiteX105" fmla="*/ 23428 w 502142"/>
                <a:gd name="connsiteY105" fmla="*/ 300119 h 502347"/>
                <a:gd name="connsiteX106" fmla="*/ 49613 w 502142"/>
                <a:gd name="connsiteY106" fmla="*/ 288331 h 502347"/>
                <a:gd name="connsiteX107" fmla="*/ 48304 w 502142"/>
                <a:gd name="connsiteY107" fmla="*/ 229389 h 502347"/>
                <a:gd name="connsiteX108" fmla="*/ 20809 w 502142"/>
                <a:gd name="connsiteY108" fmla="*/ 220220 h 502347"/>
                <a:gd name="connsiteX109" fmla="*/ 2479 w 502142"/>
                <a:gd name="connsiteY109" fmla="*/ 203193 h 502347"/>
                <a:gd name="connsiteX110" fmla="*/ 2479 w 502142"/>
                <a:gd name="connsiteY110" fmla="*/ 178306 h 502347"/>
                <a:gd name="connsiteX111" fmla="*/ 14263 w 502142"/>
                <a:gd name="connsiteY111" fmla="*/ 144251 h 502347"/>
                <a:gd name="connsiteX112" fmla="*/ 56159 w 502142"/>
                <a:gd name="connsiteY112" fmla="*/ 125913 h 502347"/>
                <a:gd name="connsiteX113" fmla="*/ 82345 w 502142"/>
                <a:gd name="connsiteY113" fmla="*/ 135082 h 502347"/>
                <a:gd name="connsiteX114" fmla="*/ 122933 w 502142"/>
                <a:gd name="connsiteY114" fmla="*/ 91858 h 502347"/>
                <a:gd name="connsiteX115" fmla="*/ 111149 w 502142"/>
                <a:gd name="connsiteY115" fmla="*/ 65662 h 502347"/>
                <a:gd name="connsiteX116" fmla="*/ 126861 w 502142"/>
                <a:gd name="connsiteY116" fmla="*/ 23747 h 502347"/>
                <a:gd name="connsiteX117" fmla="*/ 159592 w 502142"/>
                <a:gd name="connsiteY117" fmla="*/ 8029 h 502347"/>
                <a:gd name="connsiteX118" fmla="*/ 201489 w 502142"/>
                <a:gd name="connsiteY118" fmla="*/ 23747 h 502347"/>
                <a:gd name="connsiteX119" fmla="*/ 213273 w 502142"/>
                <a:gd name="connsiteY119" fmla="*/ 49944 h 502347"/>
                <a:gd name="connsiteX120" fmla="*/ 272190 w 502142"/>
                <a:gd name="connsiteY120" fmla="*/ 47324 h 502347"/>
                <a:gd name="connsiteX121" fmla="*/ 282665 w 502142"/>
                <a:gd name="connsiteY121" fmla="*/ 21128 h 502347"/>
                <a:gd name="connsiteX122" fmla="*/ 324562 w 502142"/>
                <a:gd name="connsiteY122" fmla="*/ 1480 h 50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02142" h="502347">
                  <a:moveTo>
                    <a:pt x="185778" y="245107"/>
                  </a:moveTo>
                  <a:cubicBezTo>
                    <a:pt x="185778" y="245107"/>
                    <a:pt x="185778" y="245107"/>
                    <a:pt x="181850" y="247726"/>
                  </a:cubicBezTo>
                  <a:cubicBezTo>
                    <a:pt x="181850" y="247726"/>
                    <a:pt x="181850" y="247726"/>
                    <a:pt x="196252" y="262134"/>
                  </a:cubicBezTo>
                  <a:cubicBezTo>
                    <a:pt x="196252" y="262134"/>
                    <a:pt x="196252" y="262134"/>
                    <a:pt x="198871" y="259515"/>
                  </a:cubicBezTo>
                  <a:cubicBezTo>
                    <a:pt x="198871" y="259515"/>
                    <a:pt x="198871" y="258205"/>
                    <a:pt x="198871" y="258205"/>
                  </a:cubicBezTo>
                  <a:cubicBezTo>
                    <a:pt x="198871" y="258205"/>
                    <a:pt x="198871" y="258205"/>
                    <a:pt x="197562" y="256895"/>
                  </a:cubicBezTo>
                  <a:cubicBezTo>
                    <a:pt x="197562" y="256895"/>
                    <a:pt x="196252" y="256895"/>
                    <a:pt x="196252" y="255585"/>
                  </a:cubicBezTo>
                  <a:cubicBezTo>
                    <a:pt x="191015" y="254275"/>
                    <a:pt x="187087" y="250346"/>
                    <a:pt x="187087" y="245107"/>
                  </a:cubicBezTo>
                  <a:cubicBezTo>
                    <a:pt x="187087" y="245107"/>
                    <a:pt x="187087" y="245107"/>
                    <a:pt x="185778" y="245107"/>
                  </a:cubicBezTo>
                  <a:close/>
                  <a:moveTo>
                    <a:pt x="300657" y="124890"/>
                  </a:moveTo>
                  <a:cubicBezTo>
                    <a:pt x="318976" y="124890"/>
                    <a:pt x="333369" y="140543"/>
                    <a:pt x="333369" y="157500"/>
                  </a:cubicBezTo>
                  <a:cubicBezTo>
                    <a:pt x="333369" y="175761"/>
                    <a:pt x="318976" y="191414"/>
                    <a:pt x="300657" y="191414"/>
                  </a:cubicBezTo>
                  <a:cubicBezTo>
                    <a:pt x="282339" y="191414"/>
                    <a:pt x="267945" y="175761"/>
                    <a:pt x="267945" y="157500"/>
                  </a:cubicBezTo>
                  <a:cubicBezTo>
                    <a:pt x="267945" y="140543"/>
                    <a:pt x="282339" y="124890"/>
                    <a:pt x="300657" y="124890"/>
                  </a:cubicBezTo>
                  <a:close/>
                  <a:moveTo>
                    <a:pt x="251242" y="83999"/>
                  </a:moveTo>
                  <a:cubicBezTo>
                    <a:pt x="226366" y="83999"/>
                    <a:pt x="202799" y="89238"/>
                    <a:pt x="180541" y="99717"/>
                  </a:cubicBezTo>
                  <a:cubicBezTo>
                    <a:pt x="96747" y="137702"/>
                    <a:pt x="60087" y="237248"/>
                    <a:pt x="99366" y="321076"/>
                  </a:cubicBezTo>
                  <a:cubicBezTo>
                    <a:pt x="125551" y="381328"/>
                    <a:pt x="185778" y="419313"/>
                    <a:pt x="251242" y="419313"/>
                  </a:cubicBezTo>
                  <a:cubicBezTo>
                    <a:pt x="256479" y="419313"/>
                    <a:pt x="263025" y="419313"/>
                    <a:pt x="268263" y="418003"/>
                  </a:cubicBezTo>
                  <a:cubicBezTo>
                    <a:pt x="266953" y="418003"/>
                    <a:pt x="265644" y="418003"/>
                    <a:pt x="264335" y="418003"/>
                  </a:cubicBezTo>
                  <a:cubicBezTo>
                    <a:pt x="256479" y="415383"/>
                    <a:pt x="252551" y="407524"/>
                    <a:pt x="253861" y="399665"/>
                  </a:cubicBezTo>
                  <a:cubicBezTo>
                    <a:pt x="253861" y="399665"/>
                    <a:pt x="253861" y="399665"/>
                    <a:pt x="270881" y="336794"/>
                  </a:cubicBezTo>
                  <a:cubicBezTo>
                    <a:pt x="270881" y="336794"/>
                    <a:pt x="270881" y="336794"/>
                    <a:pt x="251242" y="307978"/>
                  </a:cubicBezTo>
                  <a:cubicBezTo>
                    <a:pt x="249933" y="307978"/>
                    <a:pt x="248623" y="306668"/>
                    <a:pt x="247314" y="306668"/>
                  </a:cubicBezTo>
                  <a:cubicBezTo>
                    <a:pt x="247314" y="306668"/>
                    <a:pt x="247314" y="306668"/>
                    <a:pt x="236840" y="335484"/>
                  </a:cubicBezTo>
                  <a:cubicBezTo>
                    <a:pt x="234221" y="342033"/>
                    <a:pt x="228984" y="345963"/>
                    <a:pt x="222438" y="345963"/>
                  </a:cubicBezTo>
                  <a:cubicBezTo>
                    <a:pt x="222438" y="345963"/>
                    <a:pt x="222438" y="345963"/>
                    <a:pt x="173995" y="348582"/>
                  </a:cubicBezTo>
                  <a:cubicBezTo>
                    <a:pt x="166139" y="348582"/>
                    <a:pt x="159592" y="342033"/>
                    <a:pt x="158283" y="334174"/>
                  </a:cubicBezTo>
                  <a:cubicBezTo>
                    <a:pt x="158283" y="325006"/>
                    <a:pt x="164830" y="318457"/>
                    <a:pt x="172685" y="318457"/>
                  </a:cubicBezTo>
                  <a:cubicBezTo>
                    <a:pt x="172685" y="318457"/>
                    <a:pt x="172685" y="318457"/>
                    <a:pt x="211964" y="315837"/>
                  </a:cubicBezTo>
                  <a:cubicBezTo>
                    <a:pt x="211964" y="315837"/>
                    <a:pt x="211964" y="315837"/>
                    <a:pt x="223747" y="283092"/>
                  </a:cubicBezTo>
                  <a:cubicBezTo>
                    <a:pt x="223747" y="279162"/>
                    <a:pt x="223747" y="276542"/>
                    <a:pt x="225056" y="272613"/>
                  </a:cubicBezTo>
                  <a:cubicBezTo>
                    <a:pt x="225056" y="272613"/>
                    <a:pt x="225056" y="272613"/>
                    <a:pt x="242077" y="217601"/>
                  </a:cubicBezTo>
                  <a:cubicBezTo>
                    <a:pt x="239458" y="218910"/>
                    <a:pt x="236840" y="220220"/>
                    <a:pt x="234221" y="221530"/>
                  </a:cubicBezTo>
                  <a:cubicBezTo>
                    <a:pt x="222438" y="228079"/>
                    <a:pt x="214582" y="237248"/>
                    <a:pt x="211964" y="247726"/>
                  </a:cubicBezTo>
                  <a:cubicBezTo>
                    <a:pt x="210654" y="251656"/>
                    <a:pt x="206726" y="255585"/>
                    <a:pt x="201489" y="256895"/>
                  </a:cubicBezTo>
                  <a:cubicBezTo>
                    <a:pt x="202799" y="258205"/>
                    <a:pt x="202799" y="260825"/>
                    <a:pt x="201489" y="262134"/>
                  </a:cubicBezTo>
                  <a:cubicBezTo>
                    <a:pt x="201489" y="262134"/>
                    <a:pt x="201489" y="262134"/>
                    <a:pt x="197562" y="264754"/>
                  </a:cubicBezTo>
                  <a:cubicBezTo>
                    <a:pt x="197562" y="264754"/>
                    <a:pt x="197562" y="264754"/>
                    <a:pt x="211964" y="279162"/>
                  </a:cubicBezTo>
                  <a:cubicBezTo>
                    <a:pt x="211964" y="279162"/>
                    <a:pt x="211964" y="279162"/>
                    <a:pt x="175304" y="311908"/>
                  </a:cubicBezTo>
                  <a:cubicBezTo>
                    <a:pt x="175304" y="311908"/>
                    <a:pt x="175304" y="311908"/>
                    <a:pt x="130788" y="264754"/>
                  </a:cubicBezTo>
                  <a:cubicBezTo>
                    <a:pt x="130788" y="264754"/>
                    <a:pt x="130788" y="264754"/>
                    <a:pt x="166139" y="230699"/>
                  </a:cubicBezTo>
                  <a:cubicBezTo>
                    <a:pt x="166139" y="230699"/>
                    <a:pt x="166139" y="230699"/>
                    <a:pt x="179232" y="245107"/>
                  </a:cubicBezTo>
                  <a:cubicBezTo>
                    <a:pt x="179232" y="245107"/>
                    <a:pt x="179232" y="245107"/>
                    <a:pt x="183159" y="242487"/>
                  </a:cubicBezTo>
                  <a:cubicBezTo>
                    <a:pt x="184469" y="241177"/>
                    <a:pt x="185778" y="241177"/>
                    <a:pt x="187087" y="241177"/>
                  </a:cubicBezTo>
                  <a:cubicBezTo>
                    <a:pt x="187087" y="241177"/>
                    <a:pt x="187087" y="241177"/>
                    <a:pt x="187087" y="239867"/>
                  </a:cubicBezTo>
                  <a:cubicBezTo>
                    <a:pt x="191015" y="224150"/>
                    <a:pt x="204108" y="209742"/>
                    <a:pt x="222438" y="199263"/>
                  </a:cubicBezTo>
                  <a:cubicBezTo>
                    <a:pt x="238149" y="190094"/>
                    <a:pt x="255170" y="186165"/>
                    <a:pt x="270881" y="186165"/>
                  </a:cubicBezTo>
                  <a:cubicBezTo>
                    <a:pt x="273500" y="186165"/>
                    <a:pt x="274809" y="186165"/>
                    <a:pt x="276118" y="186165"/>
                  </a:cubicBezTo>
                  <a:cubicBezTo>
                    <a:pt x="276118" y="186165"/>
                    <a:pt x="280046" y="187475"/>
                    <a:pt x="283974" y="187475"/>
                  </a:cubicBezTo>
                  <a:cubicBezTo>
                    <a:pt x="285283" y="188785"/>
                    <a:pt x="285283" y="188785"/>
                    <a:pt x="286592" y="188785"/>
                  </a:cubicBezTo>
                  <a:cubicBezTo>
                    <a:pt x="287902" y="190094"/>
                    <a:pt x="289211" y="190094"/>
                    <a:pt x="291830" y="191404"/>
                  </a:cubicBezTo>
                  <a:cubicBezTo>
                    <a:pt x="297067" y="195334"/>
                    <a:pt x="302304" y="201883"/>
                    <a:pt x="304922" y="208432"/>
                  </a:cubicBezTo>
                  <a:cubicBezTo>
                    <a:pt x="304922" y="208432"/>
                    <a:pt x="304922" y="209742"/>
                    <a:pt x="304922" y="209742"/>
                  </a:cubicBezTo>
                  <a:cubicBezTo>
                    <a:pt x="307541" y="214981"/>
                    <a:pt x="312778" y="220220"/>
                    <a:pt x="321943" y="222840"/>
                  </a:cubicBezTo>
                  <a:cubicBezTo>
                    <a:pt x="332417" y="225459"/>
                    <a:pt x="344201" y="224150"/>
                    <a:pt x="350747" y="218910"/>
                  </a:cubicBezTo>
                  <a:cubicBezTo>
                    <a:pt x="355984" y="214981"/>
                    <a:pt x="363840" y="214981"/>
                    <a:pt x="367768" y="220220"/>
                  </a:cubicBezTo>
                  <a:cubicBezTo>
                    <a:pt x="373005" y="225459"/>
                    <a:pt x="371696" y="233318"/>
                    <a:pt x="366458" y="238558"/>
                  </a:cubicBezTo>
                  <a:cubicBezTo>
                    <a:pt x="358603" y="246417"/>
                    <a:pt x="345510" y="250346"/>
                    <a:pt x="332417" y="250346"/>
                  </a:cubicBezTo>
                  <a:cubicBezTo>
                    <a:pt x="327180" y="250346"/>
                    <a:pt x="320634" y="249036"/>
                    <a:pt x="315397" y="247726"/>
                  </a:cubicBezTo>
                  <a:cubicBezTo>
                    <a:pt x="308850" y="245107"/>
                    <a:pt x="303613" y="243797"/>
                    <a:pt x="298376" y="239867"/>
                  </a:cubicBezTo>
                  <a:cubicBezTo>
                    <a:pt x="298376" y="239867"/>
                    <a:pt x="298376" y="239867"/>
                    <a:pt x="282665" y="290950"/>
                  </a:cubicBezTo>
                  <a:cubicBezTo>
                    <a:pt x="281355" y="293570"/>
                    <a:pt x="281355" y="294880"/>
                    <a:pt x="280046" y="296190"/>
                  </a:cubicBezTo>
                  <a:cubicBezTo>
                    <a:pt x="280046" y="296190"/>
                    <a:pt x="280046" y="296190"/>
                    <a:pt x="299685" y="325006"/>
                  </a:cubicBezTo>
                  <a:cubicBezTo>
                    <a:pt x="302304" y="328935"/>
                    <a:pt x="303613" y="332865"/>
                    <a:pt x="302304" y="336794"/>
                  </a:cubicBezTo>
                  <a:cubicBezTo>
                    <a:pt x="302304" y="336794"/>
                    <a:pt x="302304" y="336794"/>
                    <a:pt x="282665" y="407524"/>
                  </a:cubicBezTo>
                  <a:cubicBezTo>
                    <a:pt x="281355" y="412764"/>
                    <a:pt x="277428" y="416693"/>
                    <a:pt x="272190" y="418003"/>
                  </a:cubicBezTo>
                  <a:cubicBezTo>
                    <a:pt x="289211" y="415383"/>
                    <a:pt x="304922" y="411454"/>
                    <a:pt x="320634" y="403595"/>
                  </a:cubicBezTo>
                  <a:cubicBezTo>
                    <a:pt x="405737" y="365610"/>
                    <a:pt x="442397" y="264754"/>
                    <a:pt x="403118" y="180926"/>
                  </a:cubicBezTo>
                  <a:cubicBezTo>
                    <a:pt x="375623" y="121984"/>
                    <a:pt x="316706" y="83999"/>
                    <a:pt x="251242" y="83999"/>
                  </a:cubicBezTo>
                  <a:close/>
                  <a:moveTo>
                    <a:pt x="324562" y="1480"/>
                  </a:moveTo>
                  <a:cubicBezTo>
                    <a:pt x="324562" y="1480"/>
                    <a:pt x="324562" y="1480"/>
                    <a:pt x="357294" y="14579"/>
                  </a:cubicBezTo>
                  <a:cubicBezTo>
                    <a:pt x="374314" y="21128"/>
                    <a:pt x="383479" y="39465"/>
                    <a:pt x="376933" y="56493"/>
                  </a:cubicBezTo>
                  <a:cubicBezTo>
                    <a:pt x="376933" y="56493"/>
                    <a:pt x="376933" y="56493"/>
                    <a:pt x="366458" y="82689"/>
                  </a:cubicBezTo>
                  <a:cubicBezTo>
                    <a:pt x="383479" y="93168"/>
                    <a:pt x="397881" y="107576"/>
                    <a:pt x="410974" y="123294"/>
                  </a:cubicBezTo>
                  <a:cubicBezTo>
                    <a:pt x="410974" y="123294"/>
                    <a:pt x="410974" y="123294"/>
                    <a:pt x="435850" y="110195"/>
                  </a:cubicBezTo>
                  <a:cubicBezTo>
                    <a:pt x="452871" y="103646"/>
                    <a:pt x="471201" y="110195"/>
                    <a:pt x="479056" y="127223"/>
                  </a:cubicBezTo>
                  <a:cubicBezTo>
                    <a:pt x="479056" y="127223"/>
                    <a:pt x="479056" y="127223"/>
                    <a:pt x="493458" y="159969"/>
                  </a:cubicBezTo>
                  <a:cubicBezTo>
                    <a:pt x="501314" y="175686"/>
                    <a:pt x="494768" y="194024"/>
                    <a:pt x="477747" y="201883"/>
                  </a:cubicBezTo>
                  <a:cubicBezTo>
                    <a:pt x="477747" y="201883"/>
                    <a:pt x="477747" y="201883"/>
                    <a:pt x="452871" y="213671"/>
                  </a:cubicBezTo>
                  <a:cubicBezTo>
                    <a:pt x="455489" y="233318"/>
                    <a:pt x="456799" y="252966"/>
                    <a:pt x="454180" y="272613"/>
                  </a:cubicBezTo>
                  <a:cubicBezTo>
                    <a:pt x="454180" y="272613"/>
                    <a:pt x="454180" y="272613"/>
                    <a:pt x="481675" y="283092"/>
                  </a:cubicBezTo>
                  <a:cubicBezTo>
                    <a:pt x="497386" y="289641"/>
                    <a:pt x="506551" y="307978"/>
                    <a:pt x="500005" y="323696"/>
                  </a:cubicBezTo>
                  <a:cubicBezTo>
                    <a:pt x="500005" y="323696"/>
                    <a:pt x="500005" y="323696"/>
                    <a:pt x="488221" y="357751"/>
                  </a:cubicBezTo>
                  <a:cubicBezTo>
                    <a:pt x="485603" y="365610"/>
                    <a:pt x="479056" y="372159"/>
                    <a:pt x="471201" y="376089"/>
                  </a:cubicBezTo>
                  <a:cubicBezTo>
                    <a:pt x="463345" y="380018"/>
                    <a:pt x="454180" y="380018"/>
                    <a:pt x="446324" y="377399"/>
                  </a:cubicBezTo>
                  <a:cubicBezTo>
                    <a:pt x="446324" y="377399"/>
                    <a:pt x="446324" y="377399"/>
                    <a:pt x="420139" y="366920"/>
                  </a:cubicBezTo>
                  <a:cubicBezTo>
                    <a:pt x="408355" y="383948"/>
                    <a:pt x="395263" y="398356"/>
                    <a:pt x="379551" y="410144"/>
                  </a:cubicBezTo>
                  <a:cubicBezTo>
                    <a:pt x="379551" y="410144"/>
                    <a:pt x="379551" y="410144"/>
                    <a:pt x="391335" y="436340"/>
                  </a:cubicBezTo>
                  <a:cubicBezTo>
                    <a:pt x="399190" y="452058"/>
                    <a:pt x="392644" y="471705"/>
                    <a:pt x="375623" y="479564"/>
                  </a:cubicBezTo>
                  <a:cubicBezTo>
                    <a:pt x="375623" y="479564"/>
                    <a:pt x="375623" y="479564"/>
                    <a:pt x="342891" y="493972"/>
                  </a:cubicBezTo>
                  <a:cubicBezTo>
                    <a:pt x="327180" y="501831"/>
                    <a:pt x="307541" y="495282"/>
                    <a:pt x="300995" y="478255"/>
                  </a:cubicBezTo>
                  <a:cubicBezTo>
                    <a:pt x="300995" y="478255"/>
                    <a:pt x="300995" y="478255"/>
                    <a:pt x="289211" y="453368"/>
                  </a:cubicBezTo>
                  <a:cubicBezTo>
                    <a:pt x="268263" y="455988"/>
                    <a:pt x="248623" y="457297"/>
                    <a:pt x="228984" y="454678"/>
                  </a:cubicBezTo>
                  <a:cubicBezTo>
                    <a:pt x="228984" y="454678"/>
                    <a:pt x="228984" y="454678"/>
                    <a:pt x="219819" y="482184"/>
                  </a:cubicBezTo>
                  <a:cubicBezTo>
                    <a:pt x="217201" y="490043"/>
                    <a:pt x="210654" y="496592"/>
                    <a:pt x="202799" y="499212"/>
                  </a:cubicBezTo>
                  <a:cubicBezTo>
                    <a:pt x="194943" y="503141"/>
                    <a:pt x="185778" y="503141"/>
                    <a:pt x="177922" y="500522"/>
                  </a:cubicBezTo>
                  <a:cubicBezTo>
                    <a:pt x="177922" y="500522"/>
                    <a:pt x="177922" y="500522"/>
                    <a:pt x="143881" y="488733"/>
                  </a:cubicBezTo>
                  <a:cubicBezTo>
                    <a:pt x="136025" y="484804"/>
                    <a:pt x="129479" y="479564"/>
                    <a:pt x="126861" y="471705"/>
                  </a:cubicBezTo>
                  <a:cubicBezTo>
                    <a:pt x="122933" y="463847"/>
                    <a:pt x="122933" y="454678"/>
                    <a:pt x="125551" y="446819"/>
                  </a:cubicBezTo>
                  <a:cubicBezTo>
                    <a:pt x="125551" y="446819"/>
                    <a:pt x="125551" y="446819"/>
                    <a:pt x="134716" y="420623"/>
                  </a:cubicBezTo>
                  <a:cubicBezTo>
                    <a:pt x="119005" y="408834"/>
                    <a:pt x="104603" y="395736"/>
                    <a:pt x="91510" y="380018"/>
                  </a:cubicBezTo>
                  <a:cubicBezTo>
                    <a:pt x="91510" y="380018"/>
                    <a:pt x="91510" y="380018"/>
                    <a:pt x="66634" y="391807"/>
                  </a:cubicBezTo>
                  <a:cubicBezTo>
                    <a:pt x="49613" y="399665"/>
                    <a:pt x="31283" y="391807"/>
                    <a:pt x="23428" y="376089"/>
                  </a:cubicBezTo>
                  <a:cubicBezTo>
                    <a:pt x="23428" y="376089"/>
                    <a:pt x="23428" y="376089"/>
                    <a:pt x="7716" y="343343"/>
                  </a:cubicBezTo>
                  <a:cubicBezTo>
                    <a:pt x="1170" y="327625"/>
                    <a:pt x="7716" y="307978"/>
                    <a:pt x="23428" y="300119"/>
                  </a:cubicBezTo>
                  <a:cubicBezTo>
                    <a:pt x="23428" y="300119"/>
                    <a:pt x="23428" y="300119"/>
                    <a:pt x="49613" y="288331"/>
                  </a:cubicBezTo>
                  <a:cubicBezTo>
                    <a:pt x="45685" y="268684"/>
                    <a:pt x="45685" y="249036"/>
                    <a:pt x="48304" y="229389"/>
                  </a:cubicBezTo>
                  <a:cubicBezTo>
                    <a:pt x="48304" y="229389"/>
                    <a:pt x="48304" y="229389"/>
                    <a:pt x="20809" y="220220"/>
                  </a:cubicBezTo>
                  <a:cubicBezTo>
                    <a:pt x="12953" y="216291"/>
                    <a:pt x="6407" y="211051"/>
                    <a:pt x="2479" y="203193"/>
                  </a:cubicBezTo>
                  <a:cubicBezTo>
                    <a:pt x="-139" y="195334"/>
                    <a:pt x="-1449" y="186165"/>
                    <a:pt x="2479" y="178306"/>
                  </a:cubicBezTo>
                  <a:cubicBezTo>
                    <a:pt x="2479" y="178306"/>
                    <a:pt x="2479" y="178306"/>
                    <a:pt x="14263" y="144251"/>
                  </a:cubicBezTo>
                  <a:cubicBezTo>
                    <a:pt x="20809" y="128533"/>
                    <a:pt x="39139" y="119364"/>
                    <a:pt x="56159" y="125913"/>
                  </a:cubicBezTo>
                  <a:cubicBezTo>
                    <a:pt x="56159" y="125913"/>
                    <a:pt x="56159" y="125913"/>
                    <a:pt x="82345" y="135082"/>
                  </a:cubicBezTo>
                  <a:cubicBezTo>
                    <a:pt x="92819" y="119364"/>
                    <a:pt x="107221" y="104956"/>
                    <a:pt x="122933" y="91858"/>
                  </a:cubicBezTo>
                  <a:cubicBezTo>
                    <a:pt x="122933" y="91858"/>
                    <a:pt x="122933" y="91858"/>
                    <a:pt x="111149" y="65662"/>
                  </a:cubicBezTo>
                  <a:cubicBezTo>
                    <a:pt x="103294" y="49944"/>
                    <a:pt x="109840" y="30296"/>
                    <a:pt x="126861" y="23747"/>
                  </a:cubicBezTo>
                  <a:cubicBezTo>
                    <a:pt x="126861" y="23747"/>
                    <a:pt x="126861" y="23747"/>
                    <a:pt x="159592" y="8029"/>
                  </a:cubicBezTo>
                  <a:cubicBezTo>
                    <a:pt x="175304" y="1480"/>
                    <a:pt x="194943" y="8029"/>
                    <a:pt x="201489" y="23747"/>
                  </a:cubicBezTo>
                  <a:cubicBezTo>
                    <a:pt x="201489" y="23747"/>
                    <a:pt x="201489" y="23747"/>
                    <a:pt x="213273" y="49944"/>
                  </a:cubicBezTo>
                  <a:cubicBezTo>
                    <a:pt x="232912" y="46014"/>
                    <a:pt x="253861" y="46014"/>
                    <a:pt x="272190" y="47324"/>
                  </a:cubicBezTo>
                  <a:cubicBezTo>
                    <a:pt x="272190" y="47324"/>
                    <a:pt x="272190" y="47324"/>
                    <a:pt x="282665" y="21128"/>
                  </a:cubicBezTo>
                  <a:cubicBezTo>
                    <a:pt x="289211" y="5410"/>
                    <a:pt x="307541" y="-3759"/>
                    <a:pt x="324562" y="1480"/>
                  </a:cubicBezTo>
                  <a:close/>
                </a:path>
              </a:pathLst>
            </a:custGeom>
            <a:grpFill/>
            <a:ln>
              <a:noFill/>
            </a:ln>
            <a:effectLst>
              <a:outerShdw blurRad="190500" dist="228600" dir="2700000" algn="ctr">
                <a:srgbClr val="000000">
                  <a:alpha val="30000"/>
                </a:srgbClr>
              </a:outerShdw>
            </a:effectLst>
            <a:sp3d prstMaterial="matte">
              <a:bevelT w="127000" h="63500"/>
            </a:sp3d>
            <a:extLst/>
          </p:spPr>
          <p:txBody>
            <a:bodyPr anchor="ctr"/>
            <a:lstStyle/>
            <a:p>
              <a:pPr algn="ctr"/>
              <a:endParaRPr dirty="0">
                <a:solidFill>
                  <a:schemeClr val="bg1">
                    <a:lumMod val="50000"/>
                  </a:schemeClr>
                </a:solidFill>
                <a:cs typeface="+mn-ea"/>
                <a:sym typeface="+mn-lt"/>
              </a:endParaRPr>
            </a:p>
          </p:txBody>
        </p:sp>
      </p:grpSp>
      <p:grpSp>
        <p:nvGrpSpPr>
          <p:cNvPr id="51" name="组合 32"/>
          <p:cNvGrpSpPr>
            <a:grpSpLocks noChangeAspect="1"/>
          </p:cNvGrpSpPr>
          <p:nvPr/>
        </p:nvGrpSpPr>
        <p:grpSpPr>
          <a:xfrm>
            <a:off x="6043880" y="3485999"/>
            <a:ext cx="549252" cy="1211613"/>
            <a:chOff x="3210367" y="1890660"/>
            <a:chExt cx="660499" cy="1457016"/>
          </a:xfrm>
          <a:solidFill>
            <a:srgbClr val="700000"/>
          </a:solidFill>
          <a:scene3d>
            <a:camera prst="orthographicFront">
              <a:rot lat="0" lon="0" rev="0"/>
            </a:camera>
            <a:lightRig rig="glow" dir="t">
              <a:rot lat="0" lon="0" rev="4800000"/>
            </a:lightRig>
          </a:scene3d>
        </p:grpSpPr>
        <p:sp>
          <p:nvSpPr>
            <p:cNvPr id="52" name="Freeform: Shape 5"/>
            <p:cNvSpPr/>
            <p:nvPr/>
          </p:nvSpPr>
          <p:spPr>
            <a:xfrm>
              <a:off x="3210367" y="1890660"/>
              <a:ext cx="660499" cy="1457016"/>
            </a:xfrm>
            <a:custGeom>
              <a:avLst/>
              <a:gdLst>
                <a:gd name="connsiteX0" fmla="*/ 74673 w 880665"/>
                <a:gd name="connsiteY0" fmla="*/ 0 h 1942688"/>
                <a:gd name="connsiteX1" fmla="*/ 112520 w 880665"/>
                <a:gd name="connsiteY1" fmla="*/ 53970 h 1942688"/>
                <a:gd name="connsiteX2" fmla="*/ 880665 w 880665"/>
                <a:gd name="connsiteY2" fmla="*/ 837255 h 1942688"/>
                <a:gd name="connsiteX3" fmla="*/ 699327 w 880665"/>
                <a:gd name="connsiteY3" fmla="*/ 1942688 h 1942688"/>
                <a:gd name="connsiteX4" fmla="*/ 660677 w 880665"/>
                <a:gd name="connsiteY4" fmla="*/ 1913786 h 1942688"/>
                <a:gd name="connsiteX5" fmla="*/ 0 w 880665"/>
                <a:gd name="connsiteY5" fmla="*/ 512850 h 1942688"/>
                <a:gd name="connsiteX6" fmla="*/ 36885 w 880665"/>
                <a:gd name="connsiteY6" fmla="*/ 146962 h 1942688"/>
                <a:gd name="connsiteX7" fmla="*/ 74673 w 880665"/>
                <a:gd name="connsiteY7" fmla="*/ 0 h 194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665" h="1942688">
                  <a:moveTo>
                    <a:pt x="74673" y="0"/>
                  </a:moveTo>
                  <a:lnTo>
                    <a:pt x="112520" y="53970"/>
                  </a:lnTo>
                  <a:lnTo>
                    <a:pt x="880665" y="837255"/>
                  </a:lnTo>
                  <a:lnTo>
                    <a:pt x="699327" y="1942688"/>
                  </a:lnTo>
                  <a:lnTo>
                    <a:pt x="660677" y="1913786"/>
                  </a:lnTo>
                  <a:cubicBezTo>
                    <a:pt x="257185" y="1580795"/>
                    <a:pt x="0" y="1076857"/>
                    <a:pt x="0" y="512850"/>
                  </a:cubicBezTo>
                  <a:cubicBezTo>
                    <a:pt x="0" y="387515"/>
                    <a:pt x="12701" y="265147"/>
                    <a:pt x="36885" y="146962"/>
                  </a:cubicBezTo>
                  <a:lnTo>
                    <a:pt x="74673" y="0"/>
                  </a:lnTo>
                  <a:close/>
                </a:path>
              </a:pathLst>
            </a:cu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chemeClr val="bg1">
                    <a:lumMod val="50000"/>
                  </a:schemeClr>
                </a:solidFill>
                <a:cs typeface="+mn-ea"/>
                <a:sym typeface="+mn-lt"/>
              </a:endParaRPr>
            </a:p>
          </p:txBody>
        </p:sp>
        <p:sp>
          <p:nvSpPr>
            <p:cNvPr id="53" name="Freeform: Shape 26"/>
            <p:cNvSpPr>
              <a:spLocks noChangeAspect="1"/>
            </p:cNvSpPr>
            <p:nvPr/>
          </p:nvSpPr>
          <p:spPr bwMode="auto">
            <a:xfrm>
              <a:off x="3463437" y="2479350"/>
              <a:ext cx="158202" cy="212247"/>
            </a:xfrm>
            <a:custGeom>
              <a:avLst/>
              <a:gdLst>
                <a:gd name="T0" fmla="*/ 0 w 1224"/>
                <a:gd name="T1" fmla="*/ 0 h 1643"/>
                <a:gd name="T2" fmla="*/ 0 w 1224"/>
                <a:gd name="T3" fmla="*/ 1643 h 1643"/>
                <a:gd name="T4" fmla="*/ 1224 w 1224"/>
                <a:gd name="T5" fmla="*/ 1643 h 1643"/>
                <a:gd name="T6" fmla="*/ 1224 w 1224"/>
                <a:gd name="T7" fmla="*/ 0 h 1643"/>
                <a:gd name="T8" fmla="*/ 0 w 1224"/>
                <a:gd name="T9" fmla="*/ 0 h 1643"/>
                <a:gd name="T10" fmla="*/ 1126 w 1224"/>
                <a:gd name="T11" fmla="*/ 1515 h 1643"/>
                <a:gd name="T12" fmla="*/ 98 w 1224"/>
                <a:gd name="T13" fmla="*/ 1515 h 1643"/>
                <a:gd name="T14" fmla="*/ 98 w 1224"/>
                <a:gd name="T15" fmla="*/ 935 h 1643"/>
                <a:gd name="T16" fmla="*/ 1126 w 1224"/>
                <a:gd name="T17" fmla="*/ 935 h 1643"/>
                <a:gd name="T18" fmla="*/ 1126 w 1224"/>
                <a:gd name="T19" fmla="*/ 1515 h 1643"/>
                <a:gd name="T20" fmla="*/ 1126 w 1224"/>
                <a:gd name="T21" fmla="*/ 838 h 1643"/>
                <a:gd name="T22" fmla="*/ 98 w 1224"/>
                <a:gd name="T23" fmla="*/ 838 h 1643"/>
                <a:gd name="T24" fmla="*/ 98 w 1224"/>
                <a:gd name="T25" fmla="*/ 258 h 1643"/>
                <a:gd name="T26" fmla="*/ 1126 w 1224"/>
                <a:gd name="T27" fmla="*/ 258 h 1643"/>
                <a:gd name="T28" fmla="*/ 1126 w 1224"/>
                <a:gd name="T29" fmla="*/ 838 h 1643"/>
                <a:gd name="T30" fmla="*/ 1113 w 1224"/>
                <a:gd name="T31" fmla="*/ 164 h 1643"/>
                <a:gd name="T32" fmla="*/ 1080 w 1224"/>
                <a:gd name="T33" fmla="*/ 178 h 1643"/>
                <a:gd name="T34" fmla="*/ 1045 w 1224"/>
                <a:gd name="T35" fmla="*/ 164 h 1643"/>
                <a:gd name="T36" fmla="*/ 1031 w 1224"/>
                <a:gd name="T37" fmla="*/ 129 h 1643"/>
                <a:gd name="T38" fmla="*/ 1045 w 1224"/>
                <a:gd name="T39" fmla="*/ 96 h 1643"/>
                <a:gd name="T40" fmla="*/ 1080 w 1224"/>
                <a:gd name="T41" fmla="*/ 82 h 1643"/>
                <a:gd name="T42" fmla="*/ 1113 w 1224"/>
                <a:gd name="T43" fmla="*/ 96 h 1643"/>
                <a:gd name="T44" fmla="*/ 1126 w 1224"/>
                <a:gd name="T45" fmla="*/ 129 h 1643"/>
                <a:gd name="T46" fmla="*/ 1113 w 1224"/>
                <a:gd name="T47" fmla="*/ 164 h 1643"/>
                <a:gd name="T48" fmla="*/ 1063 w 1224"/>
                <a:gd name="T49" fmla="*/ 323 h 1643"/>
                <a:gd name="T50" fmla="*/ 161 w 1224"/>
                <a:gd name="T51" fmla="*/ 323 h 1643"/>
                <a:gd name="T52" fmla="*/ 161 w 1224"/>
                <a:gd name="T53" fmla="*/ 775 h 1643"/>
                <a:gd name="T54" fmla="*/ 1063 w 1224"/>
                <a:gd name="T55" fmla="*/ 775 h 1643"/>
                <a:gd name="T56" fmla="*/ 1063 w 1224"/>
                <a:gd name="T57" fmla="*/ 323 h 1643"/>
                <a:gd name="T58" fmla="*/ 773 w 1224"/>
                <a:gd name="T59" fmla="*/ 581 h 1643"/>
                <a:gd name="T60" fmla="*/ 763 w 1224"/>
                <a:gd name="T61" fmla="*/ 604 h 1643"/>
                <a:gd name="T62" fmla="*/ 740 w 1224"/>
                <a:gd name="T63" fmla="*/ 614 h 1643"/>
                <a:gd name="T64" fmla="*/ 484 w 1224"/>
                <a:gd name="T65" fmla="*/ 614 h 1643"/>
                <a:gd name="T66" fmla="*/ 461 w 1224"/>
                <a:gd name="T67" fmla="*/ 604 h 1643"/>
                <a:gd name="T68" fmla="*/ 451 w 1224"/>
                <a:gd name="T69" fmla="*/ 581 h 1643"/>
                <a:gd name="T70" fmla="*/ 451 w 1224"/>
                <a:gd name="T71" fmla="*/ 451 h 1643"/>
                <a:gd name="T72" fmla="*/ 461 w 1224"/>
                <a:gd name="T73" fmla="*/ 428 h 1643"/>
                <a:gd name="T74" fmla="*/ 484 w 1224"/>
                <a:gd name="T75" fmla="*/ 419 h 1643"/>
                <a:gd name="T76" fmla="*/ 740 w 1224"/>
                <a:gd name="T77" fmla="*/ 419 h 1643"/>
                <a:gd name="T78" fmla="*/ 763 w 1224"/>
                <a:gd name="T79" fmla="*/ 428 h 1643"/>
                <a:gd name="T80" fmla="*/ 773 w 1224"/>
                <a:gd name="T81" fmla="*/ 451 h 1643"/>
                <a:gd name="T82" fmla="*/ 773 w 1224"/>
                <a:gd name="T83" fmla="*/ 581 h 1643"/>
                <a:gd name="T84" fmla="*/ 1063 w 1224"/>
                <a:gd name="T85" fmla="*/ 1000 h 1643"/>
                <a:gd name="T86" fmla="*/ 161 w 1224"/>
                <a:gd name="T87" fmla="*/ 1000 h 1643"/>
                <a:gd name="T88" fmla="*/ 161 w 1224"/>
                <a:gd name="T89" fmla="*/ 1450 h 1643"/>
                <a:gd name="T90" fmla="*/ 1063 w 1224"/>
                <a:gd name="T91" fmla="*/ 1450 h 1643"/>
                <a:gd name="T92" fmla="*/ 1063 w 1224"/>
                <a:gd name="T93" fmla="*/ 1000 h 1643"/>
                <a:gd name="T94" fmla="*/ 773 w 1224"/>
                <a:gd name="T95" fmla="*/ 1257 h 1643"/>
                <a:gd name="T96" fmla="*/ 763 w 1224"/>
                <a:gd name="T97" fmla="*/ 1279 h 1643"/>
                <a:gd name="T98" fmla="*/ 740 w 1224"/>
                <a:gd name="T99" fmla="*/ 1289 h 1643"/>
                <a:gd name="T100" fmla="*/ 484 w 1224"/>
                <a:gd name="T101" fmla="*/ 1289 h 1643"/>
                <a:gd name="T102" fmla="*/ 461 w 1224"/>
                <a:gd name="T103" fmla="*/ 1279 h 1643"/>
                <a:gd name="T104" fmla="*/ 451 w 1224"/>
                <a:gd name="T105" fmla="*/ 1257 h 1643"/>
                <a:gd name="T106" fmla="*/ 451 w 1224"/>
                <a:gd name="T107" fmla="*/ 1128 h 1643"/>
                <a:gd name="T108" fmla="*/ 461 w 1224"/>
                <a:gd name="T109" fmla="*/ 1105 h 1643"/>
                <a:gd name="T110" fmla="*/ 484 w 1224"/>
                <a:gd name="T111" fmla="*/ 1096 h 1643"/>
                <a:gd name="T112" fmla="*/ 740 w 1224"/>
                <a:gd name="T113" fmla="*/ 1096 h 1643"/>
                <a:gd name="T114" fmla="*/ 763 w 1224"/>
                <a:gd name="T115" fmla="*/ 1105 h 1643"/>
                <a:gd name="T116" fmla="*/ 773 w 1224"/>
                <a:gd name="T117" fmla="*/ 1128 h 1643"/>
                <a:gd name="T118" fmla="*/ 773 w 1224"/>
                <a:gd name="T119" fmla="*/ 1257 h 1643"/>
                <a:gd name="T120" fmla="*/ 773 w 1224"/>
                <a:gd name="T121" fmla="*/ 1257 h 1643"/>
                <a:gd name="T122" fmla="*/ 773 w 1224"/>
                <a:gd name="T123" fmla="*/ 1257 h 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4" h="1643">
                  <a:moveTo>
                    <a:pt x="0" y="0"/>
                  </a:moveTo>
                  <a:cubicBezTo>
                    <a:pt x="0" y="1643"/>
                    <a:pt x="0" y="1643"/>
                    <a:pt x="0" y="1643"/>
                  </a:cubicBezTo>
                  <a:cubicBezTo>
                    <a:pt x="1224" y="1643"/>
                    <a:pt x="1224" y="1643"/>
                    <a:pt x="1224" y="1643"/>
                  </a:cubicBezTo>
                  <a:cubicBezTo>
                    <a:pt x="1224" y="0"/>
                    <a:pt x="1224" y="0"/>
                    <a:pt x="1224" y="0"/>
                  </a:cubicBezTo>
                  <a:lnTo>
                    <a:pt x="0" y="0"/>
                  </a:lnTo>
                  <a:close/>
                  <a:moveTo>
                    <a:pt x="1126" y="1515"/>
                  </a:moveTo>
                  <a:cubicBezTo>
                    <a:pt x="98" y="1515"/>
                    <a:pt x="98" y="1515"/>
                    <a:pt x="98" y="1515"/>
                  </a:cubicBezTo>
                  <a:cubicBezTo>
                    <a:pt x="98" y="935"/>
                    <a:pt x="98" y="935"/>
                    <a:pt x="98" y="935"/>
                  </a:cubicBezTo>
                  <a:cubicBezTo>
                    <a:pt x="1126" y="935"/>
                    <a:pt x="1126" y="935"/>
                    <a:pt x="1126" y="935"/>
                  </a:cubicBezTo>
                  <a:lnTo>
                    <a:pt x="1126" y="1515"/>
                  </a:lnTo>
                  <a:close/>
                  <a:moveTo>
                    <a:pt x="1126" y="838"/>
                  </a:moveTo>
                  <a:cubicBezTo>
                    <a:pt x="98" y="838"/>
                    <a:pt x="98" y="838"/>
                    <a:pt x="98" y="838"/>
                  </a:cubicBezTo>
                  <a:cubicBezTo>
                    <a:pt x="98" y="258"/>
                    <a:pt x="98" y="258"/>
                    <a:pt x="98" y="258"/>
                  </a:cubicBezTo>
                  <a:cubicBezTo>
                    <a:pt x="1126" y="258"/>
                    <a:pt x="1126" y="258"/>
                    <a:pt x="1126" y="258"/>
                  </a:cubicBezTo>
                  <a:lnTo>
                    <a:pt x="1126" y="838"/>
                  </a:lnTo>
                  <a:close/>
                  <a:moveTo>
                    <a:pt x="1113" y="164"/>
                  </a:moveTo>
                  <a:cubicBezTo>
                    <a:pt x="1104" y="173"/>
                    <a:pt x="1093" y="178"/>
                    <a:pt x="1080" y="178"/>
                  </a:cubicBezTo>
                  <a:cubicBezTo>
                    <a:pt x="1066" y="178"/>
                    <a:pt x="1055" y="173"/>
                    <a:pt x="1045" y="164"/>
                  </a:cubicBezTo>
                  <a:cubicBezTo>
                    <a:pt x="1036" y="154"/>
                    <a:pt x="1031" y="142"/>
                    <a:pt x="1031" y="129"/>
                  </a:cubicBezTo>
                  <a:cubicBezTo>
                    <a:pt x="1031" y="116"/>
                    <a:pt x="1036" y="105"/>
                    <a:pt x="1045" y="96"/>
                  </a:cubicBezTo>
                  <a:cubicBezTo>
                    <a:pt x="1055" y="87"/>
                    <a:pt x="1066" y="82"/>
                    <a:pt x="1080" y="82"/>
                  </a:cubicBezTo>
                  <a:cubicBezTo>
                    <a:pt x="1093" y="82"/>
                    <a:pt x="1104" y="87"/>
                    <a:pt x="1113" y="96"/>
                  </a:cubicBezTo>
                  <a:cubicBezTo>
                    <a:pt x="1122" y="105"/>
                    <a:pt x="1126" y="116"/>
                    <a:pt x="1126" y="129"/>
                  </a:cubicBezTo>
                  <a:cubicBezTo>
                    <a:pt x="1126" y="142"/>
                    <a:pt x="1122" y="154"/>
                    <a:pt x="1113" y="164"/>
                  </a:cubicBezTo>
                  <a:close/>
                  <a:moveTo>
                    <a:pt x="1063" y="323"/>
                  </a:moveTo>
                  <a:cubicBezTo>
                    <a:pt x="161" y="323"/>
                    <a:pt x="161" y="323"/>
                    <a:pt x="161" y="323"/>
                  </a:cubicBezTo>
                  <a:cubicBezTo>
                    <a:pt x="161" y="775"/>
                    <a:pt x="161" y="775"/>
                    <a:pt x="161" y="775"/>
                  </a:cubicBezTo>
                  <a:cubicBezTo>
                    <a:pt x="1063" y="775"/>
                    <a:pt x="1063" y="775"/>
                    <a:pt x="1063" y="775"/>
                  </a:cubicBezTo>
                  <a:lnTo>
                    <a:pt x="1063" y="323"/>
                  </a:lnTo>
                  <a:close/>
                  <a:moveTo>
                    <a:pt x="773" y="581"/>
                  </a:moveTo>
                  <a:cubicBezTo>
                    <a:pt x="773" y="590"/>
                    <a:pt x="769" y="598"/>
                    <a:pt x="763" y="604"/>
                  </a:cubicBezTo>
                  <a:cubicBezTo>
                    <a:pt x="757" y="611"/>
                    <a:pt x="749" y="614"/>
                    <a:pt x="740" y="614"/>
                  </a:cubicBezTo>
                  <a:cubicBezTo>
                    <a:pt x="484" y="614"/>
                    <a:pt x="484" y="614"/>
                    <a:pt x="484" y="614"/>
                  </a:cubicBezTo>
                  <a:cubicBezTo>
                    <a:pt x="475" y="614"/>
                    <a:pt x="467" y="611"/>
                    <a:pt x="461" y="604"/>
                  </a:cubicBezTo>
                  <a:cubicBezTo>
                    <a:pt x="455" y="598"/>
                    <a:pt x="451" y="590"/>
                    <a:pt x="451" y="581"/>
                  </a:cubicBezTo>
                  <a:cubicBezTo>
                    <a:pt x="451" y="451"/>
                    <a:pt x="451" y="451"/>
                    <a:pt x="451" y="451"/>
                  </a:cubicBezTo>
                  <a:cubicBezTo>
                    <a:pt x="451" y="442"/>
                    <a:pt x="455" y="435"/>
                    <a:pt x="461" y="428"/>
                  </a:cubicBezTo>
                  <a:cubicBezTo>
                    <a:pt x="467" y="422"/>
                    <a:pt x="475" y="419"/>
                    <a:pt x="484" y="419"/>
                  </a:cubicBezTo>
                  <a:cubicBezTo>
                    <a:pt x="740" y="419"/>
                    <a:pt x="740" y="419"/>
                    <a:pt x="740" y="419"/>
                  </a:cubicBezTo>
                  <a:cubicBezTo>
                    <a:pt x="749" y="419"/>
                    <a:pt x="757" y="422"/>
                    <a:pt x="763" y="428"/>
                  </a:cubicBezTo>
                  <a:cubicBezTo>
                    <a:pt x="769" y="435"/>
                    <a:pt x="773" y="442"/>
                    <a:pt x="773" y="451"/>
                  </a:cubicBezTo>
                  <a:lnTo>
                    <a:pt x="773" y="581"/>
                  </a:lnTo>
                  <a:close/>
                  <a:moveTo>
                    <a:pt x="1063" y="1000"/>
                  </a:moveTo>
                  <a:cubicBezTo>
                    <a:pt x="161" y="1000"/>
                    <a:pt x="161" y="1000"/>
                    <a:pt x="161" y="1000"/>
                  </a:cubicBezTo>
                  <a:cubicBezTo>
                    <a:pt x="161" y="1450"/>
                    <a:pt x="161" y="1450"/>
                    <a:pt x="161" y="1450"/>
                  </a:cubicBezTo>
                  <a:cubicBezTo>
                    <a:pt x="1063" y="1450"/>
                    <a:pt x="1063" y="1450"/>
                    <a:pt x="1063" y="1450"/>
                  </a:cubicBezTo>
                  <a:lnTo>
                    <a:pt x="1063" y="1000"/>
                  </a:lnTo>
                  <a:close/>
                  <a:moveTo>
                    <a:pt x="773" y="1257"/>
                  </a:moveTo>
                  <a:cubicBezTo>
                    <a:pt x="773" y="1265"/>
                    <a:pt x="769" y="1273"/>
                    <a:pt x="763" y="1279"/>
                  </a:cubicBezTo>
                  <a:cubicBezTo>
                    <a:pt x="757" y="1286"/>
                    <a:pt x="749" y="1289"/>
                    <a:pt x="740" y="1289"/>
                  </a:cubicBezTo>
                  <a:cubicBezTo>
                    <a:pt x="484" y="1289"/>
                    <a:pt x="484" y="1289"/>
                    <a:pt x="484" y="1289"/>
                  </a:cubicBezTo>
                  <a:cubicBezTo>
                    <a:pt x="475" y="1289"/>
                    <a:pt x="467" y="1286"/>
                    <a:pt x="461" y="1279"/>
                  </a:cubicBezTo>
                  <a:cubicBezTo>
                    <a:pt x="455" y="1273"/>
                    <a:pt x="451" y="1265"/>
                    <a:pt x="451" y="1257"/>
                  </a:cubicBezTo>
                  <a:cubicBezTo>
                    <a:pt x="451" y="1128"/>
                    <a:pt x="451" y="1128"/>
                    <a:pt x="451" y="1128"/>
                  </a:cubicBezTo>
                  <a:cubicBezTo>
                    <a:pt x="451" y="1119"/>
                    <a:pt x="455" y="1112"/>
                    <a:pt x="461" y="1105"/>
                  </a:cubicBezTo>
                  <a:cubicBezTo>
                    <a:pt x="467" y="1099"/>
                    <a:pt x="475" y="1096"/>
                    <a:pt x="484" y="1096"/>
                  </a:cubicBezTo>
                  <a:cubicBezTo>
                    <a:pt x="740" y="1096"/>
                    <a:pt x="740" y="1096"/>
                    <a:pt x="740" y="1096"/>
                  </a:cubicBezTo>
                  <a:cubicBezTo>
                    <a:pt x="749" y="1096"/>
                    <a:pt x="757" y="1099"/>
                    <a:pt x="763" y="1105"/>
                  </a:cubicBezTo>
                  <a:cubicBezTo>
                    <a:pt x="769" y="1112"/>
                    <a:pt x="773" y="1119"/>
                    <a:pt x="773" y="1128"/>
                  </a:cubicBezTo>
                  <a:lnTo>
                    <a:pt x="773" y="1257"/>
                  </a:lnTo>
                  <a:close/>
                  <a:moveTo>
                    <a:pt x="773" y="1257"/>
                  </a:moveTo>
                  <a:cubicBezTo>
                    <a:pt x="773" y="1257"/>
                    <a:pt x="773" y="1257"/>
                    <a:pt x="773" y="1257"/>
                  </a:cubicBezTo>
                </a:path>
              </a:pathLst>
            </a:custGeom>
            <a:grpFill/>
            <a:ln>
              <a:noFill/>
            </a:ln>
            <a:effectLst>
              <a:outerShdw blurRad="190500" dist="228600" dir="2700000" algn="ctr">
                <a:srgbClr val="000000">
                  <a:alpha val="30000"/>
                </a:srgbClr>
              </a:outerShdw>
            </a:effectLst>
            <a:sp3d prstMaterial="matte">
              <a:bevelT w="127000" h="63500"/>
            </a:sp3d>
            <a:extLst/>
          </p:spPr>
          <p:txBody>
            <a:bodyPr anchor="ctr"/>
            <a:lstStyle/>
            <a:p>
              <a:pPr algn="ctr"/>
              <a:endParaRPr dirty="0">
                <a:solidFill>
                  <a:schemeClr val="bg1">
                    <a:lumMod val="50000"/>
                  </a:schemeClr>
                </a:solidFill>
                <a:cs typeface="+mn-ea"/>
                <a:sym typeface="+mn-lt"/>
              </a:endParaRPr>
            </a:p>
          </p:txBody>
        </p:sp>
      </p:grpSp>
      <p:sp>
        <p:nvSpPr>
          <p:cNvPr id="5" name="矩形 4"/>
          <p:cNvSpPr/>
          <p:nvPr/>
        </p:nvSpPr>
        <p:spPr>
          <a:xfrm>
            <a:off x="6332098" y="3026548"/>
            <a:ext cx="530915" cy="300082"/>
          </a:xfrm>
          <a:prstGeom prst="rect">
            <a:avLst/>
          </a:prstGeom>
        </p:spPr>
        <p:txBody>
          <a:bodyPr wrap="none">
            <a:spAutoFit/>
          </a:bodyPr>
          <a:lstStyle/>
          <a:p>
            <a:r>
              <a:rPr lang="zh-TW" altLang="zh-TW" sz="1350" b="1" kern="100" dirty="0">
                <a:solidFill>
                  <a:schemeClr val="bg1"/>
                </a:solidFill>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廉正</a:t>
            </a:r>
            <a:endParaRPr lang="zh-TW" altLang="en-US" sz="1350" dirty="0">
              <a:solidFill>
                <a:schemeClr val="bg1"/>
              </a:solidFill>
              <a:effectLst>
                <a:outerShdw blurRad="38100" dist="38100" dir="2700000" algn="tl">
                  <a:srgbClr val="000000">
                    <a:alpha val="43137"/>
                  </a:srgbClr>
                </a:outerShdw>
              </a:effectLst>
            </a:endParaRPr>
          </a:p>
        </p:txBody>
      </p:sp>
      <p:sp>
        <p:nvSpPr>
          <p:cNvPr id="54" name="矩形 53"/>
          <p:cNvSpPr/>
          <p:nvPr/>
        </p:nvSpPr>
        <p:spPr>
          <a:xfrm>
            <a:off x="7301726" y="3020853"/>
            <a:ext cx="530915" cy="300082"/>
          </a:xfrm>
          <a:prstGeom prst="rect">
            <a:avLst/>
          </a:prstGeom>
        </p:spPr>
        <p:txBody>
          <a:bodyPr wrap="none">
            <a:spAutoFit/>
          </a:bodyPr>
          <a:lstStyle/>
          <a:p>
            <a:r>
              <a:rPr lang="zh-TW" altLang="en-US" sz="1350" b="1" kern="100" dirty="0">
                <a:solidFill>
                  <a:schemeClr val="bg1"/>
                </a:solidFill>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忠誠</a:t>
            </a:r>
            <a:endParaRPr lang="zh-TW" altLang="en-US" sz="1350" dirty="0">
              <a:solidFill>
                <a:schemeClr val="bg1"/>
              </a:solidFill>
              <a:effectLst>
                <a:outerShdw blurRad="38100" dist="38100" dir="2700000" algn="tl">
                  <a:srgbClr val="000000">
                    <a:alpha val="43137"/>
                  </a:srgbClr>
                </a:outerShdw>
              </a:effectLst>
            </a:endParaRPr>
          </a:p>
        </p:txBody>
      </p:sp>
      <p:sp>
        <p:nvSpPr>
          <p:cNvPr id="55" name="矩形 54"/>
          <p:cNvSpPr/>
          <p:nvPr/>
        </p:nvSpPr>
        <p:spPr>
          <a:xfrm>
            <a:off x="6076132" y="3882490"/>
            <a:ext cx="530915" cy="300082"/>
          </a:xfrm>
          <a:prstGeom prst="rect">
            <a:avLst/>
          </a:prstGeom>
        </p:spPr>
        <p:txBody>
          <a:bodyPr wrap="none">
            <a:spAutoFit/>
          </a:bodyPr>
          <a:lstStyle/>
          <a:p>
            <a:r>
              <a:rPr lang="zh-TW" altLang="en-US" sz="1350" b="1" kern="100" dirty="0">
                <a:solidFill>
                  <a:schemeClr val="bg1"/>
                </a:solidFill>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關懷</a:t>
            </a:r>
            <a:endParaRPr lang="zh-TW" altLang="en-US" sz="1350" dirty="0">
              <a:solidFill>
                <a:schemeClr val="bg1"/>
              </a:solidFill>
              <a:effectLst>
                <a:outerShdw blurRad="38100" dist="38100" dir="2700000" algn="tl">
                  <a:srgbClr val="000000">
                    <a:alpha val="43137"/>
                  </a:srgbClr>
                </a:outerShdw>
              </a:effectLst>
            </a:endParaRPr>
          </a:p>
        </p:txBody>
      </p:sp>
      <p:sp>
        <p:nvSpPr>
          <p:cNvPr id="56" name="矩形 55"/>
          <p:cNvSpPr/>
          <p:nvPr/>
        </p:nvSpPr>
        <p:spPr>
          <a:xfrm>
            <a:off x="6830860" y="4492412"/>
            <a:ext cx="530915" cy="300082"/>
          </a:xfrm>
          <a:prstGeom prst="rect">
            <a:avLst/>
          </a:prstGeom>
        </p:spPr>
        <p:txBody>
          <a:bodyPr wrap="none">
            <a:spAutoFit/>
          </a:bodyPr>
          <a:lstStyle/>
          <a:p>
            <a:r>
              <a:rPr lang="zh-TW" altLang="en-US" sz="1350" b="1" kern="100" dirty="0">
                <a:solidFill>
                  <a:schemeClr val="bg1"/>
                </a:solidFill>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效能</a:t>
            </a:r>
            <a:endParaRPr lang="zh-TW" altLang="en-US" sz="1350" dirty="0">
              <a:solidFill>
                <a:schemeClr val="bg1"/>
              </a:solidFill>
              <a:effectLst>
                <a:outerShdw blurRad="38100" dist="38100" dir="2700000" algn="tl">
                  <a:srgbClr val="000000">
                    <a:alpha val="43137"/>
                  </a:srgbClr>
                </a:outerShdw>
              </a:effectLst>
            </a:endParaRPr>
          </a:p>
        </p:txBody>
      </p:sp>
      <p:sp>
        <p:nvSpPr>
          <p:cNvPr id="57" name="矩形 56"/>
          <p:cNvSpPr/>
          <p:nvPr/>
        </p:nvSpPr>
        <p:spPr>
          <a:xfrm>
            <a:off x="7578380" y="3882490"/>
            <a:ext cx="530915" cy="300082"/>
          </a:xfrm>
          <a:prstGeom prst="rect">
            <a:avLst/>
          </a:prstGeom>
        </p:spPr>
        <p:txBody>
          <a:bodyPr wrap="none">
            <a:spAutoFit/>
          </a:bodyPr>
          <a:lstStyle/>
          <a:p>
            <a:r>
              <a:rPr lang="zh-TW" altLang="en-US" sz="1350" b="1" kern="100" dirty="0">
                <a:solidFill>
                  <a:schemeClr val="bg1"/>
                </a:solidFill>
                <a:effectLst>
                  <a:outerShdw blurRad="38100" dist="38100" dir="2700000" algn="tl">
                    <a:srgbClr val="000000">
                      <a:alpha val="43137"/>
                    </a:srgbClr>
                  </a:outerShdw>
                </a:effectLst>
                <a:ea typeface="標楷體" panose="03000509000000000000" pitchFamily="65" charset="-120"/>
                <a:cs typeface="Times New Roman" panose="02020603050405020304" pitchFamily="18" charset="0"/>
              </a:rPr>
              <a:t>專業</a:t>
            </a:r>
            <a:endParaRPr lang="zh-TW" altLang="en-US" sz="1350" dirty="0">
              <a:solidFill>
                <a:schemeClr val="bg1"/>
              </a:solidFill>
              <a:effectLst>
                <a:outerShdw blurRad="38100" dist="38100" dir="2700000" algn="tl">
                  <a:srgbClr val="000000">
                    <a:alpha val="43137"/>
                  </a:srgbClr>
                </a:outerShdw>
              </a:effectLst>
            </a:endParaRPr>
          </a:p>
        </p:txBody>
      </p:sp>
      <p:sp>
        <p:nvSpPr>
          <p:cNvPr id="6" name="矩形 5"/>
          <p:cNvSpPr/>
          <p:nvPr/>
        </p:nvSpPr>
        <p:spPr>
          <a:xfrm>
            <a:off x="6622866" y="3561144"/>
            <a:ext cx="1070386" cy="784830"/>
          </a:xfrm>
          <a:prstGeom prst="rect">
            <a:avLst/>
          </a:prstGeom>
        </p:spPr>
        <p:txBody>
          <a:bodyPr wrap="square">
            <a:spAutoFit/>
          </a:bodyPr>
          <a:lstStyle/>
          <a:p>
            <a:r>
              <a:rPr lang="zh-TW" altLang="zh-TW" sz="1500" b="1"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核心價值</a:t>
            </a:r>
            <a:br>
              <a:rPr lang="en-US" altLang="zh-TW" sz="1500" b="1"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br>
            <a:r>
              <a:rPr lang="zh-TW" altLang="zh-TW" sz="1500" b="1"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核心能力</a:t>
            </a:r>
            <a:endParaRPr lang="zh-TW" altLang="en-US" sz="1500" dirty="0">
              <a:solidFill>
                <a:srgbClr val="FF0000"/>
              </a:solidFill>
              <a:latin typeface="標楷體" panose="03000509000000000000" pitchFamily="65" charset="-120"/>
              <a:ea typeface="標楷體" panose="03000509000000000000" pitchFamily="65" charset="-120"/>
            </a:endParaRPr>
          </a:p>
          <a:p>
            <a:endParaRPr lang="zh-TW" altLang="en-US" sz="1500" dirty="0">
              <a:solidFill>
                <a:srgbClr val="FF0000"/>
              </a:solidFill>
              <a:latin typeface="標楷體" panose="03000509000000000000" pitchFamily="65" charset="-120"/>
              <a:ea typeface="標楷體" panose="03000509000000000000" pitchFamily="65" charset="-120"/>
            </a:endParaRPr>
          </a:p>
        </p:txBody>
      </p:sp>
      <p:sp>
        <p:nvSpPr>
          <p:cNvPr id="2" name="投影片編號版面配置區 1">
            <a:extLst>
              <a:ext uri="{FF2B5EF4-FFF2-40B4-BE49-F238E27FC236}">
                <a16:creationId xmlns:a16="http://schemas.microsoft.com/office/drawing/2014/main" id="{FD8FE5E5-8FAE-4058-8147-89D1C096F102}"/>
              </a:ext>
            </a:extLst>
          </p:cNvPr>
          <p:cNvSpPr>
            <a:spLocks noGrp="1"/>
          </p:cNvSpPr>
          <p:nvPr>
            <p:ph type="sldNum" sz="quarter" idx="12"/>
          </p:nvPr>
        </p:nvSpPr>
        <p:spPr/>
        <p:txBody>
          <a:bodyPr/>
          <a:lstStyle/>
          <a:p>
            <a:fld id="{443609E0-E1B0-48A0-A8C7-BBCC2D839C84}" type="slidenum">
              <a:rPr lang="zh-CN" altLang="en-US" smtClean="0"/>
              <a:t>16</a:t>
            </a:fld>
            <a:endParaRPr lang="zh-CN" altLang="en-US"/>
          </a:p>
        </p:txBody>
      </p:sp>
    </p:spTree>
    <p:extLst>
      <p:ext uri="{BB962C8B-B14F-4D97-AF65-F5344CB8AC3E}">
        <p14:creationId xmlns:p14="http://schemas.microsoft.com/office/powerpoint/2010/main" val="266168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randombar(horizontal)">
                                      <p:cBhvr>
                                        <p:cTn id="15" dur="500"/>
                                        <p:tgtEl>
                                          <p:spTgt spid="42"/>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randombar(horizontal)">
                                      <p:cBhvr>
                                        <p:cTn id="19" dur="500"/>
                                        <p:tgtEl>
                                          <p:spTgt spid="39"/>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randombar(horizontal)">
                                      <p:cBhvr>
                                        <p:cTn id="23" dur="500"/>
                                        <p:tgtEl>
                                          <p:spTgt spid="45"/>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randombar(horizontal)">
                                      <p:cBhvr>
                                        <p:cTn id="27" dur="500"/>
                                        <p:tgtEl>
                                          <p:spTgt spid="51"/>
                                        </p:tgtEl>
                                      </p:cBhvr>
                                    </p:animEffect>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randombar(horizontal)">
                                      <p:cBhvr>
                                        <p:cTn id="3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矩形 7"/>
          <p:cNvSpPr/>
          <p:nvPr/>
        </p:nvSpPr>
        <p:spPr>
          <a:xfrm>
            <a:off x="1" y="0"/>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矩形 8"/>
          <p:cNvSpPr/>
          <p:nvPr/>
        </p:nvSpPr>
        <p:spPr>
          <a:xfrm>
            <a:off x="0" y="5048493"/>
            <a:ext cx="9070154"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矩形 9"/>
          <p:cNvSpPr/>
          <p:nvPr/>
        </p:nvSpPr>
        <p:spPr>
          <a:xfrm>
            <a:off x="9053560" y="5166"/>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任意多边形: 形状 22">
            <a:extLst>
              <a:ext uri="{FF2B5EF4-FFF2-40B4-BE49-F238E27FC236}">
                <a16:creationId xmlns:a16="http://schemas.microsoft.com/office/drawing/2014/main" id="{1782A73D-068A-4071-B64D-47D898580182}"/>
              </a:ext>
            </a:extLst>
          </p:cNvPr>
          <p:cNvSpPr>
            <a:spLocks/>
          </p:cNvSpPr>
          <p:nvPr/>
        </p:nvSpPr>
        <p:spPr bwMode="auto">
          <a:xfrm>
            <a:off x="218873" y="94847"/>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2" name="任意多边形: 形状 20">
            <a:extLst>
              <a:ext uri="{FF2B5EF4-FFF2-40B4-BE49-F238E27FC236}">
                <a16:creationId xmlns:a16="http://schemas.microsoft.com/office/drawing/2014/main" id="{B5FDF3F4-9DBB-497A-BDC3-FB0610976AA2}"/>
              </a:ext>
            </a:extLst>
          </p:cNvPr>
          <p:cNvSpPr>
            <a:spLocks/>
          </p:cNvSpPr>
          <p:nvPr/>
        </p:nvSpPr>
        <p:spPr bwMode="auto">
          <a:xfrm>
            <a:off x="358091" y="295439"/>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34" name="矩形 33"/>
          <p:cNvSpPr/>
          <p:nvPr/>
        </p:nvSpPr>
        <p:spPr>
          <a:xfrm>
            <a:off x="915693" y="390523"/>
            <a:ext cx="6647974" cy="415498"/>
          </a:xfrm>
          <a:prstGeom prst="rect">
            <a:avLst/>
          </a:prstGeom>
        </p:spPr>
        <p:txBody>
          <a:bodyPr wrap="none">
            <a:spAutoFit/>
          </a:bodyPr>
          <a:lstStyle/>
          <a:p>
            <a:r>
              <a:rPr lang="zh-TW" altLang="en-US" sz="2100" b="1" kern="100" dirty="0">
                <a:ea typeface="標楷體" panose="03000509000000000000" pitchFamily="65" charset="-120"/>
                <a:cs typeface="Times New Roman" panose="02020603050405020304" pitchFamily="18" charset="0"/>
              </a:rPr>
              <a:t>十二、善用資訊科技處理人事業務，強化人事資訊系統</a:t>
            </a:r>
            <a:endParaRPr lang="zh-TW" altLang="en-US" sz="2100" dirty="0"/>
          </a:p>
        </p:txBody>
      </p:sp>
      <p:sp>
        <p:nvSpPr>
          <p:cNvPr id="58" name="圓角矩形 57"/>
          <p:cNvSpPr/>
          <p:nvPr/>
        </p:nvSpPr>
        <p:spPr>
          <a:xfrm>
            <a:off x="1080967" y="1200665"/>
            <a:ext cx="6628049" cy="1361588"/>
          </a:xfrm>
          <a:prstGeom prst="roundRect">
            <a:avLst/>
          </a:prstGeom>
          <a:noFill/>
          <a:effectLst>
            <a:outerShdw blurRad="38100" dist="25400" dir="5400000" rotWithShape="0">
              <a:schemeClr val="bg1">
                <a:alpha val="60000"/>
              </a:schemeClr>
            </a:outerShdw>
          </a:effectLst>
        </p:spPr>
        <p:style>
          <a:lnRef idx="0">
            <a:schemeClr val="dk1"/>
          </a:lnRef>
          <a:fillRef idx="3">
            <a:schemeClr val="dk1"/>
          </a:fillRef>
          <a:effectRef idx="3">
            <a:schemeClr val="dk1"/>
          </a:effectRef>
          <a:fontRef idx="minor">
            <a:schemeClr val="lt1"/>
          </a:fontRef>
        </p:style>
        <p:txBody>
          <a:bodyPr rtlCol="0" anchor="t"/>
          <a:lstStyle/>
          <a:p>
            <a:r>
              <a:rPr lang="en-US" altLang="zh-TW" dirty="0">
                <a:solidFill>
                  <a:schemeClr val="accent1">
                    <a:lumMod val="50000"/>
                  </a:schemeClr>
                </a:solidFill>
                <a:latin typeface="標楷體" panose="03000509000000000000" pitchFamily="65" charset="-120"/>
                <a:ea typeface="標楷體" panose="03000509000000000000" pitchFamily="65" charset="-120"/>
              </a:rPr>
              <a:t>1.</a:t>
            </a:r>
            <a:r>
              <a:rPr lang="zh-TW" altLang="en-US" b="1" dirty="0">
                <a:solidFill>
                  <a:schemeClr val="accent1">
                    <a:lumMod val="50000"/>
                  </a:schemeClr>
                </a:solidFill>
                <a:latin typeface="標楷體" panose="03000509000000000000" pitchFamily="65" charset="-120"/>
                <a:ea typeface="標楷體" panose="03000509000000000000" pitchFamily="65" charset="-120"/>
              </a:rPr>
              <a:t>每月至相關網站報送及更新最新人事資料。</a:t>
            </a:r>
          </a:p>
          <a:p>
            <a:endParaRPr lang="en-US" altLang="zh-TW" dirty="0">
              <a:solidFill>
                <a:schemeClr val="accent1">
                  <a:lumMod val="50000"/>
                </a:schemeClr>
              </a:solidFill>
              <a:latin typeface="標楷體" panose="03000509000000000000" pitchFamily="65" charset="-120"/>
              <a:ea typeface="標楷體" panose="03000509000000000000" pitchFamily="65" charset="-120"/>
            </a:endParaRPr>
          </a:p>
          <a:p>
            <a:endParaRPr lang="en-US" altLang="zh-TW" dirty="0">
              <a:solidFill>
                <a:schemeClr val="accent1">
                  <a:lumMod val="50000"/>
                </a:schemeClr>
              </a:solidFill>
              <a:latin typeface="標楷體" panose="03000509000000000000" pitchFamily="65" charset="-120"/>
              <a:ea typeface="標楷體" panose="03000509000000000000" pitchFamily="65" charset="-120"/>
            </a:endParaRPr>
          </a:p>
          <a:p>
            <a:r>
              <a:rPr lang="en-US" altLang="zh-TW" dirty="0">
                <a:solidFill>
                  <a:schemeClr val="accent1">
                    <a:lumMod val="50000"/>
                  </a:schemeClr>
                </a:solidFill>
                <a:latin typeface="標楷體" panose="03000509000000000000" pitchFamily="65" charset="-120"/>
                <a:ea typeface="標楷體" panose="03000509000000000000" pitchFamily="65" charset="-120"/>
              </a:rPr>
              <a:t>2.</a:t>
            </a:r>
            <a:endParaRPr lang="zh-TW" altLang="en-US" dirty="0">
              <a:solidFill>
                <a:schemeClr val="accent1">
                  <a:lumMod val="50000"/>
                </a:schemeClr>
              </a:solidFill>
              <a:latin typeface="標楷體" panose="03000509000000000000" pitchFamily="65" charset="-120"/>
              <a:ea typeface="標楷體" panose="03000509000000000000" pitchFamily="65" charset="-120"/>
            </a:endParaRPr>
          </a:p>
        </p:txBody>
      </p:sp>
      <p:grpSp>
        <p:nvGrpSpPr>
          <p:cNvPr id="17" name="组合 5"/>
          <p:cNvGrpSpPr/>
          <p:nvPr/>
        </p:nvGrpSpPr>
        <p:grpSpPr>
          <a:xfrm>
            <a:off x="1178403" y="2575929"/>
            <a:ext cx="5356640" cy="1670016"/>
            <a:chOff x="898627" y="2063862"/>
            <a:chExt cx="5345368" cy="1255851"/>
          </a:xfrm>
        </p:grpSpPr>
        <p:sp>
          <p:nvSpPr>
            <p:cNvPr id="18" name="AutoShape 105"/>
            <p:cNvSpPr>
              <a:spLocks noChangeArrowheads="1"/>
            </p:cNvSpPr>
            <p:nvPr/>
          </p:nvSpPr>
          <p:spPr bwMode="auto">
            <a:xfrm>
              <a:off x="898627" y="2212531"/>
              <a:ext cx="5345368" cy="1009650"/>
            </a:xfrm>
            <a:prstGeom prst="rightArrow">
              <a:avLst/>
            </a:prstGeom>
            <a:solidFill>
              <a:srgbClr val="486252"/>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defRPr/>
              </a:pPr>
              <a:endParaRPr lang="en-US" sz="1200"/>
            </a:p>
          </p:txBody>
        </p:sp>
        <p:sp>
          <p:nvSpPr>
            <p:cNvPr id="19" name="Rectangle 32"/>
            <p:cNvSpPr/>
            <p:nvPr/>
          </p:nvSpPr>
          <p:spPr>
            <a:xfrm>
              <a:off x="1303175" y="2541142"/>
              <a:ext cx="1789298" cy="3524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r>
                <a:rPr lang="zh-TW" altLang="en-US" sz="15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建置薪資管理系統</a:t>
              </a:r>
            </a:p>
          </p:txBody>
        </p:sp>
        <p:grpSp>
          <p:nvGrpSpPr>
            <p:cNvPr id="20" name="Group 27"/>
            <p:cNvGrpSpPr/>
            <p:nvPr/>
          </p:nvGrpSpPr>
          <p:grpSpPr bwMode="auto">
            <a:xfrm>
              <a:off x="1078286" y="2063862"/>
              <a:ext cx="4384899" cy="1255851"/>
              <a:chOff x="143231" y="1556894"/>
              <a:chExt cx="2942589" cy="842391"/>
            </a:xfrm>
          </p:grpSpPr>
          <p:sp>
            <p:nvSpPr>
              <p:cNvPr id="22" name="Freeform 28"/>
              <p:cNvSpPr>
                <a:spLocks noEditPoints="1"/>
              </p:cNvSpPr>
              <p:nvPr/>
            </p:nvSpPr>
            <p:spPr bwMode="auto">
              <a:xfrm>
                <a:off x="1401852" y="1634370"/>
                <a:ext cx="1683968" cy="741680"/>
              </a:xfrm>
              <a:custGeom>
                <a:avLst/>
                <a:gdLst/>
                <a:ahLst/>
                <a:cxnLst>
                  <a:cxn ang="0">
                    <a:pos x="5749" y="1787"/>
                  </a:cxn>
                  <a:cxn ang="0">
                    <a:pos x="5679" y="2072"/>
                  </a:cxn>
                  <a:cxn ang="0">
                    <a:pos x="5595" y="2262"/>
                  </a:cxn>
                  <a:cxn ang="0">
                    <a:pos x="5434" y="2502"/>
                  </a:cxn>
                  <a:cxn ang="0">
                    <a:pos x="5231" y="2712"/>
                  </a:cxn>
                  <a:cxn ang="0">
                    <a:pos x="5064" y="2840"/>
                  </a:cxn>
                  <a:cxn ang="0">
                    <a:pos x="4804" y="2990"/>
                  </a:cxn>
                  <a:cxn ang="0">
                    <a:pos x="4475" y="3117"/>
                  </a:cxn>
                  <a:cxn ang="0">
                    <a:pos x="4164" y="3183"/>
                  </a:cxn>
                  <a:cxn ang="0">
                    <a:pos x="3836" y="3206"/>
                  </a:cxn>
                  <a:cxn ang="0">
                    <a:pos x="1642" y="3189"/>
                  </a:cxn>
                  <a:cxn ang="0">
                    <a:pos x="1178" y="3082"/>
                  </a:cxn>
                  <a:cxn ang="0">
                    <a:pos x="878" y="2952"/>
                  </a:cxn>
                  <a:cxn ang="0">
                    <a:pos x="513" y="2698"/>
                  </a:cxn>
                  <a:cxn ang="0">
                    <a:pos x="228" y="2369"/>
                  </a:cxn>
                  <a:cxn ang="0">
                    <a:pos x="112" y="2150"/>
                  </a:cxn>
                  <a:cxn ang="0">
                    <a:pos x="24" y="1872"/>
                  </a:cxn>
                  <a:cxn ang="0">
                    <a:pos x="0" y="1616"/>
                  </a:cxn>
                  <a:cxn ang="0">
                    <a:pos x="17" y="1377"/>
                  </a:cxn>
                  <a:cxn ang="0">
                    <a:pos x="95" y="1096"/>
                  </a:cxn>
                  <a:cxn ang="0">
                    <a:pos x="185" y="909"/>
                  </a:cxn>
                  <a:cxn ang="0">
                    <a:pos x="352" y="672"/>
                  </a:cxn>
                  <a:cxn ang="0">
                    <a:pos x="562" y="468"/>
                  </a:cxn>
                  <a:cxn ang="0">
                    <a:pos x="731" y="343"/>
                  </a:cxn>
                  <a:cxn ang="0">
                    <a:pos x="995" y="197"/>
                  </a:cxn>
                  <a:cxn ang="0">
                    <a:pos x="1328" y="78"/>
                  </a:cxn>
                  <a:cxn ang="0">
                    <a:pos x="1642" y="17"/>
                  </a:cxn>
                  <a:cxn ang="0">
                    <a:pos x="1924" y="0"/>
                  </a:cxn>
                  <a:cxn ang="0">
                    <a:pos x="4187" y="26"/>
                  </a:cxn>
                  <a:cxn ang="0">
                    <a:pos x="4643" y="147"/>
                  </a:cxn>
                  <a:cxn ang="0">
                    <a:pos x="4938" y="286"/>
                  </a:cxn>
                  <a:cxn ang="0">
                    <a:pos x="5293" y="551"/>
                  </a:cxn>
                  <a:cxn ang="0">
                    <a:pos x="5564" y="891"/>
                  </a:cxn>
                  <a:cxn ang="0">
                    <a:pos x="5665" y="1094"/>
                  </a:cxn>
                  <a:cxn ang="0">
                    <a:pos x="5743" y="1377"/>
                  </a:cxn>
                  <a:cxn ang="0">
                    <a:pos x="5760" y="1588"/>
                  </a:cxn>
                  <a:cxn ang="0">
                    <a:pos x="826" y="2066"/>
                  </a:cxn>
                  <a:cxn ang="0">
                    <a:pos x="1005" y="2245"/>
                  </a:cxn>
                  <a:cxn ang="0">
                    <a:pos x="1354" y="2441"/>
                  </a:cxn>
                  <a:cxn ang="0">
                    <a:pos x="1789" y="2537"/>
                  </a:cxn>
                  <a:cxn ang="0">
                    <a:pos x="3937" y="2540"/>
                  </a:cxn>
                  <a:cxn ang="0">
                    <a:pos x="4274" y="2484"/>
                  </a:cxn>
                  <a:cxn ang="0">
                    <a:pos x="4568" y="2367"/>
                  </a:cxn>
                  <a:cxn ang="0">
                    <a:pos x="4744" y="2253"/>
                  </a:cxn>
                  <a:cxn ang="0">
                    <a:pos x="4934" y="2066"/>
                  </a:cxn>
                  <a:cxn ang="0">
                    <a:pos x="5030" y="1908"/>
                  </a:cxn>
                  <a:cxn ang="0">
                    <a:pos x="5096" y="1616"/>
                  </a:cxn>
                  <a:cxn ang="0">
                    <a:pos x="5074" y="1422"/>
                  </a:cxn>
                  <a:cxn ang="0">
                    <a:pos x="4987" y="1220"/>
                  </a:cxn>
                  <a:cxn ang="0">
                    <a:pos x="4755" y="963"/>
                  </a:cxn>
                  <a:cxn ang="0">
                    <a:pos x="4516" y="814"/>
                  </a:cxn>
                  <a:cxn ang="0">
                    <a:pos x="4103" y="686"/>
                  </a:cxn>
                  <a:cxn ang="0">
                    <a:pos x="1924" y="664"/>
                  </a:cxn>
                  <a:cxn ang="0">
                    <a:pos x="1578" y="699"/>
                  </a:cxn>
                  <a:cxn ang="0">
                    <a:pos x="1270" y="800"/>
                  </a:cxn>
                  <a:cxn ang="0">
                    <a:pos x="1082" y="906"/>
                  </a:cxn>
                  <a:cxn ang="0">
                    <a:pos x="872" y="1085"/>
                  </a:cxn>
                  <a:cxn ang="0">
                    <a:pos x="750" y="1259"/>
                  </a:cxn>
                  <a:cxn ang="0">
                    <a:pos x="669" y="1504"/>
                  </a:cxn>
                  <a:cxn ang="0">
                    <a:pos x="669" y="1702"/>
                  </a:cxn>
                  <a:cxn ang="0">
                    <a:pos x="750" y="1948"/>
                  </a:cxn>
                </a:cxnLst>
                <a:rect l="0" t="0" r="r" b="b"/>
                <a:pathLst>
                  <a:path w="5760" h="3206">
                    <a:moveTo>
                      <a:pt x="5760" y="1590"/>
                    </a:moveTo>
                    <a:lnTo>
                      <a:pt x="5760" y="1616"/>
                    </a:lnTo>
                    <a:lnTo>
                      <a:pt x="5760" y="1616"/>
                    </a:lnTo>
                    <a:lnTo>
                      <a:pt x="5758" y="1659"/>
                    </a:lnTo>
                    <a:lnTo>
                      <a:pt x="5757" y="1702"/>
                    </a:lnTo>
                    <a:lnTo>
                      <a:pt x="5754" y="1745"/>
                    </a:lnTo>
                    <a:lnTo>
                      <a:pt x="5749" y="1787"/>
                    </a:lnTo>
                    <a:lnTo>
                      <a:pt x="5743" y="1829"/>
                    </a:lnTo>
                    <a:lnTo>
                      <a:pt x="5736" y="1872"/>
                    </a:lnTo>
                    <a:lnTo>
                      <a:pt x="5726" y="1911"/>
                    </a:lnTo>
                    <a:lnTo>
                      <a:pt x="5717" y="1953"/>
                    </a:lnTo>
                    <a:lnTo>
                      <a:pt x="5705" y="1994"/>
                    </a:lnTo>
                    <a:lnTo>
                      <a:pt x="5693" y="2034"/>
                    </a:lnTo>
                    <a:lnTo>
                      <a:pt x="5679" y="2072"/>
                    </a:lnTo>
                    <a:lnTo>
                      <a:pt x="5665" y="2112"/>
                    </a:lnTo>
                    <a:lnTo>
                      <a:pt x="5648" y="2150"/>
                    </a:lnTo>
                    <a:lnTo>
                      <a:pt x="5631" y="2188"/>
                    </a:lnTo>
                    <a:lnTo>
                      <a:pt x="5613" y="2225"/>
                    </a:lnTo>
                    <a:lnTo>
                      <a:pt x="5595" y="2262"/>
                    </a:lnTo>
                    <a:lnTo>
                      <a:pt x="5595" y="2262"/>
                    </a:lnTo>
                    <a:lnTo>
                      <a:pt x="5595" y="2262"/>
                    </a:lnTo>
                    <a:lnTo>
                      <a:pt x="5575" y="2299"/>
                    </a:lnTo>
                    <a:lnTo>
                      <a:pt x="5553" y="2334"/>
                    </a:lnTo>
                    <a:lnTo>
                      <a:pt x="5532" y="2369"/>
                    </a:lnTo>
                    <a:lnTo>
                      <a:pt x="5509" y="2403"/>
                    </a:lnTo>
                    <a:lnTo>
                      <a:pt x="5485" y="2436"/>
                    </a:lnTo>
                    <a:lnTo>
                      <a:pt x="5460" y="2470"/>
                    </a:lnTo>
                    <a:lnTo>
                      <a:pt x="5434" y="2502"/>
                    </a:lnTo>
                    <a:lnTo>
                      <a:pt x="5407" y="2534"/>
                    </a:lnTo>
                    <a:lnTo>
                      <a:pt x="5380" y="2566"/>
                    </a:lnTo>
                    <a:lnTo>
                      <a:pt x="5351" y="2597"/>
                    </a:lnTo>
                    <a:lnTo>
                      <a:pt x="5322" y="2626"/>
                    </a:lnTo>
                    <a:lnTo>
                      <a:pt x="5293" y="2655"/>
                    </a:lnTo>
                    <a:lnTo>
                      <a:pt x="5263" y="2684"/>
                    </a:lnTo>
                    <a:lnTo>
                      <a:pt x="5231" y="2712"/>
                    </a:lnTo>
                    <a:lnTo>
                      <a:pt x="5198" y="2739"/>
                    </a:lnTo>
                    <a:lnTo>
                      <a:pt x="5166" y="2765"/>
                    </a:lnTo>
                    <a:lnTo>
                      <a:pt x="5166" y="2765"/>
                    </a:lnTo>
                    <a:lnTo>
                      <a:pt x="5166" y="2765"/>
                    </a:lnTo>
                    <a:lnTo>
                      <a:pt x="5133" y="2791"/>
                    </a:lnTo>
                    <a:lnTo>
                      <a:pt x="5099" y="2816"/>
                    </a:lnTo>
                    <a:lnTo>
                      <a:pt x="5064" y="2840"/>
                    </a:lnTo>
                    <a:lnTo>
                      <a:pt x="5029" y="2865"/>
                    </a:lnTo>
                    <a:lnTo>
                      <a:pt x="4993" y="2888"/>
                    </a:lnTo>
                    <a:lnTo>
                      <a:pt x="4957" y="2909"/>
                    </a:lnTo>
                    <a:lnTo>
                      <a:pt x="4918" y="2931"/>
                    </a:lnTo>
                    <a:lnTo>
                      <a:pt x="4882" y="2952"/>
                    </a:lnTo>
                    <a:lnTo>
                      <a:pt x="4843" y="2972"/>
                    </a:lnTo>
                    <a:lnTo>
                      <a:pt x="4804" y="2990"/>
                    </a:lnTo>
                    <a:lnTo>
                      <a:pt x="4765" y="3009"/>
                    </a:lnTo>
                    <a:lnTo>
                      <a:pt x="4724" y="3027"/>
                    </a:lnTo>
                    <a:lnTo>
                      <a:pt x="4684" y="3044"/>
                    </a:lnTo>
                    <a:lnTo>
                      <a:pt x="4643" y="3061"/>
                    </a:lnTo>
                    <a:lnTo>
                      <a:pt x="4560" y="3090"/>
                    </a:lnTo>
                    <a:lnTo>
                      <a:pt x="4517" y="3103"/>
                    </a:lnTo>
                    <a:lnTo>
                      <a:pt x="4475" y="3117"/>
                    </a:lnTo>
                    <a:lnTo>
                      <a:pt x="4432" y="3128"/>
                    </a:lnTo>
                    <a:lnTo>
                      <a:pt x="4387" y="3140"/>
                    </a:lnTo>
                    <a:lnTo>
                      <a:pt x="4344" y="3151"/>
                    </a:lnTo>
                    <a:lnTo>
                      <a:pt x="4300" y="3160"/>
                    </a:lnTo>
                    <a:lnTo>
                      <a:pt x="4254" y="3169"/>
                    </a:lnTo>
                    <a:lnTo>
                      <a:pt x="4210" y="3177"/>
                    </a:lnTo>
                    <a:lnTo>
                      <a:pt x="4164" y="3183"/>
                    </a:lnTo>
                    <a:lnTo>
                      <a:pt x="4118" y="3189"/>
                    </a:lnTo>
                    <a:lnTo>
                      <a:pt x="4072" y="3194"/>
                    </a:lnTo>
                    <a:lnTo>
                      <a:pt x="4025" y="3198"/>
                    </a:lnTo>
                    <a:lnTo>
                      <a:pt x="3979" y="3201"/>
                    </a:lnTo>
                    <a:lnTo>
                      <a:pt x="3931" y="3204"/>
                    </a:lnTo>
                    <a:lnTo>
                      <a:pt x="3884" y="3206"/>
                    </a:lnTo>
                    <a:lnTo>
                      <a:pt x="3836" y="3206"/>
                    </a:lnTo>
                    <a:lnTo>
                      <a:pt x="3836" y="3206"/>
                    </a:lnTo>
                    <a:lnTo>
                      <a:pt x="1924" y="3206"/>
                    </a:lnTo>
                    <a:lnTo>
                      <a:pt x="1924" y="3206"/>
                    </a:lnTo>
                    <a:lnTo>
                      <a:pt x="1852" y="3206"/>
                    </a:lnTo>
                    <a:lnTo>
                      <a:pt x="1781" y="3201"/>
                    </a:lnTo>
                    <a:lnTo>
                      <a:pt x="1711" y="3197"/>
                    </a:lnTo>
                    <a:lnTo>
                      <a:pt x="1642" y="3189"/>
                    </a:lnTo>
                    <a:lnTo>
                      <a:pt x="1573" y="3180"/>
                    </a:lnTo>
                    <a:lnTo>
                      <a:pt x="1506" y="3169"/>
                    </a:lnTo>
                    <a:lnTo>
                      <a:pt x="1438" y="3155"/>
                    </a:lnTo>
                    <a:lnTo>
                      <a:pt x="1373" y="3140"/>
                    </a:lnTo>
                    <a:lnTo>
                      <a:pt x="1307" y="3123"/>
                    </a:lnTo>
                    <a:lnTo>
                      <a:pt x="1243" y="3103"/>
                    </a:lnTo>
                    <a:lnTo>
                      <a:pt x="1178" y="3082"/>
                    </a:lnTo>
                    <a:lnTo>
                      <a:pt x="1117" y="3061"/>
                    </a:lnTo>
                    <a:lnTo>
                      <a:pt x="1056" y="3036"/>
                    </a:lnTo>
                    <a:lnTo>
                      <a:pt x="995" y="3009"/>
                    </a:lnTo>
                    <a:lnTo>
                      <a:pt x="937" y="2981"/>
                    </a:lnTo>
                    <a:lnTo>
                      <a:pt x="878" y="2952"/>
                    </a:lnTo>
                    <a:lnTo>
                      <a:pt x="878" y="2952"/>
                    </a:lnTo>
                    <a:lnTo>
                      <a:pt x="878" y="2952"/>
                    </a:lnTo>
                    <a:lnTo>
                      <a:pt x="822" y="2920"/>
                    </a:lnTo>
                    <a:lnTo>
                      <a:pt x="767" y="2888"/>
                    </a:lnTo>
                    <a:lnTo>
                      <a:pt x="713" y="2852"/>
                    </a:lnTo>
                    <a:lnTo>
                      <a:pt x="661" y="2816"/>
                    </a:lnTo>
                    <a:lnTo>
                      <a:pt x="611" y="2779"/>
                    </a:lnTo>
                    <a:lnTo>
                      <a:pt x="562" y="2739"/>
                    </a:lnTo>
                    <a:lnTo>
                      <a:pt x="513" y="2698"/>
                    </a:lnTo>
                    <a:lnTo>
                      <a:pt x="467" y="2655"/>
                    </a:lnTo>
                    <a:lnTo>
                      <a:pt x="422" y="2611"/>
                    </a:lnTo>
                    <a:lnTo>
                      <a:pt x="380" y="2566"/>
                    </a:lnTo>
                    <a:lnTo>
                      <a:pt x="340" y="2519"/>
                    </a:lnTo>
                    <a:lnTo>
                      <a:pt x="300" y="2470"/>
                    </a:lnTo>
                    <a:lnTo>
                      <a:pt x="263" y="2421"/>
                    </a:lnTo>
                    <a:lnTo>
                      <a:pt x="228" y="2369"/>
                    </a:lnTo>
                    <a:lnTo>
                      <a:pt x="196" y="2317"/>
                    </a:lnTo>
                    <a:lnTo>
                      <a:pt x="165" y="2262"/>
                    </a:lnTo>
                    <a:lnTo>
                      <a:pt x="165" y="2262"/>
                    </a:lnTo>
                    <a:lnTo>
                      <a:pt x="165" y="2262"/>
                    </a:lnTo>
                    <a:lnTo>
                      <a:pt x="145" y="2225"/>
                    </a:lnTo>
                    <a:lnTo>
                      <a:pt x="129" y="2188"/>
                    </a:lnTo>
                    <a:lnTo>
                      <a:pt x="112" y="2150"/>
                    </a:lnTo>
                    <a:lnTo>
                      <a:pt x="95" y="2112"/>
                    </a:lnTo>
                    <a:lnTo>
                      <a:pt x="81" y="2072"/>
                    </a:lnTo>
                    <a:lnTo>
                      <a:pt x="67" y="2034"/>
                    </a:lnTo>
                    <a:lnTo>
                      <a:pt x="55" y="1994"/>
                    </a:lnTo>
                    <a:lnTo>
                      <a:pt x="43" y="1953"/>
                    </a:lnTo>
                    <a:lnTo>
                      <a:pt x="34" y="1911"/>
                    </a:lnTo>
                    <a:lnTo>
                      <a:pt x="24" y="1872"/>
                    </a:lnTo>
                    <a:lnTo>
                      <a:pt x="17" y="1829"/>
                    </a:lnTo>
                    <a:lnTo>
                      <a:pt x="11" y="1787"/>
                    </a:lnTo>
                    <a:lnTo>
                      <a:pt x="6" y="1745"/>
                    </a:lnTo>
                    <a:lnTo>
                      <a:pt x="3" y="1702"/>
                    </a:lnTo>
                    <a:lnTo>
                      <a:pt x="0" y="1659"/>
                    </a:lnTo>
                    <a:lnTo>
                      <a:pt x="0" y="1616"/>
                    </a:lnTo>
                    <a:lnTo>
                      <a:pt x="0" y="1616"/>
                    </a:lnTo>
                    <a:lnTo>
                      <a:pt x="0" y="1590"/>
                    </a:lnTo>
                    <a:lnTo>
                      <a:pt x="0" y="1590"/>
                    </a:lnTo>
                    <a:lnTo>
                      <a:pt x="0" y="1547"/>
                    </a:lnTo>
                    <a:lnTo>
                      <a:pt x="3" y="1504"/>
                    </a:lnTo>
                    <a:lnTo>
                      <a:pt x="6" y="1461"/>
                    </a:lnTo>
                    <a:lnTo>
                      <a:pt x="11" y="1420"/>
                    </a:lnTo>
                    <a:lnTo>
                      <a:pt x="17" y="1377"/>
                    </a:lnTo>
                    <a:lnTo>
                      <a:pt x="24" y="1336"/>
                    </a:lnTo>
                    <a:lnTo>
                      <a:pt x="34" y="1295"/>
                    </a:lnTo>
                    <a:lnTo>
                      <a:pt x="43" y="1253"/>
                    </a:lnTo>
                    <a:lnTo>
                      <a:pt x="55" y="1214"/>
                    </a:lnTo>
                    <a:lnTo>
                      <a:pt x="67" y="1174"/>
                    </a:lnTo>
                    <a:lnTo>
                      <a:pt x="81" y="1134"/>
                    </a:lnTo>
                    <a:lnTo>
                      <a:pt x="95" y="1096"/>
                    </a:lnTo>
                    <a:lnTo>
                      <a:pt x="112" y="1056"/>
                    </a:lnTo>
                    <a:lnTo>
                      <a:pt x="129" y="1019"/>
                    </a:lnTo>
                    <a:lnTo>
                      <a:pt x="145" y="981"/>
                    </a:lnTo>
                    <a:lnTo>
                      <a:pt x="165" y="944"/>
                    </a:lnTo>
                    <a:lnTo>
                      <a:pt x="165" y="944"/>
                    </a:lnTo>
                    <a:lnTo>
                      <a:pt x="165" y="944"/>
                    </a:lnTo>
                    <a:lnTo>
                      <a:pt x="185" y="909"/>
                    </a:lnTo>
                    <a:lnTo>
                      <a:pt x="207" y="872"/>
                    </a:lnTo>
                    <a:lnTo>
                      <a:pt x="228" y="839"/>
                    </a:lnTo>
                    <a:lnTo>
                      <a:pt x="251" y="803"/>
                    </a:lnTo>
                    <a:lnTo>
                      <a:pt x="275" y="770"/>
                    </a:lnTo>
                    <a:lnTo>
                      <a:pt x="300" y="736"/>
                    </a:lnTo>
                    <a:lnTo>
                      <a:pt x="326" y="704"/>
                    </a:lnTo>
                    <a:lnTo>
                      <a:pt x="352" y="672"/>
                    </a:lnTo>
                    <a:lnTo>
                      <a:pt x="380" y="641"/>
                    </a:lnTo>
                    <a:lnTo>
                      <a:pt x="409" y="611"/>
                    </a:lnTo>
                    <a:lnTo>
                      <a:pt x="438" y="580"/>
                    </a:lnTo>
                    <a:lnTo>
                      <a:pt x="467" y="551"/>
                    </a:lnTo>
                    <a:lnTo>
                      <a:pt x="497" y="523"/>
                    </a:lnTo>
                    <a:lnTo>
                      <a:pt x="529" y="494"/>
                    </a:lnTo>
                    <a:lnTo>
                      <a:pt x="562" y="468"/>
                    </a:lnTo>
                    <a:lnTo>
                      <a:pt x="594" y="441"/>
                    </a:lnTo>
                    <a:lnTo>
                      <a:pt x="594" y="441"/>
                    </a:lnTo>
                    <a:lnTo>
                      <a:pt x="594" y="441"/>
                    </a:lnTo>
                    <a:lnTo>
                      <a:pt x="627" y="416"/>
                    </a:lnTo>
                    <a:lnTo>
                      <a:pt x="661" y="390"/>
                    </a:lnTo>
                    <a:lnTo>
                      <a:pt x="696" y="366"/>
                    </a:lnTo>
                    <a:lnTo>
                      <a:pt x="731" y="343"/>
                    </a:lnTo>
                    <a:lnTo>
                      <a:pt x="767" y="320"/>
                    </a:lnTo>
                    <a:lnTo>
                      <a:pt x="803" y="297"/>
                    </a:lnTo>
                    <a:lnTo>
                      <a:pt x="842" y="275"/>
                    </a:lnTo>
                    <a:lnTo>
                      <a:pt x="878" y="256"/>
                    </a:lnTo>
                    <a:lnTo>
                      <a:pt x="917" y="236"/>
                    </a:lnTo>
                    <a:lnTo>
                      <a:pt x="956" y="216"/>
                    </a:lnTo>
                    <a:lnTo>
                      <a:pt x="995" y="197"/>
                    </a:lnTo>
                    <a:lnTo>
                      <a:pt x="1036" y="181"/>
                    </a:lnTo>
                    <a:lnTo>
                      <a:pt x="1076" y="162"/>
                    </a:lnTo>
                    <a:lnTo>
                      <a:pt x="1117" y="147"/>
                    </a:lnTo>
                    <a:lnTo>
                      <a:pt x="1200" y="116"/>
                    </a:lnTo>
                    <a:lnTo>
                      <a:pt x="1243" y="103"/>
                    </a:lnTo>
                    <a:lnTo>
                      <a:pt x="1285" y="90"/>
                    </a:lnTo>
                    <a:lnTo>
                      <a:pt x="1328" y="78"/>
                    </a:lnTo>
                    <a:lnTo>
                      <a:pt x="1373" y="67"/>
                    </a:lnTo>
                    <a:lnTo>
                      <a:pt x="1416" y="57"/>
                    </a:lnTo>
                    <a:lnTo>
                      <a:pt x="1460" y="47"/>
                    </a:lnTo>
                    <a:lnTo>
                      <a:pt x="1506" y="38"/>
                    </a:lnTo>
                    <a:lnTo>
                      <a:pt x="1550" y="31"/>
                    </a:lnTo>
                    <a:lnTo>
                      <a:pt x="1596" y="23"/>
                    </a:lnTo>
                    <a:lnTo>
                      <a:pt x="1642" y="17"/>
                    </a:lnTo>
                    <a:lnTo>
                      <a:pt x="1688" y="12"/>
                    </a:lnTo>
                    <a:lnTo>
                      <a:pt x="1735" y="8"/>
                    </a:lnTo>
                    <a:lnTo>
                      <a:pt x="1781" y="5"/>
                    </a:lnTo>
                    <a:lnTo>
                      <a:pt x="1829" y="3"/>
                    </a:lnTo>
                    <a:lnTo>
                      <a:pt x="1876" y="2"/>
                    </a:lnTo>
                    <a:lnTo>
                      <a:pt x="1924" y="0"/>
                    </a:lnTo>
                    <a:lnTo>
                      <a:pt x="1924" y="0"/>
                    </a:lnTo>
                    <a:lnTo>
                      <a:pt x="3836" y="0"/>
                    </a:lnTo>
                    <a:lnTo>
                      <a:pt x="3836" y="0"/>
                    </a:lnTo>
                    <a:lnTo>
                      <a:pt x="3908" y="2"/>
                    </a:lnTo>
                    <a:lnTo>
                      <a:pt x="3979" y="5"/>
                    </a:lnTo>
                    <a:lnTo>
                      <a:pt x="4049" y="11"/>
                    </a:lnTo>
                    <a:lnTo>
                      <a:pt x="4118" y="17"/>
                    </a:lnTo>
                    <a:lnTo>
                      <a:pt x="4187" y="26"/>
                    </a:lnTo>
                    <a:lnTo>
                      <a:pt x="4254" y="38"/>
                    </a:lnTo>
                    <a:lnTo>
                      <a:pt x="4322" y="52"/>
                    </a:lnTo>
                    <a:lnTo>
                      <a:pt x="4387" y="67"/>
                    </a:lnTo>
                    <a:lnTo>
                      <a:pt x="4453" y="84"/>
                    </a:lnTo>
                    <a:lnTo>
                      <a:pt x="4517" y="103"/>
                    </a:lnTo>
                    <a:lnTo>
                      <a:pt x="4582" y="124"/>
                    </a:lnTo>
                    <a:lnTo>
                      <a:pt x="4643" y="147"/>
                    </a:lnTo>
                    <a:lnTo>
                      <a:pt x="4704" y="171"/>
                    </a:lnTo>
                    <a:lnTo>
                      <a:pt x="4765" y="197"/>
                    </a:lnTo>
                    <a:lnTo>
                      <a:pt x="4823" y="225"/>
                    </a:lnTo>
                    <a:lnTo>
                      <a:pt x="4882" y="256"/>
                    </a:lnTo>
                    <a:lnTo>
                      <a:pt x="4882" y="256"/>
                    </a:lnTo>
                    <a:lnTo>
                      <a:pt x="4882" y="256"/>
                    </a:lnTo>
                    <a:lnTo>
                      <a:pt x="4938" y="286"/>
                    </a:lnTo>
                    <a:lnTo>
                      <a:pt x="4993" y="320"/>
                    </a:lnTo>
                    <a:lnTo>
                      <a:pt x="5047" y="355"/>
                    </a:lnTo>
                    <a:lnTo>
                      <a:pt x="5099" y="390"/>
                    </a:lnTo>
                    <a:lnTo>
                      <a:pt x="5149" y="428"/>
                    </a:lnTo>
                    <a:lnTo>
                      <a:pt x="5198" y="468"/>
                    </a:lnTo>
                    <a:lnTo>
                      <a:pt x="5247" y="510"/>
                    </a:lnTo>
                    <a:lnTo>
                      <a:pt x="5293" y="551"/>
                    </a:lnTo>
                    <a:lnTo>
                      <a:pt x="5338" y="595"/>
                    </a:lnTo>
                    <a:lnTo>
                      <a:pt x="5380" y="641"/>
                    </a:lnTo>
                    <a:lnTo>
                      <a:pt x="5420" y="689"/>
                    </a:lnTo>
                    <a:lnTo>
                      <a:pt x="5460" y="736"/>
                    </a:lnTo>
                    <a:lnTo>
                      <a:pt x="5497" y="787"/>
                    </a:lnTo>
                    <a:lnTo>
                      <a:pt x="5532" y="839"/>
                    </a:lnTo>
                    <a:lnTo>
                      <a:pt x="5564" y="891"/>
                    </a:lnTo>
                    <a:lnTo>
                      <a:pt x="5595" y="944"/>
                    </a:lnTo>
                    <a:lnTo>
                      <a:pt x="5595" y="944"/>
                    </a:lnTo>
                    <a:lnTo>
                      <a:pt x="5595" y="944"/>
                    </a:lnTo>
                    <a:lnTo>
                      <a:pt x="5613" y="981"/>
                    </a:lnTo>
                    <a:lnTo>
                      <a:pt x="5631" y="1019"/>
                    </a:lnTo>
                    <a:lnTo>
                      <a:pt x="5648" y="1056"/>
                    </a:lnTo>
                    <a:lnTo>
                      <a:pt x="5665" y="1094"/>
                    </a:lnTo>
                    <a:lnTo>
                      <a:pt x="5679" y="1134"/>
                    </a:lnTo>
                    <a:lnTo>
                      <a:pt x="5693" y="1174"/>
                    </a:lnTo>
                    <a:lnTo>
                      <a:pt x="5705" y="1214"/>
                    </a:lnTo>
                    <a:lnTo>
                      <a:pt x="5717" y="1253"/>
                    </a:lnTo>
                    <a:lnTo>
                      <a:pt x="5726" y="1295"/>
                    </a:lnTo>
                    <a:lnTo>
                      <a:pt x="5736" y="1336"/>
                    </a:lnTo>
                    <a:lnTo>
                      <a:pt x="5743" y="1377"/>
                    </a:lnTo>
                    <a:lnTo>
                      <a:pt x="5749" y="1419"/>
                    </a:lnTo>
                    <a:lnTo>
                      <a:pt x="5754" y="1461"/>
                    </a:lnTo>
                    <a:lnTo>
                      <a:pt x="5757" y="1503"/>
                    </a:lnTo>
                    <a:lnTo>
                      <a:pt x="5758" y="1546"/>
                    </a:lnTo>
                    <a:lnTo>
                      <a:pt x="5760" y="1588"/>
                    </a:lnTo>
                    <a:lnTo>
                      <a:pt x="5760" y="1588"/>
                    </a:lnTo>
                    <a:lnTo>
                      <a:pt x="5760" y="1588"/>
                    </a:lnTo>
                    <a:lnTo>
                      <a:pt x="5760" y="1590"/>
                    </a:lnTo>
                    <a:lnTo>
                      <a:pt x="5760" y="1590"/>
                    </a:lnTo>
                    <a:close/>
                    <a:moveTo>
                      <a:pt x="750" y="1948"/>
                    </a:moveTo>
                    <a:lnTo>
                      <a:pt x="750" y="1948"/>
                    </a:lnTo>
                    <a:lnTo>
                      <a:pt x="773" y="1988"/>
                    </a:lnTo>
                    <a:lnTo>
                      <a:pt x="797" y="2026"/>
                    </a:lnTo>
                    <a:lnTo>
                      <a:pt x="826" y="2066"/>
                    </a:lnTo>
                    <a:lnTo>
                      <a:pt x="857" y="2103"/>
                    </a:lnTo>
                    <a:lnTo>
                      <a:pt x="889" y="2139"/>
                    </a:lnTo>
                    <a:lnTo>
                      <a:pt x="926" y="2176"/>
                    </a:lnTo>
                    <a:lnTo>
                      <a:pt x="964" y="2211"/>
                    </a:lnTo>
                    <a:lnTo>
                      <a:pt x="1005" y="2245"/>
                    </a:lnTo>
                    <a:lnTo>
                      <a:pt x="1005" y="2245"/>
                    </a:lnTo>
                    <a:lnTo>
                      <a:pt x="1005" y="2245"/>
                    </a:lnTo>
                    <a:lnTo>
                      <a:pt x="1048" y="2277"/>
                    </a:lnTo>
                    <a:lnTo>
                      <a:pt x="1094" y="2309"/>
                    </a:lnTo>
                    <a:lnTo>
                      <a:pt x="1142" y="2338"/>
                    </a:lnTo>
                    <a:lnTo>
                      <a:pt x="1192" y="2367"/>
                    </a:lnTo>
                    <a:lnTo>
                      <a:pt x="1244" y="2393"/>
                    </a:lnTo>
                    <a:lnTo>
                      <a:pt x="1298" y="2418"/>
                    </a:lnTo>
                    <a:lnTo>
                      <a:pt x="1354" y="2441"/>
                    </a:lnTo>
                    <a:lnTo>
                      <a:pt x="1411" y="2461"/>
                    </a:lnTo>
                    <a:lnTo>
                      <a:pt x="1471" y="2479"/>
                    </a:lnTo>
                    <a:lnTo>
                      <a:pt x="1532" y="2496"/>
                    </a:lnTo>
                    <a:lnTo>
                      <a:pt x="1593" y="2510"/>
                    </a:lnTo>
                    <a:lnTo>
                      <a:pt x="1657" y="2522"/>
                    </a:lnTo>
                    <a:lnTo>
                      <a:pt x="1722" y="2531"/>
                    </a:lnTo>
                    <a:lnTo>
                      <a:pt x="1789" y="2537"/>
                    </a:lnTo>
                    <a:lnTo>
                      <a:pt x="1856" y="2542"/>
                    </a:lnTo>
                    <a:lnTo>
                      <a:pt x="1924" y="2543"/>
                    </a:lnTo>
                    <a:lnTo>
                      <a:pt x="1924" y="2543"/>
                    </a:lnTo>
                    <a:lnTo>
                      <a:pt x="3836" y="2543"/>
                    </a:lnTo>
                    <a:lnTo>
                      <a:pt x="3836" y="2543"/>
                    </a:lnTo>
                    <a:lnTo>
                      <a:pt x="3887" y="2542"/>
                    </a:lnTo>
                    <a:lnTo>
                      <a:pt x="3937" y="2540"/>
                    </a:lnTo>
                    <a:lnTo>
                      <a:pt x="3988" y="2536"/>
                    </a:lnTo>
                    <a:lnTo>
                      <a:pt x="4038" y="2531"/>
                    </a:lnTo>
                    <a:lnTo>
                      <a:pt x="4086" y="2523"/>
                    </a:lnTo>
                    <a:lnTo>
                      <a:pt x="4135" y="2516"/>
                    </a:lnTo>
                    <a:lnTo>
                      <a:pt x="4182" y="2507"/>
                    </a:lnTo>
                    <a:lnTo>
                      <a:pt x="4228" y="2496"/>
                    </a:lnTo>
                    <a:lnTo>
                      <a:pt x="4274" y="2484"/>
                    </a:lnTo>
                    <a:lnTo>
                      <a:pt x="4320" y="2470"/>
                    </a:lnTo>
                    <a:lnTo>
                      <a:pt x="4363" y="2456"/>
                    </a:lnTo>
                    <a:lnTo>
                      <a:pt x="4406" y="2441"/>
                    </a:lnTo>
                    <a:lnTo>
                      <a:pt x="4449" y="2424"/>
                    </a:lnTo>
                    <a:lnTo>
                      <a:pt x="4490" y="2406"/>
                    </a:lnTo>
                    <a:lnTo>
                      <a:pt x="4530" y="2387"/>
                    </a:lnTo>
                    <a:lnTo>
                      <a:pt x="4568" y="2367"/>
                    </a:lnTo>
                    <a:lnTo>
                      <a:pt x="4568" y="2367"/>
                    </a:lnTo>
                    <a:lnTo>
                      <a:pt x="4568" y="2367"/>
                    </a:lnTo>
                    <a:lnTo>
                      <a:pt x="4606" y="2346"/>
                    </a:lnTo>
                    <a:lnTo>
                      <a:pt x="4643" y="2325"/>
                    </a:lnTo>
                    <a:lnTo>
                      <a:pt x="4678" y="2302"/>
                    </a:lnTo>
                    <a:lnTo>
                      <a:pt x="4712" y="2277"/>
                    </a:lnTo>
                    <a:lnTo>
                      <a:pt x="4744" y="2253"/>
                    </a:lnTo>
                    <a:lnTo>
                      <a:pt x="4776" y="2228"/>
                    </a:lnTo>
                    <a:lnTo>
                      <a:pt x="4805" y="2202"/>
                    </a:lnTo>
                    <a:lnTo>
                      <a:pt x="4834" y="2176"/>
                    </a:lnTo>
                    <a:lnTo>
                      <a:pt x="4862" y="2149"/>
                    </a:lnTo>
                    <a:lnTo>
                      <a:pt x="4888" y="2121"/>
                    </a:lnTo>
                    <a:lnTo>
                      <a:pt x="4911" y="2093"/>
                    </a:lnTo>
                    <a:lnTo>
                      <a:pt x="4934" y="2066"/>
                    </a:lnTo>
                    <a:lnTo>
                      <a:pt x="4955" y="2037"/>
                    </a:lnTo>
                    <a:lnTo>
                      <a:pt x="4975" y="2008"/>
                    </a:lnTo>
                    <a:lnTo>
                      <a:pt x="4993" y="1977"/>
                    </a:lnTo>
                    <a:lnTo>
                      <a:pt x="5010" y="1948"/>
                    </a:lnTo>
                    <a:lnTo>
                      <a:pt x="5010" y="1948"/>
                    </a:lnTo>
                    <a:lnTo>
                      <a:pt x="5010" y="1948"/>
                    </a:lnTo>
                    <a:lnTo>
                      <a:pt x="5030" y="1908"/>
                    </a:lnTo>
                    <a:lnTo>
                      <a:pt x="5048" y="1867"/>
                    </a:lnTo>
                    <a:lnTo>
                      <a:pt x="5062" y="1827"/>
                    </a:lnTo>
                    <a:lnTo>
                      <a:pt x="5074" y="1786"/>
                    </a:lnTo>
                    <a:lnTo>
                      <a:pt x="5084" y="1745"/>
                    </a:lnTo>
                    <a:lnTo>
                      <a:pt x="5091" y="1702"/>
                    </a:lnTo>
                    <a:lnTo>
                      <a:pt x="5094" y="1659"/>
                    </a:lnTo>
                    <a:lnTo>
                      <a:pt x="5096" y="1616"/>
                    </a:lnTo>
                    <a:lnTo>
                      <a:pt x="5096" y="1616"/>
                    </a:lnTo>
                    <a:lnTo>
                      <a:pt x="5096" y="1590"/>
                    </a:lnTo>
                    <a:lnTo>
                      <a:pt x="5096" y="1590"/>
                    </a:lnTo>
                    <a:lnTo>
                      <a:pt x="5094" y="1547"/>
                    </a:lnTo>
                    <a:lnTo>
                      <a:pt x="5091" y="1504"/>
                    </a:lnTo>
                    <a:lnTo>
                      <a:pt x="5084" y="1463"/>
                    </a:lnTo>
                    <a:lnTo>
                      <a:pt x="5074" y="1422"/>
                    </a:lnTo>
                    <a:lnTo>
                      <a:pt x="5062" y="1380"/>
                    </a:lnTo>
                    <a:lnTo>
                      <a:pt x="5048" y="1339"/>
                    </a:lnTo>
                    <a:lnTo>
                      <a:pt x="5030" y="1299"/>
                    </a:lnTo>
                    <a:lnTo>
                      <a:pt x="5010" y="1259"/>
                    </a:lnTo>
                    <a:lnTo>
                      <a:pt x="5010" y="1259"/>
                    </a:lnTo>
                    <a:lnTo>
                      <a:pt x="5010" y="1259"/>
                    </a:lnTo>
                    <a:lnTo>
                      <a:pt x="4987" y="1220"/>
                    </a:lnTo>
                    <a:lnTo>
                      <a:pt x="4963" y="1180"/>
                    </a:lnTo>
                    <a:lnTo>
                      <a:pt x="4934" y="1142"/>
                    </a:lnTo>
                    <a:lnTo>
                      <a:pt x="4903" y="1103"/>
                    </a:lnTo>
                    <a:lnTo>
                      <a:pt x="4869" y="1067"/>
                    </a:lnTo>
                    <a:lnTo>
                      <a:pt x="4834" y="1031"/>
                    </a:lnTo>
                    <a:lnTo>
                      <a:pt x="4796" y="996"/>
                    </a:lnTo>
                    <a:lnTo>
                      <a:pt x="4755" y="963"/>
                    </a:lnTo>
                    <a:lnTo>
                      <a:pt x="4755" y="963"/>
                    </a:lnTo>
                    <a:lnTo>
                      <a:pt x="4755" y="963"/>
                    </a:lnTo>
                    <a:lnTo>
                      <a:pt x="4712" y="929"/>
                    </a:lnTo>
                    <a:lnTo>
                      <a:pt x="4666" y="898"/>
                    </a:lnTo>
                    <a:lnTo>
                      <a:pt x="4618" y="868"/>
                    </a:lnTo>
                    <a:lnTo>
                      <a:pt x="4568" y="840"/>
                    </a:lnTo>
                    <a:lnTo>
                      <a:pt x="4516" y="814"/>
                    </a:lnTo>
                    <a:lnTo>
                      <a:pt x="4462" y="790"/>
                    </a:lnTo>
                    <a:lnTo>
                      <a:pt x="4406" y="767"/>
                    </a:lnTo>
                    <a:lnTo>
                      <a:pt x="4349" y="745"/>
                    </a:lnTo>
                    <a:lnTo>
                      <a:pt x="4289" y="727"/>
                    </a:lnTo>
                    <a:lnTo>
                      <a:pt x="4228" y="710"/>
                    </a:lnTo>
                    <a:lnTo>
                      <a:pt x="4167" y="696"/>
                    </a:lnTo>
                    <a:lnTo>
                      <a:pt x="4103" y="686"/>
                    </a:lnTo>
                    <a:lnTo>
                      <a:pt x="4038" y="676"/>
                    </a:lnTo>
                    <a:lnTo>
                      <a:pt x="3971" y="669"/>
                    </a:lnTo>
                    <a:lnTo>
                      <a:pt x="3904" y="666"/>
                    </a:lnTo>
                    <a:lnTo>
                      <a:pt x="3836" y="664"/>
                    </a:lnTo>
                    <a:lnTo>
                      <a:pt x="3836" y="664"/>
                    </a:lnTo>
                    <a:lnTo>
                      <a:pt x="1924" y="664"/>
                    </a:lnTo>
                    <a:lnTo>
                      <a:pt x="1924" y="664"/>
                    </a:lnTo>
                    <a:lnTo>
                      <a:pt x="1873" y="664"/>
                    </a:lnTo>
                    <a:lnTo>
                      <a:pt x="1821" y="667"/>
                    </a:lnTo>
                    <a:lnTo>
                      <a:pt x="1772" y="670"/>
                    </a:lnTo>
                    <a:lnTo>
                      <a:pt x="1722" y="676"/>
                    </a:lnTo>
                    <a:lnTo>
                      <a:pt x="1673" y="683"/>
                    </a:lnTo>
                    <a:lnTo>
                      <a:pt x="1625" y="690"/>
                    </a:lnTo>
                    <a:lnTo>
                      <a:pt x="1578" y="699"/>
                    </a:lnTo>
                    <a:lnTo>
                      <a:pt x="1532" y="710"/>
                    </a:lnTo>
                    <a:lnTo>
                      <a:pt x="1486" y="722"/>
                    </a:lnTo>
                    <a:lnTo>
                      <a:pt x="1440" y="736"/>
                    </a:lnTo>
                    <a:lnTo>
                      <a:pt x="1397" y="751"/>
                    </a:lnTo>
                    <a:lnTo>
                      <a:pt x="1354" y="767"/>
                    </a:lnTo>
                    <a:lnTo>
                      <a:pt x="1311" y="784"/>
                    </a:lnTo>
                    <a:lnTo>
                      <a:pt x="1270" y="800"/>
                    </a:lnTo>
                    <a:lnTo>
                      <a:pt x="1230" y="820"/>
                    </a:lnTo>
                    <a:lnTo>
                      <a:pt x="1192" y="840"/>
                    </a:lnTo>
                    <a:lnTo>
                      <a:pt x="1192" y="840"/>
                    </a:lnTo>
                    <a:lnTo>
                      <a:pt x="1192" y="840"/>
                    </a:lnTo>
                    <a:lnTo>
                      <a:pt x="1154" y="862"/>
                    </a:lnTo>
                    <a:lnTo>
                      <a:pt x="1117" y="883"/>
                    </a:lnTo>
                    <a:lnTo>
                      <a:pt x="1082" y="906"/>
                    </a:lnTo>
                    <a:lnTo>
                      <a:pt x="1048" y="929"/>
                    </a:lnTo>
                    <a:lnTo>
                      <a:pt x="1016" y="953"/>
                    </a:lnTo>
                    <a:lnTo>
                      <a:pt x="984" y="978"/>
                    </a:lnTo>
                    <a:lnTo>
                      <a:pt x="955" y="1004"/>
                    </a:lnTo>
                    <a:lnTo>
                      <a:pt x="926" y="1031"/>
                    </a:lnTo>
                    <a:lnTo>
                      <a:pt x="898" y="1057"/>
                    </a:lnTo>
                    <a:lnTo>
                      <a:pt x="872" y="1085"/>
                    </a:lnTo>
                    <a:lnTo>
                      <a:pt x="849" y="1113"/>
                    </a:lnTo>
                    <a:lnTo>
                      <a:pt x="826" y="1142"/>
                    </a:lnTo>
                    <a:lnTo>
                      <a:pt x="805" y="1171"/>
                    </a:lnTo>
                    <a:lnTo>
                      <a:pt x="785" y="1200"/>
                    </a:lnTo>
                    <a:lnTo>
                      <a:pt x="767" y="1229"/>
                    </a:lnTo>
                    <a:lnTo>
                      <a:pt x="750" y="1259"/>
                    </a:lnTo>
                    <a:lnTo>
                      <a:pt x="750" y="1259"/>
                    </a:lnTo>
                    <a:lnTo>
                      <a:pt x="750" y="1259"/>
                    </a:lnTo>
                    <a:lnTo>
                      <a:pt x="730" y="1299"/>
                    </a:lnTo>
                    <a:lnTo>
                      <a:pt x="712" y="1339"/>
                    </a:lnTo>
                    <a:lnTo>
                      <a:pt x="698" y="1380"/>
                    </a:lnTo>
                    <a:lnTo>
                      <a:pt x="686" y="1422"/>
                    </a:lnTo>
                    <a:lnTo>
                      <a:pt x="676" y="1463"/>
                    </a:lnTo>
                    <a:lnTo>
                      <a:pt x="669" y="1504"/>
                    </a:lnTo>
                    <a:lnTo>
                      <a:pt x="664" y="1547"/>
                    </a:lnTo>
                    <a:lnTo>
                      <a:pt x="664" y="1590"/>
                    </a:lnTo>
                    <a:lnTo>
                      <a:pt x="664" y="1590"/>
                    </a:lnTo>
                    <a:lnTo>
                      <a:pt x="664" y="1616"/>
                    </a:lnTo>
                    <a:lnTo>
                      <a:pt x="664" y="1616"/>
                    </a:lnTo>
                    <a:lnTo>
                      <a:pt x="664" y="1659"/>
                    </a:lnTo>
                    <a:lnTo>
                      <a:pt x="669" y="1702"/>
                    </a:lnTo>
                    <a:lnTo>
                      <a:pt x="676" y="1745"/>
                    </a:lnTo>
                    <a:lnTo>
                      <a:pt x="686" y="1786"/>
                    </a:lnTo>
                    <a:lnTo>
                      <a:pt x="698" y="1827"/>
                    </a:lnTo>
                    <a:lnTo>
                      <a:pt x="712" y="1867"/>
                    </a:lnTo>
                    <a:lnTo>
                      <a:pt x="730" y="1908"/>
                    </a:lnTo>
                    <a:lnTo>
                      <a:pt x="750" y="1948"/>
                    </a:lnTo>
                    <a:lnTo>
                      <a:pt x="750" y="1948"/>
                    </a:lnTo>
                    <a:close/>
                  </a:path>
                </a:pathLst>
              </a:custGeom>
              <a:solidFill>
                <a:schemeClr val="bg2">
                  <a:lumMod val="50000"/>
                </a:schemeClr>
              </a:solidFill>
              <a:ln w="9525">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nSpc>
                    <a:spcPct val="85000"/>
                  </a:lnSpc>
                  <a:defRPr/>
                </a:pPr>
                <a:endParaRPr lang="en-US" sz="1200">
                  <a:latin typeface="Times"/>
                </a:endParaRPr>
              </a:p>
            </p:txBody>
          </p:sp>
          <p:sp>
            <p:nvSpPr>
              <p:cNvPr id="23" name="Freeform 5"/>
              <p:cNvSpPr/>
              <p:nvPr/>
            </p:nvSpPr>
            <p:spPr bwMode="auto">
              <a:xfrm>
                <a:off x="143231" y="1556894"/>
                <a:ext cx="1661623" cy="842391"/>
              </a:xfrm>
              <a:custGeom>
                <a:avLst/>
                <a:gdLst/>
                <a:ahLst/>
                <a:cxnLst>
                  <a:cxn ang="0">
                    <a:pos x="5438" y="1318"/>
                  </a:cxn>
                  <a:cxn ang="0">
                    <a:pos x="5248" y="1507"/>
                  </a:cxn>
                  <a:cxn ang="0">
                    <a:pos x="5145" y="1679"/>
                  </a:cxn>
                  <a:cxn ang="0">
                    <a:pos x="5095" y="1848"/>
                  </a:cxn>
                  <a:cxn ang="0">
                    <a:pos x="5082" y="2149"/>
                  </a:cxn>
                  <a:cxn ang="0">
                    <a:pos x="4944" y="2555"/>
                  </a:cxn>
                  <a:cxn ang="0">
                    <a:pos x="4726" y="2848"/>
                  </a:cxn>
                  <a:cxn ang="0">
                    <a:pos x="4381" y="3093"/>
                  </a:cxn>
                  <a:cxn ang="0">
                    <a:pos x="3964" y="3211"/>
                  </a:cxn>
                  <a:cxn ang="0">
                    <a:pos x="1733" y="3204"/>
                  </a:cxn>
                  <a:cxn ang="0">
                    <a:pos x="1325" y="3066"/>
                  </a:cxn>
                  <a:cxn ang="0">
                    <a:pos x="1034" y="2848"/>
                  </a:cxn>
                  <a:cxn ang="0">
                    <a:pos x="787" y="2501"/>
                  </a:cxn>
                  <a:cxn ang="0">
                    <a:pos x="669" y="2086"/>
                  </a:cxn>
                  <a:cxn ang="0">
                    <a:pos x="678" y="1733"/>
                  </a:cxn>
                  <a:cxn ang="0">
                    <a:pos x="816" y="1325"/>
                  </a:cxn>
                  <a:cxn ang="0">
                    <a:pos x="1034" y="1034"/>
                  </a:cxn>
                  <a:cxn ang="0">
                    <a:pos x="1379" y="788"/>
                  </a:cxn>
                  <a:cxn ang="0">
                    <a:pos x="1796" y="669"/>
                  </a:cxn>
                  <a:cxn ang="0">
                    <a:pos x="4027" y="678"/>
                  </a:cxn>
                  <a:cxn ang="0">
                    <a:pos x="4435" y="816"/>
                  </a:cxn>
                  <a:cxn ang="0">
                    <a:pos x="4726" y="1034"/>
                  </a:cxn>
                  <a:cxn ang="0">
                    <a:pos x="4910" y="895"/>
                  </a:cxn>
                  <a:cxn ang="0">
                    <a:pos x="5201" y="678"/>
                  </a:cxn>
                  <a:cxn ang="0">
                    <a:pos x="5129" y="502"/>
                  </a:cxn>
                  <a:cxn ang="0">
                    <a:pos x="4872" y="304"/>
                  </a:cxn>
                  <a:cxn ang="0">
                    <a:pos x="4584" y="151"/>
                  </a:cxn>
                  <a:cxn ang="0">
                    <a:pos x="4270" y="49"/>
                  </a:cxn>
                  <a:cxn ang="0">
                    <a:pos x="3935" y="2"/>
                  </a:cxn>
                  <a:cxn ang="0">
                    <a:pos x="1776" y="5"/>
                  </a:cxn>
                  <a:cxn ang="0">
                    <a:pos x="1444" y="61"/>
                  </a:cxn>
                  <a:cxn ang="0">
                    <a:pos x="1133" y="171"/>
                  </a:cxn>
                  <a:cxn ang="0">
                    <a:pos x="849" y="329"/>
                  </a:cxn>
                  <a:cxn ang="0">
                    <a:pos x="597" y="532"/>
                  </a:cxn>
                  <a:cxn ang="0">
                    <a:pos x="412" y="737"/>
                  </a:cxn>
                  <a:cxn ang="0">
                    <a:pos x="234" y="1007"/>
                  </a:cxn>
                  <a:cxn ang="0">
                    <a:pos x="101" y="1307"/>
                  </a:cxn>
                  <a:cxn ang="0">
                    <a:pos x="22" y="1631"/>
                  </a:cxn>
                  <a:cxn ang="0">
                    <a:pos x="0" y="1958"/>
                  </a:cxn>
                  <a:cxn ang="0">
                    <a:pos x="22" y="2249"/>
                  </a:cxn>
                  <a:cxn ang="0">
                    <a:pos x="101" y="2573"/>
                  </a:cxn>
                  <a:cxn ang="0">
                    <a:pos x="234" y="2873"/>
                  </a:cxn>
                  <a:cxn ang="0">
                    <a:pos x="412" y="3145"/>
                  </a:cxn>
                  <a:cxn ang="0">
                    <a:pos x="597" y="3348"/>
                  </a:cxn>
                  <a:cxn ang="0">
                    <a:pos x="849" y="3551"/>
                  </a:cxn>
                  <a:cxn ang="0">
                    <a:pos x="1133" y="3711"/>
                  </a:cxn>
                  <a:cxn ang="0">
                    <a:pos x="1444" y="3821"/>
                  </a:cxn>
                  <a:cxn ang="0">
                    <a:pos x="1776" y="3877"/>
                  </a:cxn>
                  <a:cxn ang="0">
                    <a:pos x="3885" y="3880"/>
                  </a:cxn>
                  <a:cxn ang="0">
                    <a:pos x="4223" y="3842"/>
                  </a:cxn>
                  <a:cxn ang="0">
                    <a:pos x="4541" y="3747"/>
                  </a:cxn>
                  <a:cxn ang="0">
                    <a:pos x="4832" y="3602"/>
                  </a:cxn>
                  <a:cxn ang="0">
                    <a:pos x="5095" y="3411"/>
                  </a:cxn>
                  <a:cxn ang="0">
                    <a:pos x="5289" y="3215"/>
                  </a:cxn>
                  <a:cxn ang="0">
                    <a:pos x="5480" y="2954"/>
                  </a:cxn>
                  <a:cxn ang="0">
                    <a:pos x="5625" y="2661"/>
                  </a:cxn>
                  <a:cxn ang="0">
                    <a:pos x="5720" y="2345"/>
                  </a:cxn>
                  <a:cxn ang="0">
                    <a:pos x="5760" y="2007"/>
                  </a:cxn>
                  <a:cxn ang="0">
                    <a:pos x="5751" y="1735"/>
                  </a:cxn>
                  <a:cxn ang="0">
                    <a:pos x="5692" y="1417"/>
                  </a:cxn>
                </a:cxnLst>
                <a:rect l="0" t="0" r="r" b="b"/>
                <a:pathLst>
                  <a:path w="5760" h="3882">
                    <a:moveTo>
                      <a:pt x="5614" y="1205"/>
                    </a:moveTo>
                    <a:lnTo>
                      <a:pt x="5614" y="1205"/>
                    </a:lnTo>
                    <a:lnTo>
                      <a:pt x="5577" y="1226"/>
                    </a:lnTo>
                    <a:lnTo>
                      <a:pt x="5541" y="1248"/>
                    </a:lnTo>
                    <a:lnTo>
                      <a:pt x="5505" y="1271"/>
                    </a:lnTo>
                    <a:lnTo>
                      <a:pt x="5471" y="1295"/>
                    </a:lnTo>
                    <a:lnTo>
                      <a:pt x="5438" y="1318"/>
                    </a:lnTo>
                    <a:lnTo>
                      <a:pt x="5406" y="1343"/>
                    </a:lnTo>
                    <a:lnTo>
                      <a:pt x="5377" y="1370"/>
                    </a:lnTo>
                    <a:lnTo>
                      <a:pt x="5348" y="1395"/>
                    </a:lnTo>
                    <a:lnTo>
                      <a:pt x="5321" y="1422"/>
                    </a:lnTo>
                    <a:lnTo>
                      <a:pt x="5294" y="1451"/>
                    </a:lnTo>
                    <a:lnTo>
                      <a:pt x="5271" y="1478"/>
                    </a:lnTo>
                    <a:lnTo>
                      <a:pt x="5248" y="1507"/>
                    </a:lnTo>
                    <a:lnTo>
                      <a:pt x="5226" y="1536"/>
                    </a:lnTo>
                    <a:lnTo>
                      <a:pt x="5206" y="1566"/>
                    </a:lnTo>
                    <a:lnTo>
                      <a:pt x="5188" y="1595"/>
                    </a:lnTo>
                    <a:lnTo>
                      <a:pt x="5172" y="1624"/>
                    </a:lnTo>
                    <a:lnTo>
                      <a:pt x="5172" y="1624"/>
                    </a:lnTo>
                    <a:lnTo>
                      <a:pt x="5158" y="1652"/>
                    </a:lnTo>
                    <a:lnTo>
                      <a:pt x="5145" y="1679"/>
                    </a:lnTo>
                    <a:lnTo>
                      <a:pt x="5133" y="1706"/>
                    </a:lnTo>
                    <a:lnTo>
                      <a:pt x="5124" y="1735"/>
                    </a:lnTo>
                    <a:lnTo>
                      <a:pt x="5115" y="1764"/>
                    </a:lnTo>
                    <a:lnTo>
                      <a:pt x="5106" y="1791"/>
                    </a:lnTo>
                    <a:lnTo>
                      <a:pt x="5100" y="1820"/>
                    </a:lnTo>
                    <a:lnTo>
                      <a:pt x="5095" y="1848"/>
                    </a:lnTo>
                    <a:lnTo>
                      <a:pt x="5095" y="1848"/>
                    </a:lnTo>
                    <a:lnTo>
                      <a:pt x="5097" y="1886"/>
                    </a:lnTo>
                    <a:lnTo>
                      <a:pt x="5097" y="1924"/>
                    </a:lnTo>
                    <a:lnTo>
                      <a:pt x="5097" y="1956"/>
                    </a:lnTo>
                    <a:lnTo>
                      <a:pt x="5097" y="1956"/>
                    </a:lnTo>
                    <a:lnTo>
                      <a:pt x="5095" y="2021"/>
                    </a:lnTo>
                    <a:lnTo>
                      <a:pt x="5089" y="2086"/>
                    </a:lnTo>
                    <a:lnTo>
                      <a:pt x="5082" y="2149"/>
                    </a:lnTo>
                    <a:lnTo>
                      <a:pt x="5071" y="2210"/>
                    </a:lnTo>
                    <a:lnTo>
                      <a:pt x="5057" y="2271"/>
                    </a:lnTo>
                    <a:lnTo>
                      <a:pt x="5041" y="2330"/>
                    </a:lnTo>
                    <a:lnTo>
                      <a:pt x="5019" y="2390"/>
                    </a:lnTo>
                    <a:lnTo>
                      <a:pt x="4998" y="2445"/>
                    </a:lnTo>
                    <a:lnTo>
                      <a:pt x="4973" y="2501"/>
                    </a:lnTo>
                    <a:lnTo>
                      <a:pt x="4944" y="2555"/>
                    </a:lnTo>
                    <a:lnTo>
                      <a:pt x="4913" y="2609"/>
                    </a:lnTo>
                    <a:lnTo>
                      <a:pt x="4881" y="2659"/>
                    </a:lnTo>
                    <a:lnTo>
                      <a:pt x="4845" y="2710"/>
                    </a:lnTo>
                    <a:lnTo>
                      <a:pt x="4807" y="2756"/>
                    </a:lnTo>
                    <a:lnTo>
                      <a:pt x="4768" y="2803"/>
                    </a:lnTo>
                    <a:lnTo>
                      <a:pt x="4726" y="2848"/>
                    </a:lnTo>
                    <a:lnTo>
                      <a:pt x="4726" y="2848"/>
                    </a:lnTo>
                    <a:lnTo>
                      <a:pt x="4681" y="2889"/>
                    </a:lnTo>
                    <a:lnTo>
                      <a:pt x="4636" y="2929"/>
                    </a:lnTo>
                    <a:lnTo>
                      <a:pt x="4588" y="2967"/>
                    </a:lnTo>
                    <a:lnTo>
                      <a:pt x="4539" y="3003"/>
                    </a:lnTo>
                    <a:lnTo>
                      <a:pt x="4487" y="3035"/>
                    </a:lnTo>
                    <a:lnTo>
                      <a:pt x="4435" y="3066"/>
                    </a:lnTo>
                    <a:lnTo>
                      <a:pt x="4381" y="3093"/>
                    </a:lnTo>
                    <a:lnTo>
                      <a:pt x="4325" y="3118"/>
                    </a:lnTo>
                    <a:lnTo>
                      <a:pt x="4268" y="3141"/>
                    </a:lnTo>
                    <a:lnTo>
                      <a:pt x="4210" y="3161"/>
                    </a:lnTo>
                    <a:lnTo>
                      <a:pt x="4149" y="3177"/>
                    </a:lnTo>
                    <a:lnTo>
                      <a:pt x="4090" y="3192"/>
                    </a:lnTo>
                    <a:lnTo>
                      <a:pt x="4027" y="3204"/>
                    </a:lnTo>
                    <a:lnTo>
                      <a:pt x="3964" y="3211"/>
                    </a:lnTo>
                    <a:lnTo>
                      <a:pt x="3901" y="3217"/>
                    </a:lnTo>
                    <a:lnTo>
                      <a:pt x="3836" y="3219"/>
                    </a:lnTo>
                    <a:lnTo>
                      <a:pt x="1924" y="3219"/>
                    </a:lnTo>
                    <a:lnTo>
                      <a:pt x="1924" y="3219"/>
                    </a:lnTo>
                    <a:lnTo>
                      <a:pt x="1859" y="3217"/>
                    </a:lnTo>
                    <a:lnTo>
                      <a:pt x="1796" y="3211"/>
                    </a:lnTo>
                    <a:lnTo>
                      <a:pt x="1733" y="3204"/>
                    </a:lnTo>
                    <a:lnTo>
                      <a:pt x="1670" y="3192"/>
                    </a:lnTo>
                    <a:lnTo>
                      <a:pt x="1609" y="3177"/>
                    </a:lnTo>
                    <a:lnTo>
                      <a:pt x="1550" y="3161"/>
                    </a:lnTo>
                    <a:lnTo>
                      <a:pt x="1492" y="3141"/>
                    </a:lnTo>
                    <a:lnTo>
                      <a:pt x="1435" y="3118"/>
                    </a:lnTo>
                    <a:lnTo>
                      <a:pt x="1379" y="3093"/>
                    </a:lnTo>
                    <a:lnTo>
                      <a:pt x="1325" y="3066"/>
                    </a:lnTo>
                    <a:lnTo>
                      <a:pt x="1273" y="3035"/>
                    </a:lnTo>
                    <a:lnTo>
                      <a:pt x="1221" y="3003"/>
                    </a:lnTo>
                    <a:lnTo>
                      <a:pt x="1172" y="2967"/>
                    </a:lnTo>
                    <a:lnTo>
                      <a:pt x="1124" y="2929"/>
                    </a:lnTo>
                    <a:lnTo>
                      <a:pt x="1077" y="2889"/>
                    </a:lnTo>
                    <a:lnTo>
                      <a:pt x="1034" y="2848"/>
                    </a:lnTo>
                    <a:lnTo>
                      <a:pt x="1034" y="2848"/>
                    </a:lnTo>
                    <a:lnTo>
                      <a:pt x="992" y="2803"/>
                    </a:lnTo>
                    <a:lnTo>
                      <a:pt x="951" y="2756"/>
                    </a:lnTo>
                    <a:lnTo>
                      <a:pt x="913" y="2710"/>
                    </a:lnTo>
                    <a:lnTo>
                      <a:pt x="879" y="2659"/>
                    </a:lnTo>
                    <a:lnTo>
                      <a:pt x="847" y="2609"/>
                    </a:lnTo>
                    <a:lnTo>
                      <a:pt x="816" y="2555"/>
                    </a:lnTo>
                    <a:lnTo>
                      <a:pt x="787" y="2501"/>
                    </a:lnTo>
                    <a:lnTo>
                      <a:pt x="762" y="2445"/>
                    </a:lnTo>
                    <a:lnTo>
                      <a:pt x="739" y="2390"/>
                    </a:lnTo>
                    <a:lnTo>
                      <a:pt x="719" y="2330"/>
                    </a:lnTo>
                    <a:lnTo>
                      <a:pt x="703" y="2271"/>
                    </a:lnTo>
                    <a:lnTo>
                      <a:pt x="689" y="2210"/>
                    </a:lnTo>
                    <a:lnTo>
                      <a:pt x="678" y="2149"/>
                    </a:lnTo>
                    <a:lnTo>
                      <a:pt x="669" y="2086"/>
                    </a:lnTo>
                    <a:lnTo>
                      <a:pt x="665" y="2021"/>
                    </a:lnTo>
                    <a:lnTo>
                      <a:pt x="663" y="1956"/>
                    </a:lnTo>
                    <a:lnTo>
                      <a:pt x="663" y="1924"/>
                    </a:lnTo>
                    <a:lnTo>
                      <a:pt x="663" y="1924"/>
                    </a:lnTo>
                    <a:lnTo>
                      <a:pt x="665" y="1859"/>
                    </a:lnTo>
                    <a:lnTo>
                      <a:pt x="669" y="1796"/>
                    </a:lnTo>
                    <a:lnTo>
                      <a:pt x="678" y="1733"/>
                    </a:lnTo>
                    <a:lnTo>
                      <a:pt x="689" y="1670"/>
                    </a:lnTo>
                    <a:lnTo>
                      <a:pt x="703" y="1611"/>
                    </a:lnTo>
                    <a:lnTo>
                      <a:pt x="719" y="1550"/>
                    </a:lnTo>
                    <a:lnTo>
                      <a:pt x="739" y="1492"/>
                    </a:lnTo>
                    <a:lnTo>
                      <a:pt x="762" y="1435"/>
                    </a:lnTo>
                    <a:lnTo>
                      <a:pt x="787" y="1379"/>
                    </a:lnTo>
                    <a:lnTo>
                      <a:pt x="816" y="1325"/>
                    </a:lnTo>
                    <a:lnTo>
                      <a:pt x="847" y="1273"/>
                    </a:lnTo>
                    <a:lnTo>
                      <a:pt x="879" y="1221"/>
                    </a:lnTo>
                    <a:lnTo>
                      <a:pt x="913" y="1172"/>
                    </a:lnTo>
                    <a:lnTo>
                      <a:pt x="951" y="1124"/>
                    </a:lnTo>
                    <a:lnTo>
                      <a:pt x="992" y="1079"/>
                    </a:lnTo>
                    <a:lnTo>
                      <a:pt x="1034" y="1034"/>
                    </a:lnTo>
                    <a:lnTo>
                      <a:pt x="1034" y="1034"/>
                    </a:lnTo>
                    <a:lnTo>
                      <a:pt x="1077" y="993"/>
                    </a:lnTo>
                    <a:lnTo>
                      <a:pt x="1124" y="951"/>
                    </a:lnTo>
                    <a:lnTo>
                      <a:pt x="1172" y="915"/>
                    </a:lnTo>
                    <a:lnTo>
                      <a:pt x="1221" y="879"/>
                    </a:lnTo>
                    <a:lnTo>
                      <a:pt x="1273" y="847"/>
                    </a:lnTo>
                    <a:lnTo>
                      <a:pt x="1325" y="816"/>
                    </a:lnTo>
                    <a:lnTo>
                      <a:pt x="1379" y="788"/>
                    </a:lnTo>
                    <a:lnTo>
                      <a:pt x="1435" y="762"/>
                    </a:lnTo>
                    <a:lnTo>
                      <a:pt x="1492" y="739"/>
                    </a:lnTo>
                    <a:lnTo>
                      <a:pt x="1550" y="719"/>
                    </a:lnTo>
                    <a:lnTo>
                      <a:pt x="1609" y="703"/>
                    </a:lnTo>
                    <a:lnTo>
                      <a:pt x="1670" y="689"/>
                    </a:lnTo>
                    <a:lnTo>
                      <a:pt x="1733" y="678"/>
                    </a:lnTo>
                    <a:lnTo>
                      <a:pt x="1796" y="669"/>
                    </a:lnTo>
                    <a:lnTo>
                      <a:pt x="1859" y="665"/>
                    </a:lnTo>
                    <a:lnTo>
                      <a:pt x="1924" y="663"/>
                    </a:lnTo>
                    <a:lnTo>
                      <a:pt x="3836" y="663"/>
                    </a:lnTo>
                    <a:lnTo>
                      <a:pt x="3836" y="663"/>
                    </a:lnTo>
                    <a:lnTo>
                      <a:pt x="3901" y="665"/>
                    </a:lnTo>
                    <a:lnTo>
                      <a:pt x="3964" y="669"/>
                    </a:lnTo>
                    <a:lnTo>
                      <a:pt x="4027" y="678"/>
                    </a:lnTo>
                    <a:lnTo>
                      <a:pt x="4090" y="689"/>
                    </a:lnTo>
                    <a:lnTo>
                      <a:pt x="4149" y="703"/>
                    </a:lnTo>
                    <a:lnTo>
                      <a:pt x="4210" y="719"/>
                    </a:lnTo>
                    <a:lnTo>
                      <a:pt x="4268" y="739"/>
                    </a:lnTo>
                    <a:lnTo>
                      <a:pt x="4325" y="762"/>
                    </a:lnTo>
                    <a:lnTo>
                      <a:pt x="4381" y="788"/>
                    </a:lnTo>
                    <a:lnTo>
                      <a:pt x="4435" y="816"/>
                    </a:lnTo>
                    <a:lnTo>
                      <a:pt x="4487" y="847"/>
                    </a:lnTo>
                    <a:lnTo>
                      <a:pt x="4539" y="879"/>
                    </a:lnTo>
                    <a:lnTo>
                      <a:pt x="4588" y="915"/>
                    </a:lnTo>
                    <a:lnTo>
                      <a:pt x="4636" y="951"/>
                    </a:lnTo>
                    <a:lnTo>
                      <a:pt x="4681" y="993"/>
                    </a:lnTo>
                    <a:lnTo>
                      <a:pt x="4726" y="1034"/>
                    </a:lnTo>
                    <a:lnTo>
                      <a:pt x="4726" y="1034"/>
                    </a:lnTo>
                    <a:lnTo>
                      <a:pt x="4753" y="1063"/>
                    </a:lnTo>
                    <a:lnTo>
                      <a:pt x="4753" y="1063"/>
                    </a:lnTo>
                    <a:lnTo>
                      <a:pt x="4782" y="1027"/>
                    </a:lnTo>
                    <a:lnTo>
                      <a:pt x="4813" y="993"/>
                    </a:lnTo>
                    <a:lnTo>
                      <a:pt x="4845" y="960"/>
                    </a:lnTo>
                    <a:lnTo>
                      <a:pt x="4877" y="928"/>
                    </a:lnTo>
                    <a:lnTo>
                      <a:pt x="4910" y="895"/>
                    </a:lnTo>
                    <a:lnTo>
                      <a:pt x="4944" y="865"/>
                    </a:lnTo>
                    <a:lnTo>
                      <a:pt x="4980" y="834"/>
                    </a:lnTo>
                    <a:lnTo>
                      <a:pt x="5016" y="806"/>
                    </a:lnTo>
                    <a:lnTo>
                      <a:pt x="5016" y="806"/>
                    </a:lnTo>
                    <a:lnTo>
                      <a:pt x="5075" y="761"/>
                    </a:lnTo>
                    <a:lnTo>
                      <a:pt x="5136" y="717"/>
                    </a:lnTo>
                    <a:lnTo>
                      <a:pt x="5201" y="678"/>
                    </a:lnTo>
                    <a:lnTo>
                      <a:pt x="5266" y="638"/>
                    </a:lnTo>
                    <a:lnTo>
                      <a:pt x="5266" y="638"/>
                    </a:lnTo>
                    <a:lnTo>
                      <a:pt x="5231" y="601"/>
                    </a:lnTo>
                    <a:lnTo>
                      <a:pt x="5196" y="565"/>
                    </a:lnTo>
                    <a:lnTo>
                      <a:pt x="5196" y="565"/>
                    </a:lnTo>
                    <a:lnTo>
                      <a:pt x="5163" y="532"/>
                    </a:lnTo>
                    <a:lnTo>
                      <a:pt x="5129" y="502"/>
                    </a:lnTo>
                    <a:lnTo>
                      <a:pt x="5095" y="471"/>
                    </a:lnTo>
                    <a:lnTo>
                      <a:pt x="5059" y="441"/>
                    </a:lnTo>
                    <a:lnTo>
                      <a:pt x="5023" y="412"/>
                    </a:lnTo>
                    <a:lnTo>
                      <a:pt x="4987" y="383"/>
                    </a:lnTo>
                    <a:lnTo>
                      <a:pt x="4949" y="356"/>
                    </a:lnTo>
                    <a:lnTo>
                      <a:pt x="4911" y="329"/>
                    </a:lnTo>
                    <a:lnTo>
                      <a:pt x="4872" y="304"/>
                    </a:lnTo>
                    <a:lnTo>
                      <a:pt x="4832" y="279"/>
                    </a:lnTo>
                    <a:lnTo>
                      <a:pt x="4793" y="255"/>
                    </a:lnTo>
                    <a:lnTo>
                      <a:pt x="4751" y="234"/>
                    </a:lnTo>
                    <a:lnTo>
                      <a:pt x="4712" y="210"/>
                    </a:lnTo>
                    <a:lnTo>
                      <a:pt x="4669" y="191"/>
                    </a:lnTo>
                    <a:lnTo>
                      <a:pt x="4627" y="171"/>
                    </a:lnTo>
                    <a:lnTo>
                      <a:pt x="4584" y="151"/>
                    </a:lnTo>
                    <a:lnTo>
                      <a:pt x="4541" y="133"/>
                    </a:lnTo>
                    <a:lnTo>
                      <a:pt x="4496" y="117"/>
                    </a:lnTo>
                    <a:lnTo>
                      <a:pt x="4453" y="101"/>
                    </a:lnTo>
                    <a:lnTo>
                      <a:pt x="4408" y="86"/>
                    </a:lnTo>
                    <a:lnTo>
                      <a:pt x="4361" y="74"/>
                    </a:lnTo>
                    <a:lnTo>
                      <a:pt x="4316" y="61"/>
                    </a:lnTo>
                    <a:lnTo>
                      <a:pt x="4270" y="49"/>
                    </a:lnTo>
                    <a:lnTo>
                      <a:pt x="4223" y="40"/>
                    </a:lnTo>
                    <a:lnTo>
                      <a:pt x="4176" y="31"/>
                    </a:lnTo>
                    <a:lnTo>
                      <a:pt x="4128" y="22"/>
                    </a:lnTo>
                    <a:lnTo>
                      <a:pt x="4081" y="14"/>
                    </a:lnTo>
                    <a:lnTo>
                      <a:pt x="4032" y="9"/>
                    </a:lnTo>
                    <a:lnTo>
                      <a:pt x="3984" y="5"/>
                    </a:lnTo>
                    <a:lnTo>
                      <a:pt x="3935" y="2"/>
                    </a:lnTo>
                    <a:lnTo>
                      <a:pt x="3885" y="0"/>
                    </a:lnTo>
                    <a:lnTo>
                      <a:pt x="3836" y="0"/>
                    </a:lnTo>
                    <a:lnTo>
                      <a:pt x="1924" y="0"/>
                    </a:lnTo>
                    <a:lnTo>
                      <a:pt x="1924" y="0"/>
                    </a:lnTo>
                    <a:lnTo>
                      <a:pt x="1873" y="0"/>
                    </a:lnTo>
                    <a:lnTo>
                      <a:pt x="1825" y="2"/>
                    </a:lnTo>
                    <a:lnTo>
                      <a:pt x="1776" y="5"/>
                    </a:lnTo>
                    <a:lnTo>
                      <a:pt x="1728" y="9"/>
                    </a:lnTo>
                    <a:lnTo>
                      <a:pt x="1679" y="14"/>
                    </a:lnTo>
                    <a:lnTo>
                      <a:pt x="1631" y="22"/>
                    </a:lnTo>
                    <a:lnTo>
                      <a:pt x="1584" y="31"/>
                    </a:lnTo>
                    <a:lnTo>
                      <a:pt x="1537" y="40"/>
                    </a:lnTo>
                    <a:lnTo>
                      <a:pt x="1490" y="49"/>
                    </a:lnTo>
                    <a:lnTo>
                      <a:pt x="1444" y="61"/>
                    </a:lnTo>
                    <a:lnTo>
                      <a:pt x="1399" y="74"/>
                    </a:lnTo>
                    <a:lnTo>
                      <a:pt x="1352" y="86"/>
                    </a:lnTo>
                    <a:lnTo>
                      <a:pt x="1307" y="101"/>
                    </a:lnTo>
                    <a:lnTo>
                      <a:pt x="1264" y="117"/>
                    </a:lnTo>
                    <a:lnTo>
                      <a:pt x="1219" y="133"/>
                    </a:lnTo>
                    <a:lnTo>
                      <a:pt x="1176" y="151"/>
                    </a:lnTo>
                    <a:lnTo>
                      <a:pt x="1133" y="171"/>
                    </a:lnTo>
                    <a:lnTo>
                      <a:pt x="1091" y="191"/>
                    </a:lnTo>
                    <a:lnTo>
                      <a:pt x="1048" y="210"/>
                    </a:lnTo>
                    <a:lnTo>
                      <a:pt x="1007" y="234"/>
                    </a:lnTo>
                    <a:lnTo>
                      <a:pt x="967" y="255"/>
                    </a:lnTo>
                    <a:lnTo>
                      <a:pt x="928" y="279"/>
                    </a:lnTo>
                    <a:lnTo>
                      <a:pt x="888" y="304"/>
                    </a:lnTo>
                    <a:lnTo>
                      <a:pt x="849" y="329"/>
                    </a:lnTo>
                    <a:lnTo>
                      <a:pt x="811" y="356"/>
                    </a:lnTo>
                    <a:lnTo>
                      <a:pt x="773" y="383"/>
                    </a:lnTo>
                    <a:lnTo>
                      <a:pt x="737" y="412"/>
                    </a:lnTo>
                    <a:lnTo>
                      <a:pt x="701" y="441"/>
                    </a:lnTo>
                    <a:lnTo>
                      <a:pt x="665" y="471"/>
                    </a:lnTo>
                    <a:lnTo>
                      <a:pt x="631" y="502"/>
                    </a:lnTo>
                    <a:lnTo>
                      <a:pt x="597" y="532"/>
                    </a:lnTo>
                    <a:lnTo>
                      <a:pt x="564" y="565"/>
                    </a:lnTo>
                    <a:lnTo>
                      <a:pt x="564" y="565"/>
                    </a:lnTo>
                    <a:lnTo>
                      <a:pt x="532" y="597"/>
                    </a:lnTo>
                    <a:lnTo>
                      <a:pt x="502" y="631"/>
                    </a:lnTo>
                    <a:lnTo>
                      <a:pt x="471" y="665"/>
                    </a:lnTo>
                    <a:lnTo>
                      <a:pt x="440" y="701"/>
                    </a:lnTo>
                    <a:lnTo>
                      <a:pt x="412" y="737"/>
                    </a:lnTo>
                    <a:lnTo>
                      <a:pt x="383" y="773"/>
                    </a:lnTo>
                    <a:lnTo>
                      <a:pt x="356" y="811"/>
                    </a:lnTo>
                    <a:lnTo>
                      <a:pt x="329" y="849"/>
                    </a:lnTo>
                    <a:lnTo>
                      <a:pt x="304" y="888"/>
                    </a:lnTo>
                    <a:lnTo>
                      <a:pt x="279" y="928"/>
                    </a:lnTo>
                    <a:lnTo>
                      <a:pt x="255" y="967"/>
                    </a:lnTo>
                    <a:lnTo>
                      <a:pt x="234" y="1007"/>
                    </a:lnTo>
                    <a:lnTo>
                      <a:pt x="210" y="1048"/>
                    </a:lnTo>
                    <a:lnTo>
                      <a:pt x="191" y="1091"/>
                    </a:lnTo>
                    <a:lnTo>
                      <a:pt x="171" y="1133"/>
                    </a:lnTo>
                    <a:lnTo>
                      <a:pt x="151" y="1176"/>
                    </a:lnTo>
                    <a:lnTo>
                      <a:pt x="133" y="1219"/>
                    </a:lnTo>
                    <a:lnTo>
                      <a:pt x="117" y="1264"/>
                    </a:lnTo>
                    <a:lnTo>
                      <a:pt x="101" y="1307"/>
                    </a:lnTo>
                    <a:lnTo>
                      <a:pt x="86" y="1352"/>
                    </a:lnTo>
                    <a:lnTo>
                      <a:pt x="74" y="1399"/>
                    </a:lnTo>
                    <a:lnTo>
                      <a:pt x="61" y="1444"/>
                    </a:lnTo>
                    <a:lnTo>
                      <a:pt x="49" y="1491"/>
                    </a:lnTo>
                    <a:lnTo>
                      <a:pt x="40" y="1537"/>
                    </a:lnTo>
                    <a:lnTo>
                      <a:pt x="31" y="1584"/>
                    </a:lnTo>
                    <a:lnTo>
                      <a:pt x="22" y="1631"/>
                    </a:lnTo>
                    <a:lnTo>
                      <a:pt x="14" y="1679"/>
                    </a:lnTo>
                    <a:lnTo>
                      <a:pt x="9" y="1728"/>
                    </a:lnTo>
                    <a:lnTo>
                      <a:pt x="5" y="1776"/>
                    </a:lnTo>
                    <a:lnTo>
                      <a:pt x="2" y="1825"/>
                    </a:lnTo>
                    <a:lnTo>
                      <a:pt x="0" y="1874"/>
                    </a:lnTo>
                    <a:lnTo>
                      <a:pt x="0" y="1924"/>
                    </a:lnTo>
                    <a:lnTo>
                      <a:pt x="0" y="1958"/>
                    </a:lnTo>
                    <a:lnTo>
                      <a:pt x="0" y="1958"/>
                    </a:lnTo>
                    <a:lnTo>
                      <a:pt x="0" y="2007"/>
                    </a:lnTo>
                    <a:lnTo>
                      <a:pt x="2" y="2055"/>
                    </a:lnTo>
                    <a:lnTo>
                      <a:pt x="5" y="2106"/>
                    </a:lnTo>
                    <a:lnTo>
                      <a:pt x="9" y="2154"/>
                    </a:lnTo>
                    <a:lnTo>
                      <a:pt x="14" y="2203"/>
                    </a:lnTo>
                    <a:lnTo>
                      <a:pt x="22" y="2249"/>
                    </a:lnTo>
                    <a:lnTo>
                      <a:pt x="31" y="2298"/>
                    </a:lnTo>
                    <a:lnTo>
                      <a:pt x="40" y="2345"/>
                    </a:lnTo>
                    <a:lnTo>
                      <a:pt x="49" y="2391"/>
                    </a:lnTo>
                    <a:lnTo>
                      <a:pt x="61" y="2436"/>
                    </a:lnTo>
                    <a:lnTo>
                      <a:pt x="74" y="2483"/>
                    </a:lnTo>
                    <a:lnTo>
                      <a:pt x="86" y="2528"/>
                    </a:lnTo>
                    <a:lnTo>
                      <a:pt x="101" y="2573"/>
                    </a:lnTo>
                    <a:lnTo>
                      <a:pt x="117" y="2618"/>
                    </a:lnTo>
                    <a:lnTo>
                      <a:pt x="133" y="2661"/>
                    </a:lnTo>
                    <a:lnTo>
                      <a:pt x="151" y="2706"/>
                    </a:lnTo>
                    <a:lnTo>
                      <a:pt x="171" y="2747"/>
                    </a:lnTo>
                    <a:lnTo>
                      <a:pt x="191" y="2791"/>
                    </a:lnTo>
                    <a:lnTo>
                      <a:pt x="210" y="2832"/>
                    </a:lnTo>
                    <a:lnTo>
                      <a:pt x="234" y="2873"/>
                    </a:lnTo>
                    <a:lnTo>
                      <a:pt x="255" y="2915"/>
                    </a:lnTo>
                    <a:lnTo>
                      <a:pt x="279" y="2954"/>
                    </a:lnTo>
                    <a:lnTo>
                      <a:pt x="304" y="2994"/>
                    </a:lnTo>
                    <a:lnTo>
                      <a:pt x="329" y="3032"/>
                    </a:lnTo>
                    <a:lnTo>
                      <a:pt x="356" y="3069"/>
                    </a:lnTo>
                    <a:lnTo>
                      <a:pt x="383" y="3107"/>
                    </a:lnTo>
                    <a:lnTo>
                      <a:pt x="412" y="3145"/>
                    </a:lnTo>
                    <a:lnTo>
                      <a:pt x="440" y="3181"/>
                    </a:lnTo>
                    <a:lnTo>
                      <a:pt x="471" y="3215"/>
                    </a:lnTo>
                    <a:lnTo>
                      <a:pt x="502" y="3249"/>
                    </a:lnTo>
                    <a:lnTo>
                      <a:pt x="532" y="3283"/>
                    </a:lnTo>
                    <a:lnTo>
                      <a:pt x="564" y="3316"/>
                    </a:lnTo>
                    <a:lnTo>
                      <a:pt x="564" y="3316"/>
                    </a:lnTo>
                    <a:lnTo>
                      <a:pt x="597" y="3348"/>
                    </a:lnTo>
                    <a:lnTo>
                      <a:pt x="631" y="3380"/>
                    </a:lnTo>
                    <a:lnTo>
                      <a:pt x="665" y="3411"/>
                    </a:lnTo>
                    <a:lnTo>
                      <a:pt x="701" y="3440"/>
                    </a:lnTo>
                    <a:lnTo>
                      <a:pt x="737" y="3470"/>
                    </a:lnTo>
                    <a:lnTo>
                      <a:pt x="773" y="3497"/>
                    </a:lnTo>
                    <a:lnTo>
                      <a:pt x="811" y="3524"/>
                    </a:lnTo>
                    <a:lnTo>
                      <a:pt x="849" y="3551"/>
                    </a:lnTo>
                    <a:lnTo>
                      <a:pt x="888" y="3576"/>
                    </a:lnTo>
                    <a:lnTo>
                      <a:pt x="928" y="3602"/>
                    </a:lnTo>
                    <a:lnTo>
                      <a:pt x="967" y="3625"/>
                    </a:lnTo>
                    <a:lnTo>
                      <a:pt x="1007" y="3648"/>
                    </a:lnTo>
                    <a:lnTo>
                      <a:pt x="1048" y="3670"/>
                    </a:lnTo>
                    <a:lnTo>
                      <a:pt x="1091" y="3691"/>
                    </a:lnTo>
                    <a:lnTo>
                      <a:pt x="1133" y="3711"/>
                    </a:lnTo>
                    <a:lnTo>
                      <a:pt x="1176" y="3729"/>
                    </a:lnTo>
                    <a:lnTo>
                      <a:pt x="1219" y="3747"/>
                    </a:lnTo>
                    <a:lnTo>
                      <a:pt x="1264" y="3763"/>
                    </a:lnTo>
                    <a:lnTo>
                      <a:pt x="1307" y="3780"/>
                    </a:lnTo>
                    <a:lnTo>
                      <a:pt x="1352" y="3794"/>
                    </a:lnTo>
                    <a:lnTo>
                      <a:pt x="1399" y="3808"/>
                    </a:lnTo>
                    <a:lnTo>
                      <a:pt x="1444" y="3821"/>
                    </a:lnTo>
                    <a:lnTo>
                      <a:pt x="1490" y="3832"/>
                    </a:lnTo>
                    <a:lnTo>
                      <a:pt x="1537" y="3842"/>
                    </a:lnTo>
                    <a:lnTo>
                      <a:pt x="1584" y="3851"/>
                    </a:lnTo>
                    <a:lnTo>
                      <a:pt x="1631" y="3859"/>
                    </a:lnTo>
                    <a:lnTo>
                      <a:pt x="1679" y="3866"/>
                    </a:lnTo>
                    <a:lnTo>
                      <a:pt x="1728" y="3871"/>
                    </a:lnTo>
                    <a:lnTo>
                      <a:pt x="1776" y="3877"/>
                    </a:lnTo>
                    <a:lnTo>
                      <a:pt x="1825" y="3878"/>
                    </a:lnTo>
                    <a:lnTo>
                      <a:pt x="1873" y="3880"/>
                    </a:lnTo>
                    <a:lnTo>
                      <a:pt x="1924" y="3882"/>
                    </a:lnTo>
                    <a:lnTo>
                      <a:pt x="3836" y="3882"/>
                    </a:lnTo>
                    <a:lnTo>
                      <a:pt x="3836" y="3882"/>
                    </a:lnTo>
                    <a:lnTo>
                      <a:pt x="3836" y="3882"/>
                    </a:lnTo>
                    <a:lnTo>
                      <a:pt x="3885" y="3880"/>
                    </a:lnTo>
                    <a:lnTo>
                      <a:pt x="3935" y="3878"/>
                    </a:lnTo>
                    <a:lnTo>
                      <a:pt x="3984" y="3877"/>
                    </a:lnTo>
                    <a:lnTo>
                      <a:pt x="4032" y="3871"/>
                    </a:lnTo>
                    <a:lnTo>
                      <a:pt x="4081" y="3866"/>
                    </a:lnTo>
                    <a:lnTo>
                      <a:pt x="4128" y="3859"/>
                    </a:lnTo>
                    <a:lnTo>
                      <a:pt x="4176" y="3851"/>
                    </a:lnTo>
                    <a:lnTo>
                      <a:pt x="4223" y="3842"/>
                    </a:lnTo>
                    <a:lnTo>
                      <a:pt x="4270" y="3832"/>
                    </a:lnTo>
                    <a:lnTo>
                      <a:pt x="4316" y="3821"/>
                    </a:lnTo>
                    <a:lnTo>
                      <a:pt x="4361" y="3808"/>
                    </a:lnTo>
                    <a:lnTo>
                      <a:pt x="4408" y="3794"/>
                    </a:lnTo>
                    <a:lnTo>
                      <a:pt x="4453" y="3780"/>
                    </a:lnTo>
                    <a:lnTo>
                      <a:pt x="4496" y="3763"/>
                    </a:lnTo>
                    <a:lnTo>
                      <a:pt x="4541" y="3747"/>
                    </a:lnTo>
                    <a:lnTo>
                      <a:pt x="4584" y="3729"/>
                    </a:lnTo>
                    <a:lnTo>
                      <a:pt x="4627" y="3711"/>
                    </a:lnTo>
                    <a:lnTo>
                      <a:pt x="4669" y="3691"/>
                    </a:lnTo>
                    <a:lnTo>
                      <a:pt x="4712" y="3670"/>
                    </a:lnTo>
                    <a:lnTo>
                      <a:pt x="4751" y="3648"/>
                    </a:lnTo>
                    <a:lnTo>
                      <a:pt x="4793" y="3625"/>
                    </a:lnTo>
                    <a:lnTo>
                      <a:pt x="4832" y="3602"/>
                    </a:lnTo>
                    <a:lnTo>
                      <a:pt x="4872" y="3576"/>
                    </a:lnTo>
                    <a:lnTo>
                      <a:pt x="4911" y="3551"/>
                    </a:lnTo>
                    <a:lnTo>
                      <a:pt x="4949" y="3524"/>
                    </a:lnTo>
                    <a:lnTo>
                      <a:pt x="4987" y="3497"/>
                    </a:lnTo>
                    <a:lnTo>
                      <a:pt x="5023" y="3470"/>
                    </a:lnTo>
                    <a:lnTo>
                      <a:pt x="5059" y="3440"/>
                    </a:lnTo>
                    <a:lnTo>
                      <a:pt x="5095" y="3411"/>
                    </a:lnTo>
                    <a:lnTo>
                      <a:pt x="5129" y="3380"/>
                    </a:lnTo>
                    <a:lnTo>
                      <a:pt x="5163" y="3348"/>
                    </a:lnTo>
                    <a:lnTo>
                      <a:pt x="5196" y="3316"/>
                    </a:lnTo>
                    <a:lnTo>
                      <a:pt x="5196" y="3316"/>
                    </a:lnTo>
                    <a:lnTo>
                      <a:pt x="5228" y="3283"/>
                    </a:lnTo>
                    <a:lnTo>
                      <a:pt x="5258" y="3249"/>
                    </a:lnTo>
                    <a:lnTo>
                      <a:pt x="5289" y="3215"/>
                    </a:lnTo>
                    <a:lnTo>
                      <a:pt x="5320" y="3181"/>
                    </a:lnTo>
                    <a:lnTo>
                      <a:pt x="5348" y="3145"/>
                    </a:lnTo>
                    <a:lnTo>
                      <a:pt x="5377" y="3107"/>
                    </a:lnTo>
                    <a:lnTo>
                      <a:pt x="5404" y="3069"/>
                    </a:lnTo>
                    <a:lnTo>
                      <a:pt x="5431" y="3032"/>
                    </a:lnTo>
                    <a:lnTo>
                      <a:pt x="5456" y="2994"/>
                    </a:lnTo>
                    <a:lnTo>
                      <a:pt x="5480" y="2954"/>
                    </a:lnTo>
                    <a:lnTo>
                      <a:pt x="5505" y="2915"/>
                    </a:lnTo>
                    <a:lnTo>
                      <a:pt x="5526" y="2873"/>
                    </a:lnTo>
                    <a:lnTo>
                      <a:pt x="5548" y="2832"/>
                    </a:lnTo>
                    <a:lnTo>
                      <a:pt x="5569" y="2791"/>
                    </a:lnTo>
                    <a:lnTo>
                      <a:pt x="5589" y="2747"/>
                    </a:lnTo>
                    <a:lnTo>
                      <a:pt x="5609" y="2704"/>
                    </a:lnTo>
                    <a:lnTo>
                      <a:pt x="5625" y="2661"/>
                    </a:lnTo>
                    <a:lnTo>
                      <a:pt x="5643" y="2618"/>
                    </a:lnTo>
                    <a:lnTo>
                      <a:pt x="5659" y="2573"/>
                    </a:lnTo>
                    <a:lnTo>
                      <a:pt x="5674" y="2528"/>
                    </a:lnTo>
                    <a:lnTo>
                      <a:pt x="5686" y="2483"/>
                    </a:lnTo>
                    <a:lnTo>
                      <a:pt x="5699" y="2436"/>
                    </a:lnTo>
                    <a:lnTo>
                      <a:pt x="5711" y="2391"/>
                    </a:lnTo>
                    <a:lnTo>
                      <a:pt x="5720" y="2345"/>
                    </a:lnTo>
                    <a:lnTo>
                      <a:pt x="5729" y="2296"/>
                    </a:lnTo>
                    <a:lnTo>
                      <a:pt x="5738" y="2249"/>
                    </a:lnTo>
                    <a:lnTo>
                      <a:pt x="5744" y="2201"/>
                    </a:lnTo>
                    <a:lnTo>
                      <a:pt x="5751" y="2154"/>
                    </a:lnTo>
                    <a:lnTo>
                      <a:pt x="5755" y="2106"/>
                    </a:lnTo>
                    <a:lnTo>
                      <a:pt x="5758" y="2055"/>
                    </a:lnTo>
                    <a:lnTo>
                      <a:pt x="5760" y="2007"/>
                    </a:lnTo>
                    <a:lnTo>
                      <a:pt x="5760" y="1956"/>
                    </a:lnTo>
                    <a:lnTo>
                      <a:pt x="5760" y="1924"/>
                    </a:lnTo>
                    <a:lnTo>
                      <a:pt x="5760" y="1924"/>
                    </a:lnTo>
                    <a:lnTo>
                      <a:pt x="5760" y="1877"/>
                    </a:lnTo>
                    <a:lnTo>
                      <a:pt x="5758" y="1829"/>
                    </a:lnTo>
                    <a:lnTo>
                      <a:pt x="5755" y="1782"/>
                    </a:lnTo>
                    <a:lnTo>
                      <a:pt x="5751" y="1735"/>
                    </a:lnTo>
                    <a:lnTo>
                      <a:pt x="5746" y="1688"/>
                    </a:lnTo>
                    <a:lnTo>
                      <a:pt x="5740" y="1643"/>
                    </a:lnTo>
                    <a:lnTo>
                      <a:pt x="5731" y="1597"/>
                    </a:lnTo>
                    <a:lnTo>
                      <a:pt x="5724" y="1552"/>
                    </a:lnTo>
                    <a:lnTo>
                      <a:pt x="5713" y="1507"/>
                    </a:lnTo>
                    <a:lnTo>
                      <a:pt x="5704" y="1462"/>
                    </a:lnTo>
                    <a:lnTo>
                      <a:pt x="5692" y="1417"/>
                    </a:lnTo>
                    <a:lnTo>
                      <a:pt x="5679" y="1374"/>
                    </a:lnTo>
                    <a:lnTo>
                      <a:pt x="5650" y="1287"/>
                    </a:lnTo>
                    <a:lnTo>
                      <a:pt x="5618" y="1203"/>
                    </a:lnTo>
                    <a:lnTo>
                      <a:pt x="5618" y="1203"/>
                    </a:lnTo>
                    <a:lnTo>
                      <a:pt x="5614" y="1205"/>
                    </a:lnTo>
                    <a:lnTo>
                      <a:pt x="5614" y="1205"/>
                    </a:lnTo>
                    <a:close/>
                  </a:path>
                </a:pathLst>
              </a:custGeom>
              <a:solidFill>
                <a:srgbClr val="323E50"/>
              </a:solidFill>
              <a:ln w="9525">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nSpc>
                    <a:spcPct val="85000"/>
                  </a:lnSpc>
                  <a:defRPr/>
                </a:pPr>
                <a:endParaRPr lang="en-US" sz="1200">
                  <a:latin typeface="Times"/>
                </a:endParaRPr>
              </a:p>
            </p:txBody>
          </p:sp>
        </p:grpSp>
        <p:sp>
          <p:nvSpPr>
            <p:cNvPr id="21" name="Rectangle 36"/>
            <p:cNvSpPr/>
            <p:nvPr/>
          </p:nvSpPr>
          <p:spPr>
            <a:xfrm>
              <a:off x="3538487" y="2520506"/>
              <a:ext cx="1574599" cy="3524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r>
                <a:rPr lang="zh-TW" altLang="en-US" sz="15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各機關學校用人費管理資訊系統</a:t>
              </a:r>
            </a:p>
          </p:txBody>
        </p:sp>
      </p:grpSp>
      <p:grpSp>
        <p:nvGrpSpPr>
          <p:cNvPr id="24" name="群組 23"/>
          <p:cNvGrpSpPr/>
          <p:nvPr/>
        </p:nvGrpSpPr>
        <p:grpSpPr>
          <a:xfrm>
            <a:off x="6756290" y="2724150"/>
            <a:ext cx="1605689" cy="1520948"/>
            <a:chOff x="6314898" y="321361"/>
            <a:chExt cx="1811734" cy="1811734"/>
          </a:xfrm>
          <a:scene3d>
            <a:camera prst="orthographicFront"/>
            <a:lightRig rig="flat" dir="t"/>
          </a:scene3d>
        </p:grpSpPr>
        <p:sp>
          <p:nvSpPr>
            <p:cNvPr id="25" name="橢圓 24"/>
            <p:cNvSpPr/>
            <p:nvPr/>
          </p:nvSpPr>
          <p:spPr>
            <a:xfrm>
              <a:off x="6314898" y="321361"/>
              <a:ext cx="1811734" cy="1811734"/>
            </a:xfrm>
            <a:prstGeom prst="ellipse">
              <a:avLst/>
            </a:prstGeom>
            <a:solidFill>
              <a:srgbClr val="631125"/>
            </a:solidFill>
            <a:effectLst>
              <a:outerShdw blurRad="50800" dist="38100" dir="8100000" algn="tr" rotWithShape="0">
                <a:prstClr val="black">
                  <a:alpha val="40000"/>
                </a:prstClr>
              </a:outerShdw>
            </a:effectLst>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rgbClr r="0" g="0" b="0"/>
            </a:effectRef>
            <a:fontRef idx="minor">
              <a:schemeClr val="lt1"/>
            </a:fontRef>
          </p:style>
        </p:sp>
        <p:sp>
          <p:nvSpPr>
            <p:cNvPr id="26" name="橢圓 4"/>
            <p:cNvSpPr txBox="1"/>
            <p:nvPr/>
          </p:nvSpPr>
          <p:spPr>
            <a:xfrm>
              <a:off x="6580220" y="586683"/>
              <a:ext cx="1281090" cy="128109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666750">
                <a:lnSpc>
                  <a:spcPct val="90000"/>
                </a:lnSpc>
                <a:spcBef>
                  <a:spcPct val="0"/>
                </a:spcBef>
                <a:spcAft>
                  <a:spcPct val="35000"/>
                </a:spcAft>
              </a:pPr>
              <a:r>
                <a:rPr lang="zh-TW" altLang="en-US" sz="21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整合資源並共享</a:t>
              </a:r>
            </a:p>
          </p:txBody>
        </p:sp>
      </p:gr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3834" y="637686"/>
            <a:ext cx="2691302" cy="2297179"/>
          </a:xfrm>
          <a:prstGeom prst="rect">
            <a:avLst/>
          </a:prstGeom>
        </p:spPr>
      </p:pic>
      <p:sp>
        <p:nvSpPr>
          <p:cNvPr id="3" name="投影片編號版面配置區 2">
            <a:extLst>
              <a:ext uri="{FF2B5EF4-FFF2-40B4-BE49-F238E27FC236}">
                <a16:creationId xmlns:a16="http://schemas.microsoft.com/office/drawing/2014/main" id="{3E3B2CD3-9BEA-4EB5-B0B9-0478D18CDC69}"/>
              </a:ext>
            </a:extLst>
          </p:cNvPr>
          <p:cNvSpPr>
            <a:spLocks noGrp="1"/>
          </p:cNvSpPr>
          <p:nvPr>
            <p:ph type="sldNum" sz="quarter" idx="12"/>
          </p:nvPr>
        </p:nvSpPr>
        <p:spPr/>
        <p:txBody>
          <a:bodyPr/>
          <a:lstStyle/>
          <a:p>
            <a:fld id="{443609E0-E1B0-48A0-A8C7-BBCC2D839C84}" type="slidenum">
              <a:rPr lang="zh-CN" altLang="en-US" smtClean="0"/>
              <a:t>17</a:t>
            </a:fld>
            <a:endParaRPr lang="zh-CN" altLang="en-US"/>
          </a:p>
        </p:txBody>
      </p:sp>
    </p:spTree>
    <p:extLst>
      <p:ext uri="{BB962C8B-B14F-4D97-AF65-F5344CB8AC3E}">
        <p14:creationId xmlns:p14="http://schemas.microsoft.com/office/powerpoint/2010/main" val="123877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2"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矩形 7"/>
          <p:cNvSpPr/>
          <p:nvPr/>
        </p:nvSpPr>
        <p:spPr>
          <a:xfrm>
            <a:off x="1" y="0"/>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矩形 8"/>
          <p:cNvSpPr/>
          <p:nvPr/>
        </p:nvSpPr>
        <p:spPr>
          <a:xfrm>
            <a:off x="0" y="5048493"/>
            <a:ext cx="9070154"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矩形 9"/>
          <p:cNvSpPr/>
          <p:nvPr/>
        </p:nvSpPr>
        <p:spPr>
          <a:xfrm>
            <a:off x="9053560" y="5166"/>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任意多边形: 形状 22">
            <a:extLst>
              <a:ext uri="{FF2B5EF4-FFF2-40B4-BE49-F238E27FC236}">
                <a16:creationId xmlns:a16="http://schemas.microsoft.com/office/drawing/2014/main" id="{1782A73D-068A-4071-B64D-47D898580182}"/>
              </a:ext>
            </a:extLst>
          </p:cNvPr>
          <p:cNvSpPr>
            <a:spLocks/>
          </p:cNvSpPr>
          <p:nvPr/>
        </p:nvSpPr>
        <p:spPr bwMode="auto">
          <a:xfrm>
            <a:off x="218873" y="94847"/>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2" name="任意多边形: 形状 20">
            <a:extLst>
              <a:ext uri="{FF2B5EF4-FFF2-40B4-BE49-F238E27FC236}">
                <a16:creationId xmlns:a16="http://schemas.microsoft.com/office/drawing/2014/main" id="{B5FDF3F4-9DBB-497A-BDC3-FB0610976AA2}"/>
              </a:ext>
            </a:extLst>
          </p:cNvPr>
          <p:cNvSpPr>
            <a:spLocks/>
          </p:cNvSpPr>
          <p:nvPr/>
        </p:nvSpPr>
        <p:spPr bwMode="auto">
          <a:xfrm>
            <a:off x="358091" y="295439"/>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34" name="矩形 33"/>
          <p:cNvSpPr/>
          <p:nvPr/>
        </p:nvSpPr>
        <p:spPr>
          <a:xfrm>
            <a:off x="915693" y="390523"/>
            <a:ext cx="5631670" cy="415498"/>
          </a:xfrm>
          <a:prstGeom prst="rect">
            <a:avLst/>
          </a:prstGeom>
        </p:spPr>
        <p:txBody>
          <a:bodyPr wrap="none">
            <a:spAutoFit/>
          </a:bodyPr>
          <a:lstStyle/>
          <a:p>
            <a:r>
              <a:rPr lang="zh-TW" altLang="en-US" sz="2100" b="1" kern="100" dirty="0">
                <a:ea typeface="標楷體" panose="03000509000000000000" pitchFamily="65" charset="-120"/>
                <a:cs typeface="Times New Roman" panose="02020603050405020304" pitchFamily="18" charset="0"/>
              </a:rPr>
              <a:t>十三、漸進精簡編制外人力 打造精實廉能團隊</a:t>
            </a:r>
            <a:endParaRPr lang="zh-TW" altLang="en-US" sz="2100" dirty="0"/>
          </a:p>
        </p:txBody>
      </p:sp>
      <p:sp>
        <p:nvSpPr>
          <p:cNvPr id="27" name="矩形 26"/>
          <p:cNvSpPr/>
          <p:nvPr/>
        </p:nvSpPr>
        <p:spPr>
          <a:xfrm>
            <a:off x="1245213" y="1009357"/>
            <a:ext cx="6421727" cy="784830"/>
          </a:xfrm>
          <a:prstGeom prst="rect">
            <a:avLst/>
          </a:prstGeom>
        </p:spPr>
        <p:txBody>
          <a:bodyPr wrap="square">
            <a:spAutoFit/>
          </a:bodyPr>
          <a:lstStyle/>
          <a:p>
            <a:r>
              <a:rPr lang="zh-TW" altLang="en-US" sz="1500" dirty="0">
                <a:latin typeface="標楷體" panose="03000509000000000000" pitchFamily="65" charset="-120"/>
                <a:ea typeface="標楷體" panose="03000509000000000000" pitchFamily="65" charset="-120"/>
              </a:rPr>
              <a:t>為打造精實廉能團隊，於維護現職人員權益之原則下，本處妥善研擬精簡方案及建立嚴謹考核制度，落實獎優汱劣，以期各單位人事結構達合理配置。</a:t>
            </a:r>
          </a:p>
        </p:txBody>
      </p:sp>
      <p:sp>
        <p:nvSpPr>
          <p:cNvPr id="28" name="矩形 27"/>
          <p:cNvSpPr/>
          <p:nvPr/>
        </p:nvSpPr>
        <p:spPr>
          <a:xfrm>
            <a:off x="2057400" y="4633868"/>
            <a:ext cx="3560590" cy="300082"/>
          </a:xfrm>
          <a:prstGeom prst="rect">
            <a:avLst/>
          </a:prstGeom>
        </p:spPr>
        <p:txBody>
          <a:bodyPr wrap="none">
            <a:spAutoFit/>
          </a:bodyPr>
          <a:lstStyle/>
          <a:p>
            <a:r>
              <a:rPr lang="en-US" altLang="zh-TW" sz="1350" dirty="0">
                <a:solidFill>
                  <a:schemeClr val="accent1">
                    <a:lumMod val="50000"/>
                  </a:schemeClr>
                </a:solidFill>
                <a:latin typeface="標楷體" panose="03000509000000000000" pitchFamily="65" charset="-120"/>
                <a:ea typeface="標楷體" panose="03000509000000000000" pitchFamily="65" charset="-120"/>
              </a:rPr>
              <a:t>108-111</a:t>
            </a:r>
            <a:r>
              <a:rPr lang="zh-TW" altLang="en-US" sz="1350" dirty="0">
                <a:solidFill>
                  <a:schemeClr val="accent1">
                    <a:lumMod val="50000"/>
                  </a:schemeClr>
                </a:solidFill>
                <a:latin typeface="標楷體" panose="03000509000000000000" pitchFamily="65" charset="-120"/>
                <a:ea typeface="標楷體" panose="03000509000000000000" pitchFamily="65" charset="-120"/>
              </a:rPr>
              <a:t>地方款</a:t>
            </a:r>
            <a:r>
              <a:rPr lang="zh-TW" altLang="zh-TW" sz="1350" dirty="0">
                <a:solidFill>
                  <a:schemeClr val="accent1">
                    <a:lumMod val="50000"/>
                  </a:schemeClr>
                </a:solidFill>
                <a:latin typeface="標楷體" panose="03000509000000000000" pitchFamily="65" charset="-120"/>
                <a:ea typeface="標楷體" panose="03000509000000000000" pitchFamily="65" charset="-120"/>
              </a:rPr>
              <a:t>約用人力預算員額精實管理圖</a:t>
            </a:r>
          </a:p>
        </p:txBody>
      </p:sp>
      <p:pic>
        <p:nvPicPr>
          <p:cNvPr id="30" name="圖片 29"/>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706860" y="2232670"/>
            <a:ext cx="1437140" cy="1437140"/>
          </a:xfrm>
          <a:prstGeom prst="rect">
            <a:avLst/>
          </a:prstGeom>
        </p:spPr>
      </p:pic>
      <p:sp>
        <p:nvSpPr>
          <p:cNvPr id="31" name="橢圓 30"/>
          <p:cNvSpPr/>
          <p:nvPr/>
        </p:nvSpPr>
        <p:spPr>
          <a:xfrm>
            <a:off x="6277101" y="2470483"/>
            <a:ext cx="1970318" cy="2007057"/>
          </a:xfrm>
          <a:prstGeom prst="ellipse">
            <a:avLst/>
          </a:prstGeom>
          <a:solidFill>
            <a:schemeClr val="accent1">
              <a:lumMod val="75000"/>
            </a:schemeClr>
          </a:solidFill>
          <a:effectLst>
            <a:outerShdw blurRad="50800" dist="38100" dir="8100000" algn="tr"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zh-TW" altLang="en-US" sz="1350" dirty="0"/>
          </a:p>
        </p:txBody>
      </p:sp>
      <p:graphicFrame>
        <p:nvGraphicFramePr>
          <p:cNvPr id="32" name="資料庫圖表 31"/>
          <p:cNvGraphicFramePr/>
          <p:nvPr>
            <p:extLst>
              <p:ext uri="{D42A27DB-BD31-4B8C-83A1-F6EECF244321}">
                <p14:modId xmlns:p14="http://schemas.microsoft.com/office/powerpoint/2010/main" val="3371071648"/>
              </p:ext>
            </p:extLst>
          </p:nvPr>
        </p:nvGraphicFramePr>
        <p:xfrm>
          <a:off x="6402336" y="2969540"/>
          <a:ext cx="2197994" cy="12908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3" name="矩形 32"/>
          <p:cNvSpPr/>
          <p:nvPr/>
        </p:nvSpPr>
        <p:spPr>
          <a:xfrm>
            <a:off x="6633138" y="2595057"/>
            <a:ext cx="1372993" cy="323165"/>
          </a:xfrm>
          <a:prstGeom prst="rect">
            <a:avLst/>
          </a:prstGeom>
        </p:spPr>
        <p:txBody>
          <a:bodyPr wrap="square">
            <a:spAutoFit/>
          </a:bodyPr>
          <a:lstStyle/>
          <a:p>
            <a:r>
              <a:rPr lang="zh-TW" altLang="en-US" sz="15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精實廉能團隊</a:t>
            </a:r>
            <a:endParaRPr lang="zh-TW" altLang="en-US" sz="1500" b="1" dirty="0">
              <a:solidFill>
                <a:schemeClr val="bg1"/>
              </a:solidFill>
              <a:effectLst>
                <a:outerShdw blurRad="38100" dist="38100" dir="2700000" algn="tl">
                  <a:srgbClr val="000000">
                    <a:alpha val="43137"/>
                  </a:srgbClr>
                </a:outerShdw>
              </a:effectLst>
            </a:endParaRPr>
          </a:p>
        </p:txBody>
      </p:sp>
      <p:sp>
        <p:nvSpPr>
          <p:cNvPr id="2" name="投影片編號版面配置區 1">
            <a:extLst>
              <a:ext uri="{FF2B5EF4-FFF2-40B4-BE49-F238E27FC236}">
                <a16:creationId xmlns:a16="http://schemas.microsoft.com/office/drawing/2014/main" id="{15D9B617-2214-45F2-B0E1-C8731321DDF3}"/>
              </a:ext>
            </a:extLst>
          </p:cNvPr>
          <p:cNvSpPr>
            <a:spLocks noGrp="1"/>
          </p:cNvSpPr>
          <p:nvPr>
            <p:ph type="sldNum" sz="quarter" idx="12"/>
          </p:nvPr>
        </p:nvSpPr>
        <p:spPr/>
        <p:txBody>
          <a:bodyPr/>
          <a:lstStyle/>
          <a:p>
            <a:fld id="{443609E0-E1B0-48A0-A8C7-BBCC2D839C84}" type="slidenum">
              <a:rPr lang="zh-CN" altLang="en-US" smtClean="0"/>
              <a:t>18</a:t>
            </a:fld>
            <a:endParaRPr lang="zh-CN" altLang="en-US"/>
          </a:p>
        </p:txBody>
      </p:sp>
      <p:pic>
        <p:nvPicPr>
          <p:cNvPr id="3" name="圖片 2">
            <a:extLst>
              <a:ext uri="{FF2B5EF4-FFF2-40B4-BE49-F238E27FC236}">
                <a16:creationId xmlns:a16="http://schemas.microsoft.com/office/drawing/2014/main" id="{04F41956-F103-4E24-BF21-5C42731A9F0B}"/>
              </a:ext>
            </a:extLst>
          </p:cNvPr>
          <p:cNvPicPr>
            <a:picLocks noChangeAspect="1"/>
          </p:cNvPicPr>
          <p:nvPr/>
        </p:nvPicPr>
        <p:blipFill>
          <a:blip r:embed="rId9"/>
          <a:stretch>
            <a:fillRect/>
          </a:stretch>
        </p:blipFill>
        <p:spPr>
          <a:xfrm>
            <a:off x="1728442" y="1612683"/>
            <a:ext cx="4220664" cy="3015512"/>
          </a:xfrm>
          <a:prstGeom prst="rect">
            <a:avLst/>
          </a:prstGeom>
        </p:spPr>
      </p:pic>
    </p:spTree>
    <p:extLst>
      <p:ext uri="{BB962C8B-B14F-4D97-AF65-F5344CB8AC3E}">
        <p14:creationId xmlns:p14="http://schemas.microsoft.com/office/powerpoint/2010/main" val="10436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矩形 7"/>
          <p:cNvSpPr/>
          <p:nvPr/>
        </p:nvSpPr>
        <p:spPr>
          <a:xfrm>
            <a:off x="1" y="0"/>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矩形 8"/>
          <p:cNvSpPr/>
          <p:nvPr/>
        </p:nvSpPr>
        <p:spPr>
          <a:xfrm>
            <a:off x="0" y="5048493"/>
            <a:ext cx="9070154"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矩形 9"/>
          <p:cNvSpPr/>
          <p:nvPr/>
        </p:nvSpPr>
        <p:spPr>
          <a:xfrm>
            <a:off x="9053560" y="5166"/>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任意多边形: 形状 22">
            <a:extLst>
              <a:ext uri="{FF2B5EF4-FFF2-40B4-BE49-F238E27FC236}">
                <a16:creationId xmlns:a16="http://schemas.microsoft.com/office/drawing/2014/main" id="{1782A73D-068A-4071-B64D-47D898580182}"/>
              </a:ext>
            </a:extLst>
          </p:cNvPr>
          <p:cNvSpPr>
            <a:spLocks/>
          </p:cNvSpPr>
          <p:nvPr/>
        </p:nvSpPr>
        <p:spPr bwMode="auto">
          <a:xfrm>
            <a:off x="218873" y="94847"/>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2" name="任意多边形: 形状 20">
            <a:extLst>
              <a:ext uri="{FF2B5EF4-FFF2-40B4-BE49-F238E27FC236}">
                <a16:creationId xmlns:a16="http://schemas.microsoft.com/office/drawing/2014/main" id="{B5FDF3F4-9DBB-497A-BDC3-FB0610976AA2}"/>
              </a:ext>
            </a:extLst>
          </p:cNvPr>
          <p:cNvSpPr>
            <a:spLocks/>
          </p:cNvSpPr>
          <p:nvPr/>
        </p:nvSpPr>
        <p:spPr bwMode="auto">
          <a:xfrm>
            <a:off x="358091" y="295439"/>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34" name="矩形 33"/>
          <p:cNvSpPr/>
          <p:nvPr/>
        </p:nvSpPr>
        <p:spPr>
          <a:xfrm>
            <a:off x="915693" y="390523"/>
            <a:ext cx="7196201" cy="415498"/>
          </a:xfrm>
          <a:prstGeom prst="rect">
            <a:avLst/>
          </a:prstGeom>
        </p:spPr>
        <p:txBody>
          <a:bodyPr wrap="none">
            <a:spAutoFit/>
          </a:bodyPr>
          <a:lstStyle/>
          <a:p>
            <a:r>
              <a:rPr lang="zh-TW" altLang="en-US" sz="2100" b="1" kern="100" dirty="0">
                <a:ea typeface="標楷體" panose="03000509000000000000" pitchFamily="65" charset="-120"/>
                <a:cs typeface="Times New Roman" panose="02020603050405020304" pitchFamily="18" charset="0"/>
              </a:rPr>
              <a:t>十四、</a:t>
            </a:r>
            <a:r>
              <a:rPr lang="en-US" altLang="zh-TW" sz="2100" b="1" kern="100" dirty="0">
                <a:ea typeface="標楷體" panose="03000509000000000000" pitchFamily="65" charset="-120"/>
                <a:cs typeface="Times New Roman" panose="02020603050405020304" pitchFamily="18" charset="0"/>
              </a:rPr>
              <a:t>112</a:t>
            </a:r>
            <a:r>
              <a:rPr lang="zh-TW" altLang="en-US" sz="2100" b="1" kern="100" dirty="0">
                <a:ea typeface="標楷體" panose="03000509000000000000" pitchFamily="65" charset="-120"/>
                <a:cs typeface="Times New Roman" panose="02020603050405020304" pitchFamily="18" charset="0"/>
              </a:rPr>
              <a:t>年度預算編列情形及</a:t>
            </a:r>
            <a:r>
              <a:rPr lang="en-US" altLang="zh-TW" sz="2100" b="1" kern="100" dirty="0">
                <a:ea typeface="標楷體" panose="03000509000000000000" pitchFamily="65" charset="-120"/>
                <a:cs typeface="Times New Roman" panose="02020603050405020304" pitchFamily="18" charset="0"/>
              </a:rPr>
              <a:t>111</a:t>
            </a:r>
            <a:r>
              <a:rPr lang="zh-TW" altLang="en-US" sz="2100" b="1" kern="100" dirty="0">
                <a:ea typeface="標楷體" panose="03000509000000000000" pitchFamily="65" charset="-120"/>
                <a:cs typeface="Times New Roman" panose="02020603050405020304" pitchFamily="18" charset="0"/>
              </a:rPr>
              <a:t>年度預算執行情形及效益</a:t>
            </a:r>
            <a:endParaRPr lang="zh-TW" altLang="en-US" sz="2100" dirty="0"/>
          </a:p>
        </p:txBody>
      </p:sp>
      <p:sp>
        <p:nvSpPr>
          <p:cNvPr id="2" name="投影片編號版面配置區 1">
            <a:extLst>
              <a:ext uri="{FF2B5EF4-FFF2-40B4-BE49-F238E27FC236}">
                <a16:creationId xmlns:a16="http://schemas.microsoft.com/office/drawing/2014/main" id="{15D9B617-2214-45F2-B0E1-C8731321DDF3}"/>
              </a:ext>
            </a:extLst>
          </p:cNvPr>
          <p:cNvSpPr>
            <a:spLocks noGrp="1"/>
          </p:cNvSpPr>
          <p:nvPr>
            <p:ph type="sldNum" sz="quarter" idx="12"/>
          </p:nvPr>
        </p:nvSpPr>
        <p:spPr/>
        <p:txBody>
          <a:bodyPr/>
          <a:lstStyle/>
          <a:p>
            <a:fld id="{443609E0-E1B0-48A0-A8C7-BBCC2D839C84}" type="slidenum">
              <a:rPr lang="zh-CN" altLang="en-US" smtClean="0"/>
              <a:t>19</a:t>
            </a:fld>
            <a:endParaRPr lang="zh-CN" altLang="en-US"/>
          </a:p>
        </p:txBody>
      </p:sp>
      <p:pic>
        <p:nvPicPr>
          <p:cNvPr id="4098" name="圖片 1">
            <a:extLst>
              <a:ext uri="{FF2B5EF4-FFF2-40B4-BE49-F238E27FC236}">
                <a16:creationId xmlns:a16="http://schemas.microsoft.com/office/drawing/2014/main" id="{C503F559-4F02-4DEA-A157-C9ED72EE1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873251"/>
            <a:ext cx="4688093" cy="26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E86A2FB1-EE9C-4A81-90C1-4066887EDAEF}"/>
              </a:ext>
            </a:extLst>
          </p:cNvPr>
          <p:cNvSpPr/>
          <p:nvPr/>
        </p:nvSpPr>
        <p:spPr>
          <a:xfrm>
            <a:off x="4985078" y="4508871"/>
            <a:ext cx="3185487" cy="292388"/>
          </a:xfrm>
          <a:prstGeom prst="rect">
            <a:avLst/>
          </a:prstGeom>
        </p:spPr>
        <p:txBody>
          <a:bodyPr wrap="none">
            <a:spAutoFit/>
          </a:bodyPr>
          <a:lstStyle/>
          <a:p>
            <a:r>
              <a:rPr lang="en-US" altLang="zh-TW" sz="1300" kern="100" dirty="0">
                <a:latin typeface="標楷體" panose="03000509000000000000" pitchFamily="65" charset="-120"/>
                <a:ea typeface="標楷體" panose="03000509000000000000" pitchFamily="65" charset="-120"/>
                <a:cs typeface="Times New Roman" panose="02020603050405020304" pitchFamily="18" charset="0"/>
              </a:rPr>
              <a:t>112</a:t>
            </a:r>
            <a:r>
              <a:rPr lang="zh-TW" altLang="zh-TW" sz="1300" kern="100" dirty="0">
                <a:latin typeface="標楷體" panose="03000509000000000000" pitchFamily="65" charset="-120"/>
                <a:ea typeface="標楷體" panose="03000509000000000000" pitchFamily="65" charset="-120"/>
                <a:cs typeface="Times New Roman" panose="02020603050405020304" pitchFamily="18" charset="0"/>
              </a:rPr>
              <a:t>年度預算與</a:t>
            </a:r>
            <a:r>
              <a:rPr lang="en-US" altLang="zh-TW" sz="1300" kern="100" dirty="0">
                <a:latin typeface="標楷體" panose="03000509000000000000" pitchFamily="65" charset="-120"/>
                <a:ea typeface="標楷體" panose="03000509000000000000" pitchFamily="65" charset="-120"/>
                <a:cs typeface="Times New Roman" panose="02020603050405020304" pitchFamily="18" charset="0"/>
              </a:rPr>
              <a:t>111</a:t>
            </a:r>
            <a:r>
              <a:rPr lang="zh-TW" altLang="zh-TW" sz="1300" kern="100" dirty="0">
                <a:latin typeface="標楷體" panose="03000509000000000000" pitchFamily="65" charset="-120"/>
                <a:ea typeface="標楷體" panose="03000509000000000000" pitchFamily="65" charset="-120"/>
                <a:cs typeface="Times New Roman" panose="02020603050405020304" pitchFamily="18" charset="0"/>
              </a:rPr>
              <a:t>年度預算編列情形分析</a:t>
            </a:r>
            <a:endParaRPr lang="zh-TW" altLang="en-US" sz="1300" dirty="0">
              <a:latin typeface="標楷體" panose="03000509000000000000" pitchFamily="65" charset="-120"/>
              <a:ea typeface="標楷體" panose="03000509000000000000" pitchFamily="65" charset="-120"/>
            </a:endParaRPr>
          </a:p>
        </p:txBody>
      </p:sp>
      <p:sp>
        <p:nvSpPr>
          <p:cNvPr id="5" name="矩形 4">
            <a:extLst>
              <a:ext uri="{FF2B5EF4-FFF2-40B4-BE49-F238E27FC236}">
                <a16:creationId xmlns:a16="http://schemas.microsoft.com/office/drawing/2014/main" id="{9B64C427-B2AF-4517-A589-5C6463308309}"/>
              </a:ext>
            </a:extLst>
          </p:cNvPr>
          <p:cNvSpPr/>
          <p:nvPr/>
        </p:nvSpPr>
        <p:spPr>
          <a:xfrm>
            <a:off x="1015589" y="962620"/>
            <a:ext cx="6604411" cy="984757"/>
          </a:xfrm>
          <a:prstGeom prst="rect">
            <a:avLst/>
          </a:prstGeom>
        </p:spPr>
        <p:txBody>
          <a:bodyPr wrap="square">
            <a:spAutoFit/>
          </a:bodyPr>
          <a:lstStyle/>
          <a:p>
            <a:pPr>
              <a:lnSpc>
                <a:spcPts val="2400"/>
              </a:lnSpc>
            </a:pPr>
            <a:r>
              <a:rPr lang="en-US" altLang="zh-TW" sz="1500" dirty="0">
                <a:latin typeface="標楷體" panose="03000509000000000000" pitchFamily="65" charset="-120"/>
                <a:ea typeface="標楷體" panose="03000509000000000000" pitchFamily="65" charset="-120"/>
              </a:rPr>
              <a:t>(</a:t>
            </a:r>
            <a:r>
              <a:rPr lang="zh-TW" altLang="zh-TW" sz="1500" dirty="0">
                <a:latin typeface="標楷體" panose="03000509000000000000" pitchFamily="65" charset="-120"/>
                <a:ea typeface="標楷體" panose="03000509000000000000" pitchFamily="65" charset="-120"/>
              </a:rPr>
              <a:t>一</a:t>
            </a:r>
            <a:r>
              <a:rPr lang="en-US" altLang="zh-TW" sz="1500" dirty="0">
                <a:latin typeface="標楷體" panose="03000509000000000000" pitchFamily="65" charset="-120"/>
                <a:ea typeface="標楷體" panose="03000509000000000000" pitchFamily="65" charset="-120"/>
              </a:rPr>
              <a:t>)112</a:t>
            </a:r>
            <a:r>
              <a:rPr lang="zh-TW" altLang="zh-TW" sz="1500" dirty="0">
                <a:latin typeface="標楷體" panose="03000509000000000000" pitchFamily="65" charset="-120"/>
                <a:ea typeface="標楷體" panose="03000509000000000000" pitchFamily="65" charset="-120"/>
              </a:rPr>
              <a:t>年度預算案與</a:t>
            </a:r>
            <a:r>
              <a:rPr lang="en-US" altLang="zh-TW" sz="1500" dirty="0">
                <a:latin typeface="標楷體" panose="03000509000000000000" pitchFamily="65" charset="-120"/>
                <a:ea typeface="標楷體" panose="03000509000000000000" pitchFamily="65" charset="-120"/>
              </a:rPr>
              <a:t>111</a:t>
            </a:r>
            <a:r>
              <a:rPr lang="zh-TW" altLang="zh-TW" sz="1500" dirty="0">
                <a:latin typeface="標楷體" panose="03000509000000000000" pitchFamily="65" charset="-120"/>
                <a:ea typeface="標楷體" panose="03000509000000000000" pitchFamily="65" charset="-120"/>
              </a:rPr>
              <a:t>年度預算編列情形分析</a:t>
            </a:r>
          </a:p>
          <a:p>
            <a:pPr marL="446088">
              <a:lnSpc>
                <a:spcPts val="2400"/>
              </a:lnSpc>
            </a:pPr>
            <a:r>
              <a:rPr lang="en-US" altLang="zh-TW" sz="1500" dirty="0">
                <a:latin typeface="標楷體" panose="03000509000000000000" pitchFamily="65" charset="-120"/>
                <a:ea typeface="標楷體" panose="03000509000000000000" pitchFamily="65" charset="-120"/>
              </a:rPr>
              <a:t>111</a:t>
            </a:r>
            <a:r>
              <a:rPr lang="zh-TW" altLang="zh-TW" sz="1500" dirty="0">
                <a:latin typeface="標楷體" panose="03000509000000000000" pitchFamily="65" charset="-120"/>
                <a:ea typeface="標楷體" panose="03000509000000000000" pitchFamily="65" charset="-120"/>
              </a:rPr>
              <a:t>年度預算為</a:t>
            </a:r>
            <a:r>
              <a:rPr lang="en-US" altLang="zh-TW" sz="1500" dirty="0">
                <a:latin typeface="標楷體" panose="03000509000000000000" pitchFamily="65" charset="-120"/>
                <a:ea typeface="標楷體" panose="03000509000000000000" pitchFamily="65" charset="-120"/>
              </a:rPr>
              <a:t>2</a:t>
            </a:r>
            <a:r>
              <a:rPr lang="zh-TW" altLang="zh-TW" sz="1500" dirty="0">
                <a:latin typeface="標楷體" panose="03000509000000000000" pitchFamily="65" charset="-120"/>
                <a:ea typeface="標楷體" panose="03000509000000000000" pitchFamily="65" charset="-120"/>
              </a:rPr>
              <a:t>仟</a:t>
            </a:r>
            <a:r>
              <a:rPr lang="en-US" altLang="zh-TW" sz="1500" dirty="0">
                <a:latin typeface="標楷體" panose="03000509000000000000" pitchFamily="65" charset="-120"/>
                <a:ea typeface="標楷體" panose="03000509000000000000" pitchFamily="65" charset="-120"/>
              </a:rPr>
              <a:t>223</a:t>
            </a:r>
            <a:r>
              <a:rPr lang="zh-TW" altLang="zh-TW" sz="1500" dirty="0">
                <a:latin typeface="標楷體" panose="03000509000000000000" pitchFamily="65" charset="-120"/>
                <a:ea typeface="標楷體" panose="03000509000000000000" pitchFamily="65" charset="-120"/>
              </a:rPr>
              <a:t>萬</a:t>
            </a:r>
            <a:r>
              <a:rPr lang="en-US" altLang="zh-TW" sz="1500" dirty="0">
                <a:latin typeface="標楷體" panose="03000509000000000000" pitchFamily="65" charset="-120"/>
                <a:ea typeface="標楷體" panose="03000509000000000000" pitchFamily="65" charset="-120"/>
              </a:rPr>
              <a:t>7</a:t>
            </a:r>
            <a:r>
              <a:rPr lang="zh-TW" altLang="zh-TW" sz="1500" dirty="0">
                <a:latin typeface="標楷體" panose="03000509000000000000" pitchFamily="65" charset="-120"/>
                <a:ea typeface="標楷體" panose="03000509000000000000" pitchFamily="65" charset="-120"/>
              </a:rPr>
              <a:t>千元，</a:t>
            </a:r>
            <a:r>
              <a:rPr lang="en-US" altLang="zh-TW" sz="1500" dirty="0">
                <a:latin typeface="標楷體" panose="03000509000000000000" pitchFamily="65" charset="-120"/>
                <a:ea typeface="標楷體" panose="03000509000000000000" pitchFamily="65" charset="-120"/>
              </a:rPr>
              <a:t>112</a:t>
            </a:r>
            <a:r>
              <a:rPr lang="zh-TW" altLang="zh-TW" sz="1500" dirty="0">
                <a:latin typeface="標楷體" panose="03000509000000000000" pitchFamily="65" charset="-120"/>
                <a:ea typeface="標楷體" panose="03000509000000000000" pitchFamily="65" charset="-120"/>
              </a:rPr>
              <a:t>年預算案預算額度為</a:t>
            </a:r>
            <a:r>
              <a:rPr lang="en-US" altLang="zh-TW" sz="1500" dirty="0">
                <a:latin typeface="標楷體" panose="03000509000000000000" pitchFamily="65" charset="-120"/>
                <a:ea typeface="標楷體" panose="03000509000000000000" pitchFamily="65" charset="-120"/>
              </a:rPr>
              <a:t>2</a:t>
            </a:r>
            <a:r>
              <a:rPr lang="zh-TW" altLang="zh-TW" sz="1500" dirty="0">
                <a:latin typeface="標楷體" panose="03000509000000000000" pitchFamily="65" charset="-120"/>
                <a:ea typeface="標楷體" panose="03000509000000000000" pitchFamily="65" charset="-120"/>
              </a:rPr>
              <a:t>仟</a:t>
            </a:r>
            <a:r>
              <a:rPr lang="en-US" altLang="zh-TW" sz="1500" dirty="0">
                <a:latin typeface="標楷體" panose="03000509000000000000" pitchFamily="65" charset="-120"/>
                <a:ea typeface="標楷體" panose="03000509000000000000" pitchFamily="65" charset="-120"/>
              </a:rPr>
              <a:t>134</a:t>
            </a:r>
            <a:r>
              <a:rPr lang="zh-TW" altLang="zh-TW" sz="1500" dirty="0">
                <a:latin typeface="標楷體" panose="03000509000000000000" pitchFamily="65" charset="-120"/>
                <a:ea typeface="標楷體" panose="03000509000000000000" pitchFamily="65" charset="-120"/>
              </a:rPr>
              <a:t>萬</a:t>
            </a:r>
            <a:r>
              <a:rPr lang="en-US" altLang="zh-TW" sz="1500" dirty="0">
                <a:latin typeface="標楷體" panose="03000509000000000000" pitchFamily="65" charset="-120"/>
                <a:ea typeface="標楷體" panose="03000509000000000000" pitchFamily="65" charset="-120"/>
              </a:rPr>
              <a:t>2</a:t>
            </a:r>
            <a:r>
              <a:rPr lang="zh-TW" altLang="zh-TW" sz="1500" dirty="0">
                <a:latin typeface="標楷體" panose="03000509000000000000" pitchFamily="65" charset="-120"/>
                <a:ea typeface="標楷體" panose="03000509000000000000" pitchFamily="65" charset="-120"/>
              </a:rPr>
              <a:t>千元，</a:t>
            </a:r>
            <a:r>
              <a:rPr lang="zh-TW" altLang="zh-TW" sz="1600" b="1" dirty="0">
                <a:solidFill>
                  <a:srgbClr val="700000"/>
                </a:solidFill>
                <a:latin typeface="標楷體" panose="03000509000000000000" pitchFamily="65" charset="-120"/>
                <a:ea typeface="標楷體" panose="03000509000000000000" pitchFamily="65" charset="-120"/>
              </a:rPr>
              <a:t>減列</a:t>
            </a:r>
            <a:r>
              <a:rPr lang="en-US" altLang="zh-TW" sz="1500" b="1" u="sng" dirty="0">
                <a:solidFill>
                  <a:srgbClr val="700000"/>
                </a:solidFill>
                <a:latin typeface="標楷體" panose="03000509000000000000" pitchFamily="65" charset="-120"/>
                <a:ea typeface="標楷體" panose="03000509000000000000" pitchFamily="65" charset="-120"/>
              </a:rPr>
              <a:t>89</a:t>
            </a:r>
            <a:r>
              <a:rPr lang="zh-TW" altLang="zh-TW" sz="1500" dirty="0">
                <a:solidFill>
                  <a:srgbClr val="700000"/>
                </a:solidFill>
                <a:latin typeface="標楷體" panose="03000509000000000000" pitchFamily="65" charset="-120"/>
                <a:ea typeface="標楷體" panose="03000509000000000000" pitchFamily="65" charset="-120"/>
              </a:rPr>
              <a:t>萬</a:t>
            </a:r>
            <a:r>
              <a:rPr lang="en-US" altLang="zh-TW" sz="1500" b="1" u="sng" dirty="0">
                <a:solidFill>
                  <a:srgbClr val="700000"/>
                </a:solidFill>
                <a:latin typeface="標楷體" panose="03000509000000000000" pitchFamily="65" charset="-120"/>
                <a:ea typeface="標楷體" panose="03000509000000000000" pitchFamily="65" charset="-120"/>
              </a:rPr>
              <a:t>5</a:t>
            </a:r>
            <a:r>
              <a:rPr lang="zh-TW" altLang="zh-TW" sz="1500" dirty="0">
                <a:solidFill>
                  <a:srgbClr val="700000"/>
                </a:solidFill>
                <a:latin typeface="標楷體" panose="03000509000000000000" pitchFamily="65" charset="-120"/>
                <a:ea typeface="標楷體" panose="03000509000000000000" pitchFamily="65" charset="-120"/>
              </a:rPr>
              <a:t>千元</a:t>
            </a:r>
            <a:r>
              <a:rPr lang="zh-TW" altLang="zh-TW" sz="1500" dirty="0">
                <a:latin typeface="標楷體" panose="03000509000000000000" pitchFamily="65" charset="-120"/>
                <a:ea typeface="標楷體" panose="03000509000000000000" pitchFamily="65" charset="-120"/>
              </a:rPr>
              <a:t>。</a:t>
            </a:r>
          </a:p>
        </p:txBody>
      </p:sp>
      <p:pic>
        <p:nvPicPr>
          <p:cNvPr id="17" name="圖片 16">
            <a:extLst>
              <a:ext uri="{FF2B5EF4-FFF2-40B4-BE49-F238E27FC236}">
                <a16:creationId xmlns:a16="http://schemas.microsoft.com/office/drawing/2014/main" id="{D02BC742-65BE-43D3-8F34-4663D2B60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94" y="2571750"/>
            <a:ext cx="3691711" cy="2473447"/>
          </a:xfrm>
          <a:prstGeom prst="rect">
            <a:avLst/>
          </a:prstGeom>
        </p:spPr>
      </p:pic>
    </p:spTree>
    <p:extLst>
      <p:ext uri="{BB962C8B-B14F-4D97-AF65-F5344CB8AC3E}">
        <p14:creationId xmlns:p14="http://schemas.microsoft.com/office/powerpoint/2010/main" val="315241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62736" y="1716847"/>
            <a:ext cx="3246669" cy="3370830"/>
            <a:chOff x="6513526" y="1614973"/>
            <a:chExt cx="5049903" cy="5243027"/>
          </a:xfrm>
        </p:grpSpPr>
        <p:sp>
          <p:nvSpPr>
            <p:cNvPr id="3" name="Freeform: Shape 2"/>
            <p:cNvSpPr>
              <a:spLocks/>
            </p:cNvSpPr>
            <p:nvPr/>
          </p:nvSpPr>
          <p:spPr bwMode="auto">
            <a:xfrm>
              <a:off x="7602087" y="3068398"/>
              <a:ext cx="3025592" cy="3789602"/>
            </a:xfrm>
            <a:custGeom>
              <a:avLst/>
              <a:gdLst>
                <a:gd name="T0" fmla="*/ 197 w 454"/>
                <a:gd name="T1" fmla="*/ 254 h 569"/>
                <a:gd name="T2" fmla="*/ 200 w 454"/>
                <a:gd name="T3" fmla="*/ 449 h 569"/>
                <a:gd name="T4" fmla="*/ 148 w 454"/>
                <a:gd name="T5" fmla="*/ 559 h 569"/>
                <a:gd name="T6" fmla="*/ 122 w 454"/>
                <a:gd name="T7" fmla="*/ 569 h 569"/>
                <a:gd name="T8" fmla="*/ 339 w 454"/>
                <a:gd name="T9" fmla="*/ 569 h 569"/>
                <a:gd name="T10" fmla="*/ 304 w 454"/>
                <a:gd name="T11" fmla="*/ 557 h 569"/>
                <a:gd name="T12" fmla="*/ 277 w 454"/>
                <a:gd name="T13" fmla="*/ 354 h 569"/>
                <a:gd name="T14" fmla="*/ 282 w 454"/>
                <a:gd name="T15" fmla="*/ 261 h 569"/>
                <a:gd name="T16" fmla="*/ 315 w 454"/>
                <a:gd name="T17" fmla="*/ 247 h 569"/>
                <a:gd name="T18" fmla="*/ 454 w 454"/>
                <a:gd name="T19" fmla="*/ 120 h 569"/>
                <a:gd name="T20" fmla="*/ 451 w 454"/>
                <a:gd name="T21" fmla="*/ 117 h 569"/>
                <a:gd name="T22" fmla="*/ 451 w 454"/>
                <a:gd name="T23" fmla="*/ 117 h 569"/>
                <a:gd name="T24" fmla="*/ 389 w 454"/>
                <a:gd name="T25" fmla="*/ 164 h 569"/>
                <a:gd name="T26" fmla="*/ 400 w 454"/>
                <a:gd name="T27" fmla="*/ 82 h 569"/>
                <a:gd name="T28" fmla="*/ 399 w 454"/>
                <a:gd name="T29" fmla="*/ 82 h 569"/>
                <a:gd name="T30" fmla="*/ 398 w 454"/>
                <a:gd name="T31" fmla="*/ 82 h 569"/>
                <a:gd name="T32" fmla="*/ 362 w 454"/>
                <a:gd name="T33" fmla="*/ 182 h 569"/>
                <a:gd name="T34" fmla="*/ 257 w 454"/>
                <a:gd name="T35" fmla="*/ 234 h 569"/>
                <a:gd name="T36" fmla="*/ 241 w 454"/>
                <a:gd name="T37" fmla="*/ 146 h 569"/>
                <a:gd name="T38" fmla="*/ 296 w 454"/>
                <a:gd name="T39" fmla="*/ 54 h 569"/>
                <a:gd name="T40" fmla="*/ 295 w 454"/>
                <a:gd name="T41" fmla="*/ 54 h 569"/>
                <a:gd name="T42" fmla="*/ 294 w 454"/>
                <a:gd name="T43" fmla="*/ 52 h 569"/>
                <a:gd name="T44" fmla="*/ 238 w 454"/>
                <a:gd name="T45" fmla="*/ 113 h 569"/>
                <a:gd name="T46" fmla="*/ 235 w 454"/>
                <a:gd name="T47" fmla="*/ 35 h 569"/>
                <a:gd name="T48" fmla="*/ 235 w 454"/>
                <a:gd name="T49" fmla="*/ 35 h 569"/>
                <a:gd name="T50" fmla="*/ 230 w 454"/>
                <a:gd name="T51" fmla="*/ 35 h 569"/>
                <a:gd name="T52" fmla="*/ 219 w 454"/>
                <a:gd name="T53" fmla="*/ 223 h 569"/>
                <a:gd name="T54" fmla="*/ 122 w 454"/>
                <a:gd name="T55" fmla="*/ 132 h 569"/>
                <a:gd name="T56" fmla="*/ 137 w 454"/>
                <a:gd name="T57" fmla="*/ 64 h 569"/>
                <a:gd name="T58" fmla="*/ 135 w 454"/>
                <a:gd name="T59" fmla="*/ 63 h 569"/>
                <a:gd name="T60" fmla="*/ 135 w 454"/>
                <a:gd name="T61" fmla="*/ 63 h 569"/>
                <a:gd name="T62" fmla="*/ 113 w 454"/>
                <a:gd name="T63" fmla="*/ 118 h 569"/>
                <a:gd name="T64" fmla="*/ 52 w 454"/>
                <a:gd name="T65" fmla="*/ 1 h 569"/>
                <a:gd name="T66" fmla="*/ 50 w 454"/>
                <a:gd name="T67" fmla="*/ 0 h 569"/>
                <a:gd name="T68" fmla="*/ 46 w 454"/>
                <a:gd name="T69" fmla="*/ 1 h 569"/>
                <a:gd name="T70" fmla="*/ 74 w 454"/>
                <a:gd name="T71" fmla="*/ 91 h 569"/>
                <a:gd name="T72" fmla="*/ 74 w 454"/>
                <a:gd name="T73" fmla="*/ 91 h 569"/>
                <a:gd name="T74" fmla="*/ 149 w 454"/>
                <a:gd name="T75" fmla="*/ 208 h 569"/>
                <a:gd name="T76" fmla="*/ 3 w 454"/>
                <a:gd name="T77" fmla="*/ 195 h 569"/>
                <a:gd name="T78" fmla="*/ 3 w 454"/>
                <a:gd name="T79" fmla="*/ 196 h 569"/>
                <a:gd name="T80" fmla="*/ 0 w 454"/>
                <a:gd name="T81" fmla="*/ 201 h 569"/>
                <a:gd name="T82" fmla="*/ 172 w 454"/>
                <a:gd name="T83" fmla="*/ 237 h 569"/>
                <a:gd name="T84" fmla="*/ 197 w 454"/>
                <a:gd name="T85" fmla="*/ 254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4" h="569">
                  <a:moveTo>
                    <a:pt x="197" y="254"/>
                  </a:moveTo>
                  <a:cubicBezTo>
                    <a:pt x="209" y="304"/>
                    <a:pt x="213" y="368"/>
                    <a:pt x="200" y="449"/>
                  </a:cubicBezTo>
                  <a:cubicBezTo>
                    <a:pt x="191" y="518"/>
                    <a:pt x="199" y="559"/>
                    <a:pt x="148" y="559"/>
                  </a:cubicBezTo>
                  <a:cubicBezTo>
                    <a:pt x="148" y="559"/>
                    <a:pt x="138" y="555"/>
                    <a:pt x="122" y="569"/>
                  </a:cubicBezTo>
                  <a:cubicBezTo>
                    <a:pt x="339" y="569"/>
                    <a:pt x="339" y="569"/>
                    <a:pt x="339" y="569"/>
                  </a:cubicBezTo>
                  <a:cubicBezTo>
                    <a:pt x="328" y="564"/>
                    <a:pt x="315" y="559"/>
                    <a:pt x="304" y="557"/>
                  </a:cubicBezTo>
                  <a:cubicBezTo>
                    <a:pt x="292" y="529"/>
                    <a:pt x="279" y="475"/>
                    <a:pt x="277" y="354"/>
                  </a:cubicBezTo>
                  <a:cubicBezTo>
                    <a:pt x="276" y="318"/>
                    <a:pt x="278" y="287"/>
                    <a:pt x="282" y="261"/>
                  </a:cubicBezTo>
                  <a:cubicBezTo>
                    <a:pt x="315" y="247"/>
                    <a:pt x="315" y="247"/>
                    <a:pt x="315" y="247"/>
                  </a:cubicBezTo>
                  <a:cubicBezTo>
                    <a:pt x="404" y="194"/>
                    <a:pt x="433" y="147"/>
                    <a:pt x="454" y="120"/>
                  </a:cubicBezTo>
                  <a:cubicBezTo>
                    <a:pt x="451" y="117"/>
                    <a:pt x="451" y="117"/>
                    <a:pt x="451" y="117"/>
                  </a:cubicBezTo>
                  <a:cubicBezTo>
                    <a:pt x="451" y="117"/>
                    <a:pt x="451" y="117"/>
                    <a:pt x="451" y="117"/>
                  </a:cubicBezTo>
                  <a:cubicBezTo>
                    <a:pt x="428" y="135"/>
                    <a:pt x="407" y="151"/>
                    <a:pt x="389" y="164"/>
                  </a:cubicBezTo>
                  <a:cubicBezTo>
                    <a:pt x="396" y="133"/>
                    <a:pt x="398" y="121"/>
                    <a:pt x="400" y="82"/>
                  </a:cubicBezTo>
                  <a:cubicBezTo>
                    <a:pt x="399" y="82"/>
                    <a:pt x="399" y="82"/>
                    <a:pt x="399" y="82"/>
                  </a:cubicBezTo>
                  <a:cubicBezTo>
                    <a:pt x="399" y="82"/>
                    <a:pt x="398" y="82"/>
                    <a:pt x="398" y="82"/>
                  </a:cubicBezTo>
                  <a:cubicBezTo>
                    <a:pt x="393" y="101"/>
                    <a:pt x="379" y="147"/>
                    <a:pt x="362" y="182"/>
                  </a:cubicBezTo>
                  <a:cubicBezTo>
                    <a:pt x="312" y="215"/>
                    <a:pt x="278" y="228"/>
                    <a:pt x="257" y="234"/>
                  </a:cubicBezTo>
                  <a:cubicBezTo>
                    <a:pt x="251" y="213"/>
                    <a:pt x="245" y="185"/>
                    <a:pt x="241" y="146"/>
                  </a:cubicBezTo>
                  <a:cubicBezTo>
                    <a:pt x="257" y="110"/>
                    <a:pt x="284" y="70"/>
                    <a:pt x="296" y="54"/>
                  </a:cubicBezTo>
                  <a:cubicBezTo>
                    <a:pt x="295" y="54"/>
                    <a:pt x="295" y="54"/>
                    <a:pt x="295" y="54"/>
                  </a:cubicBezTo>
                  <a:cubicBezTo>
                    <a:pt x="294" y="52"/>
                    <a:pt x="294" y="52"/>
                    <a:pt x="294" y="52"/>
                  </a:cubicBezTo>
                  <a:cubicBezTo>
                    <a:pt x="265" y="79"/>
                    <a:pt x="258" y="88"/>
                    <a:pt x="238" y="113"/>
                  </a:cubicBezTo>
                  <a:cubicBezTo>
                    <a:pt x="236" y="91"/>
                    <a:pt x="235" y="64"/>
                    <a:pt x="235" y="35"/>
                  </a:cubicBezTo>
                  <a:cubicBezTo>
                    <a:pt x="235" y="35"/>
                    <a:pt x="235" y="35"/>
                    <a:pt x="235" y="35"/>
                  </a:cubicBezTo>
                  <a:cubicBezTo>
                    <a:pt x="230" y="35"/>
                    <a:pt x="230" y="35"/>
                    <a:pt x="230" y="35"/>
                  </a:cubicBezTo>
                  <a:cubicBezTo>
                    <a:pt x="223" y="69"/>
                    <a:pt x="210" y="143"/>
                    <a:pt x="219" y="223"/>
                  </a:cubicBezTo>
                  <a:cubicBezTo>
                    <a:pt x="219" y="223"/>
                    <a:pt x="175" y="205"/>
                    <a:pt x="122" y="132"/>
                  </a:cubicBezTo>
                  <a:cubicBezTo>
                    <a:pt x="123" y="120"/>
                    <a:pt x="125" y="90"/>
                    <a:pt x="137" y="64"/>
                  </a:cubicBezTo>
                  <a:cubicBezTo>
                    <a:pt x="135" y="63"/>
                    <a:pt x="135" y="63"/>
                    <a:pt x="135" y="63"/>
                  </a:cubicBezTo>
                  <a:cubicBezTo>
                    <a:pt x="135" y="63"/>
                    <a:pt x="135" y="63"/>
                    <a:pt x="135" y="63"/>
                  </a:cubicBezTo>
                  <a:cubicBezTo>
                    <a:pt x="127" y="75"/>
                    <a:pt x="118" y="94"/>
                    <a:pt x="113" y="118"/>
                  </a:cubicBezTo>
                  <a:cubicBezTo>
                    <a:pt x="93" y="88"/>
                    <a:pt x="72" y="50"/>
                    <a:pt x="52" y="1"/>
                  </a:cubicBezTo>
                  <a:cubicBezTo>
                    <a:pt x="51" y="1"/>
                    <a:pt x="51" y="1"/>
                    <a:pt x="50" y="0"/>
                  </a:cubicBezTo>
                  <a:cubicBezTo>
                    <a:pt x="46" y="1"/>
                    <a:pt x="46" y="1"/>
                    <a:pt x="46" y="1"/>
                  </a:cubicBezTo>
                  <a:cubicBezTo>
                    <a:pt x="49" y="17"/>
                    <a:pt x="74" y="91"/>
                    <a:pt x="74" y="91"/>
                  </a:cubicBezTo>
                  <a:cubicBezTo>
                    <a:pt x="74" y="91"/>
                    <a:pt x="74" y="91"/>
                    <a:pt x="74" y="91"/>
                  </a:cubicBezTo>
                  <a:cubicBezTo>
                    <a:pt x="91" y="132"/>
                    <a:pt x="115" y="175"/>
                    <a:pt x="149" y="208"/>
                  </a:cubicBezTo>
                  <a:cubicBezTo>
                    <a:pt x="149" y="208"/>
                    <a:pt x="89" y="222"/>
                    <a:pt x="3" y="195"/>
                  </a:cubicBezTo>
                  <a:cubicBezTo>
                    <a:pt x="3" y="196"/>
                    <a:pt x="3" y="196"/>
                    <a:pt x="3" y="196"/>
                  </a:cubicBezTo>
                  <a:cubicBezTo>
                    <a:pt x="0" y="201"/>
                    <a:pt x="0" y="201"/>
                    <a:pt x="0" y="201"/>
                  </a:cubicBezTo>
                  <a:cubicBezTo>
                    <a:pt x="37" y="218"/>
                    <a:pt x="97" y="238"/>
                    <a:pt x="172" y="237"/>
                  </a:cubicBezTo>
                  <a:cubicBezTo>
                    <a:pt x="178" y="238"/>
                    <a:pt x="187" y="243"/>
                    <a:pt x="197" y="254"/>
                  </a:cubicBezTo>
                  <a:close/>
                </a:path>
              </a:pathLst>
            </a:custGeom>
            <a:solidFill>
              <a:schemeClr val="tx2"/>
            </a:solidFill>
            <a:ln>
              <a:noFill/>
            </a:ln>
          </p:spPr>
          <p:txBody>
            <a:bodyPr anchor="ctr"/>
            <a:lstStyle/>
            <a:p>
              <a:pPr algn="ctr"/>
              <a:endParaRPr>
                <a:cs typeface="+mn-ea"/>
                <a:sym typeface="+mn-lt"/>
              </a:endParaRPr>
            </a:p>
          </p:txBody>
        </p:sp>
        <p:grpSp>
          <p:nvGrpSpPr>
            <p:cNvPr id="4" name="Group 3"/>
            <p:cNvGrpSpPr/>
            <p:nvPr/>
          </p:nvGrpSpPr>
          <p:grpSpPr>
            <a:xfrm>
              <a:off x="6685154" y="1639850"/>
              <a:ext cx="4779675" cy="3671505"/>
              <a:chOff x="7223605" y="1034167"/>
              <a:chExt cx="4779675" cy="3671505"/>
            </a:xfrm>
            <a:solidFill>
              <a:schemeClr val="accent5">
                <a:alpha val="70000"/>
              </a:schemeClr>
            </a:solidFill>
          </p:grpSpPr>
          <p:sp>
            <p:nvSpPr>
              <p:cNvPr id="49" name="Oval 49"/>
              <p:cNvSpPr/>
              <p:nvPr/>
            </p:nvSpPr>
            <p:spPr>
              <a:xfrm>
                <a:off x="7223605" y="2907942"/>
                <a:ext cx="333375" cy="333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50" name="Oval 50"/>
              <p:cNvSpPr/>
              <p:nvPr/>
            </p:nvSpPr>
            <p:spPr>
              <a:xfrm>
                <a:off x="8051873" y="4113273"/>
                <a:ext cx="333375" cy="333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51" name="Oval 51"/>
              <p:cNvSpPr/>
              <p:nvPr/>
            </p:nvSpPr>
            <p:spPr>
              <a:xfrm>
                <a:off x="8576155" y="1922081"/>
                <a:ext cx="424970" cy="4249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52" name="Oval 52"/>
              <p:cNvSpPr/>
              <p:nvPr/>
            </p:nvSpPr>
            <p:spPr>
              <a:xfrm>
                <a:off x="9722732" y="3212873"/>
                <a:ext cx="424970" cy="4249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53" name="Oval 53"/>
              <p:cNvSpPr/>
              <p:nvPr/>
            </p:nvSpPr>
            <p:spPr>
              <a:xfrm>
                <a:off x="8647793" y="2598759"/>
                <a:ext cx="541253" cy="541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54" name="Oval 54"/>
              <p:cNvSpPr/>
              <p:nvPr/>
            </p:nvSpPr>
            <p:spPr>
              <a:xfrm>
                <a:off x="10147702" y="4164419"/>
                <a:ext cx="541253" cy="541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55" name="Oval 55"/>
              <p:cNvSpPr/>
              <p:nvPr/>
            </p:nvSpPr>
            <p:spPr>
              <a:xfrm>
                <a:off x="11150960" y="2163063"/>
                <a:ext cx="541253" cy="541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56" name="Oval 56"/>
              <p:cNvSpPr/>
              <p:nvPr/>
            </p:nvSpPr>
            <p:spPr>
              <a:xfrm>
                <a:off x="11294540" y="3501142"/>
                <a:ext cx="708740" cy="70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57" name="Oval 57"/>
              <p:cNvSpPr/>
              <p:nvPr/>
            </p:nvSpPr>
            <p:spPr>
              <a:xfrm>
                <a:off x="9368362" y="1034167"/>
                <a:ext cx="708740" cy="70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grpSp>
          <p:nvGrpSpPr>
            <p:cNvPr id="5" name="Group 4"/>
            <p:cNvGrpSpPr/>
            <p:nvPr/>
          </p:nvGrpSpPr>
          <p:grpSpPr>
            <a:xfrm>
              <a:off x="6574014" y="1946200"/>
              <a:ext cx="4788017" cy="3731205"/>
              <a:chOff x="7071416" y="1121303"/>
              <a:chExt cx="4788017" cy="3731205"/>
            </a:xfrm>
            <a:solidFill>
              <a:schemeClr val="accent2">
                <a:alpha val="40000"/>
              </a:schemeClr>
            </a:solidFill>
          </p:grpSpPr>
          <p:sp>
            <p:nvSpPr>
              <p:cNvPr id="39" name="Oval 39"/>
              <p:cNvSpPr/>
              <p:nvPr/>
            </p:nvSpPr>
            <p:spPr>
              <a:xfrm>
                <a:off x="7071416" y="1970672"/>
                <a:ext cx="604144" cy="60414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0" name="Oval 40"/>
              <p:cNvSpPr/>
              <p:nvPr/>
            </p:nvSpPr>
            <p:spPr>
              <a:xfrm>
                <a:off x="10028885" y="2266337"/>
                <a:ext cx="778885" cy="7788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1" name="Oval 41"/>
              <p:cNvSpPr/>
              <p:nvPr/>
            </p:nvSpPr>
            <p:spPr>
              <a:xfrm>
                <a:off x="8444595" y="4164419"/>
                <a:ext cx="688089" cy="6880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2" name="Oval 42"/>
              <p:cNvSpPr/>
              <p:nvPr/>
            </p:nvSpPr>
            <p:spPr>
              <a:xfrm>
                <a:off x="10677336" y="3875937"/>
                <a:ext cx="260868" cy="2608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3" name="Oval 43"/>
              <p:cNvSpPr/>
              <p:nvPr/>
            </p:nvSpPr>
            <p:spPr>
              <a:xfrm>
                <a:off x="11598565" y="2698248"/>
                <a:ext cx="260868" cy="2608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4" name="Oval 44"/>
              <p:cNvSpPr/>
              <p:nvPr/>
            </p:nvSpPr>
            <p:spPr>
              <a:xfrm>
                <a:off x="7688405" y="2869385"/>
                <a:ext cx="260868" cy="2608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5" name="Oval 45"/>
              <p:cNvSpPr/>
              <p:nvPr/>
            </p:nvSpPr>
            <p:spPr>
              <a:xfrm>
                <a:off x="9592298" y="1865334"/>
                <a:ext cx="260868" cy="2608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6" name="Oval 46"/>
              <p:cNvSpPr/>
              <p:nvPr/>
            </p:nvSpPr>
            <p:spPr>
              <a:xfrm>
                <a:off x="7838577" y="1121303"/>
                <a:ext cx="759965" cy="759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7" name="Oval 47"/>
              <p:cNvSpPr/>
              <p:nvPr/>
            </p:nvSpPr>
            <p:spPr>
              <a:xfrm>
                <a:off x="9111041" y="3345133"/>
                <a:ext cx="156009" cy="1560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8" name="Oval 48"/>
              <p:cNvSpPr/>
              <p:nvPr/>
            </p:nvSpPr>
            <p:spPr>
              <a:xfrm>
                <a:off x="11106733" y="2785942"/>
                <a:ext cx="156009" cy="1560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grpSp>
          <p:nvGrpSpPr>
            <p:cNvPr id="6" name="Group 5"/>
            <p:cNvGrpSpPr/>
            <p:nvPr/>
          </p:nvGrpSpPr>
          <p:grpSpPr>
            <a:xfrm>
              <a:off x="7210995" y="2279145"/>
              <a:ext cx="4142805" cy="3446444"/>
              <a:chOff x="7242069" y="1000204"/>
              <a:chExt cx="4142805" cy="3446444"/>
            </a:xfrm>
            <a:solidFill>
              <a:schemeClr val="accent1">
                <a:alpha val="20000"/>
              </a:schemeClr>
            </a:solidFill>
          </p:grpSpPr>
          <p:sp>
            <p:nvSpPr>
              <p:cNvPr id="29" name="Oval 29"/>
              <p:cNvSpPr/>
              <p:nvPr/>
            </p:nvSpPr>
            <p:spPr>
              <a:xfrm>
                <a:off x="8373143" y="1000204"/>
                <a:ext cx="1180478" cy="11804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0" name="Oval 30"/>
              <p:cNvSpPr/>
              <p:nvPr/>
            </p:nvSpPr>
            <p:spPr>
              <a:xfrm>
                <a:off x="9793458" y="1543897"/>
                <a:ext cx="673424" cy="6734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1" name="Oval 31"/>
              <p:cNvSpPr/>
              <p:nvPr/>
            </p:nvSpPr>
            <p:spPr>
              <a:xfrm>
                <a:off x="7728795" y="3028844"/>
                <a:ext cx="608999" cy="608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2" name="Oval 32"/>
              <p:cNvSpPr/>
              <p:nvPr/>
            </p:nvSpPr>
            <p:spPr>
              <a:xfrm>
                <a:off x="10055853" y="2924511"/>
                <a:ext cx="608999" cy="608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3" name="Oval 33"/>
              <p:cNvSpPr/>
              <p:nvPr/>
            </p:nvSpPr>
            <p:spPr>
              <a:xfrm>
                <a:off x="7242069" y="1362158"/>
                <a:ext cx="550776" cy="5507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4" name="Oval 34"/>
              <p:cNvSpPr/>
              <p:nvPr/>
            </p:nvSpPr>
            <p:spPr>
              <a:xfrm>
                <a:off x="7460786" y="2351919"/>
                <a:ext cx="460611" cy="4606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5" name="Oval 35"/>
              <p:cNvSpPr/>
              <p:nvPr/>
            </p:nvSpPr>
            <p:spPr>
              <a:xfrm>
                <a:off x="10593255" y="2042438"/>
                <a:ext cx="460611" cy="4606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6" name="Oval 36"/>
              <p:cNvSpPr/>
              <p:nvPr/>
            </p:nvSpPr>
            <p:spPr>
              <a:xfrm>
                <a:off x="11048082" y="1704777"/>
                <a:ext cx="336792" cy="3367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7" name="Oval 37"/>
              <p:cNvSpPr/>
              <p:nvPr/>
            </p:nvSpPr>
            <p:spPr>
              <a:xfrm>
                <a:off x="11027370" y="3450791"/>
                <a:ext cx="336792" cy="3367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8" name="Oval 38"/>
              <p:cNvSpPr/>
              <p:nvPr/>
            </p:nvSpPr>
            <p:spPr>
              <a:xfrm>
                <a:off x="8453970" y="3618181"/>
                <a:ext cx="828467" cy="8284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grpSp>
          <p:nvGrpSpPr>
            <p:cNvPr id="7" name="Group 6"/>
            <p:cNvGrpSpPr/>
            <p:nvPr/>
          </p:nvGrpSpPr>
          <p:grpSpPr>
            <a:xfrm rot="9000000">
              <a:off x="7380010" y="1811773"/>
              <a:ext cx="3591334" cy="2758680"/>
              <a:chOff x="7223605" y="1034167"/>
              <a:chExt cx="4779675" cy="3671505"/>
            </a:xfrm>
            <a:solidFill>
              <a:schemeClr val="accent4">
                <a:alpha val="70000"/>
              </a:schemeClr>
            </a:solidFill>
          </p:grpSpPr>
          <p:sp>
            <p:nvSpPr>
              <p:cNvPr id="20" name="Oval 20"/>
              <p:cNvSpPr/>
              <p:nvPr/>
            </p:nvSpPr>
            <p:spPr>
              <a:xfrm>
                <a:off x="7223605" y="2907942"/>
                <a:ext cx="333375" cy="333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1" name="Oval 21"/>
              <p:cNvSpPr/>
              <p:nvPr/>
            </p:nvSpPr>
            <p:spPr>
              <a:xfrm>
                <a:off x="8051873" y="4113273"/>
                <a:ext cx="333375" cy="333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2" name="Oval 22"/>
              <p:cNvSpPr/>
              <p:nvPr/>
            </p:nvSpPr>
            <p:spPr>
              <a:xfrm>
                <a:off x="8576155" y="1922081"/>
                <a:ext cx="424970" cy="4249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Oval 23"/>
              <p:cNvSpPr/>
              <p:nvPr/>
            </p:nvSpPr>
            <p:spPr>
              <a:xfrm>
                <a:off x="9722732" y="3212873"/>
                <a:ext cx="424970" cy="4249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4" name="Oval 24"/>
              <p:cNvSpPr/>
              <p:nvPr/>
            </p:nvSpPr>
            <p:spPr>
              <a:xfrm>
                <a:off x="8647793" y="2598759"/>
                <a:ext cx="541253" cy="541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Oval 25"/>
              <p:cNvSpPr/>
              <p:nvPr/>
            </p:nvSpPr>
            <p:spPr>
              <a:xfrm>
                <a:off x="10147702" y="4164419"/>
                <a:ext cx="541253" cy="541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6" name="Oval 26"/>
              <p:cNvSpPr/>
              <p:nvPr/>
            </p:nvSpPr>
            <p:spPr>
              <a:xfrm>
                <a:off x="11150960" y="2163063"/>
                <a:ext cx="541253" cy="541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7" name="Oval 27"/>
              <p:cNvSpPr/>
              <p:nvPr/>
            </p:nvSpPr>
            <p:spPr>
              <a:xfrm>
                <a:off x="11294540" y="3501142"/>
                <a:ext cx="708740" cy="70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8" name="Oval 28"/>
              <p:cNvSpPr/>
              <p:nvPr/>
            </p:nvSpPr>
            <p:spPr>
              <a:xfrm>
                <a:off x="9368362" y="1034167"/>
                <a:ext cx="708740" cy="70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8" name="Oval 7"/>
            <p:cNvSpPr/>
            <p:nvPr/>
          </p:nvSpPr>
          <p:spPr>
            <a:xfrm>
              <a:off x="7117178" y="1614973"/>
              <a:ext cx="1895911" cy="1894024"/>
            </a:xfrm>
            <a:prstGeom prst="ellipse">
              <a:avLst/>
            </a:prstGeom>
            <a:solidFill>
              <a:srgbClr val="631125">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TW" altLang="en-US" dirty="0">
                  <a:latin typeface="標楷體" panose="03000509000000000000" pitchFamily="65" charset="-120"/>
                  <a:ea typeface="標楷體" panose="03000509000000000000" pitchFamily="65" charset="-120"/>
                  <a:cs typeface="+mn-ea"/>
                  <a:sym typeface="+mn-lt"/>
                </a:rPr>
                <a:t>處長</a:t>
              </a:r>
              <a:endParaRPr dirty="0">
                <a:latin typeface="標楷體" panose="03000509000000000000" pitchFamily="65" charset="-120"/>
                <a:ea typeface="標楷體" panose="03000509000000000000" pitchFamily="65" charset="-120"/>
                <a:cs typeface="+mn-ea"/>
                <a:sym typeface="+mn-lt"/>
              </a:endParaRPr>
            </a:p>
          </p:txBody>
        </p:sp>
        <p:sp>
          <p:nvSpPr>
            <p:cNvPr id="9" name="Oval 8"/>
            <p:cNvSpPr/>
            <p:nvPr/>
          </p:nvSpPr>
          <p:spPr>
            <a:xfrm>
              <a:off x="9390651" y="2045439"/>
              <a:ext cx="1599420" cy="1600052"/>
            </a:xfrm>
            <a:prstGeom prst="ellipse">
              <a:avLst/>
            </a:prstGeom>
            <a:solidFill>
              <a:srgbClr val="04065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TW" altLang="en-US" dirty="0">
                  <a:latin typeface="標楷體" panose="03000509000000000000" pitchFamily="65" charset="-120"/>
                  <a:ea typeface="標楷體" panose="03000509000000000000" pitchFamily="65" charset="-120"/>
                  <a:cs typeface="+mn-ea"/>
                  <a:sym typeface="+mn-lt"/>
                </a:rPr>
                <a:t>副</a:t>
              </a:r>
              <a:endParaRPr lang="en-US" altLang="zh-TW" dirty="0">
                <a:latin typeface="標楷體" panose="03000509000000000000" pitchFamily="65" charset="-120"/>
                <a:ea typeface="標楷體" panose="03000509000000000000" pitchFamily="65" charset="-120"/>
                <a:cs typeface="+mn-ea"/>
                <a:sym typeface="+mn-lt"/>
              </a:endParaRPr>
            </a:p>
            <a:p>
              <a:pPr algn="ctr"/>
              <a:r>
                <a:rPr lang="zh-TW" altLang="en-US" dirty="0">
                  <a:latin typeface="標楷體" panose="03000509000000000000" pitchFamily="65" charset="-120"/>
                  <a:ea typeface="標楷體" panose="03000509000000000000" pitchFamily="65" charset="-120"/>
                  <a:cs typeface="+mn-ea"/>
                  <a:sym typeface="+mn-lt"/>
                </a:rPr>
                <a:t>處長</a:t>
              </a:r>
              <a:endParaRPr dirty="0">
                <a:latin typeface="標楷體" panose="03000509000000000000" pitchFamily="65" charset="-120"/>
                <a:ea typeface="標楷體" panose="03000509000000000000" pitchFamily="65" charset="-120"/>
                <a:cs typeface="+mn-ea"/>
                <a:sym typeface="+mn-lt"/>
              </a:endParaRPr>
            </a:p>
          </p:txBody>
        </p:sp>
        <p:sp>
          <p:nvSpPr>
            <p:cNvPr id="10" name="Oval 9"/>
            <p:cNvSpPr/>
            <p:nvPr/>
          </p:nvSpPr>
          <p:spPr>
            <a:xfrm>
              <a:off x="6513526" y="3453959"/>
              <a:ext cx="1437159" cy="1437159"/>
            </a:xfrm>
            <a:prstGeom prst="ellipse">
              <a:avLst/>
            </a:prstGeom>
            <a:solidFill>
              <a:srgbClr val="002E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TW" altLang="en-US" dirty="0">
                  <a:latin typeface="標楷體" panose="03000509000000000000" pitchFamily="65" charset="-120"/>
                  <a:ea typeface="標楷體" panose="03000509000000000000" pitchFamily="65" charset="-120"/>
                  <a:cs typeface="+mn-ea"/>
                  <a:sym typeface="+mn-lt"/>
                </a:rPr>
                <a:t>科長</a:t>
              </a:r>
              <a:endParaRPr dirty="0">
                <a:latin typeface="標楷體" panose="03000509000000000000" pitchFamily="65" charset="-120"/>
                <a:ea typeface="標楷體" panose="03000509000000000000" pitchFamily="65" charset="-120"/>
                <a:cs typeface="+mn-ea"/>
                <a:sym typeface="+mn-lt"/>
              </a:endParaRPr>
            </a:p>
          </p:txBody>
        </p:sp>
        <p:sp>
          <p:nvSpPr>
            <p:cNvPr id="11" name="Oval 10"/>
            <p:cNvSpPr/>
            <p:nvPr/>
          </p:nvSpPr>
          <p:spPr>
            <a:xfrm>
              <a:off x="10126270" y="3664860"/>
              <a:ext cx="1437159" cy="1437159"/>
            </a:xfrm>
            <a:prstGeom prst="ellipse">
              <a:avLst/>
            </a:prstGeom>
            <a:solidFill>
              <a:srgbClr val="500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TW" altLang="en-US" dirty="0">
                  <a:latin typeface="標楷體" panose="03000509000000000000" pitchFamily="65" charset="-120"/>
                  <a:ea typeface="標楷體" panose="03000509000000000000" pitchFamily="65" charset="-120"/>
                  <a:cs typeface="+mn-ea"/>
                  <a:sym typeface="+mn-lt"/>
                </a:rPr>
                <a:t>科長</a:t>
              </a:r>
              <a:endParaRPr dirty="0">
                <a:latin typeface="標楷體" panose="03000509000000000000" pitchFamily="65" charset="-120"/>
                <a:ea typeface="標楷體" panose="03000509000000000000" pitchFamily="65" charset="-120"/>
                <a:cs typeface="+mn-ea"/>
                <a:sym typeface="+mn-lt"/>
              </a:endParaRPr>
            </a:p>
          </p:txBody>
        </p:sp>
      </p:grpSp>
      <p:grpSp>
        <p:nvGrpSpPr>
          <p:cNvPr id="59" name="Group 72"/>
          <p:cNvGrpSpPr/>
          <p:nvPr/>
        </p:nvGrpSpPr>
        <p:grpSpPr>
          <a:xfrm>
            <a:off x="318684" y="1239055"/>
            <a:ext cx="2959469" cy="3537575"/>
            <a:chOff x="1131485" y="1562712"/>
            <a:chExt cx="3823210" cy="2068441"/>
          </a:xfrm>
        </p:grpSpPr>
        <p:grpSp>
          <p:nvGrpSpPr>
            <p:cNvPr id="63" name="Group 76"/>
            <p:cNvGrpSpPr/>
            <p:nvPr/>
          </p:nvGrpSpPr>
          <p:grpSpPr>
            <a:xfrm>
              <a:off x="1798646" y="1562712"/>
              <a:ext cx="3156049" cy="876877"/>
              <a:chOff x="1922403" y="1895950"/>
              <a:chExt cx="3156049" cy="876877"/>
            </a:xfrm>
          </p:grpSpPr>
          <p:sp>
            <p:nvSpPr>
              <p:cNvPr id="70" name="TextBox 83"/>
              <p:cNvSpPr txBox="1"/>
              <p:nvPr/>
            </p:nvSpPr>
            <p:spPr>
              <a:xfrm>
                <a:off x="1922403" y="2099042"/>
                <a:ext cx="3156049" cy="673785"/>
              </a:xfrm>
              <a:prstGeom prst="rect">
                <a:avLst/>
              </a:prstGeom>
              <a:noFill/>
            </p:spPr>
            <p:txBody>
              <a:bodyPr wrap="square" lIns="0" tIns="0" rIns="0" bIns="0">
                <a:normAutofit/>
              </a:bodyPr>
              <a:lstStyle/>
              <a:p>
                <a:pPr marL="198835" indent="-198835" algn="just">
                  <a:tabLst>
                    <a:tab pos="171450" algn="l"/>
                  </a:tabLst>
                </a:pPr>
                <a:r>
                  <a:rPr lang="en-US" altLang="zh-TW" sz="1500" kern="0" dirty="0">
                    <a:latin typeface="標楷體" panose="03000509000000000000" pitchFamily="65" charset="-120"/>
                    <a:ea typeface="標楷體" panose="03000509000000000000" pitchFamily="65" charset="-120"/>
                  </a:rPr>
                  <a:t>1.</a:t>
                </a:r>
                <a:r>
                  <a:rPr lang="zh-TW" altLang="zh-TW" sz="1500" kern="0" dirty="0">
                    <a:latin typeface="標楷體" panose="03000509000000000000" pitchFamily="65" charset="-120"/>
                    <a:ea typeface="標楷體" panose="03000509000000000000" pitchFamily="65" charset="-120"/>
                  </a:rPr>
                  <a:t>綜理本府暨所屬機關人事業務。</a:t>
                </a:r>
                <a:endParaRPr lang="zh-TW" altLang="zh-TW" sz="1500" kern="100" dirty="0">
                  <a:latin typeface="標楷體" panose="03000509000000000000" pitchFamily="65" charset="-120"/>
                  <a:ea typeface="標楷體" panose="03000509000000000000" pitchFamily="65" charset="-120"/>
                </a:endParaRPr>
              </a:p>
              <a:p>
                <a:pPr marL="198835" indent="-198835" algn="just">
                  <a:tabLst>
                    <a:tab pos="171450" algn="l"/>
                  </a:tabLst>
                </a:pPr>
                <a:r>
                  <a:rPr lang="en-US" altLang="zh-TW" sz="1500" kern="0" dirty="0">
                    <a:latin typeface="標楷體" panose="03000509000000000000" pitchFamily="65" charset="-120"/>
                    <a:ea typeface="標楷體" panose="03000509000000000000" pitchFamily="65" charset="-120"/>
                  </a:rPr>
                  <a:t>2.</a:t>
                </a:r>
                <a:r>
                  <a:rPr lang="zh-TW" altLang="zh-TW" sz="1500" kern="0" dirty="0">
                    <a:latin typeface="標楷體" panose="03000509000000000000" pitchFamily="65" charset="-120"/>
                    <a:ea typeface="標楷體" panose="03000509000000000000" pitchFamily="65" charset="-120"/>
                  </a:rPr>
                  <a:t>協調研究有關人事案件、計畫及出席會議。</a:t>
                </a:r>
                <a:endParaRPr lang="en-US" altLang="zh-TW" sz="1500" kern="0" dirty="0">
                  <a:latin typeface="標楷體" panose="03000509000000000000" pitchFamily="65" charset="-120"/>
                  <a:ea typeface="標楷體" panose="03000509000000000000" pitchFamily="65" charset="-120"/>
                </a:endParaRPr>
              </a:p>
              <a:p>
                <a:pPr algn="just">
                  <a:tabLst>
                    <a:tab pos="171450" algn="l"/>
                  </a:tabLst>
                </a:pPr>
                <a:r>
                  <a:rPr lang="en-US" altLang="zh-TW" sz="1500" dirty="0">
                    <a:latin typeface="標楷體" panose="03000509000000000000" pitchFamily="65" charset="-120"/>
                    <a:ea typeface="標楷體" panose="03000509000000000000" pitchFamily="65" charset="-120"/>
                  </a:rPr>
                  <a:t>3.</a:t>
                </a:r>
                <a:r>
                  <a:rPr lang="zh-TW" altLang="zh-TW" sz="1500" dirty="0">
                    <a:latin typeface="標楷體" panose="03000509000000000000" pitchFamily="65" charset="-120"/>
                    <a:ea typeface="標楷體" panose="03000509000000000000" pitchFamily="65" charset="-120"/>
                  </a:rPr>
                  <a:t>其他臨時交辦事項。</a:t>
                </a:r>
                <a:endParaRPr lang="en-US" altLang="zh-TW" sz="1500" kern="0" dirty="0">
                  <a:latin typeface="標楷體" panose="03000509000000000000" pitchFamily="65" charset="-120"/>
                  <a:ea typeface="標楷體" panose="03000509000000000000" pitchFamily="65" charset="-120"/>
                </a:endParaRPr>
              </a:p>
              <a:p>
                <a:pPr>
                  <a:lnSpc>
                    <a:spcPct val="120000"/>
                  </a:lnSpc>
                </a:pPr>
                <a:endParaRPr lang="zh-CN" altLang="en-US" sz="1000" dirty="0">
                  <a:latin typeface="標楷體" panose="03000509000000000000" pitchFamily="65" charset="-120"/>
                  <a:ea typeface="標楷體" panose="03000509000000000000" pitchFamily="65" charset="-120"/>
                  <a:cs typeface="+mn-ea"/>
                  <a:sym typeface="+mn-lt"/>
                </a:endParaRPr>
              </a:p>
            </p:txBody>
          </p:sp>
          <p:sp>
            <p:nvSpPr>
              <p:cNvPr id="71" name="Rectangle 84"/>
              <p:cNvSpPr/>
              <p:nvPr/>
            </p:nvSpPr>
            <p:spPr>
              <a:xfrm>
                <a:off x="1929750" y="1895950"/>
                <a:ext cx="1341381" cy="210278"/>
              </a:xfrm>
              <a:prstGeom prst="rect">
                <a:avLst/>
              </a:prstGeom>
            </p:spPr>
            <p:txBody>
              <a:bodyPr wrap="none" lIns="0" tIns="0" rIns="0" bIns="0">
                <a:normAutofit/>
              </a:bodyPr>
              <a:lstStyle/>
              <a:p>
                <a:r>
                  <a:rPr lang="zh-TW" altLang="en-US" sz="2100" b="1" dirty="0">
                    <a:solidFill>
                      <a:srgbClr val="631125"/>
                    </a:solidFill>
                    <a:latin typeface="標楷體" panose="03000509000000000000" pitchFamily="65" charset="-120"/>
                    <a:ea typeface="標楷體" panose="03000509000000000000" pitchFamily="65" charset="-120"/>
                    <a:cs typeface="+mn-ea"/>
                    <a:sym typeface="+mn-lt"/>
                  </a:rPr>
                  <a:t>錢忠直</a:t>
                </a:r>
                <a:endParaRPr lang="zh-CN" altLang="en-US" sz="2100" b="1" dirty="0">
                  <a:solidFill>
                    <a:srgbClr val="631125"/>
                  </a:solidFill>
                  <a:latin typeface="標楷體" panose="03000509000000000000" pitchFamily="65" charset="-120"/>
                  <a:ea typeface="標楷體" panose="03000509000000000000" pitchFamily="65" charset="-120"/>
                  <a:cs typeface="+mn-ea"/>
                  <a:sym typeface="+mn-lt"/>
                </a:endParaRPr>
              </a:p>
            </p:txBody>
          </p:sp>
        </p:grpSp>
        <p:grpSp>
          <p:nvGrpSpPr>
            <p:cNvPr id="64" name="Group 77"/>
            <p:cNvGrpSpPr/>
            <p:nvPr/>
          </p:nvGrpSpPr>
          <p:grpSpPr>
            <a:xfrm>
              <a:off x="1131485" y="2783000"/>
              <a:ext cx="3761195" cy="848153"/>
              <a:chOff x="1255242" y="1792330"/>
              <a:chExt cx="3761195" cy="848153"/>
            </a:xfrm>
          </p:grpSpPr>
          <p:sp>
            <p:nvSpPr>
              <p:cNvPr id="68" name="TextBox 81"/>
              <p:cNvSpPr txBox="1"/>
              <p:nvPr/>
            </p:nvSpPr>
            <p:spPr>
              <a:xfrm>
                <a:off x="1317257" y="2032756"/>
                <a:ext cx="3514471" cy="607727"/>
              </a:xfrm>
              <a:prstGeom prst="rect">
                <a:avLst/>
              </a:prstGeom>
              <a:noFill/>
            </p:spPr>
            <p:txBody>
              <a:bodyPr wrap="square" lIns="0" tIns="0" rIns="0" bIns="0">
                <a:normAutofit lnSpcReduction="10000"/>
              </a:bodyPr>
              <a:lstStyle/>
              <a:p>
                <a:pPr marL="198835" indent="-198835" algn="just">
                  <a:tabLst>
                    <a:tab pos="171450" algn="l"/>
                  </a:tabLst>
                </a:pPr>
                <a:r>
                  <a:rPr lang="en-US" altLang="zh-TW" sz="1500" kern="0" dirty="0">
                    <a:latin typeface="標楷體" panose="03000509000000000000" pitchFamily="65" charset="-120"/>
                    <a:ea typeface="標楷體" panose="03000509000000000000" pitchFamily="65" charset="-120"/>
                  </a:rPr>
                  <a:t>1.</a:t>
                </a:r>
                <a:r>
                  <a:rPr lang="zh-TW" altLang="zh-TW" sz="1500" kern="0" dirty="0">
                    <a:latin typeface="標楷體" panose="03000509000000000000" pitchFamily="65" charset="-120"/>
                    <a:ea typeface="標楷體" panose="03000509000000000000" pitchFamily="65" charset="-120"/>
                  </a:rPr>
                  <a:t>組織修編、分層負責明細表之擬辦事項。</a:t>
                </a:r>
                <a:endParaRPr lang="zh-TW" altLang="zh-TW" sz="1500" kern="100" dirty="0">
                  <a:latin typeface="標楷體" panose="03000509000000000000" pitchFamily="65" charset="-120"/>
                  <a:ea typeface="標楷體" panose="03000509000000000000" pitchFamily="65" charset="-120"/>
                </a:endParaRPr>
              </a:p>
              <a:p>
                <a:pPr algn="just">
                  <a:tabLst>
                    <a:tab pos="171450" algn="l"/>
                  </a:tabLst>
                </a:pPr>
                <a:r>
                  <a:rPr lang="en-US" altLang="zh-TW" sz="1500" kern="0" dirty="0">
                    <a:latin typeface="標楷體" panose="03000509000000000000" pitchFamily="65" charset="-120"/>
                    <a:ea typeface="標楷體" panose="03000509000000000000" pitchFamily="65" charset="-120"/>
                  </a:rPr>
                  <a:t>2.</a:t>
                </a:r>
                <a:r>
                  <a:rPr lang="zh-TW" altLang="zh-TW" sz="1500" kern="0" dirty="0">
                    <a:latin typeface="標楷體" panose="03000509000000000000" pitchFamily="65" charset="-120"/>
                    <a:ea typeface="標楷體" panose="03000509000000000000" pitchFamily="65" charset="-120"/>
                  </a:rPr>
                  <a:t>公務人員任免遷調之審核事項。</a:t>
                </a:r>
                <a:endParaRPr lang="zh-TW" altLang="zh-TW" sz="1500" kern="100" dirty="0">
                  <a:latin typeface="標楷體" panose="03000509000000000000" pitchFamily="65" charset="-120"/>
                  <a:ea typeface="標楷體" panose="03000509000000000000" pitchFamily="65" charset="-120"/>
                </a:endParaRPr>
              </a:p>
              <a:p>
                <a:pPr marL="198835" indent="-198835" algn="just">
                  <a:tabLst>
                    <a:tab pos="171450" algn="l"/>
                  </a:tabLst>
                </a:pPr>
                <a:r>
                  <a:rPr lang="en-US" altLang="zh-TW" sz="1500" kern="0" dirty="0">
                    <a:latin typeface="標楷體" panose="03000509000000000000" pitchFamily="65" charset="-120"/>
                    <a:ea typeface="標楷體" panose="03000509000000000000" pitchFamily="65" charset="-120"/>
                  </a:rPr>
                  <a:t>3.</a:t>
                </a:r>
                <a:r>
                  <a:rPr lang="zh-TW" altLang="zh-TW" sz="1500" kern="0" dirty="0">
                    <a:latin typeface="標楷體" panose="03000509000000000000" pitchFamily="65" charset="-120"/>
                    <a:ea typeface="標楷體" panose="03000509000000000000" pitchFamily="65" charset="-120"/>
                  </a:rPr>
                  <a:t>考試、職務歸系案及其他任免遷調事宜之審核。</a:t>
                </a:r>
                <a:endParaRPr lang="zh-TW" altLang="zh-TW" sz="1500" kern="100" dirty="0">
                  <a:latin typeface="標楷體" panose="03000509000000000000" pitchFamily="65" charset="-120"/>
                  <a:ea typeface="標楷體" panose="03000509000000000000" pitchFamily="65" charset="-120"/>
                </a:endParaRPr>
              </a:p>
            </p:txBody>
          </p:sp>
          <p:sp>
            <p:nvSpPr>
              <p:cNvPr id="69" name="Rectangle 82"/>
              <p:cNvSpPr/>
              <p:nvPr/>
            </p:nvSpPr>
            <p:spPr>
              <a:xfrm>
                <a:off x="1255242" y="1792330"/>
                <a:ext cx="3761195" cy="307777"/>
              </a:xfrm>
              <a:prstGeom prst="rect">
                <a:avLst/>
              </a:prstGeom>
            </p:spPr>
            <p:txBody>
              <a:bodyPr wrap="none" lIns="0" tIns="0" rIns="0" bIns="0">
                <a:normAutofit/>
              </a:bodyPr>
              <a:lstStyle/>
              <a:p>
                <a:r>
                  <a:rPr lang="zh-TW" altLang="en-US" sz="2100" b="1" dirty="0">
                    <a:solidFill>
                      <a:srgbClr val="002E00"/>
                    </a:solidFill>
                    <a:latin typeface="標楷體" panose="03000509000000000000" pitchFamily="65" charset="-120"/>
                    <a:ea typeface="標楷體" panose="03000509000000000000" pitchFamily="65" charset="-120"/>
                    <a:cs typeface="+mn-ea"/>
                    <a:sym typeface="+mn-lt"/>
                  </a:rPr>
                  <a:t>第一科 洪韡珊</a:t>
                </a:r>
                <a:endParaRPr lang="zh-CN" altLang="en-US" sz="1350" b="1" dirty="0">
                  <a:solidFill>
                    <a:srgbClr val="002E00"/>
                  </a:solidFill>
                  <a:latin typeface="標楷體" panose="03000509000000000000" pitchFamily="65" charset="-120"/>
                  <a:ea typeface="標楷體" panose="03000509000000000000" pitchFamily="65" charset="-120"/>
                  <a:cs typeface="+mn-ea"/>
                  <a:sym typeface="+mn-lt"/>
                </a:endParaRPr>
              </a:p>
            </p:txBody>
          </p:sp>
        </p:grpSp>
      </p:grpSp>
      <p:sp>
        <p:nvSpPr>
          <p:cNvPr id="73" name="矩形 72"/>
          <p:cNvSpPr/>
          <p:nvPr/>
        </p:nvSpPr>
        <p:spPr>
          <a:xfrm>
            <a:off x="1488177" y="550214"/>
            <a:ext cx="6340197" cy="553998"/>
          </a:xfrm>
          <a:prstGeom prst="rect">
            <a:avLst/>
          </a:prstGeom>
        </p:spPr>
        <p:txBody>
          <a:bodyPr wrap="none">
            <a:spAutoFit/>
          </a:bodyPr>
          <a:lstStyle/>
          <a:p>
            <a:r>
              <a:rPr lang="zh-TW" altLang="en-US" sz="3000" b="1" dirty="0">
                <a:solidFill>
                  <a:schemeClr val="tx2">
                    <a:lumMod val="75000"/>
                  </a:schemeClr>
                </a:solidFill>
                <a:latin typeface="標楷體" panose="03000509000000000000" pitchFamily="65" charset="-120"/>
                <a:ea typeface="標楷體" panose="03000509000000000000" pitchFamily="65" charset="-120"/>
              </a:rPr>
              <a:t>金門縣政府人事處科長以上人員名冊</a:t>
            </a:r>
            <a:endParaRPr lang="zh-TW" altLang="en-US" sz="3000" dirty="0">
              <a:solidFill>
                <a:schemeClr val="tx2">
                  <a:lumMod val="75000"/>
                </a:schemeClr>
              </a:solidFill>
            </a:endParaRPr>
          </a:p>
        </p:txBody>
      </p:sp>
      <p:sp>
        <p:nvSpPr>
          <p:cNvPr id="75" name="矩形 74"/>
          <p:cNvSpPr/>
          <p:nvPr/>
        </p:nvSpPr>
        <p:spPr>
          <a:xfrm>
            <a:off x="0" y="0"/>
            <a:ext cx="9144000" cy="94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76" name="矩形 75"/>
          <p:cNvSpPr/>
          <p:nvPr/>
        </p:nvSpPr>
        <p:spPr>
          <a:xfrm>
            <a:off x="1" y="0"/>
            <a:ext cx="95693" cy="5143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77" name="矩形 76"/>
          <p:cNvSpPr/>
          <p:nvPr/>
        </p:nvSpPr>
        <p:spPr>
          <a:xfrm>
            <a:off x="0" y="5048493"/>
            <a:ext cx="9070154" cy="94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78" name="矩形 77"/>
          <p:cNvSpPr/>
          <p:nvPr/>
        </p:nvSpPr>
        <p:spPr>
          <a:xfrm>
            <a:off x="9053560" y="5166"/>
            <a:ext cx="95693" cy="5143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grpSp>
        <p:nvGrpSpPr>
          <p:cNvPr id="80" name="Group 72"/>
          <p:cNvGrpSpPr/>
          <p:nvPr/>
        </p:nvGrpSpPr>
        <p:grpSpPr>
          <a:xfrm>
            <a:off x="6077895" y="1255035"/>
            <a:ext cx="2776703" cy="3555807"/>
            <a:chOff x="1378325" y="1491476"/>
            <a:chExt cx="3587109" cy="2113522"/>
          </a:xfrm>
        </p:grpSpPr>
        <p:grpSp>
          <p:nvGrpSpPr>
            <p:cNvPr id="82" name="Group 76"/>
            <p:cNvGrpSpPr/>
            <p:nvPr/>
          </p:nvGrpSpPr>
          <p:grpSpPr>
            <a:xfrm>
              <a:off x="1378325" y="1491476"/>
              <a:ext cx="3156049" cy="889958"/>
              <a:chOff x="1502082" y="1824714"/>
              <a:chExt cx="3156049" cy="889958"/>
            </a:xfrm>
          </p:grpSpPr>
          <p:sp>
            <p:nvSpPr>
              <p:cNvPr id="86" name="TextBox 83"/>
              <p:cNvSpPr txBox="1"/>
              <p:nvPr/>
            </p:nvSpPr>
            <p:spPr>
              <a:xfrm>
                <a:off x="1502082" y="2022813"/>
                <a:ext cx="3156049" cy="691859"/>
              </a:xfrm>
              <a:prstGeom prst="rect">
                <a:avLst/>
              </a:prstGeom>
              <a:noFill/>
            </p:spPr>
            <p:txBody>
              <a:bodyPr wrap="square" lIns="0" tIns="0" rIns="0" bIns="0">
                <a:normAutofit/>
              </a:bodyPr>
              <a:lstStyle/>
              <a:p>
                <a:pPr marL="269081" indent="-204788" algn="just" defTabSz="342900">
                  <a:tabLst>
                    <a:tab pos="171450" algn="l"/>
                  </a:tabLst>
                </a:pPr>
                <a:r>
                  <a:rPr lang="en-US" altLang="zh-TW" sz="1500" kern="0" dirty="0">
                    <a:latin typeface="標楷體" panose="03000509000000000000" pitchFamily="65" charset="-120"/>
                    <a:ea typeface="標楷體" panose="03000509000000000000" pitchFamily="65" charset="-120"/>
                  </a:rPr>
                  <a:t>1.</a:t>
                </a:r>
                <a:r>
                  <a:rPr lang="zh-TW" altLang="zh-TW" sz="1500" kern="0" dirty="0">
                    <a:solidFill>
                      <a:schemeClr val="dk1"/>
                    </a:solidFill>
                    <a:latin typeface="標楷體" panose="03000509000000000000" pitchFamily="65" charset="-120"/>
                    <a:ea typeface="標楷體" panose="03000509000000000000" pitchFamily="65" charset="-120"/>
                  </a:rPr>
                  <a:t>襄理本</a:t>
                </a:r>
                <a:r>
                  <a:rPr lang="zh-TW" altLang="zh-TW" sz="1500" kern="0">
                    <a:solidFill>
                      <a:schemeClr val="dk1"/>
                    </a:solidFill>
                    <a:latin typeface="標楷體" panose="03000509000000000000" pitchFamily="65" charset="-120"/>
                    <a:ea typeface="標楷體" panose="03000509000000000000" pitchFamily="65" charset="-120"/>
                  </a:rPr>
                  <a:t>府及</a:t>
                </a:r>
                <a:r>
                  <a:rPr lang="zh-TW" altLang="zh-TW" sz="1500" kern="0">
                    <a:latin typeface="標楷體" panose="03000509000000000000" pitchFamily="65" charset="-120"/>
                    <a:ea typeface="標楷體" panose="03000509000000000000" pitchFamily="65" charset="-120"/>
                  </a:rPr>
                  <a:t>所</a:t>
                </a:r>
                <a:r>
                  <a:rPr lang="zh-TW" altLang="zh-TW" sz="1500" kern="0">
                    <a:solidFill>
                      <a:schemeClr val="dk1"/>
                    </a:solidFill>
                    <a:latin typeface="標楷體" panose="03000509000000000000" pitchFamily="65" charset="-120"/>
                    <a:ea typeface="標楷體" panose="03000509000000000000" pitchFamily="65" charset="-120"/>
                  </a:rPr>
                  <a:t>屬</a:t>
                </a:r>
                <a:r>
                  <a:rPr lang="zh-TW" altLang="zh-TW" sz="1500" kern="0" dirty="0">
                    <a:solidFill>
                      <a:schemeClr val="dk1"/>
                    </a:solidFill>
                    <a:latin typeface="標楷體" panose="03000509000000000000" pitchFamily="65" charset="-120"/>
                    <a:ea typeface="標楷體" panose="03000509000000000000" pitchFamily="65" charset="-120"/>
                  </a:rPr>
                  <a:t>機關學校人事業務。</a:t>
                </a:r>
                <a:endParaRPr lang="en-US" altLang="zh-TW" sz="1500" kern="0" dirty="0">
                  <a:solidFill>
                    <a:schemeClr val="dk1"/>
                  </a:solidFill>
                  <a:latin typeface="標楷體" panose="03000509000000000000" pitchFamily="65" charset="-120"/>
                  <a:ea typeface="標楷體" panose="03000509000000000000" pitchFamily="65" charset="-120"/>
                </a:endParaRPr>
              </a:p>
              <a:p>
                <a:pPr marL="269081" indent="-204788" algn="just" defTabSz="342900">
                  <a:tabLst>
                    <a:tab pos="171450" algn="l"/>
                  </a:tabLst>
                </a:pPr>
                <a:r>
                  <a:rPr lang="en-US" altLang="zh-TW" sz="1500" kern="0" dirty="0">
                    <a:solidFill>
                      <a:schemeClr val="dk1"/>
                    </a:solidFill>
                    <a:latin typeface="標楷體" panose="03000509000000000000" pitchFamily="65" charset="-120"/>
                    <a:ea typeface="標楷體" panose="03000509000000000000" pitchFamily="65" charset="-120"/>
                  </a:rPr>
                  <a:t>2.</a:t>
                </a:r>
                <a:r>
                  <a:rPr lang="zh-TW" altLang="zh-TW" sz="1500" kern="0" dirty="0">
                    <a:solidFill>
                      <a:schemeClr val="dk1"/>
                    </a:solidFill>
                    <a:latin typeface="標楷體" panose="03000509000000000000" pitchFamily="65" charset="-120"/>
                    <a:ea typeface="標楷體" panose="03000509000000000000" pitchFamily="65" charset="-120"/>
                  </a:rPr>
                  <a:t>文稿審核。</a:t>
                </a:r>
                <a:endParaRPr lang="en-US" altLang="zh-TW" sz="1500" kern="0" dirty="0">
                  <a:solidFill>
                    <a:schemeClr val="dk1"/>
                  </a:solidFill>
                  <a:latin typeface="標楷體" panose="03000509000000000000" pitchFamily="65" charset="-120"/>
                  <a:ea typeface="標楷體" panose="03000509000000000000" pitchFamily="65" charset="-120"/>
                </a:endParaRPr>
              </a:p>
              <a:p>
                <a:pPr marL="269081" indent="-204788" algn="just" defTabSz="342900">
                  <a:tabLst>
                    <a:tab pos="171450" algn="l"/>
                  </a:tabLst>
                </a:pPr>
                <a:r>
                  <a:rPr lang="en-US" altLang="zh-TW" sz="1500" kern="0" dirty="0">
                    <a:solidFill>
                      <a:schemeClr val="dk1"/>
                    </a:solidFill>
                    <a:latin typeface="標楷體" panose="03000509000000000000" pitchFamily="65" charset="-120"/>
                    <a:ea typeface="標楷體" panose="03000509000000000000" pitchFamily="65" charset="-120"/>
                  </a:rPr>
                  <a:t>3.</a:t>
                </a:r>
                <a:r>
                  <a:rPr lang="zh-TW" altLang="zh-TW" sz="1500" kern="0" dirty="0">
                    <a:solidFill>
                      <a:schemeClr val="dk1"/>
                    </a:solidFill>
                    <a:latin typeface="標楷體" panose="03000509000000000000" pitchFamily="65" charset="-120"/>
                    <a:ea typeface="標楷體" panose="03000509000000000000" pitchFamily="65" charset="-120"/>
                  </a:rPr>
                  <a:t>其他臨時交辦事項</a:t>
                </a:r>
              </a:p>
              <a:p>
                <a:pPr>
                  <a:lnSpc>
                    <a:spcPct val="120000"/>
                  </a:lnSpc>
                </a:pPr>
                <a:endParaRPr lang="zh-CN" altLang="en-US" sz="1000" dirty="0">
                  <a:latin typeface="標楷體" panose="03000509000000000000" pitchFamily="65" charset="-120"/>
                  <a:ea typeface="標楷體" panose="03000509000000000000" pitchFamily="65" charset="-120"/>
                  <a:cs typeface="+mn-ea"/>
                  <a:sym typeface="+mn-lt"/>
                </a:endParaRPr>
              </a:p>
            </p:txBody>
          </p:sp>
          <p:sp>
            <p:nvSpPr>
              <p:cNvPr id="87" name="Rectangle 84"/>
              <p:cNvSpPr/>
              <p:nvPr/>
            </p:nvSpPr>
            <p:spPr>
              <a:xfrm>
                <a:off x="1609859" y="1824714"/>
                <a:ext cx="2494553" cy="307777"/>
              </a:xfrm>
              <a:prstGeom prst="rect">
                <a:avLst/>
              </a:prstGeom>
            </p:spPr>
            <p:txBody>
              <a:bodyPr wrap="none" lIns="0" tIns="0" rIns="0" bIns="0">
                <a:normAutofit/>
              </a:bodyPr>
              <a:lstStyle/>
              <a:p>
                <a:r>
                  <a:rPr lang="zh-TW" altLang="en-US" sz="2100" b="1" dirty="0">
                    <a:solidFill>
                      <a:srgbClr val="040650"/>
                    </a:solidFill>
                    <a:latin typeface="標楷體" panose="03000509000000000000" pitchFamily="65" charset="-120"/>
                    <a:ea typeface="標楷體" panose="03000509000000000000" pitchFamily="65" charset="-120"/>
                    <a:cs typeface="+mn-ea"/>
                    <a:sym typeface="+mn-lt"/>
                  </a:rPr>
                  <a:t>許玉韻</a:t>
                </a:r>
                <a:endParaRPr lang="zh-CN" altLang="en-US" sz="2100" b="1" dirty="0">
                  <a:solidFill>
                    <a:srgbClr val="040650"/>
                  </a:solidFill>
                  <a:latin typeface="標楷體" panose="03000509000000000000" pitchFamily="65" charset="-120"/>
                  <a:ea typeface="標楷體" panose="03000509000000000000" pitchFamily="65" charset="-120"/>
                  <a:cs typeface="+mn-ea"/>
                  <a:sym typeface="+mn-lt"/>
                </a:endParaRPr>
              </a:p>
            </p:txBody>
          </p:sp>
        </p:grpSp>
        <p:grpSp>
          <p:nvGrpSpPr>
            <p:cNvPr id="83" name="Group 77"/>
            <p:cNvGrpSpPr/>
            <p:nvPr/>
          </p:nvGrpSpPr>
          <p:grpSpPr>
            <a:xfrm>
              <a:off x="1601570" y="2727563"/>
              <a:ext cx="3363864" cy="877435"/>
              <a:chOff x="1725327" y="1736893"/>
              <a:chExt cx="3363864" cy="877435"/>
            </a:xfrm>
          </p:grpSpPr>
          <p:sp>
            <p:nvSpPr>
              <p:cNvPr id="84" name="TextBox 81"/>
              <p:cNvSpPr txBox="1"/>
              <p:nvPr/>
            </p:nvSpPr>
            <p:spPr>
              <a:xfrm>
                <a:off x="1725327" y="1957774"/>
                <a:ext cx="3363864" cy="656554"/>
              </a:xfrm>
              <a:prstGeom prst="rect">
                <a:avLst/>
              </a:prstGeom>
              <a:noFill/>
            </p:spPr>
            <p:txBody>
              <a:bodyPr wrap="square" lIns="0" tIns="0" rIns="0" bIns="0">
                <a:normAutofit lnSpcReduction="10000"/>
              </a:bodyPr>
              <a:lstStyle/>
              <a:p>
                <a:pPr marL="198835" indent="-198835" algn="just">
                  <a:tabLst>
                    <a:tab pos="171450" algn="l"/>
                  </a:tabLst>
                </a:pPr>
                <a:r>
                  <a:rPr lang="en-US" altLang="zh-TW" sz="1500" kern="0" dirty="0">
                    <a:latin typeface="標楷體" panose="03000509000000000000" pitchFamily="65" charset="-120"/>
                    <a:ea typeface="標楷體" panose="03000509000000000000" pitchFamily="65" charset="-120"/>
                  </a:rPr>
                  <a:t>1.</a:t>
                </a:r>
                <a:r>
                  <a:rPr lang="zh-TW" altLang="en-US" sz="1500" kern="0" dirty="0">
                    <a:latin typeface="標楷體" panose="03000509000000000000" pitchFamily="65" charset="-120"/>
                    <a:ea typeface="標楷體" panose="03000509000000000000" pitchFamily="65" charset="-120"/>
                  </a:rPr>
                  <a:t>福利、待遇、差勤、考績、考核、獎懲、保險、訓練及進修等案件之審核。</a:t>
                </a:r>
              </a:p>
              <a:p>
                <a:pPr marL="198835" indent="-198835" algn="just">
                  <a:tabLst>
                    <a:tab pos="171450" algn="l"/>
                  </a:tabLst>
                </a:pPr>
                <a:r>
                  <a:rPr lang="en-US" altLang="zh-TW" sz="1500" kern="0" dirty="0">
                    <a:latin typeface="標楷體" panose="03000509000000000000" pitchFamily="65" charset="-120"/>
                    <a:ea typeface="標楷體" panose="03000509000000000000" pitchFamily="65" charset="-120"/>
                  </a:rPr>
                  <a:t>2.</a:t>
                </a:r>
                <a:r>
                  <a:rPr lang="zh-TW" altLang="en-US" sz="1500" kern="0" dirty="0">
                    <a:latin typeface="標楷體" panose="03000509000000000000" pitchFamily="65" charset="-120"/>
                    <a:ea typeface="標楷體" panose="03000509000000000000" pitchFamily="65" charset="-120"/>
                  </a:rPr>
                  <a:t>撫卹、資遣給與及退撫綜合業務。</a:t>
                </a:r>
              </a:p>
            </p:txBody>
          </p:sp>
          <p:sp>
            <p:nvSpPr>
              <p:cNvPr id="85" name="Rectangle 82"/>
              <p:cNvSpPr/>
              <p:nvPr/>
            </p:nvSpPr>
            <p:spPr>
              <a:xfrm>
                <a:off x="1930558" y="1736893"/>
                <a:ext cx="3158633" cy="307777"/>
              </a:xfrm>
              <a:prstGeom prst="rect">
                <a:avLst/>
              </a:prstGeom>
            </p:spPr>
            <p:txBody>
              <a:bodyPr wrap="none" lIns="0" tIns="0" rIns="0" bIns="0">
                <a:normAutofit/>
              </a:bodyPr>
              <a:lstStyle/>
              <a:p>
                <a:r>
                  <a:rPr lang="zh-TW" altLang="en-US" sz="2100" b="1" dirty="0">
                    <a:solidFill>
                      <a:srgbClr val="500050"/>
                    </a:solidFill>
                    <a:latin typeface="標楷體" panose="03000509000000000000" pitchFamily="65" charset="-120"/>
                    <a:ea typeface="標楷體" panose="03000509000000000000" pitchFamily="65" charset="-120"/>
                    <a:cs typeface="+mn-ea"/>
                    <a:sym typeface="+mn-lt"/>
                  </a:rPr>
                  <a:t>第二科 胡小玲</a:t>
                </a:r>
                <a:endParaRPr lang="zh-CN" altLang="en-US" sz="2100" b="1" dirty="0">
                  <a:solidFill>
                    <a:srgbClr val="500050"/>
                  </a:solidFill>
                  <a:latin typeface="標楷體" panose="03000509000000000000" pitchFamily="65" charset="-120"/>
                  <a:ea typeface="標楷體" panose="03000509000000000000" pitchFamily="65" charset="-120"/>
                  <a:cs typeface="+mn-ea"/>
                  <a:sym typeface="+mn-lt"/>
                </a:endParaRPr>
              </a:p>
            </p:txBody>
          </p:sp>
        </p:grpSp>
      </p:grpSp>
      <p:cxnSp>
        <p:nvCxnSpPr>
          <p:cNvPr id="91" name="直線接點 90"/>
          <p:cNvCxnSpPr/>
          <p:nvPr/>
        </p:nvCxnSpPr>
        <p:spPr>
          <a:xfrm flipH="1">
            <a:off x="2950536" y="3050173"/>
            <a:ext cx="12200" cy="4030"/>
          </a:xfrm>
          <a:prstGeom prst="line">
            <a:avLst/>
          </a:prstGeom>
        </p:spPr>
        <p:style>
          <a:lnRef idx="1">
            <a:schemeClr val="accent1"/>
          </a:lnRef>
          <a:fillRef idx="0">
            <a:schemeClr val="accent1"/>
          </a:fillRef>
          <a:effectRef idx="0">
            <a:schemeClr val="accent1"/>
          </a:effectRef>
          <a:fontRef idx="minor">
            <a:schemeClr val="tx1"/>
          </a:fontRef>
        </p:style>
      </p:cxnSp>
      <p:sp>
        <p:nvSpPr>
          <p:cNvPr id="98" name="矩形 97"/>
          <p:cNvSpPr/>
          <p:nvPr/>
        </p:nvSpPr>
        <p:spPr>
          <a:xfrm>
            <a:off x="609911" y="2840212"/>
            <a:ext cx="2105246" cy="27000"/>
          </a:xfrm>
          <a:prstGeom prst="rect">
            <a:avLst/>
          </a:prstGeom>
          <a:solidFill>
            <a:srgbClr val="631125"/>
          </a:solidFill>
          <a:ln>
            <a:solidFill>
              <a:srgbClr val="6311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0" name="矩形 99"/>
          <p:cNvSpPr/>
          <p:nvPr/>
        </p:nvSpPr>
        <p:spPr>
          <a:xfrm rot="16200000">
            <a:off x="2509610" y="2651854"/>
            <a:ext cx="378966" cy="27000"/>
          </a:xfrm>
          <a:prstGeom prst="rect">
            <a:avLst/>
          </a:prstGeom>
          <a:solidFill>
            <a:srgbClr val="631125"/>
          </a:solidFill>
          <a:ln>
            <a:solidFill>
              <a:srgbClr val="6311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1" name="矩形 100"/>
          <p:cNvSpPr/>
          <p:nvPr/>
        </p:nvSpPr>
        <p:spPr>
          <a:xfrm>
            <a:off x="306604" y="4864208"/>
            <a:ext cx="3105000" cy="27000"/>
          </a:xfrm>
          <a:prstGeom prst="rect">
            <a:avLst/>
          </a:prstGeom>
          <a:solidFill>
            <a:srgbClr val="002E00"/>
          </a:solidFill>
          <a:ln>
            <a:solidFill>
              <a:srgbClr val="002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4" name="矩形 103"/>
          <p:cNvSpPr/>
          <p:nvPr/>
        </p:nvSpPr>
        <p:spPr>
          <a:xfrm>
            <a:off x="5743016" y="4851056"/>
            <a:ext cx="3132000" cy="27000"/>
          </a:xfrm>
          <a:prstGeom prst="rect">
            <a:avLst/>
          </a:prstGeom>
          <a:solidFill>
            <a:srgbClr val="500050"/>
          </a:solidFill>
          <a:ln>
            <a:solidFill>
              <a:srgbClr val="50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8" name="矩形 107"/>
          <p:cNvSpPr/>
          <p:nvPr/>
        </p:nvSpPr>
        <p:spPr>
          <a:xfrm>
            <a:off x="6104103" y="2664620"/>
            <a:ext cx="2538000" cy="27000"/>
          </a:xfrm>
          <a:prstGeom prst="rect">
            <a:avLst/>
          </a:prstGeom>
          <a:solidFill>
            <a:srgbClr val="040650"/>
          </a:solidFill>
          <a:ln>
            <a:solidFill>
              <a:srgbClr val="040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0" name="矩形 109"/>
          <p:cNvSpPr/>
          <p:nvPr/>
        </p:nvSpPr>
        <p:spPr>
          <a:xfrm rot="16200000">
            <a:off x="6007550" y="2546999"/>
            <a:ext cx="216000" cy="27000"/>
          </a:xfrm>
          <a:prstGeom prst="rect">
            <a:avLst/>
          </a:prstGeom>
          <a:solidFill>
            <a:srgbClr val="040650"/>
          </a:solidFill>
          <a:ln>
            <a:solidFill>
              <a:srgbClr val="040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1" name="向右箭號 110"/>
          <p:cNvSpPr/>
          <p:nvPr/>
        </p:nvSpPr>
        <p:spPr>
          <a:xfrm>
            <a:off x="2685239" y="2448707"/>
            <a:ext cx="651740" cy="54000"/>
          </a:xfrm>
          <a:prstGeom prst="rightArrow">
            <a:avLst/>
          </a:prstGeom>
          <a:solidFill>
            <a:srgbClr val="631125"/>
          </a:solidFill>
          <a:ln>
            <a:solidFill>
              <a:srgbClr val="6311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2" name="向上箭號 111"/>
          <p:cNvSpPr/>
          <p:nvPr/>
        </p:nvSpPr>
        <p:spPr>
          <a:xfrm>
            <a:off x="3390302" y="3837343"/>
            <a:ext cx="54000" cy="1053000"/>
          </a:xfrm>
          <a:prstGeom prst="upArrow">
            <a:avLst/>
          </a:prstGeom>
          <a:solidFill>
            <a:srgbClr val="002E00"/>
          </a:solidFill>
          <a:ln>
            <a:solidFill>
              <a:srgbClr val="002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3" name="向上箭號 112"/>
          <p:cNvSpPr/>
          <p:nvPr/>
        </p:nvSpPr>
        <p:spPr>
          <a:xfrm>
            <a:off x="5726524" y="3987205"/>
            <a:ext cx="54000" cy="891000"/>
          </a:xfrm>
          <a:prstGeom prst="upArrow">
            <a:avLst/>
          </a:prstGeom>
          <a:solidFill>
            <a:srgbClr val="500050"/>
          </a:solidFill>
          <a:ln>
            <a:solidFill>
              <a:srgbClr val="50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4" name="向左箭號 113"/>
          <p:cNvSpPr/>
          <p:nvPr/>
        </p:nvSpPr>
        <p:spPr>
          <a:xfrm>
            <a:off x="5860253" y="2438474"/>
            <a:ext cx="270000" cy="54000"/>
          </a:xfrm>
          <a:prstGeom prst="leftArrow">
            <a:avLst/>
          </a:prstGeom>
          <a:solidFill>
            <a:srgbClr val="040650"/>
          </a:solidFill>
          <a:ln>
            <a:solidFill>
              <a:srgbClr val="040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5" name="等腰三角形 114"/>
          <p:cNvSpPr/>
          <p:nvPr/>
        </p:nvSpPr>
        <p:spPr>
          <a:xfrm rot="5400000">
            <a:off x="3246676" y="2434928"/>
            <a:ext cx="139149" cy="76196"/>
          </a:xfrm>
          <a:prstGeom prst="triangle">
            <a:avLst/>
          </a:prstGeom>
          <a:solidFill>
            <a:srgbClr val="631125"/>
          </a:solidFill>
          <a:ln>
            <a:solidFill>
              <a:srgbClr val="6311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6" name="等腰三角形 115"/>
          <p:cNvSpPr/>
          <p:nvPr/>
        </p:nvSpPr>
        <p:spPr>
          <a:xfrm>
            <a:off x="3347779" y="3830417"/>
            <a:ext cx="139149" cy="76196"/>
          </a:xfrm>
          <a:prstGeom prst="triangle">
            <a:avLst/>
          </a:prstGeom>
          <a:solidFill>
            <a:srgbClr val="002E00"/>
          </a:solidFill>
          <a:ln>
            <a:solidFill>
              <a:srgbClr val="002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7" name="等腰三角形 116"/>
          <p:cNvSpPr/>
          <p:nvPr/>
        </p:nvSpPr>
        <p:spPr>
          <a:xfrm>
            <a:off x="5685710" y="3974614"/>
            <a:ext cx="139149" cy="76196"/>
          </a:xfrm>
          <a:prstGeom prst="triangle">
            <a:avLst/>
          </a:prstGeom>
          <a:solidFill>
            <a:srgbClr val="500050"/>
          </a:solidFill>
          <a:ln>
            <a:solidFill>
              <a:srgbClr val="50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8" name="等腰三角形 117"/>
          <p:cNvSpPr/>
          <p:nvPr/>
        </p:nvSpPr>
        <p:spPr>
          <a:xfrm rot="16200000">
            <a:off x="5817698" y="2424909"/>
            <a:ext cx="139149" cy="76196"/>
          </a:xfrm>
          <a:prstGeom prst="triangle">
            <a:avLst/>
          </a:prstGeom>
          <a:solidFill>
            <a:srgbClr val="040650"/>
          </a:solidFill>
          <a:ln>
            <a:solidFill>
              <a:srgbClr val="040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Tree>
    <p:extLst>
      <p:ext uri="{BB962C8B-B14F-4D97-AF65-F5344CB8AC3E}">
        <p14:creationId xmlns:p14="http://schemas.microsoft.com/office/powerpoint/2010/main" val="2676159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矩形 7"/>
          <p:cNvSpPr/>
          <p:nvPr/>
        </p:nvSpPr>
        <p:spPr>
          <a:xfrm>
            <a:off x="1" y="0"/>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矩形 8"/>
          <p:cNvSpPr/>
          <p:nvPr/>
        </p:nvSpPr>
        <p:spPr>
          <a:xfrm>
            <a:off x="0" y="5048493"/>
            <a:ext cx="9070154"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矩形 9"/>
          <p:cNvSpPr/>
          <p:nvPr/>
        </p:nvSpPr>
        <p:spPr>
          <a:xfrm>
            <a:off x="9053560" y="5166"/>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任意多边形: 形状 22">
            <a:extLst>
              <a:ext uri="{FF2B5EF4-FFF2-40B4-BE49-F238E27FC236}">
                <a16:creationId xmlns:a16="http://schemas.microsoft.com/office/drawing/2014/main" id="{1782A73D-068A-4071-B64D-47D898580182}"/>
              </a:ext>
            </a:extLst>
          </p:cNvPr>
          <p:cNvSpPr>
            <a:spLocks/>
          </p:cNvSpPr>
          <p:nvPr/>
        </p:nvSpPr>
        <p:spPr bwMode="auto">
          <a:xfrm>
            <a:off x="218873" y="94847"/>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2" name="任意多边形: 形状 20">
            <a:extLst>
              <a:ext uri="{FF2B5EF4-FFF2-40B4-BE49-F238E27FC236}">
                <a16:creationId xmlns:a16="http://schemas.microsoft.com/office/drawing/2014/main" id="{B5FDF3F4-9DBB-497A-BDC3-FB0610976AA2}"/>
              </a:ext>
            </a:extLst>
          </p:cNvPr>
          <p:cNvSpPr>
            <a:spLocks/>
          </p:cNvSpPr>
          <p:nvPr/>
        </p:nvSpPr>
        <p:spPr bwMode="auto">
          <a:xfrm>
            <a:off x="358091" y="295439"/>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2" name="投影片編號版面配置區 1">
            <a:extLst>
              <a:ext uri="{FF2B5EF4-FFF2-40B4-BE49-F238E27FC236}">
                <a16:creationId xmlns:a16="http://schemas.microsoft.com/office/drawing/2014/main" id="{15D9B617-2214-45F2-B0E1-C8731321DDF3}"/>
              </a:ext>
            </a:extLst>
          </p:cNvPr>
          <p:cNvSpPr>
            <a:spLocks noGrp="1"/>
          </p:cNvSpPr>
          <p:nvPr>
            <p:ph type="sldNum" sz="quarter" idx="12"/>
          </p:nvPr>
        </p:nvSpPr>
        <p:spPr/>
        <p:txBody>
          <a:bodyPr/>
          <a:lstStyle/>
          <a:p>
            <a:fld id="{443609E0-E1B0-48A0-A8C7-BBCC2D839C84}" type="slidenum">
              <a:rPr lang="zh-CN" altLang="en-US" smtClean="0"/>
              <a:t>20</a:t>
            </a:fld>
            <a:endParaRPr lang="zh-CN" altLang="en-US"/>
          </a:p>
        </p:txBody>
      </p:sp>
      <p:sp>
        <p:nvSpPr>
          <p:cNvPr id="4" name="矩形 3">
            <a:extLst>
              <a:ext uri="{FF2B5EF4-FFF2-40B4-BE49-F238E27FC236}">
                <a16:creationId xmlns:a16="http://schemas.microsoft.com/office/drawing/2014/main" id="{E86A2FB1-EE9C-4A81-90C1-4066887EDAEF}"/>
              </a:ext>
            </a:extLst>
          </p:cNvPr>
          <p:cNvSpPr/>
          <p:nvPr/>
        </p:nvSpPr>
        <p:spPr>
          <a:xfrm>
            <a:off x="2941301" y="4623911"/>
            <a:ext cx="2101857" cy="292388"/>
          </a:xfrm>
          <a:prstGeom prst="rect">
            <a:avLst/>
          </a:prstGeom>
        </p:spPr>
        <p:txBody>
          <a:bodyPr wrap="none">
            <a:spAutoFit/>
          </a:bodyPr>
          <a:lstStyle/>
          <a:p>
            <a:r>
              <a:rPr lang="en-US" altLang="zh-TW" sz="1300" kern="100" dirty="0">
                <a:latin typeface="標楷體" panose="03000509000000000000" pitchFamily="65" charset="-120"/>
                <a:ea typeface="標楷體" panose="03000509000000000000" pitchFamily="65" charset="-120"/>
                <a:cs typeface="Times New Roman" panose="02020603050405020304" pitchFamily="18" charset="0"/>
              </a:rPr>
              <a:t>111</a:t>
            </a:r>
            <a:r>
              <a:rPr lang="zh-TW" altLang="en-US" sz="1300" kern="100" dirty="0">
                <a:latin typeface="標楷體" panose="03000509000000000000" pitchFamily="65" charset="-120"/>
                <a:ea typeface="標楷體" panose="03000509000000000000" pitchFamily="65" charset="-120"/>
                <a:cs typeface="Times New Roman" panose="02020603050405020304" pitchFamily="18" charset="0"/>
              </a:rPr>
              <a:t>年度預算執行情形分析</a:t>
            </a:r>
            <a:endParaRPr lang="zh-TW" altLang="en-US" sz="1300" dirty="0">
              <a:latin typeface="標楷體" panose="03000509000000000000" pitchFamily="65" charset="-120"/>
              <a:ea typeface="標楷體" panose="03000509000000000000" pitchFamily="65" charset="-120"/>
            </a:endParaRPr>
          </a:p>
        </p:txBody>
      </p:sp>
      <p:sp>
        <p:nvSpPr>
          <p:cNvPr id="5" name="矩形 4">
            <a:extLst>
              <a:ext uri="{FF2B5EF4-FFF2-40B4-BE49-F238E27FC236}">
                <a16:creationId xmlns:a16="http://schemas.microsoft.com/office/drawing/2014/main" id="{9B64C427-B2AF-4517-A589-5C6463308309}"/>
              </a:ext>
            </a:extLst>
          </p:cNvPr>
          <p:cNvSpPr/>
          <p:nvPr/>
        </p:nvSpPr>
        <p:spPr>
          <a:xfrm>
            <a:off x="1041194" y="496031"/>
            <a:ext cx="5690011" cy="914225"/>
          </a:xfrm>
          <a:prstGeom prst="rect">
            <a:avLst/>
          </a:prstGeom>
        </p:spPr>
        <p:txBody>
          <a:bodyPr wrap="square">
            <a:spAutoFit/>
          </a:bodyPr>
          <a:lstStyle/>
          <a:p>
            <a:pPr>
              <a:lnSpc>
                <a:spcPts val="2200"/>
              </a:lnSpc>
            </a:pPr>
            <a:r>
              <a:rPr lang="en-US" altLang="zh-TW" sz="1500" dirty="0">
                <a:latin typeface="標楷體" panose="03000509000000000000" pitchFamily="65" charset="-120"/>
                <a:ea typeface="標楷體" panose="03000509000000000000" pitchFamily="65" charset="-120"/>
              </a:rPr>
              <a:t>(</a:t>
            </a:r>
            <a:r>
              <a:rPr lang="zh-TW" altLang="en-US" sz="1500" dirty="0">
                <a:latin typeface="標楷體" panose="03000509000000000000" pitchFamily="65" charset="-120"/>
                <a:ea typeface="標楷體" panose="03000509000000000000" pitchFamily="65" charset="-120"/>
              </a:rPr>
              <a:t>二</a:t>
            </a:r>
            <a:r>
              <a:rPr lang="en-US" altLang="zh-TW" sz="1500" dirty="0">
                <a:latin typeface="標楷體" panose="03000509000000000000" pitchFamily="65" charset="-120"/>
                <a:ea typeface="標楷體" panose="03000509000000000000" pitchFamily="65" charset="-120"/>
              </a:rPr>
              <a:t>)</a:t>
            </a:r>
            <a:r>
              <a:rPr lang="zh-TW" altLang="en-US" sz="1500" dirty="0">
                <a:latin typeface="標楷體" panose="03000509000000000000" pitchFamily="65" charset="-120"/>
                <a:ea typeface="標楷體" panose="03000509000000000000" pitchFamily="65" charset="-120"/>
              </a:rPr>
              <a:t> </a:t>
            </a:r>
            <a:r>
              <a:rPr lang="en-US" altLang="zh-TW" sz="1500" dirty="0">
                <a:latin typeface="標楷體" panose="03000509000000000000" pitchFamily="65" charset="-120"/>
                <a:ea typeface="標楷體" panose="03000509000000000000" pitchFamily="65" charset="-120"/>
              </a:rPr>
              <a:t>111</a:t>
            </a:r>
            <a:r>
              <a:rPr lang="zh-TW" altLang="en-US" sz="1500" dirty="0">
                <a:latin typeface="標楷體" panose="03000509000000000000" pitchFamily="65" charset="-120"/>
                <a:ea typeface="標楷體" panose="03000509000000000000" pitchFamily="65" charset="-120"/>
              </a:rPr>
              <a:t>年度預算執行情形</a:t>
            </a:r>
            <a:endParaRPr lang="zh-TW" altLang="zh-TW" sz="1500" dirty="0">
              <a:latin typeface="標楷體" panose="03000509000000000000" pitchFamily="65" charset="-120"/>
              <a:ea typeface="標楷體" panose="03000509000000000000" pitchFamily="65" charset="-120"/>
            </a:endParaRPr>
          </a:p>
          <a:p>
            <a:pPr marL="446088">
              <a:lnSpc>
                <a:spcPts val="2200"/>
              </a:lnSpc>
            </a:pPr>
            <a:r>
              <a:rPr lang="en-US" altLang="zh-TW" sz="1500" dirty="0">
                <a:latin typeface="標楷體" panose="03000509000000000000" pitchFamily="65" charset="-120"/>
                <a:ea typeface="標楷體" panose="03000509000000000000" pitchFamily="65" charset="-120"/>
              </a:rPr>
              <a:t>111</a:t>
            </a:r>
            <a:r>
              <a:rPr lang="zh-TW" altLang="en-US" sz="1500" dirty="0">
                <a:latin typeface="標楷體" panose="03000509000000000000" pitchFamily="65" charset="-120"/>
                <a:ea typeface="標楷體" panose="03000509000000000000" pitchFamily="65" charset="-120"/>
              </a:rPr>
              <a:t>年預算數為</a:t>
            </a:r>
            <a:r>
              <a:rPr lang="en-US" altLang="zh-TW" sz="1500" dirty="0">
                <a:latin typeface="標楷體" panose="03000509000000000000" pitchFamily="65" charset="-120"/>
                <a:ea typeface="標楷體" panose="03000509000000000000" pitchFamily="65" charset="-120"/>
              </a:rPr>
              <a:t>2</a:t>
            </a:r>
            <a:r>
              <a:rPr lang="zh-TW" altLang="en-US" sz="1500" dirty="0">
                <a:latin typeface="標楷體" panose="03000509000000000000" pitchFamily="65" charset="-120"/>
                <a:ea typeface="標楷體" panose="03000509000000000000" pitchFamily="65" charset="-120"/>
              </a:rPr>
              <a:t>仟</a:t>
            </a:r>
            <a:r>
              <a:rPr lang="en-US" altLang="zh-TW" sz="1500" dirty="0">
                <a:latin typeface="標楷體" panose="03000509000000000000" pitchFamily="65" charset="-120"/>
                <a:ea typeface="標楷體" panose="03000509000000000000" pitchFamily="65" charset="-120"/>
              </a:rPr>
              <a:t>223</a:t>
            </a:r>
            <a:r>
              <a:rPr lang="zh-TW" altLang="en-US" sz="1500" dirty="0">
                <a:latin typeface="標楷體" panose="03000509000000000000" pitchFamily="65" charset="-120"/>
                <a:ea typeface="標楷體" panose="03000509000000000000" pitchFamily="65" charset="-120"/>
              </a:rPr>
              <a:t>萬</a:t>
            </a:r>
            <a:r>
              <a:rPr lang="en-US" altLang="zh-TW" sz="1500" dirty="0">
                <a:latin typeface="標楷體" panose="03000509000000000000" pitchFamily="65" charset="-120"/>
                <a:ea typeface="標楷體" panose="03000509000000000000" pitchFamily="65" charset="-120"/>
              </a:rPr>
              <a:t>7</a:t>
            </a:r>
            <a:r>
              <a:rPr lang="zh-TW" altLang="en-US" sz="1500" dirty="0">
                <a:latin typeface="標楷體" panose="03000509000000000000" pitchFamily="65" charset="-120"/>
                <a:ea typeface="標楷體" panose="03000509000000000000" pitchFamily="65" charset="-120"/>
              </a:rPr>
              <a:t>千元，截至</a:t>
            </a:r>
            <a:r>
              <a:rPr lang="en-US" altLang="zh-TW" sz="1500" dirty="0">
                <a:latin typeface="標楷體" panose="03000509000000000000" pitchFamily="65" charset="-120"/>
                <a:ea typeface="標楷體" panose="03000509000000000000" pitchFamily="65" charset="-120"/>
              </a:rPr>
              <a:t>111</a:t>
            </a:r>
            <a:r>
              <a:rPr lang="zh-TW" altLang="en-US" sz="1500" dirty="0">
                <a:latin typeface="標楷體" panose="03000509000000000000" pitchFamily="65" charset="-120"/>
                <a:ea typeface="標楷體" panose="03000509000000000000" pitchFamily="65" charset="-120"/>
              </a:rPr>
              <a:t>年</a:t>
            </a:r>
            <a:r>
              <a:rPr lang="en-US" altLang="zh-TW" sz="1500" dirty="0">
                <a:latin typeface="標楷體" panose="03000509000000000000" pitchFamily="65" charset="-120"/>
                <a:ea typeface="標楷體" panose="03000509000000000000" pitchFamily="65" charset="-120"/>
              </a:rPr>
              <a:t>8</a:t>
            </a:r>
            <a:r>
              <a:rPr lang="zh-TW" altLang="en-US" sz="1500" dirty="0">
                <a:latin typeface="標楷體" panose="03000509000000000000" pitchFamily="65" charset="-120"/>
                <a:ea typeface="標楷體" panose="03000509000000000000" pitchFamily="65" charset="-120"/>
              </a:rPr>
              <a:t>月底分配數為</a:t>
            </a:r>
            <a:r>
              <a:rPr lang="en-US" altLang="zh-TW" sz="1500" dirty="0">
                <a:latin typeface="標楷體" panose="03000509000000000000" pitchFamily="65" charset="-120"/>
                <a:ea typeface="標楷體" panose="03000509000000000000" pitchFamily="65" charset="-120"/>
              </a:rPr>
              <a:t>1</a:t>
            </a:r>
            <a:r>
              <a:rPr lang="zh-TW" altLang="en-US" sz="1500" dirty="0">
                <a:latin typeface="標楷體" panose="03000509000000000000" pitchFamily="65" charset="-120"/>
                <a:ea typeface="標楷體" panose="03000509000000000000" pitchFamily="65" charset="-120"/>
              </a:rPr>
              <a:t>仟</a:t>
            </a:r>
            <a:r>
              <a:rPr lang="en-US" altLang="zh-TW" sz="1500" dirty="0">
                <a:latin typeface="標楷體" panose="03000509000000000000" pitchFamily="65" charset="-120"/>
                <a:ea typeface="標楷體" panose="03000509000000000000" pitchFamily="65" charset="-120"/>
              </a:rPr>
              <a:t>466</a:t>
            </a:r>
            <a:r>
              <a:rPr lang="zh-TW" altLang="en-US" sz="1500" dirty="0">
                <a:latin typeface="標楷體" panose="03000509000000000000" pitchFamily="65" charset="-120"/>
                <a:ea typeface="標楷體" panose="03000509000000000000" pitchFamily="65" charset="-120"/>
              </a:rPr>
              <a:t>萬</a:t>
            </a:r>
            <a:r>
              <a:rPr lang="en-US" altLang="zh-TW" sz="1500" dirty="0">
                <a:latin typeface="標楷體" panose="03000509000000000000" pitchFamily="65" charset="-120"/>
                <a:ea typeface="標楷體" panose="03000509000000000000" pitchFamily="65" charset="-120"/>
              </a:rPr>
              <a:t>1</a:t>
            </a:r>
            <a:r>
              <a:rPr lang="zh-TW" altLang="en-US" sz="1500" dirty="0">
                <a:latin typeface="標楷體" panose="03000509000000000000" pitchFamily="65" charset="-120"/>
                <a:ea typeface="標楷體" panose="03000509000000000000" pitchFamily="65" charset="-120"/>
              </a:rPr>
              <a:t>千元，執行數為</a:t>
            </a:r>
            <a:r>
              <a:rPr lang="en-US" altLang="zh-TW" sz="1500" dirty="0">
                <a:latin typeface="標楷體" panose="03000509000000000000" pitchFamily="65" charset="-120"/>
                <a:ea typeface="標楷體" panose="03000509000000000000" pitchFamily="65" charset="-120"/>
              </a:rPr>
              <a:t>1</a:t>
            </a:r>
            <a:r>
              <a:rPr lang="zh-TW" altLang="en-US" sz="1500" dirty="0">
                <a:latin typeface="標楷體" panose="03000509000000000000" pitchFamily="65" charset="-120"/>
                <a:ea typeface="標楷體" panose="03000509000000000000" pitchFamily="65" charset="-120"/>
              </a:rPr>
              <a:t>仟</a:t>
            </a:r>
            <a:r>
              <a:rPr lang="en-US" altLang="zh-TW" sz="1500" dirty="0">
                <a:latin typeface="標楷體" panose="03000509000000000000" pitchFamily="65" charset="-120"/>
                <a:ea typeface="標楷體" panose="03000509000000000000" pitchFamily="65" charset="-120"/>
              </a:rPr>
              <a:t>162</a:t>
            </a:r>
            <a:r>
              <a:rPr lang="zh-TW" altLang="en-US" sz="1500" dirty="0">
                <a:latin typeface="標楷體" panose="03000509000000000000" pitchFamily="65" charset="-120"/>
                <a:ea typeface="標楷體" panose="03000509000000000000" pitchFamily="65" charset="-120"/>
              </a:rPr>
              <a:t>萬</a:t>
            </a:r>
            <a:r>
              <a:rPr lang="en-US" altLang="zh-TW" sz="1500" dirty="0">
                <a:latin typeface="標楷體" panose="03000509000000000000" pitchFamily="65" charset="-120"/>
                <a:ea typeface="標楷體" panose="03000509000000000000" pitchFamily="65" charset="-120"/>
              </a:rPr>
              <a:t>3,968</a:t>
            </a:r>
            <a:r>
              <a:rPr lang="zh-TW" altLang="en-US" sz="1500" dirty="0">
                <a:latin typeface="標楷體" panose="03000509000000000000" pitchFamily="65" charset="-120"/>
                <a:ea typeface="標楷體" panose="03000509000000000000" pitchFamily="65" charset="-120"/>
              </a:rPr>
              <a:t>元，執行率為</a:t>
            </a:r>
            <a:r>
              <a:rPr lang="en-US" altLang="zh-TW" sz="1500" dirty="0">
                <a:latin typeface="標楷體" panose="03000509000000000000" pitchFamily="65" charset="-120"/>
                <a:ea typeface="標楷體" panose="03000509000000000000" pitchFamily="65" charset="-120"/>
              </a:rPr>
              <a:t>79.28%</a:t>
            </a:r>
            <a:r>
              <a:rPr lang="zh-TW" altLang="en-US" sz="1500" dirty="0">
                <a:latin typeface="標楷體" panose="03000509000000000000" pitchFamily="65" charset="-120"/>
                <a:ea typeface="標楷體" panose="03000509000000000000" pitchFamily="65" charset="-120"/>
              </a:rPr>
              <a:t>。</a:t>
            </a:r>
            <a:endParaRPr lang="zh-TW" altLang="zh-TW" sz="1500" dirty="0">
              <a:latin typeface="標楷體" panose="03000509000000000000" pitchFamily="65" charset="-120"/>
              <a:ea typeface="標楷體" panose="03000509000000000000" pitchFamily="65" charset="-120"/>
            </a:endParaRPr>
          </a:p>
        </p:txBody>
      </p:sp>
      <p:pic>
        <p:nvPicPr>
          <p:cNvPr id="5122" name="圖片 1">
            <a:extLst>
              <a:ext uri="{FF2B5EF4-FFF2-40B4-BE49-F238E27FC236}">
                <a16:creationId xmlns:a16="http://schemas.microsoft.com/office/drawing/2014/main" id="{A23DCA50-77BB-43D4-AAD7-D9124D460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146" y="1626611"/>
            <a:ext cx="4250807" cy="295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5">
            <a:extLst>
              <a:ext uri="{FF2B5EF4-FFF2-40B4-BE49-F238E27FC236}">
                <a16:creationId xmlns:a16="http://schemas.microsoft.com/office/drawing/2014/main" id="{8DC265F2-4981-456A-B4F0-1D8BF5CF9F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9525" y="273990"/>
            <a:ext cx="2649853" cy="1885950"/>
          </a:xfrm>
          <a:prstGeom prst="rect">
            <a:avLst/>
          </a:prstGeom>
        </p:spPr>
      </p:pic>
    </p:spTree>
    <p:extLst>
      <p:ext uri="{BB962C8B-B14F-4D97-AF65-F5344CB8AC3E}">
        <p14:creationId xmlns:p14="http://schemas.microsoft.com/office/powerpoint/2010/main" val="160058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矩形 7"/>
          <p:cNvSpPr/>
          <p:nvPr/>
        </p:nvSpPr>
        <p:spPr>
          <a:xfrm>
            <a:off x="1" y="0"/>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矩形 8"/>
          <p:cNvSpPr/>
          <p:nvPr/>
        </p:nvSpPr>
        <p:spPr>
          <a:xfrm>
            <a:off x="0" y="5048493"/>
            <a:ext cx="9070154"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矩形 9"/>
          <p:cNvSpPr/>
          <p:nvPr/>
        </p:nvSpPr>
        <p:spPr>
          <a:xfrm>
            <a:off x="9053560" y="5166"/>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任意多边形: 形状 22">
            <a:extLst>
              <a:ext uri="{FF2B5EF4-FFF2-40B4-BE49-F238E27FC236}">
                <a16:creationId xmlns:a16="http://schemas.microsoft.com/office/drawing/2014/main" id="{1782A73D-068A-4071-B64D-47D898580182}"/>
              </a:ext>
            </a:extLst>
          </p:cNvPr>
          <p:cNvSpPr>
            <a:spLocks/>
          </p:cNvSpPr>
          <p:nvPr/>
        </p:nvSpPr>
        <p:spPr bwMode="auto">
          <a:xfrm>
            <a:off x="218873" y="57150"/>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2" name="任意多边形: 形状 20">
            <a:extLst>
              <a:ext uri="{FF2B5EF4-FFF2-40B4-BE49-F238E27FC236}">
                <a16:creationId xmlns:a16="http://schemas.microsoft.com/office/drawing/2014/main" id="{B5FDF3F4-9DBB-497A-BDC3-FB0610976AA2}"/>
              </a:ext>
            </a:extLst>
          </p:cNvPr>
          <p:cNvSpPr>
            <a:spLocks/>
          </p:cNvSpPr>
          <p:nvPr/>
        </p:nvSpPr>
        <p:spPr bwMode="auto">
          <a:xfrm>
            <a:off x="358091" y="209550"/>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2" name="投影片編號版面配置區 1">
            <a:extLst>
              <a:ext uri="{FF2B5EF4-FFF2-40B4-BE49-F238E27FC236}">
                <a16:creationId xmlns:a16="http://schemas.microsoft.com/office/drawing/2014/main" id="{15D9B617-2214-45F2-B0E1-C8731321DDF3}"/>
              </a:ext>
            </a:extLst>
          </p:cNvPr>
          <p:cNvSpPr>
            <a:spLocks noGrp="1"/>
          </p:cNvSpPr>
          <p:nvPr>
            <p:ph type="sldNum" sz="quarter" idx="12"/>
          </p:nvPr>
        </p:nvSpPr>
        <p:spPr/>
        <p:txBody>
          <a:bodyPr/>
          <a:lstStyle/>
          <a:p>
            <a:fld id="{443609E0-E1B0-48A0-A8C7-BBCC2D839C84}" type="slidenum">
              <a:rPr lang="zh-CN" altLang="en-US" smtClean="0"/>
              <a:t>21</a:t>
            </a:fld>
            <a:endParaRPr lang="zh-CN" altLang="en-US"/>
          </a:p>
        </p:txBody>
      </p:sp>
      <p:sp>
        <p:nvSpPr>
          <p:cNvPr id="5" name="矩形 4">
            <a:extLst>
              <a:ext uri="{FF2B5EF4-FFF2-40B4-BE49-F238E27FC236}">
                <a16:creationId xmlns:a16="http://schemas.microsoft.com/office/drawing/2014/main" id="{9B64C427-B2AF-4517-A589-5C6463308309}"/>
              </a:ext>
            </a:extLst>
          </p:cNvPr>
          <p:cNvSpPr/>
          <p:nvPr/>
        </p:nvSpPr>
        <p:spPr>
          <a:xfrm>
            <a:off x="1082184" y="215683"/>
            <a:ext cx="5690011" cy="349968"/>
          </a:xfrm>
          <a:prstGeom prst="rect">
            <a:avLst/>
          </a:prstGeom>
        </p:spPr>
        <p:txBody>
          <a:bodyPr wrap="square">
            <a:spAutoFit/>
          </a:bodyPr>
          <a:lstStyle/>
          <a:p>
            <a:pPr>
              <a:lnSpc>
                <a:spcPts val="2200"/>
              </a:lnSpc>
            </a:pPr>
            <a:r>
              <a:rPr lang="en-US" altLang="zh-TW" sz="1500" dirty="0">
                <a:latin typeface="標楷體" panose="03000509000000000000" pitchFamily="65" charset="-120"/>
                <a:ea typeface="標楷體" panose="03000509000000000000" pitchFamily="65" charset="-120"/>
              </a:rPr>
              <a:t>(</a:t>
            </a:r>
            <a:r>
              <a:rPr lang="zh-TW" altLang="en-US" sz="1500" dirty="0">
                <a:latin typeface="標楷體" panose="03000509000000000000" pitchFamily="65" charset="-120"/>
                <a:ea typeface="標楷體" panose="03000509000000000000" pitchFamily="65" charset="-120"/>
              </a:rPr>
              <a:t>三</a:t>
            </a:r>
            <a:r>
              <a:rPr lang="en-US" altLang="zh-TW" sz="1500" dirty="0">
                <a:latin typeface="標楷體" panose="03000509000000000000" pitchFamily="65" charset="-120"/>
                <a:ea typeface="標楷體" panose="03000509000000000000" pitchFamily="65" charset="-120"/>
              </a:rPr>
              <a:t>)</a:t>
            </a:r>
            <a:r>
              <a:rPr lang="zh-TW" altLang="en-US" sz="1500" dirty="0">
                <a:latin typeface="標楷體" panose="03000509000000000000" pitchFamily="65" charset="-120"/>
                <a:ea typeface="標楷體" panose="03000509000000000000" pitchFamily="65" charset="-120"/>
              </a:rPr>
              <a:t> </a:t>
            </a:r>
            <a:r>
              <a:rPr lang="en-US" altLang="zh-TW" sz="1500" dirty="0">
                <a:latin typeface="標楷體" panose="03000509000000000000" pitchFamily="65" charset="-120"/>
                <a:ea typeface="標楷體" panose="03000509000000000000" pitchFamily="65" charset="-120"/>
              </a:rPr>
              <a:t>111</a:t>
            </a:r>
            <a:r>
              <a:rPr lang="zh-TW" altLang="en-US" sz="1500" dirty="0">
                <a:latin typeface="標楷體" panose="03000509000000000000" pitchFamily="65" charset="-120"/>
                <a:ea typeface="標楷體" panose="03000509000000000000" pitchFamily="65" charset="-120"/>
              </a:rPr>
              <a:t>年度重要工作計畫績效分析</a:t>
            </a:r>
            <a:endParaRPr lang="zh-TW" altLang="zh-TW" sz="1500" dirty="0">
              <a:latin typeface="標楷體" panose="03000509000000000000" pitchFamily="65" charset="-120"/>
              <a:ea typeface="標楷體" panose="03000509000000000000" pitchFamily="65" charset="-120"/>
            </a:endParaRPr>
          </a:p>
        </p:txBody>
      </p:sp>
      <p:graphicFrame>
        <p:nvGraphicFramePr>
          <p:cNvPr id="3" name="表格 2">
            <a:extLst>
              <a:ext uri="{FF2B5EF4-FFF2-40B4-BE49-F238E27FC236}">
                <a16:creationId xmlns:a16="http://schemas.microsoft.com/office/drawing/2014/main" id="{A75186B2-D056-4DC2-A5D4-8F55A11C76B4}"/>
              </a:ext>
            </a:extLst>
          </p:cNvPr>
          <p:cNvGraphicFramePr>
            <a:graphicFrameLocks noGrp="1"/>
          </p:cNvGraphicFramePr>
          <p:nvPr>
            <p:extLst>
              <p:ext uri="{D42A27DB-BD31-4B8C-83A1-F6EECF244321}">
                <p14:modId xmlns:p14="http://schemas.microsoft.com/office/powerpoint/2010/main" val="1007405231"/>
              </p:ext>
            </p:extLst>
          </p:nvPr>
        </p:nvGraphicFramePr>
        <p:xfrm>
          <a:off x="428847" y="906763"/>
          <a:ext cx="8382000" cy="3904104"/>
        </p:xfrm>
        <a:graphic>
          <a:graphicData uri="http://schemas.openxmlformats.org/drawingml/2006/table">
            <a:tbl>
              <a:tblPr firstRow="1" bandRow="1">
                <a:tableStyleId>{5C22544A-7EE6-4342-B048-85BDC9FD1C3A}</a:tableStyleId>
              </a:tblPr>
              <a:tblGrid>
                <a:gridCol w="2161953">
                  <a:extLst>
                    <a:ext uri="{9D8B030D-6E8A-4147-A177-3AD203B41FA5}">
                      <a16:colId xmlns:a16="http://schemas.microsoft.com/office/drawing/2014/main" val="557660655"/>
                    </a:ext>
                  </a:extLst>
                </a:gridCol>
                <a:gridCol w="3886200">
                  <a:extLst>
                    <a:ext uri="{9D8B030D-6E8A-4147-A177-3AD203B41FA5}">
                      <a16:colId xmlns:a16="http://schemas.microsoft.com/office/drawing/2014/main" val="2448778734"/>
                    </a:ext>
                  </a:extLst>
                </a:gridCol>
                <a:gridCol w="533400">
                  <a:extLst>
                    <a:ext uri="{9D8B030D-6E8A-4147-A177-3AD203B41FA5}">
                      <a16:colId xmlns:a16="http://schemas.microsoft.com/office/drawing/2014/main" val="2391427620"/>
                    </a:ext>
                  </a:extLst>
                </a:gridCol>
                <a:gridCol w="685800">
                  <a:extLst>
                    <a:ext uri="{9D8B030D-6E8A-4147-A177-3AD203B41FA5}">
                      <a16:colId xmlns:a16="http://schemas.microsoft.com/office/drawing/2014/main" val="4184739614"/>
                    </a:ext>
                  </a:extLst>
                </a:gridCol>
                <a:gridCol w="582098">
                  <a:extLst>
                    <a:ext uri="{9D8B030D-6E8A-4147-A177-3AD203B41FA5}">
                      <a16:colId xmlns:a16="http://schemas.microsoft.com/office/drawing/2014/main" val="2017006780"/>
                    </a:ext>
                  </a:extLst>
                </a:gridCol>
                <a:gridCol w="532549">
                  <a:extLst>
                    <a:ext uri="{9D8B030D-6E8A-4147-A177-3AD203B41FA5}">
                      <a16:colId xmlns:a16="http://schemas.microsoft.com/office/drawing/2014/main" val="4044295601"/>
                    </a:ext>
                  </a:extLst>
                </a:gridCol>
              </a:tblGrid>
              <a:tr h="427852">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行動計畫</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衡量指標</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zh-TW" sz="1200" b="1" kern="100">
                          <a:effectLst/>
                          <a:latin typeface="標楷體" panose="03000509000000000000" pitchFamily="65" charset="-120"/>
                          <a:ea typeface="標楷體" panose="03000509000000000000" pitchFamily="65" charset="-120"/>
                          <a:cs typeface="標楷體" panose="03000509000000000000" pitchFamily="65" charset="-120"/>
                        </a:rPr>
                        <a:t>衡量標準</a:t>
                      </a:r>
                      <a:endParaRPr lang="zh-TW" sz="1200" kern="10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績效目標值</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實際值</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績效</a:t>
                      </a:r>
                      <a:endParaRPr lang="zh-TW" sz="1200" kern="100" dirty="0">
                        <a:effectLst/>
                        <a:latin typeface="標楷體" panose="03000509000000000000" pitchFamily="65" charset="-120"/>
                        <a:ea typeface="標楷體" panose="03000509000000000000" pitchFamily="65" charset="-120"/>
                      </a:endParaRPr>
                    </a:p>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燈號</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2806895066"/>
                  </a:ext>
                </a:extLst>
              </a:tr>
              <a:tr h="353879">
                <a:tc>
                  <a:txBody>
                    <a:bodyPr/>
                    <a:lstStyle/>
                    <a:p>
                      <a:pPr algn="l">
                        <a:lnSpc>
                          <a:spcPts val="1400"/>
                        </a:lnSpc>
                        <a:spcAft>
                          <a:spcPts val="0"/>
                        </a:spcAft>
                      </a:pPr>
                      <a:r>
                        <a:rPr lang="zh-TW" sz="1200" kern="100" dirty="0">
                          <a:effectLst/>
                          <a:latin typeface="標楷體" panose="03000509000000000000" pitchFamily="65" charset="-120"/>
                          <a:ea typeface="標楷體" panose="03000509000000000000" pitchFamily="65" charset="-120"/>
                          <a:cs typeface="標楷體" panose="03000509000000000000" pitchFamily="65" charset="-120"/>
                        </a:rPr>
                        <a:t>配置合理人力、打造精實團隊</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l">
                        <a:spcAft>
                          <a:spcPts val="0"/>
                        </a:spcAft>
                      </a:pPr>
                      <a:r>
                        <a:rPr lang="zh-TW" sz="1200" kern="100" dirty="0">
                          <a:effectLst/>
                          <a:latin typeface="標楷體" panose="03000509000000000000" pitchFamily="65" charset="-120"/>
                          <a:ea typeface="標楷體" panose="03000509000000000000" pitchFamily="65" charset="-120"/>
                          <a:cs typeface="標楷體" panose="03000509000000000000" pitchFamily="65" charset="-120"/>
                        </a:rPr>
                        <a:t>本府暨所屬機關學校編制外人員年終考核考列丙等</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zh-TW" sz="1200" kern="100">
                          <a:effectLst/>
                          <a:latin typeface="標楷體" panose="03000509000000000000" pitchFamily="65" charset="-120"/>
                          <a:ea typeface="標楷體" panose="03000509000000000000" pitchFamily="65" charset="-120"/>
                          <a:cs typeface="標楷體" panose="03000509000000000000" pitchFamily="65" charset="-120"/>
                        </a:rPr>
                        <a:t>比例</a:t>
                      </a:r>
                      <a:endParaRPr lang="zh-TW" sz="1200" kern="10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1200" kern="100">
                          <a:effectLst/>
                          <a:latin typeface="標楷體" panose="03000509000000000000" pitchFamily="65" charset="-120"/>
                          <a:ea typeface="標楷體" panose="03000509000000000000" pitchFamily="65" charset="-120"/>
                          <a:cs typeface="標楷體" panose="03000509000000000000" pitchFamily="65" charset="-120"/>
                        </a:rPr>
                        <a:t>3%</a:t>
                      </a:r>
                      <a:endParaRPr lang="zh-TW" sz="1200" kern="10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1200" kern="100" dirty="0">
                          <a:effectLst/>
                          <a:latin typeface="標楷體" panose="03000509000000000000" pitchFamily="65" charset="-120"/>
                          <a:ea typeface="標楷體" panose="03000509000000000000" pitchFamily="65" charset="-120"/>
                        </a:rPr>
                        <a:t>2%</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2251399469"/>
                  </a:ext>
                </a:extLst>
              </a:tr>
              <a:tr h="353879">
                <a:tc>
                  <a:txBody>
                    <a:bodyPr/>
                    <a:lstStyle/>
                    <a:p>
                      <a:pPr marR="24130" algn="l">
                        <a:lnSpc>
                          <a:spcPts val="1400"/>
                        </a:lnSpc>
                        <a:spcAft>
                          <a:spcPts val="0"/>
                        </a:spcAft>
                      </a:pPr>
                      <a:r>
                        <a:rPr lang="zh-TW" sz="1200" kern="100" dirty="0">
                          <a:effectLst/>
                          <a:latin typeface="標楷體" panose="03000509000000000000" pitchFamily="65" charset="-120"/>
                          <a:ea typeface="標楷體" panose="03000509000000000000" pitchFamily="65" charset="-120"/>
                          <a:cs typeface="標楷體" panose="03000509000000000000" pitchFamily="65" charset="-120"/>
                        </a:rPr>
                        <a:t>因應縣政推展需求，辦理組織法規修正</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l">
                        <a:spcAft>
                          <a:spcPts val="0"/>
                        </a:spcAft>
                      </a:pPr>
                      <a:r>
                        <a:rPr lang="zh-TW" sz="1200" kern="100" dirty="0">
                          <a:effectLst/>
                          <a:latin typeface="標楷體" panose="03000509000000000000" pitchFamily="65" charset="-120"/>
                          <a:ea typeface="標楷體" panose="03000509000000000000" pitchFamily="65" charset="-120"/>
                          <a:cs typeface="標楷體" panose="03000509000000000000" pitchFamily="65" charset="-120"/>
                        </a:rPr>
                        <a:t>辦理本府及所屬機關組織修編</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indent="22860" algn="ctr">
                        <a:spcAft>
                          <a:spcPts val="0"/>
                        </a:spcAft>
                      </a:pPr>
                      <a:r>
                        <a:rPr lang="zh-TW" sz="1200" kern="100">
                          <a:effectLst/>
                          <a:latin typeface="標楷體" panose="03000509000000000000" pitchFamily="65" charset="-120"/>
                          <a:ea typeface="標楷體" panose="03000509000000000000" pitchFamily="65" charset="-120"/>
                          <a:cs typeface="標楷體" panose="03000509000000000000" pitchFamily="65" charset="-120"/>
                        </a:rPr>
                        <a:t>完成日期</a:t>
                      </a:r>
                      <a:endParaRPr lang="zh-TW" sz="1200" kern="10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152400" indent="-152400" algn="ctr">
                        <a:spcAft>
                          <a:spcPts val="0"/>
                        </a:spcAft>
                      </a:pPr>
                      <a:r>
                        <a:rPr lang="en-US" sz="900" kern="100" dirty="0">
                          <a:effectLst/>
                          <a:latin typeface="標楷體" panose="03000509000000000000" pitchFamily="65" charset="-120"/>
                          <a:ea typeface="標楷體" panose="03000509000000000000" pitchFamily="65" charset="-120"/>
                          <a:cs typeface="標楷體" panose="03000509000000000000" pitchFamily="65" charset="-120"/>
                        </a:rPr>
                        <a:t>111.12.31</a:t>
                      </a:r>
                      <a:endParaRPr lang="zh-TW" sz="900" kern="100" dirty="0">
                        <a:effectLst/>
                        <a:latin typeface="標楷體" panose="03000509000000000000" pitchFamily="65" charset="-120"/>
                        <a:ea typeface="標楷體" panose="03000509000000000000" pitchFamily="65" charset="-120"/>
                      </a:endParaRPr>
                    </a:p>
                  </a:txBody>
                  <a:tcPr marL="0" marR="0" marT="0" marB="0" anchor="ctr"/>
                </a:tc>
                <a:tc>
                  <a:txBody>
                    <a:bodyPr/>
                    <a:lstStyle/>
                    <a:p>
                      <a:pPr marL="152400" indent="-152400" algn="ctr">
                        <a:spcAft>
                          <a:spcPts val="0"/>
                        </a:spcAft>
                      </a:pPr>
                      <a:r>
                        <a:rPr lang="en-US" sz="900" kern="100" dirty="0">
                          <a:effectLst/>
                          <a:latin typeface="標楷體" panose="03000509000000000000" pitchFamily="65" charset="-120"/>
                          <a:ea typeface="標楷體" panose="03000509000000000000" pitchFamily="65" charset="-120"/>
                          <a:cs typeface="標楷體" panose="03000509000000000000" pitchFamily="65" charset="-120"/>
                        </a:rPr>
                        <a:t>111.12.31</a:t>
                      </a:r>
                      <a:endParaRPr lang="zh-TW" sz="900" kern="100" dirty="0">
                        <a:effectLst/>
                        <a:latin typeface="標楷體" panose="03000509000000000000" pitchFamily="65" charset="-120"/>
                        <a:ea typeface="標楷體" panose="03000509000000000000" pitchFamily="65" charset="-120"/>
                      </a:endParaRPr>
                    </a:p>
                  </a:txBody>
                  <a:tcPr marL="0" marR="0" marT="0" marB="0" anchor="ctr"/>
                </a:tc>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2537352925"/>
                  </a:ext>
                </a:extLst>
              </a:tr>
              <a:tr h="241017">
                <a:tc rowSpan="2">
                  <a:txBody>
                    <a:bodyPr/>
                    <a:lstStyle/>
                    <a:p>
                      <a:pPr algn="l"/>
                      <a:r>
                        <a:rPr lang="zh-TW" altLang="en-US" sz="1200" dirty="0">
                          <a:latin typeface="標楷體" panose="03000509000000000000" pitchFamily="65" charset="-120"/>
                          <a:ea typeface="標楷體" panose="03000509000000000000" pitchFamily="65" charset="-120"/>
                        </a:rPr>
                        <a:t>貫徹考試用人制度，協助辦理公務人員考試，拔擢優秀人才</a:t>
                      </a:r>
                    </a:p>
                  </a:txBody>
                  <a:tcPr anchor="ctr"/>
                </a:tc>
                <a:tc>
                  <a:txBody>
                    <a:bodyPr/>
                    <a:lstStyle/>
                    <a:p>
                      <a:pPr algn="l">
                        <a:spcAft>
                          <a:spcPts val="0"/>
                        </a:spcAft>
                      </a:pPr>
                      <a:r>
                        <a:rPr lang="zh-TW" sz="1200" kern="100" dirty="0">
                          <a:effectLst/>
                          <a:latin typeface="標楷體" panose="03000509000000000000" pitchFamily="65" charset="-120"/>
                          <a:ea typeface="標楷體" panose="03000509000000000000" pitchFamily="65" charset="-120"/>
                          <a:cs typeface="標楷體" panose="03000509000000000000" pitchFamily="65" charset="-120"/>
                        </a:rPr>
                        <a:t>協助辦理國家考試</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zh-TW" sz="1200" kern="100">
                          <a:effectLst/>
                          <a:latin typeface="標楷體" panose="03000509000000000000" pitchFamily="65" charset="-120"/>
                          <a:ea typeface="標楷體" panose="03000509000000000000" pitchFamily="65" charset="-120"/>
                          <a:cs typeface="標楷體" panose="03000509000000000000" pitchFamily="65" charset="-120"/>
                        </a:rPr>
                        <a:t>場次</a:t>
                      </a:r>
                      <a:endParaRPr lang="zh-TW" sz="1200" kern="10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1200" kern="100" dirty="0">
                          <a:effectLst/>
                          <a:latin typeface="標楷體" panose="03000509000000000000" pitchFamily="65" charset="-120"/>
                          <a:ea typeface="標楷體" panose="03000509000000000000" pitchFamily="65" charset="-120"/>
                          <a:cs typeface="標楷體" panose="03000509000000000000" pitchFamily="65" charset="-120"/>
                        </a:rPr>
                        <a:t>3</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1200" kern="100">
                          <a:effectLst/>
                          <a:latin typeface="標楷體" panose="03000509000000000000" pitchFamily="65" charset="-120"/>
                          <a:ea typeface="標楷體" panose="03000509000000000000" pitchFamily="65" charset="-120"/>
                        </a:rPr>
                        <a:t>3</a:t>
                      </a:r>
                      <a:endParaRPr lang="zh-TW" sz="1200" kern="10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3205364541"/>
                  </a:ext>
                </a:extLst>
              </a:tr>
              <a:tr h="395965">
                <a:tc vMerge="1">
                  <a:txBody>
                    <a:bodyPr/>
                    <a:lstStyle/>
                    <a:p>
                      <a:pPr algn="l"/>
                      <a:endParaRPr lang="zh-TW" altLang="en-US" sz="1200" dirty="0">
                        <a:latin typeface="標楷體" panose="03000509000000000000" pitchFamily="65" charset="-120"/>
                        <a:ea typeface="標楷體" panose="03000509000000000000" pitchFamily="65" charset="-120"/>
                      </a:endParaRPr>
                    </a:p>
                  </a:txBody>
                  <a:tcPr/>
                </a:tc>
                <a:tc>
                  <a:txBody>
                    <a:bodyPr/>
                    <a:lstStyle/>
                    <a:p>
                      <a:pPr algn="l">
                        <a:spcAft>
                          <a:spcPts val="0"/>
                        </a:spcAft>
                      </a:pPr>
                      <a:r>
                        <a:rPr lang="zh-TW" sz="1200" kern="100" dirty="0">
                          <a:effectLst/>
                          <a:latin typeface="標楷體" panose="03000509000000000000" pitchFamily="65" charset="-120"/>
                          <a:ea typeface="標楷體" panose="03000509000000000000" pitchFamily="65" charset="-120"/>
                          <a:cs typeface="標楷體" panose="03000509000000000000" pitchFamily="65" charset="-120"/>
                        </a:rPr>
                        <a:t>提列公務人員考試職缺</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標楷體" panose="03000509000000000000" pitchFamily="65" charset="-120"/>
                        </a:rPr>
                        <a:t>個</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1200" kern="100" dirty="0">
                          <a:effectLst/>
                          <a:latin typeface="標楷體" panose="03000509000000000000" pitchFamily="65" charset="-120"/>
                          <a:ea typeface="標楷體" panose="03000509000000000000" pitchFamily="65" charset="-120"/>
                          <a:cs typeface="標楷體" panose="03000509000000000000" pitchFamily="65" charset="-120"/>
                        </a:rPr>
                        <a:t>30</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1200" kern="100">
                          <a:effectLst/>
                          <a:latin typeface="標楷體" panose="03000509000000000000" pitchFamily="65" charset="-120"/>
                          <a:ea typeface="標楷體" panose="03000509000000000000" pitchFamily="65" charset="-120"/>
                        </a:rPr>
                        <a:t>50</a:t>
                      </a:r>
                      <a:endParaRPr lang="zh-TW" sz="1200" kern="10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760236245"/>
                  </a:ext>
                </a:extLst>
              </a:tr>
              <a:tr h="339751">
                <a:tc rowSpan="3">
                  <a:txBody>
                    <a:bodyPr/>
                    <a:lstStyle/>
                    <a:p>
                      <a:r>
                        <a:rPr lang="zh-TW" altLang="zh-TW" sz="1200" kern="1200" dirty="0">
                          <a:solidFill>
                            <a:schemeClr val="dk1"/>
                          </a:solidFill>
                          <a:effectLst/>
                          <a:latin typeface="標楷體" panose="03000509000000000000" pitchFamily="65" charset="-120"/>
                          <a:ea typeface="標楷體" panose="03000509000000000000" pitchFamily="65" charset="-120"/>
                          <a:cs typeface="+mn-cs"/>
                        </a:rPr>
                        <a:t>賡續推展本府員工協助方案</a:t>
                      </a:r>
                      <a:r>
                        <a:rPr lang="en-US" altLang="zh-TW" sz="1200" kern="1200" dirty="0">
                          <a:solidFill>
                            <a:schemeClr val="dk1"/>
                          </a:solidFill>
                          <a:effectLst/>
                          <a:latin typeface="標楷體" panose="03000509000000000000" pitchFamily="65" charset="-120"/>
                          <a:ea typeface="標楷體" panose="03000509000000000000" pitchFamily="65" charset="-120"/>
                          <a:cs typeface="+mn-cs"/>
                        </a:rPr>
                        <a:t>(</a:t>
                      </a:r>
                      <a:r>
                        <a:rPr lang="en-US" altLang="zh-TW" sz="1200" kern="1200" dirty="0" err="1">
                          <a:solidFill>
                            <a:schemeClr val="dk1"/>
                          </a:solidFill>
                          <a:effectLst/>
                          <a:latin typeface="標楷體" panose="03000509000000000000" pitchFamily="65" charset="-120"/>
                          <a:ea typeface="標楷體" panose="03000509000000000000" pitchFamily="65" charset="-120"/>
                          <a:cs typeface="+mn-cs"/>
                        </a:rPr>
                        <a:t>EAP</a:t>
                      </a:r>
                      <a:r>
                        <a:rPr lang="en-US" altLang="zh-TW" sz="1200" kern="1200" dirty="0">
                          <a:solidFill>
                            <a:schemeClr val="dk1"/>
                          </a:solidFill>
                          <a:effectLst/>
                          <a:latin typeface="標楷體" panose="03000509000000000000" pitchFamily="65" charset="-120"/>
                          <a:ea typeface="標楷體" panose="03000509000000000000" pitchFamily="65" charset="-120"/>
                          <a:cs typeface="+mn-cs"/>
                        </a:rPr>
                        <a:t>)</a:t>
                      </a:r>
                      <a:r>
                        <a:rPr lang="zh-TW" altLang="zh-TW" sz="1200" kern="1200" dirty="0">
                          <a:solidFill>
                            <a:schemeClr val="dk1"/>
                          </a:solidFill>
                          <a:effectLst/>
                          <a:latin typeface="標楷體" panose="03000509000000000000" pitchFamily="65" charset="-120"/>
                          <a:ea typeface="標楷體" panose="03000509000000000000" pitchFamily="65" charset="-120"/>
                          <a:cs typeface="+mn-cs"/>
                        </a:rPr>
                        <a:t>，營造健康優質職場環境</a:t>
                      </a:r>
                      <a:endParaRPr lang="zh-TW" altLang="en-US" sz="1200" dirty="0">
                        <a:latin typeface="標楷體" panose="03000509000000000000" pitchFamily="65" charset="-120"/>
                        <a:ea typeface="標楷體" panose="03000509000000000000" pitchFamily="65" charset="-120"/>
                      </a:endParaRPr>
                    </a:p>
                  </a:txBody>
                  <a:tcPr anchor="ctr"/>
                </a:tc>
                <a:tc>
                  <a:txBody>
                    <a:bodyPr/>
                    <a:lstStyle/>
                    <a:p>
                      <a:pPr algn="just">
                        <a:spcAft>
                          <a:spcPts val="0"/>
                        </a:spcAft>
                      </a:pPr>
                      <a:r>
                        <a:rPr lang="zh-TW" sz="1200" kern="100">
                          <a:effectLst/>
                          <a:latin typeface="Times New Roman" panose="02020603050405020304" pitchFamily="18" charset="0"/>
                          <a:ea typeface="標楷體" panose="03000509000000000000" pitchFamily="65" charset="-120"/>
                          <a:cs typeface="標楷體" panose="03000509000000000000" pitchFamily="65" charset="-120"/>
                        </a:rPr>
                        <a:t>設立</a:t>
                      </a:r>
                      <a:r>
                        <a:rPr lang="en-US" sz="1200" kern="100">
                          <a:effectLst/>
                          <a:latin typeface="Times New Roman" panose="02020603050405020304" pitchFamily="18" charset="0"/>
                          <a:ea typeface="標楷體" panose="03000509000000000000" pitchFamily="65" charset="-120"/>
                          <a:cs typeface="標楷體" panose="03000509000000000000" pitchFamily="65" charset="-120"/>
                        </a:rPr>
                        <a:t>0800</a:t>
                      </a:r>
                      <a:r>
                        <a:rPr lang="zh-TW" sz="1200" kern="100">
                          <a:effectLst/>
                          <a:latin typeface="Times New Roman" panose="02020603050405020304" pitchFamily="18" charset="0"/>
                          <a:ea typeface="標楷體" panose="03000509000000000000" pitchFamily="65" charset="-120"/>
                          <a:cs typeface="標楷體" panose="03000509000000000000" pitchFamily="65" charset="-120"/>
                        </a:rPr>
                        <a:t>專線，提供諮商服務</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zh-TW" sz="1200" kern="100">
                          <a:effectLst/>
                          <a:latin typeface="Times New Roman" panose="02020603050405020304" pitchFamily="18" charset="0"/>
                          <a:ea typeface="標楷體" panose="03000509000000000000" pitchFamily="65" charset="-120"/>
                          <a:cs typeface="標楷體" panose="03000509000000000000" pitchFamily="65" charset="-120"/>
                        </a:rPr>
                        <a:t>使用人次</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marL="152400" indent="-152400" algn="ctr">
                        <a:spcAft>
                          <a:spcPts val="0"/>
                        </a:spcAft>
                      </a:pPr>
                      <a:r>
                        <a:rPr lang="en-US" sz="1200" kern="100">
                          <a:effectLst/>
                          <a:latin typeface="標楷體" panose="03000509000000000000" pitchFamily="65" charset="-120"/>
                          <a:ea typeface="新細明體" panose="02020500000000000000" pitchFamily="18" charset="-120"/>
                          <a:cs typeface="標楷體" panose="03000509000000000000" pitchFamily="65" charset="-120"/>
                        </a:rPr>
                        <a:t>80</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200" kern="100">
                          <a:effectLst/>
                          <a:latin typeface="標楷體" panose="03000509000000000000" pitchFamily="65" charset="-120"/>
                          <a:ea typeface="新細明體" panose="02020500000000000000" pitchFamily="18" charset="-120"/>
                        </a:rPr>
                        <a:t>111</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zh-TW" altLang="zh-TW" sz="1200" kern="100" dirty="0">
                          <a:effectLst/>
                          <a:latin typeface="Times New Roman" panose="02020603050405020304" pitchFamily="18" charset="0"/>
                          <a:ea typeface="標楷體" panose="03000509000000000000" pitchFamily="65" charset="-120"/>
                          <a:cs typeface="標楷體" panose="03000509000000000000" pitchFamily="65" charset="-120"/>
                        </a:rPr>
                        <a:t>依實辦理</a:t>
                      </a:r>
                      <a:endParaRPr lang="zh-TW" altLang="zh-TW" sz="1200" kern="100" dirty="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389153983"/>
                  </a:ext>
                </a:extLst>
              </a:tr>
              <a:tr h="339751">
                <a:tc vMerge="1">
                  <a:txBody>
                    <a:bodyPr/>
                    <a:lstStyle/>
                    <a:p>
                      <a:endParaRPr lang="zh-TW" altLang="en-US" sz="1200" dirty="0">
                        <a:latin typeface="標楷體" panose="03000509000000000000" pitchFamily="65" charset="-120"/>
                        <a:ea typeface="標楷體" panose="03000509000000000000" pitchFamily="65" charset="-120"/>
                      </a:endParaRPr>
                    </a:p>
                  </a:txBody>
                  <a:tcPr/>
                </a:tc>
                <a:tc>
                  <a:txBody>
                    <a:bodyPr/>
                    <a:lstStyle/>
                    <a:p>
                      <a:pPr algn="just">
                        <a:spcAft>
                          <a:spcPts val="0"/>
                        </a:spcAft>
                      </a:pPr>
                      <a:r>
                        <a:rPr lang="zh-TW" sz="1200" kern="100">
                          <a:effectLst/>
                          <a:latin typeface="Times New Roman" panose="02020603050405020304" pitchFamily="18" charset="0"/>
                          <a:ea typeface="標楷體" panose="03000509000000000000" pitchFamily="65" charset="-120"/>
                          <a:cs typeface="標楷體" panose="03000509000000000000" pitchFamily="65" charset="-120"/>
                        </a:rPr>
                        <a:t>辦理員工協助方案主管與承辦人教育訓練及身心靈課程</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zh-TW" sz="1200" kern="100">
                          <a:effectLst/>
                          <a:latin typeface="Times New Roman" panose="02020603050405020304" pitchFamily="18" charset="0"/>
                          <a:ea typeface="標楷體" panose="03000509000000000000" pitchFamily="65" charset="-120"/>
                          <a:cs typeface="標楷體" panose="03000509000000000000" pitchFamily="65" charset="-120"/>
                        </a:rPr>
                        <a:t>場次</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200" kern="100">
                          <a:effectLst/>
                          <a:latin typeface="標楷體" panose="03000509000000000000" pitchFamily="65" charset="-120"/>
                          <a:ea typeface="新細明體" panose="02020500000000000000" pitchFamily="18" charset="-120"/>
                          <a:cs typeface="標楷體" panose="03000509000000000000" pitchFamily="65" charset="-120"/>
                        </a:rPr>
                        <a:t>11</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200" kern="100">
                          <a:effectLst/>
                          <a:latin typeface="標楷體" panose="03000509000000000000" pitchFamily="65" charset="-120"/>
                          <a:ea typeface="新細明體" panose="02020500000000000000" pitchFamily="18" charset="-120"/>
                        </a:rPr>
                        <a:t>10</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4037718205"/>
                  </a:ext>
                </a:extLst>
              </a:tr>
              <a:tr h="339751">
                <a:tc vMerge="1">
                  <a:txBody>
                    <a:bodyPr/>
                    <a:lstStyle/>
                    <a:p>
                      <a:endParaRPr lang="zh-TW" altLang="en-US" sz="1200" dirty="0">
                        <a:latin typeface="標楷體" panose="03000509000000000000" pitchFamily="65" charset="-120"/>
                        <a:ea typeface="標楷體" panose="03000509000000000000" pitchFamily="65" charset="-120"/>
                      </a:endParaRPr>
                    </a:p>
                  </a:txBody>
                  <a:tcPr/>
                </a:tc>
                <a:tc>
                  <a:txBody>
                    <a:bodyPr/>
                    <a:lstStyle/>
                    <a:p>
                      <a:pPr algn="just">
                        <a:spcAft>
                          <a:spcPts val="0"/>
                        </a:spcAft>
                      </a:pPr>
                      <a:r>
                        <a:rPr lang="zh-TW" sz="1200" kern="100" dirty="0">
                          <a:effectLst/>
                          <a:latin typeface="Times New Roman" panose="02020603050405020304" pitchFamily="18" charset="0"/>
                          <a:ea typeface="標楷體" panose="03000509000000000000" pitchFamily="65" charset="-120"/>
                          <a:cs typeface="標楷體" panose="03000509000000000000" pitchFamily="65" charset="-120"/>
                        </a:rPr>
                        <a:t>新進人員主動關懷服務</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zh-TW" sz="1200" kern="100">
                          <a:effectLst/>
                          <a:latin typeface="Times New Roman" panose="02020603050405020304" pitchFamily="18" charset="0"/>
                          <a:ea typeface="標楷體" panose="03000509000000000000" pitchFamily="65" charset="-120"/>
                          <a:cs typeface="標楷體" panose="03000509000000000000" pitchFamily="65" charset="-120"/>
                        </a:rPr>
                        <a:t>人</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200" kern="100" dirty="0">
                          <a:effectLst/>
                          <a:latin typeface="標楷體" panose="03000509000000000000" pitchFamily="65" charset="-120"/>
                          <a:ea typeface="新細明體" panose="02020500000000000000" pitchFamily="18" charset="-120"/>
                          <a:cs typeface="標楷體" panose="03000509000000000000" pitchFamily="65" charset="-120"/>
                        </a:rPr>
                        <a:t>35</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200" kern="100">
                          <a:effectLst/>
                          <a:latin typeface="標楷體" panose="03000509000000000000" pitchFamily="65" charset="-120"/>
                          <a:ea typeface="新細明體" panose="02020500000000000000" pitchFamily="18" charset="-120"/>
                        </a:rPr>
                        <a:t>30</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2186284559"/>
                  </a:ext>
                </a:extLst>
              </a:tr>
              <a:tr h="339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a:solidFill>
                            <a:schemeClr val="dk1"/>
                          </a:solidFill>
                          <a:effectLst/>
                          <a:latin typeface="標楷體" panose="03000509000000000000" pitchFamily="65" charset="-120"/>
                          <a:ea typeface="標楷體" panose="03000509000000000000" pitchFamily="65" charset="-120"/>
                          <a:cs typeface="+mn-cs"/>
                        </a:rPr>
                        <a:t>提升人事人員素質</a:t>
                      </a:r>
                      <a:endParaRPr lang="zh-TW" altLang="en-US" sz="1200" dirty="0">
                        <a:latin typeface="標楷體" panose="03000509000000000000" pitchFamily="65" charset="-120"/>
                        <a:ea typeface="標楷體" panose="03000509000000000000" pitchFamily="65" charset="-120"/>
                      </a:endParaRPr>
                    </a:p>
                  </a:txBody>
                  <a:tcPr anchor="ctr"/>
                </a:tc>
                <a:tc>
                  <a:txBody>
                    <a:bodyPr/>
                    <a:lstStyle/>
                    <a:p>
                      <a:pPr>
                        <a:spcAft>
                          <a:spcPts val="0"/>
                        </a:spcAft>
                      </a:pPr>
                      <a:r>
                        <a:rPr lang="zh-TW" sz="1200" kern="100">
                          <a:effectLst/>
                          <a:latin typeface="Times New Roman" panose="02020603050405020304" pitchFamily="18" charset="0"/>
                          <a:ea typeface="標楷體" panose="03000509000000000000" pitchFamily="65" charset="-120"/>
                          <a:cs typeface="標楷體" panose="03000509000000000000" pitchFamily="65" charset="-120"/>
                        </a:rPr>
                        <a:t>辦理人事人員專業研習</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zh-TW" sz="1200" kern="100">
                          <a:effectLst/>
                          <a:latin typeface="Times New Roman" panose="02020603050405020304" pitchFamily="18" charset="0"/>
                          <a:ea typeface="標楷體" panose="03000509000000000000" pitchFamily="65" charset="-120"/>
                          <a:cs typeface="標楷體" panose="03000509000000000000" pitchFamily="65" charset="-120"/>
                        </a:rPr>
                        <a:t>場次</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200" kern="100" dirty="0">
                          <a:effectLst/>
                          <a:latin typeface="標楷體" panose="03000509000000000000" pitchFamily="65" charset="-120"/>
                          <a:ea typeface="新細明體" panose="02020500000000000000" pitchFamily="18" charset="-120"/>
                          <a:cs typeface="標楷體" panose="03000509000000000000" pitchFamily="65" charset="-120"/>
                        </a:rPr>
                        <a:t>3</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200" kern="100" dirty="0">
                          <a:effectLst/>
                          <a:latin typeface="標楷體" panose="03000509000000000000" pitchFamily="65" charset="-120"/>
                          <a:ea typeface="新細明體" panose="02020500000000000000" pitchFamily="18" charset="-120"/>
                          <a:cs typeface="標楷體" panose="03000509000000000000" pitchFamily="65" charset="-120"/>
                        </a:rPr>
                        <a:t>3</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747346539"/>
                  </a:ext>
                </a:extLst>
              </a:tr>
              <a:tr h="36399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a:solidFill>
                            <a:schemeClr val="dk1"/>
                          </a:solidFill>
                          <a:effectLst/>
                          <a:latin typeface="標楷體" panose="03000509000000000000" pitchFamily="65" charset="-120"/>
                          <a:ea typeface="標楷體" panose="03000509000000000000" pitchFamily="65" charset="-120"/>
                          <a:cs typeface="+mn-cs"/>
                        </a:rPr>
                        <a:t>辦理公務人員健康檢查</a:t>
                      </a:r>
                      <a:endParaRPr lang="zh-TW" altLang="en-US" sz="1200" dirty="0">
                        <a:latin typeface="標楷體" panose="03000509000000000000" pitchFamily="65" charset="-120"/>
                        <a:ea typeface="標楷體" panose="03000509000000000000" pitchFamily="65" charset="-120"/>
                      </a:endParaRPr>
                    </a:p>
                  </a:txBody>
                  <a:tcPr anchor="ctr"/>
                </a:tc>
                <a:tc>
                  <a:txBody>
                    <a:bodyPr/>
                    <a:lstStyle/>
                    <a:p>
                      <a:pPr>
                        <a:spcAft>
                          <a:spcPts val="0"/>
                        </a:spcAft>
                      </a:pPr>
                      <a:r>
                        <a:rPr lang="zh-TW" sz="1200" kern="100" dirty="0">
                          <a:effectLst/>
                          <a:latin typeface="Times New Roman" panose="02020603050405020304" pitchFamily="18" charset="0"/>
                          <a:ea typeface="標楷體" panose="03000509000000000000" pitchFamily="65" charset="-120"/>
                          <a:cs typeface="標楷體" panose="03000509000000000000" pitchFamily="65" charset="-120"/>
                        </a:rPr>
                        <a:t>委託醫療機構每年定期辦理本府暨所屬機關各級主官（管）身體健康檢查。</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zh-TW" sz="1200" kern="100">
                          <a:effectLst/>
                          <a:latin typeface="Times New Roman" panose="02020603050405020304" pitchFamily="18" charset="0"/>
                          <a:ea typeface="標楷體" panose="03000509000000000000" pitchFamily="65" charset="-120"/>
                          <a:cs typeface="標楷體" panose="03000509000000000000" pitchFamily="65" charset="-120"/>
                        </a:rPr>
                        <a:t>人次</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zh-TW" sz="1200" kern="100" dirty="0">
                          <a:effectLst/>
                          <a:latin typeface="Times New Roman" panose="02020603050405020304" pitchFamily="18" charset="0"/>
                          <a:ea typeface="標楷體" panose="03000509000000000000" pitchFamily="65" charset="-120"/>
                          <a:cs typeface="標楷體" panose="03000509000000000000" pitchFamily="65" charset="-120"/>
                        </a:rPr>
                        <a:t>依實</a:t>
                      </a:r>
                      <a:endParaRPr lang="en-US" altLang="zh-TW" sz="1200" kern="100" dirty="0">
                        <a:effectLst/>
                        <a:latin typeface="Times New Roman" panose="02020603050405020304" pitchFamily="18" charset="0"/>
                        <a:ea typeface="標楷體" panose="03000509000000000000" pitchFamily="65" charset="-120"/>
                        <a:cs typeface="標楷體" panose="03000509000000000000" pitchFamily="65" charset="-120"/>
                      </a:endParaRPr>
                    </a:p>
                    <a:p>
                      <a:pPr algn="ctr">
                        <a:spcAft>
                          <a:spcPts val="0"/>
                        </a:spcAft>
                      </a:pPr>
                      <a:r>
                        <a:rPr lang="zh-TW" sz="1200" kern="100" dirty="0">
                          <a:effectLst/>
                          <a:latin typeface="Times New Roman" panose="02020603050405020304" pitchFamily="18" charset="0"/>
                          <a:ea typeface="標楷體" panose="03000509000000000000" pitchFamily="65" charset="-120"/>
                          <a:cs typeface="標楷體" panose="03000509000000000000" pitchFamily="65" charset="-120"/>
                        </a:rPr>
                        <a:t>辦理</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200" kern="100">
                          <a:effectLst/>
                          <a:latin typeface="標楷體" panose="03000509000000000000" pitchFamily="65" charset="-120"/>
                          <a:ea typeface="新細明體" panose="02020500000000000000" pitchFamily="18" charset="-120"/>
                          <a:cs typeface="標楷體" panose="03000509000000000000" pitchFamily="65" charset="-120"/>
                        </a:rPr>
                        <a:t>72</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3252439191"/>
                  </a:ext>
                </a:extLst>
              </a:tr>
              <a:tr h="36399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dirty="0">
                        <a:latin typeface="標楷體" panose="03000509000000000000" pitchFamily="65" charset="-120"/>
                        <a:ea typeface="標楷體" panose="03000509000000000000" pitchFamily="65" charset="-120"/>
                      </a:endParaRPr>
                    </a:p>
                  </a:txBody>
                  <a:tcPr/>
                </a:tc>
                <a:tc>
                  <a:txBody>
                    <a:bodyPr/>
                    <a:lstStyle/>
                    <a:p>
                      <a:pPr>
                        <a:spcAft>
                          <a:spcPts val="0"/>
                        </a:spcAft>
                      </a:pPr>
                      <a:r>
                        <a:rPr lang="zh-TW" sz="1200" kern="100">
                          <a:effectLst/>
                          <a:latin typeface="Times New Roman" panose="02020603050405020304" pitchFamily="18" charset="0"/>
                          <a:ea typeface="標楷體" panose="03000509000000000000" pitchFamily="65" charset="-120"/>
                          <a:cs typeface="標楷體" panose="03000509000000000000" pitchFamily="65" charset="-120"/>
                        </a:rPr>
                        <a:t>本府編制內</a:t>
                      </a:r>
                      <a:r>
                        <a:rPr lang="en-US" sz="1200" kern="100">
                          <a:effectLst/>
                          <a:latin typeface="Times New Roman" panose="02020603050405020304" pitchFamily="18" charset="0"/>
                          <a:ea typeface="標楷體" panose="03000509000000000000" pitchFamily="65" charset="-120"/>
                          <a:cs typeface="標楷體" panose="03000509000000000000" pitchFamily="65" charset="-120"/>
                        </a:rPr>
                        <a:t>40</a:t>
                      </a:r>
                      <a:r>
                        <a:rPr lang="zh-TW" sz="1200" kern="100">
                          <a:effectLst/>
                          <a:latin typeface="Times New Roman" panose="02020603050405020304" pitchFamily="18" charset="0"/>
                          <a:ea typeface="標楷體" panose="03000509000000000000" pitchFamily="65" charset="-120"/>
                          <a:cs typeface="標楷體" panose="03000509000000000000" pitchFamily="65" charset="-120"/>
                        </a:rPr>
                        <a:t>歲以上公務人員依規定每</a:t>
                      </a:r>
                      <a:r>
                        <a:rPr lang="en-US" sz="1200" kern="100">
                          <a:effectLst/>
                          <a:latin typeface="Times New Roman" panose="02020603050405020304" pitchFamily="18" charset="0"/>
                          <a:ea typeface="標楷體" panose="03000509000000000000" pitchFamily="65" charset="-120"/>
                          <a:cs typeface="標楷體" panose="03000509000000000000" pitchFamily="65" charset="-120"/>
                        </a:rPr>
                        <a:t>2</a:t>
                      </a:r>
                      <a:r>
                        <a:rPr lang="zh-TW" sz="1200" kern="100">
                          <a:effectLst/>
                          <a:latin typeface="Times New Roman" panose="02020603050405020304" pitchFamily="18" charset="0"/>
                          <a:ea typeface="標楷體" panose="03000509000000000000" pitchFamily="65" charset="-120"/>
                          <a:cs typeface="標楷體" panose="03000509000000000000" pitchFamily="65" charset="-120"/>
                        </a:rPr>
                        <a:t>年辦理身體健康檢查。</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marL="152400" indent="-152400" algn="ctr">
                        <a:spcAft>
                          <a:spcPts val="0"/>
                        </a:spcAft>
                      </a:pPr>
                      <a:r>
                        <a:rPr lang="zh-TW" sz="1200" kern="100">
                          <a:effectLst/>
                          <a:latin typeface="Times New Roman" panose="02020603050405020304" pitchFamily="18" charset="0"/>
                          <a:ea typeface="標楷體" panose="03000509000000000000" pitchFamily="65" charset="-120"/>
                          <a:cs typeface="標楷體" panose="03000509000000000000" pitchFamily="65" charset="-120"/>
                        </a:rPr>
                        <a:t>人次</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marL="152400" indent="-152400" algn="ctr">
                        <a:spcAft>
                          <a:spcPts val="0"/>
                        </a:spcAft>
                      </a:pPr>
                      <a:r>
                        <a:rPr lang="zh-TW" sz="1200" kern="100" dirty="0">
                          <a:effectLst/>
                          <a:latin typeface="Times New Roman" panose="02020603050405020304" pitchFamily="18" charset="0"/>
                          <a:ea typeface="標楷體" panose="03000509000000000000" pitchFamily="65" charset="-120"/>
                          <a:cs typeface="標楷體" panose="03000509000000000000" pitchFamily="65" charset="-120"/>
                        </a:rPr>
                        <a:t>依實</a:t>
                      </a:r>
                      <a:endParaRPr lang="en-US" altLang="zh-TW" sz="1200" kern="100" dirty="0">
                        <a:effectLst/>
                        <a:latin typeface="Times New Roman" panose="02020603050405020304" pitchFamily="18" charset="0"/>
                        <a:ea typeface="標楷體" panose="03000509000000000000" pitchFamily="65" charset="-120"/>
                        <a:cs typeface="標楷體" panose="03000509000000000000" pitchFamily="65" charset="-120"/>
                      </a:endParaRPr>
                    </a:p>
                    <a:p>
                      <a:pPr marL="152400" indent="-152400" algn="ctr">
                        <a:spcAft>
                          <a:spcPts val="0"/>
                        </a:spcAft>
                      </a:pPr>
                      <a:r>
                        <a:rPr lang="zh-TW" sz="1200" kern="100" dirty="0">
                          <a:effectLst/>
                          <a:latin typeface="Times New Roman" panose="02020603050405020304" pitchFamily="18" charset="0"/>
                          <a:ea typeface="標楷體" panose="03000509000000000000" pitchFamily="65" charset="-120"/>
                          <a:cs typeface="標楷體" panose="03000509000000000000" pitchFamily="65" charset="-120"/>
                        </a:rPr>
                        <a:t>辦理</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200" kern="100">
                          <a:effectLst/>
                          <a:latin typeface="標楷體" panose="03000509000000000000" pitchFamily="65" charset="-120"/>
                          <a:ea typeface="新細明體" panose="02020500000000000000" pitchFamily="18" charset="-120"/>
                          <a:cs typeface="標楷體" panose="03000509000000000000" pitchFamily="65" charset="-120"/>
                        </a:rPr>
                        <a:t>25</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zh-TW" altLang="zh-TW" sz="1200" b="1" kern="100" dirty="0">
                          <a:effectLst/>
                          <a:latin typeface="標楷體" panose="03000509000000000000" pitchFamily="65" charset="-120"/>
                          <a:ea typeface="標楷體" panose="03000509000000000000" pitchFamily="65" charset="-120"/>
                          <a:cs typeface="標楷體" panose="03000509000000000000" pitchFamily="65" charset="-120"/>
                        </a:rPr>
                        <a:t>★</a:t>
                      </a:r>
                      <a:endParaRPr lang="zh-TW" altLang="zh-TW" sz="12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3286453030"/>
                  </a:ext>
                </a:extLst>
              </a:tr>
            </a:tbl>
          </a:graphicData>
        </a:graphic>
      </p:graphicFrame>
      <p:sp>
        <p:nvSpPr>
          <p:cNvPr id="14" name="矩形 13">
            <a:extLst>
              <a:ext uri="{FF2B5EF4-FFF2-40B4-BE49-F238E27FC236}">
                <a16:creationId xmlns:a16="http://schemas.microsoft.com/office/drawing/2014/main" id="{264D10E2-738A-456B-A008-E1357C2F6DDF}"/>
              </a:ext>
            </a:extLst>
          </p:cNvPr>
          <p:cNvSpPr/>
          <p:nvPr/>
        </p:nvSpPr>
        <p:spPr>
          <a:xfrm>
            <a:off x="518107" y="545382"/>
            <a:ext cx="5690011" cy="349968"/>
          </a:xfrm>
          <a:prstGeom prst="rect">
            <a:avLst/>
          </a:prstGeom>
        </p:spPr>
        <p:txBody>
          <a:bodyPr wrap="square">
            <a:spAutoFit/>
          </a:bodyPr>
          <a:lstStyle/>
          <a:p>
            <a:pPr>
              <a:lnSpc>
                <a:spcPts val="2200"/>
              </a:lnSpc>
            </a:pPr>
            <a:r>
              <a:rPr lang="zh-TW" altLang="en-US" sz="1500" dirty="0">
                <a:latin typeface="標楷體" panose="03000509000000000000" pitchFamily="65" charset="-120"/>
                <a:ea typeface="標楷體" panose="03000509000000000000" pitchFamily="65" charset="-120"/>
              </a:rPr>
              <a:t>工作計畫：企劃人力</a:t>
            </a:r>
            <a:endParaRPr lang="zh-TW" altLang="zh-TW" sz="15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96084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E22D5309-FD31-43BA-A46A-E756ADB1AD66}"/>
              </a:ext>
            </a:extLst>
          </p:cNvPr>
          <p:cNvPicPr>
            <a:picLocks noChangeAspect="1"/>
          </p:cNvPicPr>
          <p:nvPr/>
        </p:nvPicPr>
        <p:blipFill rotWithShape="1">
          <a:blip r:embed="rId2">
            <a:extLst>
              <a:ext uri="{28A0092B-C50C-407E-A947-70E740481C1C}">
                <a14:useLocalDpi xmlns:a14="http://schemas.microsoft.com/office/drawing/2010/main" val="0"/>
              </a:ext>
            </a:extLst>
          </a:blip>
          <a:srcRect b="13750"/>
          <a:stretch/>
        </p:blipFill>
        <p:spPr>
          <a:xfrm>
            <a:off x="4495800" y="123450"/>
            <a:ext cx="4670580" cy="1229100"/>
          </a:xfrm>
          <a:prstGeom prst="rect">
            <a:avLst/>
          </a:prstGeom>
        </p:spPr>
      </p:pic>
      <p:sp>
        <p:nvSpPr>
          <p:cNvPr id="7" name="矩形 6"/>
          <p:cNvSpPr/>
          <p:nvPr/>
        </p:nvSpPr>
        <p:spPr>
          <a:xfrm>
            <a:off x="0" y="0"/>
            <a:ext cx="9144000"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矩形 7"/>
          <p:cNvSpPr/>
          <p:nvPr/>
        </p:nvSpPr>
        <p:spPr>
          <a:xfrm>
            <a:off x="1" y="0"/>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矩形 8"/>
          <p:cNvSpPr/>
          <p:nvPr/>
        </p:nvSpPr>
        <p:spPr>
          <a:xfrm>
            <a:off x="0" y="5048493"/>
            <a:ext cx="9070154"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矩形 9"/>
          <p:cNvSpPr/>
          <p:nvPr/>
        </p:nvSpPr>
        <p:spPr>
          <a:xfrm>
            <a:off x="9053560" y="5166"/>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任意多边形: 形状 22">
            <a:extLst>
              <a:ext uri="{FF2B5EF4-FFF2-40B4-BE49-F238E27FC236}">
                <a16:creationId xmlns:a16="http://schemas.microsoft.com/office/drawing/2014/main" id="{1782A73D-068A-4071-B64D-47D898580182}"/>
              </a:ext>
            </a:extLst>
          </p:cNvPr>
          <p:cNvSpPr>
            <a:spLocks/>
          </p:cNvSpPr>
          <p:nvPr/>
        </p:nvSpPr>
        <p:spPr bwMode="auto">
          <a:xfrm>
            <a:off x="218873" y="94847"/>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2" name="任意多边形: 形状 20">
            <a:extLst>
              <a:ext uri="{FF2B5EF4-FFF2-40B4-BE49-F238E27FC236}">
                <a16:creationId xmlns:a16="http://schemas.microsoft.com/office/drawing/2014/main" id="{B5FDF3F4-9DBB-497A-BDC3-FB0610976AA2}"/>
              </a:ext>
            </a:extLst>
          </p:cNvPr>
          <p:cNvSpPr>
            <a:spLocks/>
          </p:cNvSpPr>
          <p:nvPr/>
        </p:nvSpPr>
        <p:spPr bwMode="auto">
          <a:xfrm>
            <a:off x="358091" y="295439"/>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2" name="投影片編號版面配置區 1">
            <a:extLst>
              <a:ext uri="{FF2B5EF4-FFF2-40B4-BE49-F238E27FC236}">
                <a16:creationId xmlns:a16="http://schemas.microsoft.com/office/drawing/2014/main" id="{15D9B617-2214-45F2-B0E1-C8731321DDF3}"/>
              </a:ext>
            </a:extLst>
          </p:cNvPr>
          <p:cNvSpPr>
            <a:spLocks noGrp="1"/>
          </p:cNvSpPr>
          <p:nvPr>
            <p:ph type="sldNum" sz="quarter" idx="12"/>
          </p:nvPr>
        </p:nvSpPr>
        <p:spPr/>
        <p:txBody>
          <a:bodyPr/>
          <a:lstStyle/>
          <a:p>
            <a:fld id="{443609E0-E1B0-48A0-A8C7-BBCC2D839C84}" type="slidenum">
              <a:rPr lang="zh-CN" altLang="en-US" smtClean="0"/>
              <a:t>22</a:t>
            </a:fld>
            <a:endParaRPr lang="zh-CN" altLang="en-US"/>
          </a:p>
        </p:txBody>
      </p:sp>
      <p:sp>
        <p:nvSpPr>
          <p:cNvPr id="14" name="矩形 13">
            <a:extLst>
              <a:ext uri="{FF2B5EF4-FFF2-40B4-BE49-F238E27FC236}">
                <a16:creationId xmlns:a16="http://schemas.microsoft.com/office/drawing/2014/main" id="{264D10E2-738A-456B-A008-E1357C2F6DDF}"/>
              </a:ext>
            </a:extLst>
          </p:cNvPr>
          <p:cNvSpPr/>
          <p:nvPr/>
        </p:nvSpPr>
        <p:spPr>
          <a:xfrm>
            <a:off x="646415" y="870019"/>
            <a:ext cx="5690011" cy="349968"/>
          </a:xfrm>
          <a:prstGeom prst="rect">
            <a:avLst/>
          </a:prstGeom>
        </p:spPr>
        <p:txBody>
          <a:bodyPr wrap="square">
            <a:spAutoFit/>
          </a:bodyPr>
          <a:lstStyle/>
          <a:p>
            <a:pPr>
              <a:lnSpc>
                <a:spcPts val="2200"/>
              </a:lnSpc>
            </a:pPr>
            <a:r>
              <a:rPr lang="zh-TW" altLang="en-US" sz="1500" dirty="0">
                <a:latin typeface="標楷體" panose="03000509000000000000" pitchFamily="65" charset="-120"/>
                <a:ea typeface="標楷體" panose="03000509000000000000" pitchFamily="65" charset="-120"/>
              </a:rPr>
              <a:t>工作計畫：獎懲考核訓練進修</a:t>
            </a:r>
            <a:endParaRPr lang="zh-TW" altLang="zh-TW" sz="1500" dirty="0">
              <a:latin typeface="標楷體" panose="03000509000000000000" pitchFamily="65" charset="-120"/>
              <a:ea typeface="標楷體" panose="03000509000000000000" pitchFamily="65" charset="-120"/>
            </a:endParaRPr>
          </a:p>
        </p:txBody>
      </p:sp>
      <p:graphicFrame>
        <p:nvGraphicFramePr>
          <p:cNvPr id="13" name="表格 12">
            <a:extLst>
              <a:ext uri="{FF2B5EF4-FFF2-40B4-BE49-F238E27FC236}">
                <a16:creationId xmlns:a16="http://schemas.microsoft.com/office/drawing/2014/main" id="{DDA171EA-9C85-4F0F-8F82-165BE8536F6D}"/>
              </a:ext>
            </a:extLst>
          </p:cNvPr>
          <p:cNvGraphicFramePr>
            <a:graphicFrameLocks noGrp="1"/>
          </p:cNvGraphicFramePr>
          <p:nvPr>
            <p:extLst>
              <p:ext uri="{D42A27DB-BD31-4B8C-83A1-F6EECF244321}">
                <p14:modId xmlns:p14="http://schemas.microsoft.com/office/powerpoint/2010/main" val="4228804021"/>
              </p:ext>
            </p:extLst>
          </p:nvPr>
        </p:nvGraphicFramePr>
        <p:xfrm>
          <a:off x="502399" y="1428750"/>
          <a:ext cx="8168691" cy="3015852"/>
        </p:xfrm>
        <a:graphic>
          <a:graphicData uri="http://schemas.openxmlformats.org/drawingml/2006/table">
            <a:tbl>
              <a:tblPr firstRow="1" bandRow="1">
                <a:tableStyleId>{073A0DAA-6AF3-43AB-8588-CEC1D06C72B9}</a:tableStyleId>
              </a:tblPr>
              <a:tblGrid>
                <a:gridCol w="1746436">
                  <a:extLst>
                    <a:ext uri="{9D8B030D-6E8A-4147-A177-3AD203B41FA5}">
                      <a16:colId xmlns:a16="http://schemas.microsoft.com/office/drawing/2014/main" val="397423378"/>
                    </a:ext>
                  </a:extLst>
                </a:gridCol>
                <a:gridCol w="2895600">
                  <a:extLst>
                    <a:ext uri="{9D8B030D-6E8A-4147-A177-3AD203B41FA5}">
                      <a16:colId xmlns:a16="http://schemas.microsoft.com/office/drawing/2014/main" val="38198352"/>
                    </a:ext>
                  </a:extLst>
                </a:gridCol>
                <a:gridCol w="914400">
                  <a:extLst>
                    <a:ext uri="{9D8B030D-6E8A-4147-A177-3AD203B41FA5}">
                      <a16:colId xmlns:a16="http://schemas.microsoft.com/office/drawing/2014/main" val="21766087"/>
                    </a:ext>
                  </a:extLst>
                </a:gridCol>
                <a:gridCol w="990600">
                  <a:extLst>
                    <a:ext uri="{9D8B030D-6E8A-4147-A177-3AD203B41FA5}">
                      <a16:colId xmlns:a16="http://schemas.microsoft.com/office/drawing/2014/main" val="2990731991"/>
                    </a:ext>
                  </a:extLst>
                </a:gridCol>
                <a:gridCol w="838200">
                  <a:extLst>
                    <a:ext uri="{9D8B030D-6E8A-4147-A177-3AD203B41FA5}">
                      <a16:colId xmlns:a16="http://schemas.microsoft.com/office/drawing/2014/main" val="403310490"/>
                    </a:ext>
                  </a:extLst>
                </a:gridCol>
                <a:gridCol w="783455">
                  <a:extLst>
                    <a:ext uri="{9D8B030D-6E8A-4147-A177-3AD203B41FA5}">
                      <a16:colId xmlns:a16="http://schemas.microsoft.com/office/drawing/2014/main" val="903536631"/>
                    </a:ext>
                  </a:extLst>
                </a:gridCol>
              </a:tblGrid>
              <a:tr h="407788">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行動計畫</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solidFill>
                      <a:schemeClr val="tx2">
                        <a:lumMod val="50000"/>
                        <a:lumOff val="50000"/>
                      </a:schemeClr>
                    </a:solidFill>
                  </a:tcPr>
                </a:tc>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衡量指標</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solidFill>
                      <a:schemeClr val="tx2">
                        <a:lumMod val="50000"/>
                        <a:lumOff val="50000"/>
                      </a:schemeClr>
                    </a:solidFill>
                  </a:tcPr>
                </a:tc>
                <a:tc>
                  <a:txBody>
                    <a:bodyPr/>
                    <a:lstStyle/>
                    <a:p>
                      <a:pPr algn="ctr">
                        <a:spcAft>
                          <a:spcPts val="0"/>
                        </a:spcAft>
                      </a:pPr>
                      <a:r>
                        <a:rPr lang="zh-TW" sz="1200" b="1" kern="100">
                          <a:effectLst/>
                          <a:latin typeface="標楷體" panose="03000509000000000000" pitchFamily="65" charset="-120"/>
                          <a:ea typeface="標楷體" panose="03000509000000000000" pitchFamily="65" charset="-120"/>
                          <a:cs typeface="標楷體" panose="03000509000000000000" pitchFamily="65" charset="-120"/>
                        </a:rPr>
                        <a:t>衡量標準</a:t>
                      </a:r>
                      <a:endParaRPr lang="zh-TW" sz="1200" kern="100">
                        <a:effectLst/>
                        <a:latin typeface="標楷體" panose="03000509000000000000" pitchFamily="65" charset="-120"/>
                        <a:ea typeface="標楷體" panose="03000509000000000000" pitchFamily="65" charset="-120"/>
                      </a:endParaRPr>
                    </a:p>
                  </a:txBody>
                  <a:tcPr marL="68580" marR="68580" marT="0" marB="0" anchor="ctr">
                    <a:solidFill>
                      <a:schemeClr val="tx2">
                        <a:lumMod val="50000"/>
                        <a:lumOff val="50000"/>
                      </a:schemeClr>
                    </a:solidFill>
                  </a:tcPr>
                </a:tc>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績效目標值</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solidFill>
                      <a:schemeClr val="tx2">
                        <a:lumMod val="50000"/>
                        <a:lumOff val="50000"/>
                      </a:schemeClr>
                    </a:solidFill>
                  </a:tcPr>
                </a:tc>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實際值</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solidFill>
                      <a:schemeClr val="tx2">
                        <a:lumMod val="50000"/>
                        <a:lumOff val="50000"/>
                      </a:schemeClr>
                    </a:solidFill>
                  </a:tcPr>
                </a:tc>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績效</a:t>
                      </a:r>
                      <a:endParaRPr lang="zh-TW" sz="1200" kern="100" dirty="0">
                        <a:effectLst/>
                        <a:latin typeface="標楷體" panose="03000509000000000000" pitchFamily="65" charset="-120"/>
                        <a:ea typeface="標楷體" panose="03000509000000000000" pitchFamily="65" charset="-120"/>
                      </a:endParaRPr>
                    </a:p>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燈號</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solidFill>
                      <a:schemeClr val="tx2">
                        <a:lumMod val="50000"/>
                        <a:lumOff val="50000"/>
                      </a:schemeClr>
                    </a:solidFill>
                  </a:tcPr>
                </a:tc>
                <a:extLst>
                  <a:ext uri="{0D108BD9-81ED-4DB2-BD59-A6C34878D82A}">
                    <a16:rowId xmlns:a16="http://schemas.microsoft.com/office/drawing/2014/main" val="3705782990"/>
                  </a:ext>
                </a:extLst>
              </a:tr>
              <a:tr h="504165">
                <a:tc rowSpan="3">
                  <a:txBody>
                    <a:bodyPr/>
                    <a:lstStyle/>
                    <a:p>
                      <a:pPr algn="ctr">
                        <a:spcAft>
                          <a:spcPts val="0"/>
                        </a:spcAft>
                      </a:pPr>
                      <a:r>
                        <a:rPr lang="zh-TW" altLang="zh-TW" sz="1200" kern="1200" dirty="0">
                          <a:solidFill>
                            <a:schemeClr val="dk1"/>
                          </a:solidFill>
                          <a:effectLst/>
                          <a:latin typeface="標楷體" panose="03000509000000000000" pitchFamily="65" charset="-120"/>
                          <a:ea typeface="標楷體" panose="03000509000000000000" pitchFamily="65" charset="-120"/>
                          <a:cs typeface="+mn-cs"/>
                        </a:rPr>
                        <a:t>推動公務人員終身學習</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spcAft>
                          <a:spcPts val="0"/>
                        </a:spcAft>
                      </a:pPr>
                      <a:r>
                        <a:rPr lang="zh-TW" sz="1200" b="1" kern="100">
                          <a:effectLst/>
                          <a:latin typeface="Times New Roman" panose="02020603050405020304" pitchFamily="18" charset="0"/>
                          <a:ea typeface="標楷體" panose="03000509000000000000" pitchFamily="65" charset="-120"/>
                          <a:cs typeface="標楷體" panose="03000509000000000000" pitchFamily="65" charset="-120"/>
                        </a:rPr>
                        <a:t>※</a:t>
                      </a:r>
                      <a:r>
                        <a:rPr lang="zh-TW" sz="1200" kern="100">
                          <a:effectLst/>
                          <a:latin typeface="Times New Roman" panose="02020603050405020304" pitchFamily="18" charset="0"/>
                          <a:ea typeface="標楷體" panose="03000509000000000000" pitchFamily="65" charset="-120"/>
                          <a:cs typeface="標楷體" panose="03000509000000000000" pitchFamily="65" charset="-120"/>
                        </a:rPr>
                        <a:t>年度中辦理各項公務人員政策性及專業性訓練</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zh-TW" sz="1200" kern="100">
                          <a:effectLst/>
                          <a:latin typeface="Times New Roman" panose="02020603050405020304" pitchFamily="18" charset="0"/>
                          <a:ea typeface="標楷體" panose="03000509000000000000" pitchFamily="65" charset="-120"/>
                          <a:cs typeface="標楷體" panose="03000509000000000000" pitchFamily="65" charset="-120"/>
                        </a:rPr>
                        <a:t>場次</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200" kern="100">
                          <a:effectLst/>
                          <a:latin typeface="標楷體" panose="03000509000000000000" pitchFamily="65" charset="-120"/>
                          <a:ea typeface="新細明體" panose="02020500000000000000" pitchFamily="18" charset="-120"/>
                          <a:cs typeface="標楷體" panose="03000509000000000000" pitchFamily="65" charset="-120"/>
                        </a:rPr>
                        <a:t>20</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200" kern="100">
                          <a:effectLst/>
                          <a:latin typeface="標楷體" panose="03000509000000000000" pitchFamily="65" charset="-120"/>
                          <a:ea typeface="新細明體" panose="02020500000000000000" pitchFamily="18" charset="-120"/>
                        </a:rPr>
                        <a:t>25</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zh-TW" sz="1200" kern="100">
                          <a:effectLst/>
                          <a:latin typeface="Times New Roman" panose="02020603050405020304" pitchFamily="18" charset="0"/>
                          <a:ea typeface="標楷體" panose="03000509000000000000" pitchFamily="65" charset="-120"/>
                        </a:rPr>
                        <a:t>★</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1166133177"/>
                  </a:ext>
                </a:extLst>
              </a:tr>
              <a:tr h="419860">
                <a:tc vMerge="1">
                  <a:txBody>
                    <a:bodyPr/>
                    <a:lstStyle/>
                    <a:p>
                      <a:pPr algn="ctr">
                        <a:spcAft>
                          <a:spcPts val="0"/>
                        </a:spcAft>
                      </a:pP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spcAft>
                          <a:spcPts val="0"/>
                        </a:spcAft>
                      </a:pPr>
                      <a:r>
                        <a:rPr lang="zh-TW" sz="1200" b="1" kern="100" dirty="0">
                          <a:effectLst/>
                          <a:latin typeface="Times New Roman" panose="02020603050405020304" pitchFamily="18" charset="0"/>
                          <a:ea typeface="標楷體" panose="03000509000000000000" pitchFamily="65" charset="-120"/>
                          <a:cs typeface="標楷體" panose="03000509000000000000" pitchFamily="65" charset="-120"/>
                        </a:rPr>
                        <a:t>※</a:t>
                      </a:r>
                      <a:r>
                        <a:rPr lang="zh-TW" sz="1200" kern="100" dirty="0">
                          <a:effectLst/>
                          <a:latin typeface="Times New Roman" panose="02020603050405020304" pitchFamily="18" charset="0"/>
                          <a:ea typeface="標楷體" panose="03000509000000000000" pitchFamily="65" charset="-120"/>
                          <a:cs typeface="標楷體" panose="03000509000000000000" pitchFamily="65" charset="-120"/>
                        </a:rPr>
                        <a:t>推動鼓勵公務同仁在職進修</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zh-TW" sz="1200" kern="100" dirty="0">
                          <a:effectLst/>
                          <a:latin typeface="Times New Roman" panose="02020603050405020304" pitchFamily="18" charset="0"/>
                          <a:ea typeface="標楷體" panose="03000509000000000000" pitchFamily="65" charset="-120"/>
                          <a:cs typeface="標楷體" panose="03000509000000000000" pitchFamily="65" charset="-120"/>
                        </a:rPr>
                        <a:t>人次</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200" kern="100">
                          <a:effectLst/>
                          <a:latin typeface="標楷體" panose="03000509000000000000" pitchFamily="65" charset="-120"/>
                          <a:ea typeface="新細明體" panose="02020500000000000000" pitchFamily="18" charset="-120"/>
                          <a:cs typeface="標楷體" panose="03000509000000000000" pitchFamily="65" charset="-120"/>
                        </a:rPr>
                        <a:t>5</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200" kern="100">
                          <a:effectLst/>
                          <a:latin typeface="標楷體" panose="03000509000000000000" pitchFamily="65" charset="-120"/>
                          <a:ea typeface="新細明體" panose="02020500000000000000" pitchFamily="18" charset="-120"/>
                        </a:rPr>
                        <a:t>5</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zh-TW" sz="1200" kern="100">
                          <a:effectLst/>
                          <a:latin typeface="Times New Roman" panose="02020603050405020304" pitchFamily="18" charset="0"/>
                          <a:ea typeface="標楷體" panose="03000509000000000000" pitchFamily="65" charset="-120"/>
                        </a:rPr>
                        <a:t>★</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2023760240"/>
                  </a:ext>
                </a:extLst>
              </a:tr>
              <a:tr h="509780">
                <a:tc vMerge="1">
                  <a:txBody>
                    <a:bodyPr/>
                    <a:lstStyle/>
                    <a:p>
                      <a:pPr algn="ctr">
                        <a:spcAft>
                          <a:spcPts val="0"/>
                        </a:spcAft>
                      </a:pP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spcAft>
                          <a:spcPts val="0"/>
                        </a:spcAft>
                      </a:pPr>
                      <a:r>
                        <a:rPr lang="zh-TW" sz="1200" b="1" kern="100">
                          <a:effectLst/>
                          <a:latin typeface="Times New Roman" panose="02020603050405020304" pitchFamily="18" charset="0"/>
                          <a:ea typeface="標楷體" panose="03000509000000000000" pitchFamily="65" charset="-120"/>
                          <a:cs typeface="標楷體" panose="03000509000000000000" pitchFamily="65" charset="-120"/>
                        </a:rPr>
                        <a:t>※</a:t>
                      </a:r>
                      <a:r>
                        <a:rPr lang="zh-TW" sz="1200" kern="100">
                          <a:effectLst/>
                          <a:latin typeface="Times New Roman" panose="02020603050405020304" pitchFamily="18" charset="0"/>
                          <a:ea typeface="標楷體" panose="03000509000000000000" pitchFamily="65" charset="-120"/>
                          <a:cs typeface="標楷體" panose="03000509000000000000" pitchFamily="65" charset="-120"/>
                        </a:rPr>
                        <a:t>推動鼓勵公務同仁利用數位學習資源充實職能與知能</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zh-TW" sz="1200" kern="100" dirty="0">
                          <a:effectLst/>
                          <a:latin typeface="Times New Roman" panose="02020603050405020304" pitchFamily="18" charset="0"/>
                          <a:ea typeface="標楷體" panose="03000509000000000000" pitchFamily="65" charset="-120"/>
                          <a:cs typeface="標楷體" panose="03000509000000000000" pitchFamily="65" charset="-120"/>
                        </a:rPr>
                        <a:t>百分比</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200" kern="100">
                          <a:effectLst/>
                          <a:latin typeface="標楷體" panose="03000509000000000000" pitchFamily="65" charset="-120"/>
                          <a:ea typeface="新細明體" panose="02020500000000000000" pitchFamily="18" charset="-120"/>
                          <a:cs typeface="標楷體" panose="03000509000000000000" pitchFamily="65" charset="-120"/>
                        </a:rPr>
                        <a:t>60</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200" kern="100">
                          <a:effectLst/>
                          <a:latin typeface="標楷體" panose="03000509000000000000" pitchFamily="65" charset="-120"/>
                          <a:ea typeface="新細明體" panose="02020500000000000000" pitchFamily="18" charset="-120"/>
                        </a:rPr>
                        <a:t>58</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zh-TW" sz="1200" kern="100" dirty="0">
                          <a:effectLst/>
                          <a:latin typeface="Times New Roman" panose="02020603050405020304" pitchFamily="18" charset="0"/>
                          <a:ea typeface="標楷體" panose="03000509000000000000" pitchFamily="65" charset="-120"/>
                        </a:rPr>
                        <a:t>★</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1904858986"/>
                  </a:ext>
                </a:extLst>
              </a:tr>
              <a:tr h="746760">
                <a:tc rowSpan="2">
                  <a:txBody>
                    <a:bodyPr/>
                    <a:lstStyle/>
                    <a:p>
                      <a:pPr algn="ctr">
                        <a:spcAft>
                          <a:spcPts val="0"/>
                        </a:spcAft>
                      </a:pPr>
                      <a:r>
                        <a:rPr lang="zh-TW" altLang="zh-TW" sz="1200" kern="1200" dirty="0">
                          <a:solidFill>
                            <a:schemeClr val="dk1"/>
                          </a:solidFill>
                          <a:effectLst/>
                          <a:latin typeface="標楷體" panose="03000509000000000000" pitchFamily="65" charset="-120"/>
                          <a:ea typeface="標楷體" panose="03000509000000000000" pitchFamily="65" charset="-120"/>
                          <a:cs typeface="+mn-cs"/>
                        </a:rPr>
                        <a:t>辦理員工福利互助</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spcAft>
                          <a:spcPts val="0"/>
                        </a:spcAft>
                      </a:pPr>
                      <a:r>
                        <a:rPr lang="zh-TW" sz="1200" kern="100">
                          <a:effectLst/>
                          <a:latin typeface="Times New Roman" panose="02020603050405020304" pitchFamily="18" charset="0"/>
                          <a:ea typeface="標楷體" panose="03000509000000000000" pitchFamily="65" charset="-120"/>
                          <a:cs typeface="標楷體" panose="03000509000000000000" pitchFamily="65" charset="-120"/>
                        </a:rPr>
                        <a:t>依「金門縣福利互助自治條例」辦理編制內公務員工福利互助，核發結婚、喪葬、退休</a:t>
                      </a:r>
                      <a:r>
                        <a:rPr lang="en-US" sz="1200" kern="100">
                          <a:effectLst/>
                          <a:latin typeface="Times New Roman" panose="02020603050405020304" pitchFamily="18" charset="0"/>
                          <a:ea typeface="標楷體" panose="03000509000000000000" pitchFamily="65" charset="-120"/>
                          <a:cs typeface="標楷體" panose="03000509000000000000" pitchFamily="65" charset="-120"/>
                        </a:rPr>
                        <a:t>(</a:t>
                      </a:r>
                      <a:r>
                        <a:rPr lang="zh-TW" sz="1200" kern="100">
                          <a:effectLst/>
                          <a:latin typeface="Times New Roman" panose="02020603050405020304" pitchFamily="18" charset="0"/>
                          <a:ea typeface="標楷體" panose="03000509000000000000" pitchFamily="65" charset="-120"/>
                          <a:cs typeface="標楷體" panose="03000509000000000000" pitchFamily="65" charset="-120"/>
                        </a:rPr>
                        <a:t>職</a:t>
                      </a:r>
                      <a:r>
                        <a:rPr lang="en-US" sz="1200" kern="100">
                          <a:effectLst/>
                          <a:latin typeface="Times New Roman" panose="02020603050405020304" pitchFamily="18" charset="0"/>
                          <a:ea typeface="標楷體" panose="03000509000000000000" pitchFamily="65" charset="-120"/>
                          <a:cs typeface="標楷體" panose="03000509000000000000" pitchFamily="65" charset="-120"/>
                        </a:rPr>
                        <a:t>)</a:t>
                      </a:r>
                      <a:r>
                        <a:rPr lang="zh-TW" sz="1200" kern="100">
                          <a:effectLst/>
                          <a:latin typeface="Times New Roman" panose="02020603050405020304" pitchFamily="18" charset="0"/>
                          <a:ea typeface="標楷體" panose="03000509000000000000" pitchFamily="65" charset="-120"/>
                          <a:cs typeface="標楷體" panose="03000509000000000000" pitchFamily="65" charset="-120"/>
                        </a:rPr>
                        <a:t>、轉調非縣屬機關等補助費。</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marL="152400" indent="-152400" algn="ctr">
                        <a:spcAft>
                          <a:spcPts val="0"/>
                        </a:spcAft>
                      </a:pPr>
                      <a:r>
                        <a:rPr lang="zh-TW" sz="1200" kern="100">
                          <a:effectLst/>
                          <a:latin typeface="Times New Roman" panose="02020603050405020304" pitchFamily="18" charset="0"/>
                          <a:ea typeface="標楷體" panose="03000509000000000000" pitchFamily="65" charset="-120"/>
                          <a:cs typeface="標楷體" panose="03000509000000000000" pitchFamily="65" charset="-120"/>
                        </a:rPr>
                        <a:t>件</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zh-TW" sz="1200" kern="100">
                          <a:effectLst/>
                          <a:latin typeface="Times New Roman" panose="02020603050405020304" pitchFamily="18" charset="0"/>
                          <a:ea typeface="標楷體" panose="03000509000000000000" pitchFamily="65" charset="-120"/>
                        </a:rPr>
                        <a:t>依實</a:t>
                      </a:r>
                      <a:endParaRPr lang="zh-TW" sz="1200" kern="100">
                        <a:effectLst/>
                        <a:latin typeface="Times New Roman" panose="02020603050405020304" pitchFamily="18" charset="0"/>
                        <a:ea typeface="新細明體" panose="02020500000000000000" pitchFamily="18" charset="-120"/>
                      </a:endParaRPr>
                    </a:p>
                    <a:p>
                      <a:pPr algn="ctr">
                        <a:spcAft>
                          <a:spcPts val="0"/>
                        </a:spcAft>
                      </a:pPr>
                      <a:r>
                        <a:rPr lang="zh-TW" sz="1200" kern="100">
                          <a:effectLst/>
                          <a:latin typeface="Times New Roman" panose="02020603050405020304" pitchFamily="18" charset="0"/>
                          <a:ea typeface="標楷體" panose="03000509000000000000" pitchFamily="65" charset="-120"/>
                        </a:rPr>
                        <a:t>辦理</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200" kern="100">
                          <a:effectLst/>
                          <a:latin typeface="標楷體" panose="03000509000000000000" pitchFamily="65" charset="-120"/>
                          <a:ea typeface="新細明體" panose="02020500000000000000" pitchFamily="18" charset="-120"/>
                        </a:rPr>
                        <a:t>126</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zh-TW" sz="1200" kern="100">
                          <a:effectLst/>
                          <a:latin typeface="Times New Roman" panose="02020603050405020304" pitchFamily="18" charset="0"/>
                          <a:ea typeface="標楷體" panose="03000509000000000000" pitchFamily="65" charset="-120"/>
                        </a:rPr>
                        <a:t>依實辦理</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3306059796"/>
                  </a:ext>
                </a:extLst>
              </a:tr>
              <a:tr h="427499">
                <a:tc vMerge="1">
                  <a:txBody>
                    <a:bodyPr/>
                    <a:lstStyle/>
                    <a:p>
                      <a:pPr algn="ctr">
                        <a:spcAft>
                          <a:spcPts val="0"/>
                        </a:spcAft>
                      </a:pPr>
                      <a:endParaRPr lang="zh-TW" sz="13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spcAft>
                          <a:spcPts val="0"/>
                        </a:spcAft>
                      </a:pPr>
                      <a:r>
                        <a:rPr lang="zh-TW" sz="1200" kern="100">
                          <a:effectLst/>
                          <a:latin typeface="Times New Roman" panose="02020603050405020304" pitchFamily="18" charset="0"/>
                          <a:ea typeface="標楷體" panose="03000509000000000000" pitchFamily="65" charset="-120"/>
                          <a:cs typeface="標楷體" panose="03000509000000000000" pitchFamily="65" charset="-120"/>
                        </a:rPr>
                        <a:t>加強福利工作，賡續辦理公務人員住宅優惠貸款業務。</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marL="152400" indent="-152400" algn="ctr">
                        <a:spcAft>
                          <a:spcPts val="0"/>
                        </a:spcAft>
                      </a:pPr>
                      <a:r>
                        <a:rPr lang="zh-TW" sz="1200" kern="100">
                          <a:effectLst/>
                          <a:latin typeface="Times New Roman" panose="02020603050405020304" pitchFamily="18" charset="0"/>
                          <a:ea typeface="標楷體" panose="03000509000000000000" pitchFamily="65" charset="-120"/>
                          <a:cs typeface="標楷體" panose="03000509000000000000" pitchFamily="65" charset="-120"/>
                        </a:rPr>
                        <a:t>人</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zh-TW" sz="1200" kern="100">
                          <a:effectLst/>
                          <a:latin typeface="Times New Roman" panose="02020603050405020304" pitchFamily="18" charset="0"/>
                          <a:ea typeface="標楷體" panose="03000509000000000000" pitchFamily="65" charset="-120"/>
                        </a:rPr>
                        <a:t>依實</a:t>
                      </a:r>
                      <a:endParaRPr lang="zh-TW" sz="1200" kern="100">
                        <a:effectLst/>
                        <a:latin typeface="Times New Roman" panose="02020603050405020304" pitchFamily="18" charset="0"/>
                        <a:ea typeface="新細明體" panose="02020500000000000000" pitchFamily="18" charset="-120"/>
                      </a:endParaRPr>
                    </a:p>
                    <a:p>
                      <a:pPr algn="ctr">
                        <a:spcAft>
                          <a:spcPts val="0"/>
                        </a:spcAft>
                      </a:pPr>
                      <a:r>
                        <a:rPr lang="zh-TW" sz="1200" kern="100">
                          <a:effectLst/>
                          <a:latin typeface="Times New Roman" panose="02020603050405020304" pitchFamily="18" charset="0"/>
                          <a:ea typeface="標楷體" panose="03000509000000000000" pitchFamily="65" charset="-120"/>
                        </a:rPr>
                        <a:t>辦理</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200" kern="100">
                          <a:effectLst/>
                          <a:latin typeface="標楷體" panose="03000509000000000000" pitchFamily="65" charset="-120"/>
                          <a:ea typeface="新細明體" panose="02020500000000000000" pitchFamily="18" charset="-120"/>
                        </a:rPr>
                        <a:t>169</a:t>
                      </a:r>
                      <a:endParaRPr lang="zh-TW" sz="1200" kern="10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zh-TW" sz="1200" kern="100" dirty="0">
                          <a:effectLst/>
                          <a:latin typeface="Times New Roman" panose="02020603050405020304" pitchFamily="18" charset="0"/>
                          <a:ea typeface="標楷體" panose="03000509000000000000" pitchFamily="65" charset="-120"/>
                        </a:rPr>
                        <a:t>依實辦理</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632694288"/>
                  </a:ext>
                </a:extLst>
              </a:tr>
            </a:tbl>
          </a:graphicData>
        </a:graphic>
      </p:graphicFrame>
    </p:spTree>
    <p:extLst>
      <p:ext uri="{BB962C8B-B14F-4D97-AF65-F5344CB8AC3E}">
        <p14:creationId xmlns:p14="http://schemas.microsoft.com/office/powerpoint/2010/main" val="116760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矩形 7"/>
          <p:cNvSpPr/>
          <p:nvPr/>
        </p:nvSpPr>
        <p:spPr>
          <a:xfrm>
            <a:off x="1" y="0"/>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矩形 8"/>
          <p:cNvSpPr/>
          <p:nvPr/>
        </p:nvSpPr>
        <p:spPr>
          <a:xfrm>
            <a:off x="0" y="5048493"/>
            <a:ext cx="9070154"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矩形 9"/>
          <p:cNvSpPr/>
          <p:nvPr/>
        </p:nvSpPr>
        <p:spPr>
          <a:xfrm>
            <a:off x="9053560" y="5166"/>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任意多边形: 形状 22">
            <a:extLst>
              <a:ext uri="{FF2B5EF4-FFF2-40B4-BE49-F238E27FC236}">
                <a16:creationId xmlns:a16="http://schemas.microsoft.com/office/drawing/2014/main" id="{1782A73D-068A-4071-B64D-47D898580182}"/>
              </a:ext>
            </a:extLst>
          </p:cNvPr>
          <p:cNvSpPr>
            <a:spLocks/>
          </p:cNvSpPr>
          <p:nvPr/>
        </p:nvSpPr>
        <p:spPr bwMode="auto">
          <a:xfrm>
            <a:off x="218873" y="94847"/>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2" name="任意多边形: 形状 20">
            <a:extLst>
              <a:ext uri="{FF2B5EF4-FFF2-40B4-BE49-F238E27FC236}">
                <a16:creationId xmlns:a16="http://schemas.microsoft.com/office/drawing/2014/main" id="{B5FDF3F4-9DBB-497A-BDC3-FB0610976AA2}"/>
              </a:ext>
            </a:extLst>
          </p:cNvPr>
          <p:cNvSpPr>
            <a:spLocks/>
          </p:cNvSpPr>
          <p:nvPr/>
        </p:nvSpPr>
        <p:spPr bwMode="auto">
          <a:xfrm>
            <a:off x="358091" y="295439"/>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2" name="投影片編號版面配置區 1">
            <a:extLst>
              <a:ext uri="{FF2B5EF4-FFF2-40B4-BE49-F238E27FC236}">
                <a16:creationId xmlns:a16="http://schemas.microsoft.com/office/drawing/2014/main" id="{15D9B617-2214-45F2-B0E1-C8731321DDF3}"/>
              </a:ext>
            </a:extLst>
          </p:cNvPr>
          <p:cNvSpPr>
            <a:spLocks noGrp="1"/>
          </p:cNvSpPr>
          <p:nvPr>
            <p:ph type="sldNum" sz="quarter" idx="12"/>
          </p:nvPr>
        </p:nvSpPr>
        <p:spPr/>
        <p:txBody>
          <a:bodyPr/>
          <a:lstStyle/>
          <a:p>
            <a:fld id="{443609E0-E1B0-48A0-A8C7-BBCC2D839C84}" type="slidenum">
              <a:rPr lang="zh-CN" altLang="en-US" smtClean="0"/>
              <a:t>23</a:t>
            </a:fld>
            <a:endParaRPr lang="zh-CN" altLang="en-US"/>
          </a:p>
        </p:txBody>
      </p:sp>
      <p:sp>
        <p:nvSpPr>
          <p:cNvPr id="14" name="矩形 13">
            <a:extLst>
              <a:ext uri="{FF2B5EF4-FFF2-40B4-BE49-F238E27FC236}">
                <a16:creationId xmlns:a16="http://schemas.microsoft.com/office/drawing/2014/main" id="{264D10E2-738A-456B-A008-E1357C2F6DDF}"/>
              </a:ext>
            </a:extLst>
          </p:cNvPr>
          <p:cNvSpPr/>
          <p:nvPr/>
        </p:nvSpPr>
        <p:spPr>
          <a:xfrm>
            <a:off x="767939" y="621582"/>
            <a:ext cx="5690011" cy="349968"/>
          </a:xfrm>
          <a:prstGeom prst="rect">
            <a:avLst/>
          </a:prstGeom>
        </p:spPr>
        <p:txBody>
          <a:bodyPr wrap="square">
            <a:spAutoFit/>
          </a:bodyPr>
          <a:lstStyle/>
          <a:p>
            <a:pPr>
              <a:lnSpc>
                <a:spcPts val="2200"/>
              </a:lnSpc>
            </a:pPr>
            <a:r>
              <a:rPr lang="zh-TW" altLang="en-US" sz="1500" dirty="0">
                <a:latin typeface="標楷體" panose="03000509000000000000" pitchFamily="65" charset="-120"/>
                <a:ea typeface="標楷體" panose="03000509000000000000" pitchFamily="65" charset="-120"/>
              </a:rPr>
              <a:t>工作計畫：福利互助</a:t>
            </a:r>
            <a:endParaRPr lang="zh-TW" altLang="zh-TW" sz="1500" dirty="0">
              <a:latin typeface="標楷體" panose="03000509000000000000" pitchFamily="65" charset="-120"/>
              <a:ea typeface="標楷體" panose="03000509000000000000" pitchFamily="65" charset="-120"/>
            </a:endParaRPr>
          </a:p>
        </p:txBody>
      </p:sp>
      <p:graphicFrame>
        <p:nvGraphicFramePr>
          <p:cNvPr id="15" name="表格 14">
            <a:extLst>
              <a:ext uri="{FF2B5EF4-FFF2-40B4-BE49-F238E27FC236}">
                <a16:creationId xmlns:a16="http://schemas.microsoft.com/office/drawing/2014/main" id="{75C4A7CF-30FB-4004-9289-A33CBAAEF57B}"/>
              </a:ext>
            </a:extLst>
          </p:cNvPr>
          <p:cNvGraphicFramePr>
            <a:graphicFrameLocks noGrp="1"/>
          </p:cNvGraphicFramePr>
          <p:nvPr>
            <p:extLst>
              <p:ext uri="{D42A27DB-BD31-4B8C-83A1-F6EECF244321}">
                <p14:modId xmlns:p14="http://schemas.microsoft.com/office/powerpoint/2010/main" val="3427823773"/>
              </p:ext>
            </p:extLst>
          </p:nvPr>
        </p:nvGraphicFramePr>
        <p:xfrm>
          <a:off x="628650" y="1114744"/>
          <a:ext cx="8168691" cy="1838006"/>
        </p:xfrm>
        <a:graphic>
          <a:graphicData uri="http://schemas.openxmlformats.org/drawingml/2006/table">
            <a:tbl>
              <a:tblPr firstRow="1" bandRow="1">
                <a:tableStyleId>{073A0DAA-6AF3-43AB-8588-CEC1D06C72B9}</a:tableStyleId>
              </a:tblPr>
              <a:tblGrid>
                <a:gridCol w="1746436">
                  <a:extLst>
                    <a:ext uri="{9D8B030D-6E8A-4147-A177-3AD203B41FA5}">
                      <a16:colId xmlns:a16="http://schemas.microsoft.com/office/drawing/2014/main" val="397423378"/>
                    </a:ext>
                  </a:extLst>
                </a:gridCol>
                <a:gridCol w="2895600">
                  <a:extLst>
                    <a:ext uri="{9D8B030D-6E8A-4147-A177-3AD203B41FA5}">
                      <a16:colId xmlns:a16="http://schemas.microsoft.com/office/drawing/2014/main" val="38198352"/>
                    </a:ext>
                  </a:extLst>
                </a:gridCol>
                <a:gridCol w="914400">
                  <a:extLst>
                    <a:ext uri="{9D8B030D-6E8A-4147-A177-3AD203B41FA5}">
                      <a16:colId xmlns:a16="http://schemas.microsoft.com/office/drawing/2014/main" val="21766087"/>
                    </a:ext>
                  </a:extLst>
                </a:gridCol>
                <a:gridCol w="990600">
                  <a:extLst>
                    <a:ext uri="{9D8B030D-6E8A-4147-A177-3AD203B41FA5}">
                      <a16:colId xmlns:a16="http://schemas.microsoft.com/office/drawing/2014/main" val="2990731991"/>
                    </a:ext>
                  </a:extLst>
                </a:gridCol>
                <a:gridCol w="838200">
                  <a:extLst>
                    <a:ext uri="{9D8B030D-6E8A-4147-A177-3AD203B41FA5}">
                      <a16:colId xmlns:a16="http://schemas.microsoft.com/office/drawing/2014/main" val="403310490"/>
                    </a:ext>
                  </a:extLst>
                </a:gridCol>
                <a:gridCol w="783455">
                  <a:extLst>
                    <a:ext uri="{9D8B030D-6E8A-4147-A177-3AD203B41FA5}">
                      <a16:colId xmlns:a16="http://schemas.microsoft.com/office/drawing/2014/main" val="903536631"/>
                    </a:ext>
                  </a:extLst>
                </a:gridCol>
              </a:tblGrid>
              <a:tr h="544593">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行動計畫</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solidFill>
                      <a:srgbClr val="315A6F"/>
                    </a:solidFill>
                  </a:tcPr>
                </a:tc>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衡量指標</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solidFill>
                      <a:srgbClr val="315A6F"/>
                    </a:solidFill>
                  </a:tcPr>
                </a:tc>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衡量標準</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solidFill>
                      <a:srgbClr val="315A6F"/>
                    </a:solidFill>
                  </a:tcPr>
                </a:tc>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績效目標值</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solidFill>
                      <a:srgbClr val="315A6F"/>
                    </a:solidFill>
                  </a:tcPr>
                </a:tc>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實際值</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solidFill>
                      <a:srgbClr val="315A6F"/>
                    </a:solidFill>
                  </a:tcPr>
                </a:tc>
                <a:tc>
                  <a:txBody>
                    <a:bodyPr/>
                    <a:lstStyle/>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績效</a:t>
                      </a:r>
                      <a:endParaRPr lang="zh-TW" sz="1200" kern="100" dirty="0">
                        <a:effectLst/>
                        <a:latin typeface="標楷體" panose="03000509000000000000" pitchFamily="65" charset="-120"/>
                        <a:ea typeface="標楷體" panose="03000509000000000000" pitchFamily="65" charset="-120"/>
                      </a:endParaRPr>
                    </a:p>
                    <a:p>
                      <a:pPr algn="ctr">
                        <a:spcAft>
                          <a:spcPts val="0"/>
                        </a:spcAft>
                      </a:pPr>
                      <a:r>
                        <a:rPr lang="zh-TW" sz="1200" b="1" kern="100" dirty="0">
                          <a:effectLst/>
                          <a:latin typeface="標楷體" panose="03000509000000000000" pitchFamily="65" charset="-120"/>
                          <a:ea typeface="標楷體" panose="03000509000000000000" pitchFamily="65" charset="-120"/>
                          <a:cs typeface="標楷體" panose="03000509000000000000" pitchFamily="65" charset="-120"/>
                        </a:rPr>
                        <a:t>燈號</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solidFill>
                      <a:srgbClr val="315A6F"/>
                    </a:solidFill>
                  </a:tcPr>
                </a:tc>
                <a:extLst>
                  <a:ext uri="{0D108BD9-81ED-4DB2-BD59-A6C34878D82A}">
                    <a16:rowId xmlns:a16="http://schemas.microsoft.com/office/drawing/2014/main" val="3705782990"/>
                  </a:ext>
                </a:extLst>
              </a:tr>
              <a:tr h="732698">
                <a:tc rowSpan="2">
                  <a:txBody>
                    <a:bodyPr/>
                    <a:lstStyle/>
                    <a:p>
                      <a:pPr algn="ctr">
                        <a:spcAft>
                          <a:spcPts val="0"/>
                        </a:spcAft>
                      </a:pPr>
                      <a:r>
                        <a:rPr lang="zh-TW" altLang="en-US" sz="1200" kern="1200" dirty="0">
                          <a:solidFill>
                            <a:schemeClr val="dk1"/>
                          </a:solidFill>
                          <a:effectLst/>
                          <a:latin typeface="標楷體" panose="03000509000000000000" pitchFamily="65" charset="-120"/>
                          <a:ea typeface="標楷體" panose="03000509000000000000" pitchFamily="65" charset="-120"/>
                          <a:cs typeface="+mn-cs"/>
                        </a:rPr>
                        <a:t>辦理員工福利互助</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solidFill>
                      <a:srgbClr val="CADEE8"/>
                    </a:solidFill>
                  </a:tcPr>
                </a:tc>
                <a:tc>
                  <a:txBody>
                    <a:bodyPr/>
                    <a:lstStyle/>
                    <a:p>
                      <a:pPr>
                        <a:spcAft>
                          <a:spcPts val="0"/>
                        </a:spcAft>
                      </a:pPr>
                      <a:r>
                        <a:rPr lang="zh-TW" sz="1200" kern="100" dirty="0">
                          <a:effectLst/>
                          <a:latin typeface="Times New Roman" panose="02020603050405020304" pitchFamily="18" charset="0"/>
                          <a:ea typeface="標楷體" panose="03000509000000000000" pitchFamily="65" charset="-120"/>
                          <a:cs typeface="標楷體" panose="03000509000000000000" pitchFamily="65" charset="-120"/>
                        </a:rPr>
                        <a:t>依「金門縣福利互助自治條例」辦理編制內公務員工福利互助，核發結婚、喪葬、退休</a:t>
                      </a:r>
                      <a:r>
                        <a:rPr lang="en-US" sz="1200" kern="100" dirty="0">
                          <a:effectLst/>
                          <a:latin typeface="Times New Roman" panose="02020603050405020304" pitchFamily="18" charset="0"/>
                          <a:ea typeface="標楷體" panose="03000509000000000000" pitchFamily="65" charset="-120"/>
                          <a:cs typeface="標楷體" panose="03000509000000000000" pitchFamily="65" charset="-120"/>
                        </a:rPr>
                        <a:t>(</a:t>
                      </a:r>
                      <a:r>
                        <a:rPr lang="zh-TW" sz="1200" kern="100" dirty="0">
                          <a:effectLst/>
                          <a:latin typeface="Times New Roman" panose="02020603050405020304" pitchFamily="18" charset="0"/>
                          <a:ea typeface="標楷體" panose="03000509000000000000" pitchFamily="65" charset="-120"/>
                          <a:cs typeface="標楷體" panose="03000509000000000000" pitchFamily="65" charset="-120"/>
                        </a:rPr>
                        <a:t>職</a:t>
                      </a:r>
                      <a:r>
                        <a:rPr lang="en-US" sz="1200" kern="100" dirty="0">
                          <a:effectLst/>
                          <a:latin typeface="Times New Roman" panose="02020603050405020304" pitchFamily="18" charset="0"/>
                          <a:ea typeface="標楷體" panose="03000509000000000000" pitchFamily="65" charset="-120"/>
                          <a:cs typeface="標楷體" panose="03000509000000000000" pitchFamily="65" charset="-120"/>
                        </a:rPr>
                        <a:t>)</a:t>
                      </a:r>
                      <a:r>
                        <a:rPr lang="zh-TW" sz="1200" kern="100" dirty="0">
                          <a:effectLst/>
                          <a:latin typeface="Times New Roman" panose="02020603050405020304" pitchFamily="18" charset="0"/>
                          <a:ea typeface="標楷體" panose="03000509000000000000" pitchFamily="65" charset="-120"/>
                          <a:cs typeface="標楷體" panose="03000509000000000000" pitchFamily="65" charset="-120"/>
                        </a:rPr>
                        <a:t>、轉調非縣屬機關等補助費。</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solidFill>
                      <a:srgbClr val="CADEE8"/>
                    </a:solidFill>
                  </a:tcPr>
                </a:tc>
                <a:tc>
                  <a:txBody>
                    <a:bodyPr/>
                    <a:lstStyle/>
                    <a:p>
                      <a:pPr marL="152400" indent="-152400" algn="ctr">
                        <a:spcAft>
                          <a:spcPts val="0"/>
                        </a:spcAft>
                      </a:pPr>
                      <a:r>
                        <a:rPr lang="zh-TW" sz="1200" kern="100" dirty="0">
                          <a:effectLst/>
                          <a:latin typeface="Times New Roman" panose="02020603050405020304" pitchFamily="18" charset="0"/>
                          <a:ea typeface="標楷體" panose="03000509000000000000" pitchFamily="65" charset="-120"/>
                          <a:cs typeface="標楷體" panose="03000509000000000000" pitchFamily="65" charset="-120"/>
                        </a:rPr>
                        <a:t>件</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solidFill>
                      <a:srgbClr val="CADEE8"/>
                    </a:solidFill>
                  </a:tcPr>
                </a:tc>
                <a:tc>
                  <a:txBody>
                    <a:bodyPr/>
                    <a:lstStyle/>
                    <a:p>
                      <a:pPr algn="ctr">
                        <a:spcAft>
                          <a:spcPts val="0"/>
                        </a:spcAft>
                      </a:pPr>
                      <a:r>
                        <a:rPr lang="zh-TW" sz="1200" kern="100" dirty="0">
                          <a:effectLst/>
                          <a:latin typeface="Times New Roman" panose="02020603050405020304" pitchFamily="18" charset="0"/>
                          <a:ea typeface="標楷體" panose="03000509000000000000" pitchFamily="65" charset="-120"/>
                        </a:rPr>
                        <a:t>依實</a:t>
                      </a:r>
                      <a:endParaRPr lang="zh-TW" sz="1200" kern="100" dirty="0">
                        <a:effectLst/>
                        <a:latin typeface="Times New Roman" panose="02020603050405020304" pitchFamily="18" charset="0"/>
                        <a:ea typeface="新細明體" panose="02020500000000000000" pitchFamily="18" charset="-120"/>
                      </a:endParaRPr>
                    </a:p>
                    <a:p>
                      <a:pPr marL="152400" indent="-152400" algn="ctr">
                        <a:spcAft>
                          <a:spcPts val="0"/>
                        </a:spcAft>
                      </a:pPr>
                      <a:r>
                        <a:rPr lang="zh-TW" sz="1200" kern="100" dirty="0">
                          <a:effectLst/>
                          <a:latin typeface="Times New Roman" panose="02020603050405020304" pitchFamily="18" charset="0"/>
                          <a:ea typeface="標楷體" panose="03000509000000000000" pitchFamily="65" charset="-120"/>
                        </a:rPr>
                        <a:t>辦理</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solidFill>
                      <a:srgbClr val="CADEE8"/>
                    </a:solidFill>
                  </a:tcPr>
                </a:tc>
                <a:tc>
                  <a:txBody>
                    <a:bodyPr/>
                    <a:lstStyle/>
                    <a:p>
                      <a:pPr algn="ctr">
                        <a:spcAft>
                          <a:spcPts val="0"/>
                        </a:spcAft>
                      </a:pPr>
                      <a:r>
                        <a:rPr lang="en-US" sz="1200" kern="100" dirty="0">
                          <a:effectLst/>
                          <a:latin typeface="標楷體" panose="03000509000000000000" pitchFamily="65" charset="-120"/>
                          <a:ea typeface="新細明體" panose="02020500000000000000" pitchFamily="18" charset="-120"/>
                        </a:rPr>
                        <a:t>126</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solidFill>
                      <a:srgbClr val="CADEE8"/>
                    </a:solidFill>
                  </a:tcPr>
                </a:tc>
                <a:tc>
                  <a:txBody>
                    <a:bodyPr/>
                    <a:lstStyle/>
                    <a:p>
                      <a:pPr algn="ctr">
                        <a:spcAft>
                          <a:spcPts val="0"/>
                        </a:spcAft>
                      </a:pPr>
                      <a:r>
                        <a:rPr lang="zh-TW" sz="1200" kern="100" dirty="0">
                          <a:effectLst/>
                          <a:latin typeface="Times New Roman" panose="02020603050405020304" pitchFamily="18" charset="0"/>
                          <a:ea typeface="標楷體" panose="03000509000000000000" pitchFamily="65" charset="-120"/>
                        </a:rPr>
                        <a:t>依實辦理</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solidFill>
                      <a:srgbClr val="CADEE8"/>
                    </a:solidFill>
                  </a:tcPr>
                </a:tc>
                <a:extLst>
                  <a:ext uri="{0D108BD9-81ED-4DB2-BD59-A6C34878D82A}">
                    <a16:rowId xmlns:a16="http://schemas.microsoft.com/office/drawing/2014/main" val="1166133177"/>
                  </a:ext>
                </a:extLst>
              </a:tr>
              <a:tr h="560715">
                <a:tc vMerge="1">
                  <a:txBody>
                    <a:bodyPr/>
                    <a:lstStyle/>
                    <a:p>
                      <a:pPr algn="ctr">
                        <a:spcAft>
                          <a:spcPts val="0"/>
                        </a:spcAft>
                      </a:pP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spcAft>
                          <a:spcPts val="0"/>
                        </a:spcAft>
                      </a:pPr>
                      <a:r>
                        <a:rPr lang="zh-TW" sz="1200" kern="100" dirty="0">
                          <a:effectLst/>
                          <a:latin typeface="Times New Roman" panose="02020603050405020304" pitchFamily="18" charset="0"/>
                          <a:ea typeface="標楷體" panose="03000509000000000000" pitchFamily="65" charset="-120"/>
                          <a:cs typeface="標楷體" panose="03000509000000000000" pitchFamily="65" charset="-120"/>
                        </a:rPr>
                        <a:t>加強福利工作，賡續辦理公務人員住宅優惠貸款業務。</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solidFill>
                      <a:srgbClr val="DFEBF1"/>
                    </a:solidFill>
                  </a:tcPr>
                </a:tc>
                <a:tc>
                  <a:txBody>
                    <a:bodyPr/>
                    <a:lstStyle/>
                    <a:p>
                      <a:pPr marL="152400" indent="-152400" algn="ctr">
                        <a:spcAft>
                          <a:spcPts val="0"/>
                        </a:spcAft>
                      </a:pPr>
                      <a:r>
                        <a:rPr lang="zh-TW" sz="1200" kern="100" dirty="0">
                          <a:effectLst/>
                          <a:latin typeface="Times New Roman" panose="02020603050405020304" pitchFamily="18" charset="0"/>
                          <a:ea typeface="標楷體" panose="03000509000000000000" pitchFamily="65" charset="-120"/>
                          <a:cs typeface="標楷體" panose="03000509000000000000" pitchFamily="65" charset="-120"/>
                        </a:rPr>
                        <a:t>人</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solidFill>
                      <a:srgbClr val="DFEBF1"/>
                    </a:solidFill>
                  </a:tcPr>
                </a:tc>
                <a:tc>
                  <a:txBody>
                    <a:bodyPr/>
                    <a:lstStyle/>
                    <a:p>
                      <a:pPr algn="ctr">
                        <a:spcAft>
                          <a:spcPts val="0"/>
                        </a:spcAft>
                      </a:pPr>
                      <a:r>
                        <a:rPr lang="zh-TW" sz="1200" kern="100" dirty="0">
                          <a:effectLst/>
                          <a:latin typeface="Times New Roman" panose="02020603050405020304" pitchFamily="18" charset="0"/>
                          <a:ea typeface="標楷體" panose="03000509000000000000" pitchFamily="65" charset="-120"/>
                        </a:rPr>
                        <a:t>依實</a:t>
                      </a:r>
                      <a:endParaRPr lang="zh-TW" sz="1200" kern="100" dirty="0">
                        <a:effectLst/>
                        <a:latin typeface="Times New Roman" panose="02020603050405020304" pitchFamily="18" charset="0"/>
                        <a:ea typeface="新細明體" panose="02020500000000000000" pitchFamily="18" charset="-120"/>
                      </a:endParaRPr>
                    </a:p>
                    <a:p>
                      <a:pPr marL="152400" indent="-152400" algn="ctr">
                        <a:spcAft>
                          <a:spcPts val="0"/>
                        </a:spcAft>
                      </a:pPr>
                      <a:r>
                        <a:rPr lang="zh-TW" sz="1200" kern="100" dirty="0">
                          <a:effectLst/>
                          <a:latin typeface="Times New Roman" panose="02020603050405020304" pitchFamily="18" charset="0"/>
                          <a:ea typeface="標楷體" panose="03000509000000000000" pitchFamily="65" charset="-120"/>
                        </a:rPr>
                        <a:t>辦理</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solidFill>
                      <a:srgbClr val="DFEBF1"/>
                    </a:solidFill>
                  </a:tcPr>
                </a:tc>
                <a:tc>
                  <a:txBody>
                    <a:bodyPr/>
                    <a:lstStyle/>
                    <a:p>
                      <a:pPr algn="ctr">
                        <a:spcAft>
                          <a:spcPts val="0"/>
                        </a:spcAft>
                      </a:pPr>
                      <a:r>
                        <a:rPr lang="en-US" sz="1200" kern="100" dirty="0">
                          <a:effectLst/>
                          <a:latin typeface="標楷體" panose="03000509000000000000" pitchFamily="65" charset="-120"/>
                          <a:ea typeface="新細明體" panose="02020500000000000000" pitchFamily="18" charset="-120"/>
                        </a:rPr>
                        <a:t>169</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solidFill>
                      <a:srgbClr val="DFEBF1"/>
                    </a:solidFill>
                  </a:tcPr>
                </a:tc>
                <a:tc>
                  <a:txBody>
                    <a:bodyPr/>
                    <a:lstStyle/>
                    <a:p>
                      <a:pPr algn="ctr">
                        <a:spcAft>
                          <a:spcPts val="0"/>
                        </a:spcAft>
                      </a:pPr>
                      <a:r>
                        <a:rPr lang="zh-TW" sz="1200" kern="100" dirty="0">
                          <a:effectLst/>
                          <a:latin typeface="Times New Roman" panose="02020603050405020304" pitchFamily="18" charset="0"/>
                          <a:ea typeface="標楷體" panose="03000509000000000000" pitchFamily="65" charset="-120"/>
                        </a:rPr>
                        <a:t>依實辦理</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solidFill>
                      <a:srgbClr val="DFEBF1"/>
                    </a:solidFill>
                  </a:tcPr>
                </a:tc>
                <a:extLst>
                  <a:ext uri="{0D108BD9-81ED-4DB2-BD59-A6C34878D82A}">
                    <a16:rowId xmlns:a16="http://schemas.microsoft.com/office/drawing/2014/main" val="2023760240"/>
                  </a:ext>
                </a:extLst>
              </a:tr>
            </a:tbl>
          </a:graphicData>
        </a:graphic>
      </p:graphicFrame>
      <p:sp>
        <p:nvSpPr>
          <p:cNvPr id="3" name="矩形 2">
            <a:extLst>
              <a:ext uri="{FF2B5EF4-FFF2-40B4-BE49-F238E27FC236}">
                <a16:creationId xmlns:a16="http://schemas.microsoft.com/office/drawing/2014/main" id="{CD6B3025-3FE2-48AC-A8E1-5D129107B2E0}"/>
              </a:ext>
            </a:extLst>
          </p:cNvPr>
          <p:cNvSpPr/>
          <p:nvPr/>
        </p:nvSpPr>
        <p:spPr>
          <a:xfrm>
            <a:off x="714866" y="3182790"/>
            <a:ext cx="5148625" cy="1593385"/>
          </a:xfrm>
          <a:prstGeom prst="rect">
            <a:avLst/>
          </a:prstGeom>
        </p:spPr>
        <p:txBody>
          <a:bodyPr wrap="square">
            <a:spAutoFit/>
          </a:bodyPr>
          <a:lstStyle/>
          <a:p>
            <a:pPr>
              <a:spcAft>
                <a:spcPts val="0"/>
              </a:spcAft>
            </a:pPr>
            <a:r>
              <a:rPr lang="zh-TW" altLang="zh-TW" sz="1400" kern="100" dirty="0">
                <a:latin typeface="標楷體" panose="03000509000000000000" pitchFamily="65" charset="-120"/>
                <a:ea typeface="標楷體" panose="03000509000000000000" pitchFamily="65" charset="-120"/>
                <a:cs typeface="標楷體" panose="03000509000000000000" pitchFamily="65" charset="-120"/>
              </a:rPr>
              <a:t>績效總評</a:t>
            </a:r>
            <a:r>
              <a:rPr lang="en-US" altLang="zh-TW" sz="1400" kern="100" dirty="0">
                <a:latin typeface="標楷體" panose="03000509000000000000" pitchFamily="65" charset="-120"/>
                <a:ea typeface="標楷體" panose="03000509000000000000" pitchFamily="65" charset="-120"/>
                <a:cs typeface="標楷體" panose="03000509000000000000" pitchFamily="65" charset="-120"/>
              </a:rPr>
              <a:t>: </a:t>
            </a:r>
            <a:endParaRPr lang="zh-TW" altLang="zh-TW" sz="1400" kern="100" dirty="0">
              <a:latin typeface="標楷體" panose="03000509000000000000" pitchFamily="65" charset="-120"/>
              <a:ea typeface="標楷體" panose="03000509000000000000" pitchFamily="65" charset="-120"/>
            </a:endParaRPr>
          </a:p>
          <a:p>
            <a:pPr marL="539115" marR="88265" indent="-359410">
              <a:spcAft>
                <a:spcPts val="0"/>
              </a:spcAft>
            </a:pPr>
            <a:r>
              <a:rPr lang="zh-TW" altLang="zh-TW" sz="1400" kern="100" dirty="0">
                <a:solidFill>
                  <a:srgbClr val="000000"/>
                </a:solidFill>
                <a:latin typeface="標楷體" panose="03000509000000000000" pitchFamily="65" charset="-120"/>
                <a:ea typeface="標楷體" panose="03000509000000000000" pitchFamily="65" charset="-120"/>
              </a:rPr>
              <a:t>一、本處</a:t>
            </a:r>
            <a:r>
              <a:rPr lang="en-US" altLang="zh-TW" sz="1400" kern="100" dirty="0">
                <a:solidFill>
                  <a:srgbClr val="000000"/>
                </a:solidFill>
                <a:latin typeface="標楷體" panose="03000509000000000000" pitchFamily="65" charset="-120"/>
                <a:ea typeface="標楷體" panose="03000509000000000000" pitchFamily="65" charset="-120"/>
              </a:rPr>
              <a:t>111</a:t>
            </a:r>
            <a:r>
              <a:rPr lang="zh-TW" altLang="zh-TW" sz="1400" kern="100" dirty="0">
                <a:solidFill>
                  <a:srgbClr val="000000"/>
                </a:solidFill>
                <a:latin typeface="標楷體" panose="03000509000000000000" pitchFamily="65" charset="-120"/>
                <a:ea typeface="標楷體" panose="03000509000000000000" pitchFamily="65" charset="-120"/>
              </a:rPr>
              <a:t>年度整體重要工作計畫擬訂</a:t>
            </a:r>
            <a:r>
              <a:rPr lang="en-US" altLang="zh-TW" sz="1400" kern="100">
                <a:solidFill>
                  <a:srgbClr val="000000"/>
                </a:solidFill>
                <a:latin typeface="標楷體" panose="03000509000000000000" pitchFamily="65" charset="-120"/>
                <a:ea typeface="標楷體" panose="03000509000000000000" pitchFamily="65" charset="-120"/>
              </a:rPr>
              <a:t>9</a:t>
            </a:r>
            <a:r>
              <a:rPr lang="zh-TW" altLang="zh-TW" sz="1400" kern="100">
                <a:solidFill>
                  <a:srgbClr val="000000"/>
                </a:solidFill>
                <a:latin typeface="標楷體" panose="03000509000000000000" pitchFamily="65" charset="-120"/>
                <a:ea typeface="標楷體" panose="03000509000000000000" pitchFamily="65" charset="-120"/>
              </a:rPr>
              <a:t>項</a:t>
            </a:r>
            <a:r>
              <a:rPr lang="zh-TW" altLang="zh-TW" sz="1400" kern="100" dirty="0">
                <a:solidFill>
                  <a:srgbClr val="000000"/>
                </a:solidFill>
                <a:latin typeface="標楷體" panose="03000509000000000000" pitchFamily="65" charset="-120"/>
                <a:ea typeface="標楷體" panose="03000509000000000000" pitchFamily="65" charset="-120"/>
              </a:rPr>
              <a:t>行動計畫、</a:t>
            </a:r>
            <a:r>
              <a:rPr lang="en-US" altLang="zh-TW" sz="1400" kern="100" dirty="0">
                <a:solidFill>
                  <a:srgbClr val="000000"/>
                </a:solidFill>
                <a:latin typeface="標楷體" panose="03000509000000000000" pitchFamily="65" charset="-120"/>
                <a:ea typeface="標楷體" panose="03000509000000000000" pitchFamily="65" charset="-120"/>
              </a:rPr>
              <a:t>17</a:t>
            </a:r>
            <a:r>
              <a:rPr lang="zh-TW" altLang="zh-TW" sz="1400" kern="100" dirty="0">
                <a:solidFill>
                  <a:srgbClr val="000000"/>
                </a:solidFill>
                <a:latin typeface="標楷體" panose="03000509000000000000" pitchFamily="65" charset="-120"/>
                <a:ea typeface="標楷體" panose="03000509000000000000" pitchFamily="65" charset="-120"/>
              </a:rPr>
              <a:t>項衡量指標。經本次查核結果，</a:t>
            </a:r>
            <a:r>
              <a:rPr lang="en-US" altLang="zh-TW" sz="1400" kern="100" dirty="0">
                <a:solidFill>
                  <a:srgbClr val="000000"/>
                </a:solidFill>
                <a:latin typeface="標楷體" panose="03000509000000000000" pitchFamily="65" charset="-120"/>
                <a:ea typeface="標楷體" panose="03000509000000000000" pitchFamily="65" charset="-120"/>
              </a:rPr>
              <a:t>17</a:t>
            </a:r>
            <a:r>
              <a:rPr lang="zh-TW" altLang="zh-TW" sz="1400" kern="100" dirty="0">
                <a:solidFill>
                  <a:srgbClr val="000000"/>
                </a:solidFill>
                <a:latin typeface="標楷體" panose="03000509000000000000" pitchFamily="65" charset="-120"/>
                <a:ea typeface="標楷體" panose="03000509000000000000" pitchFamily="65" charset="-120"/>
              </a:rPr>
              <a:t>項衡量指標中，</a:t>
            </a:r>
            <a:r>
              <a:rPr lang="en-US" altLang="zh-TW" sz="1600" b="1" u="sng" kern="100" dirty="0">
                <a:solidFill>
                  <a:srgbClr val="700000"/>
                </a:solidFill>
                <a:latin typeface="標楷體" panose="03000509000000000000" pitchFamily="65" charset="-120"/>
                <a:ea typeface="標楷體" panose="03000509000000000000" pitchFamily="65" charset="-120"/>
              </a:rPr>
              <a:t>12</a:t>
            </a:r>
            <a:r>
              <a:rPr lang="zh-TW" altLang="zh-TW" sz="1400" kern="100" dirty="0">
                <a:solidFill>
                  <a:srgbClr val="000000"/>
                </a:solidFill>
                <a:latin typeface="標楷體" panose="03000509000000000000" pitchFamily="65" charset="-120"/>
                <a:ea typeface="標楷體" panose="03000509000000000000" pitchFamily="65" charset="-120"/>
              </a:rPr>
              <a:t>項為綠燈</a:t>
            </a:r>
            <a:r>
              <a:rPr lang="en-US" altLang="zh-TW" sz="1400" kern="100" dirty="0">
                <a:solidFill>
                  <a:srgbClr val="000000"/>
                </a:solidFill>
                <a:latin typeface="標楷體" panose="03000509000000000000" pitchFamily="65" charset="-120"/>
                <a:ea typeface="標楷體" panose="03000509000000000000" pitchFamily="65" charset="-120"/>
              </a:rPr>
              <a:t>(</a:t>
            </a:r>
            <a:r>
              <a:rPr lang="zh-TW" altLang="zh-TW" sz="1400" kern="100" dirty="0">
                <a:solidFill>
                  <a:srgbClr val="000000"/>
                </a:solidFill>
                <a:latin typeface="標楷體" panose="03000509000000000000" pitchFamily="65" charset="-120"/>
                <a:ea typeface="標楷體" panose="03000509000000000000" pitchFamily="65" charset="-120"/>
              </a:rPr>
              <a:t>★</a:t>
            </a:r>
            <a:r>
              <a:rPr lang="en-US" altLang="zh-TW" sz="1400" kern="100" dirty="0">
                <a:solidFill>
                  <a:srgbClr val="000000"/>
                </a:solidFill>
                <a:latin typeface="標楷體" panose="03000509000000000000" pitchFamily="65" charset="-120"/>
                <a:ea typeface="標楷體" panose="03000509000000000000" pitchFamily="65" charset="-120"/>
              </a:rPr>
              <a:t>)</a:t>
            </a:r>
            <a:r>
              <a:rPr lang="zh-TW" altLang="zh-TW" sz="1400" kern="100" dirty="0">
                <a:solidFill>
                  <a:srgbClr val="000000"/>
                </a:solidFill>
                <a:latin typeface="標楷體" panose="03000509000000000000" pitchFamily="65" charset="-120"/>
                <a:ea typeface="標楷體" panose="03000509000000000000" pitchFamily="65" charset="-120"/>
              </a:rPr>
              <a:t>，均達成或超越目標值。</a:t>
            </a:r>
            <a:endParaRPr lang="zh-TW" altLang="zh-TW" sz="1400" kern="100" dirty="0">
              <a:latin typeface="標楷體" panose="03000509000000000000" pitchFamily="65" charset="-120"/>
              <a:ea typeface="標楷體" panose="03000509000000000000" pitchFamily="65" charset="-120"/>
            </a:endParaRPr>
          </a:p>
          <a:p>
            <a:pPr marL="539115" marR="88265" indent="-359410">
              <a:lnSpc>
                <a:spcPct val="150000"/>
              </a:lnSpc>
              <a:spcAft>
                <a:spcPts val="0"/>
              </a:spcAft>
            </a:pPr>
            <a:r>
              <a:rPr lang="zh-TW" altLang="zh-TW" sz="1400" kern="100" dirty="0">
                <a:solidFill>
                  <a:srgbClr val="000000"/>
                </a:solidFill>
                <a:latin typeface="標楷體" panose="03000509000000000000" pitchFamily="65" charset="-120"/>
                <a:ea typeface="標楷體" panose="03000509000000000000" pitchFamily="65" charset="-120"/>
              </a:rPr>
              <a:t>二、綜上，本處</a:t>
            </a:r>
            <a:r>
              <a:rPr lang="en-US" altLang="zh-TW" sz="1400" kern="100" dirty="0">
                <a:solidFill>
                  <a:srgbClr val="000000"/>
                </a:solidFill>
                <a:latin typeface="標楷體" panose="03000509000000000000" pitchFamily="65" charset="-120"/>
                <a:ea typeface="標楷體" panose="03000509000000000000" pitchFamily="65" charset="-120"/>
              </a:rPr>
              <a:t>111</a:t>
            </a:r>
            <a:r>
              <a:rPr lang="zh-TW" altLang="zh-TW" sz="1400" kern="100" dirty="0">
                <a:solidFill>
                  <a:srgbClr val="000000"/>
                </a:solidFill>
                <a:latin typeface="標楷體" panose="03000509000000000000" pitchFamily="65" charset="-120"/>
                <a:ea typeface="標楷體" panose="03000509000000000000" pitchFamily="65" charset="-120"/>
              </a:rPr>
              <a:t>年整體重要工作計畫績效均符合預期目標，</a:t>
            </a:r>
            <a:r>
              <a:rPr lang="en-US" altLang="zh-TW" sz="1400" kern="100" dirty="0">
                <a:solidFill>
                  <a:srgbClr val="000000"/>
                </a:solidFill>
                <a:latin typeface="標楷體" panose="03000509000000000000" pitchFamily="65" charset="-120"/>
                <a:ea typeface="標楷體" panose="03000509000000000000" pitchFamily="65" charset="-120"/>
              </a:rPr>
              <a:t>112</a:t>
            </a:r>
            <a:r>
              <a:rPr lang="zh-TW" altLang="zh-TW" sz="1400" kern="100" dirty="0">
                <a:solidFill>
                  <a:srgbClr val="000000"/>
                </a:solidFill>
                <a:latin typeface="標楷體" panose="03000509000000000000" pitchFamily="65" charset="-120"/>
                <a:ea typeface="標楷體" panose="03000509000000000000" pitchFamily="65" charset="-120"/>
              </a:rPr>
              <a:t>年賡續加強執行行動計畫、提升績效。</a:t>
            </a:r>
            <a:endParaRPr lang="zh-TW" altLang="zh-TW" sz="1400" kern="100" dirty="0">
              <a:effectLst/>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id="{D95CD9DD-9678-4BC4-9037-FBBDBBE23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1737" y="3006847"/>
            <a:ext cx="3057525" cy="2038350"/>
          </a:xfrm>
          <a:prstGeom prst="rect">
            <a:avLst/>
          </a:prstGeom>
        </p:spPr>
      </p:pic>
    </p:spTree>
    <p:extLst>
      <p:ext uri="{BB962C8B-B14F-4D97-AF65-F5344CB8AC3E}">
        <p14:creationId xmlns:p14="http://schemas.microsoft.com/office/powerpoint/2010/main" val="311665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srcRect l="22248" r="13517"/>
          <a:stretch/>
        </p:blipFill>
        <p:spPr>
          <a:xfrm>
            <a:off x="4414818" y="6721"/>
            <a:ext cx="4708603" cy="5136779"/>
          </a:xfrm>
          <a:prstGeom prst="rect">
            <a:avLst/>
          </a:prstGeom>
        </p:spPr>
      </p:pic>
      <p:sp>
        <p:nvSpPr>
          <p:cNvPr id="15" name="直角三角形 14"/>
          <p:cNvSpPr/>
          <p:nvPr/>
        </p:nvSpPr>
        <p:spPr>
          <a:xfrm rot="5400000" flipH="1">
            <a:off x="4179698" y="3213362"/>
            <a:ext cx="2603150" cy="125276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6" name="矩形 15"/>
          <p:cNvSpPr/>
          <p:nvPr/>
        </p:nvSpPr>
        <p:spPr>
          <a:xfrm>
            <a:off x="3280475" y="233314"/>
            <a:ext cx="1654457" cy="4910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任意多边形: 形状 10">
            <a:extLst>
              <a:ext uri="{FF2B5EF4-FFF2-40B4-BE49-F238E27FC236}">
                <a16:creationId xmlns:a16="http://schemas.microsoft.com/office/drawing/2014/main" id="{2393E56B-35FE-4AF3-8B96-379BE0C65E05}"/>
              </a:ext>
            </a:extLst>
          </p:cNvPr>
          <p:cNvSpPr>
            <a:spLocks/>
          </p:cNvSpPr>
          <p:nvPr/>
        </p:nvSpPr>
        <p:spPr bwMode="auto">
          <a:xfrm flipH="1">
            <a:off x="-450" y="0"/>
            <a:ext cx="3588786" cy="292363"/>
          </a:xfrm>
          <a:custGeom>
            <a:avLst/>
            <a:gdLst>
              <a:gd name="connsiteX0" fmla="*/ 153915 w 3236712"/>
              <a:gd name="connsiteY0" fmla="*/ 0 h 389817"/>
              <a:gd name="connsiteX1" fmla="*/ 3236712 w 3236712"/>
              <a:gd name="connsiteY1" fmla="*/ 0 h 389817"/>
              <a:gd name="connsiteX2" fmla="*/ 3236712 w 3236712"/>
              <a:gd name="connsiteY2" fmla="*/ 389817 h 389817"/>
              <a:gd name="connsiteX3" fmla="*/ 0 w 3236712"/>
              <a:gd name="connsiteY3" fmla="*/ 389817 h 389817"/>
            </a:gdLst>
            <a:ahLst/>
            <a:cxnLst>
              <a:cxn ang="0">
                <a:pos x="connsiteX0" y="connsiteY0"/>
              </a:cxn>
              <a:cxn ang="0">
                <a:pos x="connsiteX1" y="connsiteY1"/>
              </a:cxn>
              <a:cxn ang="0">
                <a:pos x="connsiteX2" y="connsiteY2"/>
              </a:cxn>
              <a:cxn ang="0">
                <a:pos x="connsiteX3" y="connsiteY3"/>
              </a:cxn>
            </a:cxnLst>
            <a:rect l="l" t="t" r="r" b="b"/>
            <a:pathLst>
              <a:path w="3236712" h="389817">
                <a:moveTo>
                  <a:pt x="153915" y="0"/>
                </a:moveTo>
                <a:lnTo>
                  <a:pt x="3236712" y="0"/>
                </a:lnTo>
                <a:lnTo>
                  <a:pt x="3236712" y="389817"/>
                </a:lnTo>
                <a:lnTo>
                  <a:pt x="0" y="389817"/>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0" name="Freeform 12">
            <a:extLst>
              <a:ext uri="{FF2B5EF4-FFF2-40B4-BE49-F238E27FC236}">
                <a16:creationId xmlns:a16="http://schemas.microsoft.com/office/drawing/2014/main" id="{7AE6E0D2-D260-43C5-BA0C-23C35DD7B035}"/>
              </a:ext>
            </a:extLst>
          </p:cNvPr>
          <p:cNvSpPr>
            <a:spLocks/>
          </p:cNvSpPr>
          <p:nvPr/>
        </p:nvSpPr>
        <p:spPr bwMode="auto">
          <a:xfrm flipH="1">
            <a:off x="3280475" y="1"/>
            <a:ext cx="2873085" cy="587312"/>
          </a:xfrm>
          <a:custGeom>
            <a:avLst/>
            <a:gdLst>
              <a:gd name="T0" fmla="*/ 87 w 1120"/>
              <a:gd name="T1" fmla="*/ 0 h 227"/>
              <a:gd name="T2" fmla="*/ 0 w 1120"/>
              <a:gd name="T3" fmla="*/ 227 h 227"/>
              <a:gd name="T4" fmla="*/ 1033 w 1120"/>
              <a:gd name="T5" fmla="*/ 227 h 227"/>
              <a:gd name="T6" fmla="*/ 1120 w 1120"/>
              <a:gd name="T7" fmla="*/ 0 h 227"/>
              <a:gd name="T8" fmla="*/ 87 w 1120"/>
              <a:gd name="T9" fmla="*/ 0 h 227"/>
            </a:gdLst>
            <a:ahLst/>
            <a:cxnLst>
              <a:cxn ang="0">
                <a:pos x="T0" y="T1"/>
              </a:cxn>
              <a:cxn ang="0">
                <a:pos x="T2" y="T3"/>
              </a:cxn>
              <a:cxn ang="0">
                <a:pos x="T4" y="T5"/>
              </a:cxn>
              <a:cxn ang="0">
                <a:pos x="T6" y="T7"/>
              </a:cxn>
              <a:cxn ang="0">
                <a:pos x="T8" y="T9"/>
              </a:cxn>
            </a:cxnLst>
            <a:rect l="0" t="0" r="r" b="b"/>
            <a:pathLst>
              <a:path w="1120" h="227">
                <a:moveTo>
                  <a:pt x="87" y="0"/>
                </a:moveTo>
                <a:lnTo>
                  <a:pt x="0" y="227"/>
                </a:lnTo>
                <a:lnTo>
                  <a:pt x="1033" y="227"/>
                </a:lnTo>
                <a:lnTo>
                  <a:pt x="1120" y="0"/>
                </a:lnTo>
                <a:lnTo>
                  <a:pt x="87" y="0"/>
                </a:lnTo>
                <a:close/>
              </a:path>
            </a:pathLst>
          </a:custGeom>
          <a:solidFill>
            <a:schemeClr val="accent6">
              <a:lumMod val="50000"/>
            </a:schemeClr>
          </a:solidFill>
          <a:ln>
            <a:noFill/>
          </a:ln>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7" name="Freeform 9">
            <a:extLst>
              <a:ext uri="{FF2B5EF4-FFF2-40B4-BE49-F238E27FC236}">
                <a16:creationId xmlns:a16="http://schemas.microsoft.com/office/drawing/2014/main" id="{7AF99B52-C9D2-4890-BCA7-0970D60CBF01}"/>
              </a:ext>
            </a:extLst>
          </p:cNvPr>
          <p:cNvSpPr>
            <a:spLocks/>
          </p:cNvSpPr>
          <p:nvPr/>
        </p:nvSpPr>
        <p:spPr bwMode="auto">
          <a:xfrm flipH="1">
            <a:off x="4270355" y="1040085"/>
            <a:ext cx="2193293" cy="4103416"/>
          </a:xfrm>
          <a:custGeom>
            <a:avLst/>
            <a:gdLst>
              <a:gd name="T0" fmla="*/ 0 w 855"/>
              <a:gd name="T1" fmla="*/ 1586 h 1586"/>
              <a:gd name="T2" fmla="*/ 244 w 855"/>
              <a:gd name="T3" fmla="*/ 1586 h 1586"/>
              <a:gd name="T4" fmla="*/ 855 w 855"/>
              <a:gd name="T5" fmla="*/ 0 h 1586"/>
              <a:gd name="T6" fmla="*/ 614 w 855"/>
              <a:gd name="T7" fmla="*/ 0 h 1586"/>
              <a:gd name="T8" fmla="*/ 0 w 855"/>
              <a:gd name="T9" fmla="*/ 1586 h 1586"/>
            </a:gdLst>
            <a:ahLst/>
            <a:cxnLst>
              <a:cxn ang="0">
                <a:pos x="T0" y="T1"/>
              </a:cxn>
              <a:cxn ang="0">
                <a:pos x="T2" y="T3"/>
              </a:cxn>
              <a:cxn ang="0">
                <a:pos x="T4" y="T5"/>
              </a:cxn>
              <a:cxn ang="0">
                <a:pos x="T6" y="T7"/>
              </a:cxn>
              <a:cxn ang="0">
                <a:pos x="T8" y="T9"/>
              </a:cxn>
            </a:cxnLst>
            <a:rect l="0" t="0" r="r" b="b"/>
            <a:pathLst>
              <a:path w="855" h="1586">
                <a:moveTo>
                  <a:pt x="0" y="1586"/>
                </a:moveTo>
                <a:lnTo>
                  <a:pt x="244" y="1586"/>
                </a:lnTo>
                <a:lnTo>
                  <a:pt x="855" y="0"/>
                </a:lnTo>
                <a:lnTo>
                  <a:pt x="614" y="0"/>
                </a:lnTo>
                <a:lnTo>
                  <a:pt x="0" y="1586"/>
                </a:lnTo>
                <a:close/>
              </a:path>
            </a:pathLst>
          </a:custGeom>
          <a:solidFill>
            <a:schemeClr val="accent6">
              <a:lumMod val="50000"/>
            </a:schemeClr>
          </a:solidFill>
          <a:ln>
            <a:noFill/>
          </a:ln>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13" name="文本框">
            <a:extLst>
              <a:ext uri="{FF2B5EF4-FFF2-40B4-BE49-F238E27FC236}">
                <a16:creationId xmlns:a16="http://schemas.microsoft.com/office/drawing/2014/main" id="{20911EFB-D959-4916-8423-4FF6DE16CE06}"/>
              </a:ext>
            </a:extLst>
          </p:cNvPr>
          <p:cNvSpPr txBox="1"/>
          <p:nvPr/>
        </p:nvSpPr>
        <p:spPr>
          <a:xfrm>
            <a:off x="1008825" y="3178486"/>
            <a:ext cx="4185222" cy="600164"/>
          </a:xfrm>
          <a:prstGeom prst="rect">
            <a:avLst/>
          </a:prstGeom>
          <a:noFill/>
        </p:spPr>
        <p:txBody>
          <a:bodyPr wrap="square" rtlCol="0">
            <a:spAutoFit/>
          </a:bodyPr>
          <a:lstStyle/>
          <a:p>
            <a:pPr lvl="0"/>
            <a:r>
              <a:rPr lang="zh-TW" altLang="en-US" sz="3300" b="1" dirty="0">
                <a:solidFill>
                  <a:schemeClr val="accent5">
                    <a:lumMod val="75000"/>
                  </a:schemeClr>
                </a:solidFill>
                <a:latin typeface="標楷體" panose="03000509000000000000" pitchFamily="65" charset="-120"/>
                <a:ea typeface="標楷體" panose="03000509000000000000" pitchFamily="65" charset="-120"/>
              </a:rPr>
              <a:t>未來施政目標與展望</a:t>
            </a:r>
          </a:p>
        </p:txBody>
      </p:sp>
      <p:sp>
        <p:nvSpPr>
          <p:cNvPr id="14" name="文本框">
            <a:extLst>
              <a:ext uri="{FF2B5EF4-FFF2-40B4-BE49-F238E27FC236}">
                <a16:creationId xmlns:a16="http://schemas.microsoft.com/office/drawing/2014/main" id="{4557D829-4D86-4A71-9A71-592F8CA4C52B}"/>
              </a:ext>
            </a:extLst>
          </p:cNvPr>
          <p:cNvSpPr txBox="1"/>
          <p:nvPr/>
        </p:nvSpPr>
        <p:spPr>
          <a:xfrm>
            <a:off x="1399709" y="844430"/>
            <a:ext cx="2165669" cy="2146742"/>
          </a:xfrm>
          <a:prstGeom prst="rect">
            <a:avLst/>
          </a:prstGeom>
          <a:noFill/>
        </p:spPr>
        <p:txBody>
          <a:bodyPr wrap="square" rtlCol="0">
            <a:spAutoFit/>
          </a:bodyPr>
          <a:lstStyle/>
          <a:p>
            <a:pPr algn="ctr"/>
            <a:r>
              <a:rPr lang="en-US" altLang="zh-CN" sz="10350" b="1" dirty="0">
                <a:solidFill>
                  <a:schemeClr val="accent1"/>
                </a:solidFill>
                <a:cs typeface="+mn-ea"/>
                <a:sym typeface="+mn-lt"/>
              </a:rPr>
              <a:t>02</a:t>
            </a:r>
          </a:p>
          <a:p>
            <a:pPr algn="ctr"/>
            <a:r>
              <a:rPr lang="en-US" altLang="zh-CN" sz="3000" b="1" dirty="0">
                <a:solidFill>
                  <a:schemeClr val="tx2"/>
                </a:solidFill>
                <a:cs typeface="+mn-ea"/>
                <a:sym typeface="+mn-lt"/>
              </a:rPr>
              <a:t>Part two</a:t>
            </a:r>
            <a:endParaRPr lang="zh-CN" altLang="en-US" sz="3000" dirty="0">
              <a:solidFill>
                <a:schemeClr val="tx2"/>
              </a:solidFill>
              <a:cs typeface="+mn-ea"/>
              <a:sym typeface="+mn-lt"/>
            </a:endParaRPr>
          </a:p>
        </p:txBody>
      </p:sp>
      <p:sp>
        <p:nvSpPr>
          <p:cNvPr id="8" name="Freeform 10">
            <a:extLst>
              <a:ext uri="{FF2B5EF4-FFF2-40B4-BE49-F238E27FC236}">
                <a16:creationId xmlns:a16="http://schemas.microsoft.com/office/drawing/2014/main" id="{0B7E6FD3-1309-45BF-BE0D-1506B893F83E}"/>
              </a:ext>
            </a:extLst>
          </p:cNvPr>
          <p:cNvSpPr>
            <a:spLocks/>
          </p:cNvSpPr>
          <p:nvPr/>
        </p:nvSpPr>
        <p:spPr bwMode="auto">
          <a:xfrm flipH="1">
            <a:off x="4443628" y="-2183"/>
            <a:ext cx="2352339" cy="5143500"/>
          </a:xfrm>
          <a:custGeom>
            <a:avLst/>
            <a:gdLst>
              <a:gd name="T0" fmla="*/ 768 w 917"/>
              <a:gd name="T1" fmla="*/ 0 h 1988"/>
              <a:gd name="T2" fmla="*/ 0 w 917"/>
              <a:gd name="T3" fmla="*/ 1988 h 1988"/>
              <a:gd name="T4" fmla="*/ 149 w 917"/>
              <a:gd name="T5" fmla="*/ 1988 h 1988"/>
              <a:gd name="T6" fmla="*/ 917 w 917"/>
              <a:gd name="T7" fmla="*/ 0 h 1988"/>
              <a:gd name="T8" fmla="*/ 768 w 917"/>
              <a:gd name="T9" fmla="*/ 0 h 1988"/>
            </a:gdLst>
            <a:ahLst/>
            <a:cxnLst>
              <a:cxn ang="0">
                <a:pos x="T0" y="T1"/>
              </a:cxn>
              <a:cxn ang="0">
                <a:pos x="T2" y="T3"/>
              </a:cxn>
              <a:cxn ang="0">
                <a:pos x="T4" y="T5"/>
              </a:cxn>
              <a:cxn ang="0">
                <a:pos x="T6" y="T7"/>
              </a:cxn>
              <a:cxn ang="0">
                <a:pos x="T8" y="T9"/>
              </a:cxn>
            </a:cxnLst>
            <a:rect l="0" t="0" r="r" b="b"/>
            <a:pathLst>
              <a:path w="917" h="1988">
                <a:moveTo>
                  <a:pt x="768" y="0"/>
                </a:moveTo>
                <a:lnTo>
                  <a:pt x="0" y="1988"/>
                </a:lnTo>
                <a:lnTo>
                  <a:pt x="149" y="1988"/>
                </a:lnTo>
                <a:lnTo>
                  <a:pt x="917" y="0"/>
                </a:lnTo>
                <a:lnTo>
                  <a:pt x="768" y="0"/>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Tree>
    <p:extLst>
      <p:ext uri="{BB962C8B-B14F-4D97-AF65-F5344CB8AC3E}">
        <p14:creationId xmlns:p14="http://schemas.microsoft.com/office/powerpoint/2010/main" val="3255050319"/>
      </p:ext>
    </p:extLst>
  </p:cSld>
  <p:clrMapOvr>
    <a:masterClrMapping/>
  </p:clrMapOvr>
  <mc:AlternateContent xmlns:mc="http://schemas.openxmlformats.org/markup-compatibility/2006" xmlns:p14="http://schemas.microsoft.com/office/powerpoint/2010/main">
    <mc:Choice Requires="p14">
      <p:transition spd="slow" p14:dur="1250" advClick="0" advTm="0">
        <p:cover/>
      </p:transition>
    </mc:Choice>
    <mc:Fallback xmlns="">
      <p:transition spd="slow" advClick="0" advTm="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500"/>
                            </p:stCondLst>
                            <p:childTnLst>
                              <p:par>
                                <p:cTn id="18" presetID="2" presetClass="entr" presetSubtype="1"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7" grpId="0" animBg="1"/>
      <p:bldP spid="13" grpId="0"/>
      <p:bldP spid="14"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矩形 7"/>
          <p:cNvSpPr/>
          <p:nvPr/>
        </p:nvSpPr>
        <p:spPr>
          <a:xfrm>
            <a:off x="1" y="0"/>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矩形 8"/>
          <p:cNvSpPr/>
          <p:nvPr/>
        </p:nvSpPr>
        <p:spPr>
          <a:xfrm>
            <a:off x="0" y="5048493"/>
            <a:ext cx="9070154"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矩形 9"/>
          <p:cNvSpPr/>
          <p:nvPr/>
        </p:nvSpPr>
        <p:spPr>
          <a:xfrm>
            <a:off x="9053560" y="5166"/>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任意多边形: 形状 22">
            <a:extLst>
              <a:ext uri="{FF2B5EF4-FFF2-40B4-BE49-F238E27FC236}">
                <a16:creationId xmlns:a16="http://schemas.microsoft.com/office/drawing/2014/main" id="{1782A73D-068A-4071-B64D-47D898580182}"/>
              </a:ext>
            </a:extLst>
          </p:cNvPr>
          <p:cNvSpPr>
            <a:spLocks/>
          </p:cNvSpPr>
          <p:nvPr/>
        </p:nvSpPr>
        <p:spPr bwMode="auto">
          <a:xfrm>
            <a:off x="218873" y="94847"/>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2" name="任意多边形: 形状 20">
            <a:extLst>
              <a:ext uri="{FF2B5EF4-FFF2-40B4-BE49-F238E27FC236}">
                <a16:creationId xmlns:a16="http://schemas.microsoft.com/office/drawing/2014/main" id="{B5FDF3F4-9DBB-497A-BDC3-FB0610976AA2}"/>
              </a:ext>
            </a:extLst>
          </p:cNvPr>
          <p:cNvSpPr>
            <a:spLocks/>
          </p:cNvSpPr>
          <p:nvPr/>
        </p:nvSpPr>
        <p:spPr bwMode="auto">
          <a:xfrm>
            <a:off x="358091" y="295439"/>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graphicFrame>
        <p:nvGraphicFramePr>
          <p:cNvPr id="19" name="資料庫圖表 18"/>
          <p:cNvGraphicFramePr/>
          <p:nvPr>
            <p:extLst>
              <p:ext uri="{D42A27DB-BD31-4B8C-83A1-F6EECF244321}">
                <p14:modId xmlns:p14="http://schemas.microsoft.com/office/powerpoint/2010/main" val="2180256318"/>
              </p:ext>
            </p:extLst>
          </p:nvPr>
        </p:nvGraphicFramePr>
        <p:xfrm>
          <a:off x="1526626" y="1221060"/>
          <a:ext cx="6096000" cy="35209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矩形 19"/>
          <p:cNvSpPr/>
          <p:nvPr/>
        </p:nvSpPr>
        <p:spPr>
          <a:xfrm>
            <a:off x="1048747" y="447942"/>
            <a:ext cx="3570208" cy="461665"/>
          </a:xfrm>
          <a:prstGeom prst="rect">
            <a:avLst/>
          </a:prstGeom>
        </p:spPr>
        <p:txBody>
          <a:bodyPr wrap="none">
            <a:spAutoFit/>
          </a:bodyPr>
          <a:lstStyle/>
          <a:p>
            <a:pPr lvl="0"/>
            <a:r>
              <a:rPr lang="zh-TW" altLang="en-US" sz="2400" b="1" dirty="0">
                <a:solidFill>
                  <a:schemeClr val="accent1">
                    <a:lumMod val="50000"/>
                  </a:schemeClr>
                </a:solidFill>
                <a:latin typeface="標楷體" panose="03000509000000000000" pitchFamily="65" charset="-120"/>
                <a:ea typeface="標楷體" panose="03000509000000000000" pitchFamily="65" charset="-120"/>
              </a:rPr>
              <a:t>貳、未來施政目標與展望</a:t>
            </a:r>
          </a:p>
        </p:txBody>
      </p:sp>
      <p:sp>
        <p:nvSpPr>
          <p:cNvPr id="2" name="投影片編號版面配置區 1">
            <a:extLst>
              <a:ext uri="{FF2B5EF4-FFF2-40B4-BE49-F238E27FC236}">
                <a16:creationId xmlns:a16="http://schemas.microsoft.com/office/drawing/2014/main" id="{42108C6F-C439-4DF3-9028-A210313C3D6D}"/>
              </a:ext>
            </a:extLst>
          </p:cNvPr>
          <p:cNvSpPr>
            <a:spLocks noGrp="1"/>
          </p:cNvSpPr>
          <p:nvPr>
            <p:ph type="sldNum" sz="quarter" idx="12"/>
          </p:nvPr>
        </p:nvSpPr>
        <p:spPr/>
        <p:txBody>
          <a:bodyPr/>
          <a:lstStyle/>
          <a:p>
            <a:fld id="{443609E0-E1B0-48A0-A8C7-BBCC2D839C84}" type="slidenum">
              <a:rPr lang="zh-CN" altLang="en-US" smtClean="0"/>
              <a:t>25</a:t>
            </a:fld>
            <a:endParaRPr lang="zh-CN" altLang="en-US"/>
          </a:p>
        </p:txBody>
      </p:sp>
    </p:spTree>
    <p:extLst>
      <p:ext uri="{BB962C8B-B14F-4D97-AF65-F5344CB8AC3E}">
        <p14:creationId xmlns:p14="http://schemas.microsoft.com/office/powerpoint/2010/main" val="103600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矩形 7"/>
          <p:cNvSpPr/>
          <p:nvPr/>
        </p:nvSpPr>
        <p:spPr>
          <a:xfrm>
            <a:off x="1" y="0"/>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矩形 8"/>
          <p:cNvSpPr/>
          <p:nvPr/>
        </p:nvSpPr>
        <p:spPr>
          <a:xfrm>
            <a:off x="0" y="5048493"/>
            <a:ext cx="9070154"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矩形 9"/>
          <p:cNvSpPr/>
          <p:nvPr/>
        </p:nvSpPr>
        <p:spPr>
          <a:xfrm>
            <a:off x="9053560" y="5166"/>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任意多边形: 形状 22">
            <a:extLst>
              <a:ext uri="{FF2B5EF4-FFF2-40B4-BE49-F238E27FC236}">
                <a16:creationId xmlns:a16="http://schemas.microsoft.com/office/drawing/2014/main" id="{1782A73D-068A-4071-B64D-47D898580182}"/>
              </a:ext>
            </a:extLst>
          </p:cNvPr>
          <p:cNvSpPr>
            <a:spLocks/>
          </p:cNvSpPr>
          <p:nvPr/>
        </p:nvSpPr>
        <p:spPr bwMode="auto">
          <a:xfrm>
            <a:off x="218873" y="94847"/>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2" name="任意多边形: 形状 20">
            <a:extLst>
              <a:ext uri="{FF2B5EF4-FFF2-40B4-BE49-F238E27FC236}">
                <a16:creationId xmlns:a16="http://schemas.microsoft.com/office/drawing/2014/main" id="{B5FDF3F4-9DBB-497A-BDC3-FB0610976AA2}"/>
              </a:ext>
            </a:extLst>
          </p:cNvPr>
          <p:cNvSpPr>
            <a:spLocks/>
          </p:cNvSpPr>
          <p:nvPr/>
        </p:nvSpPr>
        <p:spPr bwMode="auto">
          <a:xfrm>
            <a:off x="358091" y="295439"/>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graphicFrame>
        <p:nvGraphicFramePr>
          <p:cNvPr id="13" name="資料庫圖表 12"/>
          <p:cNvGraphicFramePr/>
          <p:nvPr>
            <p:extLst>
              <p:ext uri="{D42A27DB-BD31-4B8C-83A1-F6EECF244321}">
                <p14:modId xmlns:p14="http://schemas.microsoft.com/office/powerpoint/2010/main" val="3783733927"/>
              </p:ext>
            </p:extLst>
          </p:nvPr>
        </p:nvGraphicFramePr>
        <p:xfrm>
          <a:off x="1669073" y="1002001"/>
          <a:ext cx="6096000" cy="3506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a:extLst>
              <a:ext uri="{FF2B5EF4-FFF2-40B4-BE49-F238E27FC236}">
                <a16:creationId xmlns:a16="http://schemas.microsoft.com/office/drawing/2014/main" id="{5BB26AAD-121E-4838-9536-9DD0A6671982}"/>
              </a:ext>
            </a:extLst>
          </p:cNvPr>
          <p:cNvSpPr>
            <a:spLocks noGrp="1"/>
          </p:cNvSpPr>
          <p:nvPr>
            <p:ph type="sldNum" sz="quarter" idx="12"/>
          </p:nvPr>
        </p:nvSpPr>
        <p:spPr/>
        <p:txBody>
          <a:bodyPr/>
          <a:lstStyle/>
          <a:p>
            <a:fld id="{443609E0-E1B0-48A0-A8C7-BBCC2D839C84}" type="slidenum">
              <a:rPr lang="zh-CN" altLang="en-US" smtClean="0"/>
              <a:t>26</a:t>
            </a:fld>
            <a:endParaRPr lang="zh-CN" altLang="en-US"/>
          </a:p>
        </p:txBody>
      </p:sp>
    </p:spTree>
    <p:extLst>
      <p:ext uri="{BB962C8B-B14F-4D97-AF65-F5344CB8AC3E}">
        <p14:creationId xmlns:p14="http://schemas.microsoft.com/office/powerpoint/2010/main" val="102703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矩形 7"/>
          <p:cNvSpPr/>
          <p:nvPr/>
        </p:nvSpPr>
        <p:spPr>
          <a:xfrm>
            <a:off x="1" y="0"/>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矩形 8"/>
          <p:cNvSpPr/>
          <p:nvPr/>
        </p:nvSpPr>
        <p:spPr>
          <a:xfrm>
            <a:off x="0" y="5048493"/>
            <a:ext cx="9070154"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矩形 9"/>
          <p:cNvSpPr/>
          <p:nvPr/>
        </p:nvSpPr>
        <p:spPr>
          <a:xfrm>
            <a:off x="9053560" y="5166"/>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任意多边形: 形状 22">
            <a:extLst>
              <a:ext uri="{FF2B5EF4-FFF2-40B4-BE49-F238E27FC236}">
                <a16:creationId xmlns:a16="http://schemas.microsoft.com/office/drawing/2014/main" id="{1782A73D-068A-4071-B64D-47D898580182}"/>
              </a:ext>
            </a:extLst>
          </p:cNvPr>
          <p:cNvSpPr>
            <a:spLocks/>
          </p:cNvSpPr>
          <p:nvPr/>
        </p:nvSpPr>
        <p:spPr bwMode="auto">
          <a:xfrm>
            <a:off x="218873" y="94847"/>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2" name="任意多边形: 形状 20">
            <a:extLst>
              <a:ext uri="{FF2B5EF4-FFF2-40B4-BE49-F238E27FC236}">
                <a16:creationId xmlns:a16="http://schemas.microsoft.com/office/drawing/2014/main" id="{B5FDF3F4-9DBB-497A-BDC3-FB0610976AA2}"/>
              </a:ext>
            </a:extLst>
          </p:cNvPr>
          <p:cNvSpPr>
            <a:spLocks/>
          </p:cNvSpPr>
          <p:nvPr/>
        </p:nvSpPr>
        <p:spPr bwMode="auto">
          <a:xfrm>
            <a:off x="358091" y="295439"/>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graphicFrame>
        <p:nvGraphicFramePr>
          <p:cNvPr id="14" name="資料庫圖表 13"/>
          <p:cNvGraphicFramePr/>
          <p:nvPr>
            <p:extLst>
              <p:ext uri="{D42A27DB-BD31-4B8C-83A1-F6EECF244321}">
                <p14:modId xmlns:p14="http://schemas.microsoft.com/office/powerpoint/2010/main" val="3721232277"/>
              </p:ext>
            </p:extLst>
          </p:nvPr>
        </p:nvGraphicFramePr>
        <p:xfrm>
          <a:off x="1669073" y="1002890"/>
          <a:ext cx="6096000" cy="3546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a:extLst>
              <a:ext uri="{FF2B5EF4-FFF2-40B4-BE49-F238E27FC236}">
                <a16:creationId xmlns:a16="http://schemas.microsoft.com/office/drawing/2014/main" id="{2E1BC706-AC06-4040-955A-6BBFC0235C9F}"/>
              </a:ext>
            </a:extLst>
          </p:cNvPr>
          <p:cNvSpPr>
            <a:spLocks noGrp="1"/>
          </p:cNvSpPr>
          <p:nvPr>
            <p:ph type="sldNum" sz="quarter" idx="12"/>
          </p:nvPr>
        </p:nvSpPr>
        <p:spPr/>
        <p:txBody>
          <a:bodyPr/>
          <a:lstStyle/>
          <a:p>
            <a:fld id="{443609E0-E1B0-48A0-A8C7-BBCC2D839C84}" type="slidenum">
              <a:rPr lang="zh-CN" altLang="en-US" smtClean="0"/>
              <a:t>27</a:t>
            </a:fld>
            <a:endParaRPr lang="zh-CN" altLang="en-US"/>
          </a:p>
        </p:txBody>
      </p:sp>
    </p:spTree>
    <p:extLst>
      <p:ext uri="{BB962C8B-B14F-4D97-AF65-F5344CB8AC3E}">
        <p14:creationId xmlns:p14="http://schemas.microsoft.com/office/powerpoint/2010/main" val="86466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陳超明×國際溝通講堂】國際會議英文簡報：情境範例| English Career"/>
          <p:cNvPicPr>
            <a:picLocks noChangeAspect="1" noChangeArrowheads="1"/>
          </p:cNvPicPr>
          <p:nvPr/>
        </p:nvPicPr>
        <p:blipFill rotWithShape="1">
          <a:blip r:embed="rId3">
            <a:extLst>
              <a:ext uri="{28A0092B-C50C-407E-A947-70E740481C1C}">
                <a14:useLocalDpi xmlns:a14="http://schemas.microsoft.com/office/drawing/2010/main" val="0"/>
              </a:ext>
            </a:extLst>
          </a:blip>
          <a:srcRect l="16982" r="32302"/>
          <a:stretch/>
        </p:blipFill>
        <p:spPr bwMode="auto">
          <a:xfrm>
            <a:off x="4482791" y="-4365"/>
            <a:ext cx="4641695" cy="5145683"/>
          </a:xfrm>
          <a:prstGeom prst="rect">
            <a:avLst/>
          </a:prstGeom>
          <a:noFill/>
          <a:extLst>
            <a:ext uri="{909E8E84-426E-40DD-AFC4-6F175D3DCCD1}">
              <a14:hiddenFill xmlns:a14="http://schemas.microsoft.com/office/drawing/2010/main">
                <a:solidFill>
                  <a:srgbClr val="FFFFFF"/>
                </a:solidFill>
              </a14:hiddenFill>
            </a:ext>
          </a:extLst>
        </p:spPr>
      </p:pic>
      <p:sp>
        <p:nvSpPr>
          <p:cNvPr id="15" name="直角三角形 14"/>
          <p:cNvSpPr/>
          <p:nvPr/>
        </p:nvSpPr>
        <p:spPr>
          <a:xfrm rot="5400000" flipH="1">
            <a:off x="4179698" y="3213362"/>
            <a:ext cx="2603150" cy="125276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6" name="矩形 15"/>
          <p:cNvSpPr/>
          <p:nvPr/>
        </p:nvSpPr>
        <p:spPr>
          <a:xfrm>
            <a:off x="3280475" y="233314"/>
            <a:ext cx="1654457" cy="4910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任意多边形: 形状 10">
            <a:extLst>
              <a:ext uri="{FF2B5EF4-FFF2-40B4-BE49-F238E27FC236}">
                <a16:creationId xmlns:a16="http://schemas.microsoft.com/office/drawing/2014/main" id="{2393E56B-35FE-4AF3-8B96-379BE0C65E05}"/>
              </a:ext>
            </a:extLst>
          </p:cNvPr>
          <p:cNvSpPr>
            <a:spLocks/>
          </p:cNvSpPr>
          <p:nvPr/>
        </p:nvSpPr>
        <p:spPr bwMode="auto">
          <a:xfrm flipH="1">
            <a:off x="-450" y="0"/>
            <a:ext cx="3588786" cy="292363"/>
          </a:xfrm>
          <a:custGeom>
            <a:avLst/>
            <a:gdLst>
              <a:gd name="connsiteX0" fmla="*/ 153915 w 3236712"/>
              <a:gd name="connsiteY0" fmla="*/ 0 h 389817"/>
              <a:gd name="connsiteX1" fmla="*/ 3236712 w 3236712"/>
              <a:gd name="connsiteY1" fmla="*/ 0 h 389817"/>
              <a:gd name="connsiteX2" fmla="*/ 3236712 w 3236712"/>
              <a:gd name="connsiteY2" fmla="*/ 389817 h 389817"/>
              <a:gd name="connsiteX3" fmla="*/ 0 w 3236712"/>
              <a:gd name="connsiteY3" fmla="*/ 389817 h 389817"/>
            </a:gdLst>
            <a:ahLst/>
            <a:cxnLst>
              <a:cxn ang="0">
                <a:pos x="connsiteX0" y="connsiteY0"/>
              </a:cxn>
              <a:cxn ang="0">
                <a:pos x="connsiteX1" y="connsiteY1"/>
              </a:cxn>
              <a:cxn ang="0">
                <a:pos x="connsiteX2" y="connsiteY2"/>
              </a:cxn>
              <a:cxn ang="0">
                <a:pos x="connsiteX3" y="connsiteY3"/>
              </a:cxn>
            </a:cxnLst>
            <a:rect l="l" t="t" r="r" b="b"/>
            <a:pathLst>
              <a:path w="3236712" h="389817">
                <a:moveTo>
                  <a:pt x="153915" y="0"/>
                </a:moveTo>
                <a:lnTo>
                  <a:pt x="3236712" y="0"/>
                </a:lnTo>
                <a:lnTo>
                  <a:pt x="3236712" y="389817"/>
                </a:lnTo>
                <a:lnTo>
                  <a:pt x="0" y="389817"/>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0" name="Freeform 12">
            <a:extLst>
              <a:ext uri="{FF2B5EF4-FFF2-40B4-BE49-F238E27FC236}">
                <a16:creationId xmlns:a16="http://schemas.microsoft.com/office/drawing/2014/main" id="{7AE6E0D2-D260-43C5-BA0C-23C35DD7B035}"/>
              </a:ext>
            </a:extLst>
          </p:cNvPr>
          <p:cNvSpPr>
            <a:spLocks/>
          </p:cNvSpPr>
          <p:nvPr/>
        </p:nvSpPr>
        <p:spPr bwMode="auto">
          <a:xfrm flipH="1">
            <a:off x="3280475" y="1"/>
            <a:ext cx="2873085" cy="587312"/>
          </a:xfrm>
          <a:custGeom>
            <a:avLst/>
            <a:gdLst>
              <a:gd name="T0" fmla="*/ 87 w 1120"/>
              <a:gd name="T1" fmla="*/ 0 h 227"/>
              <a:gd name="T2" fmla="*/ 0 w 1120"/>
              <a:gd name="T3" fmla="*/ 227 h 227"/>
              <a:gd name="T4" fmla="*/ 1033 w 1120"/>
              <a:gd name="T5" fmla="*/ 227 h 227"/>
              <a:gd name="T6" fmla="*/ 1120 w 1120"/>
              <a:gd name="T7" fmla="*/ 0 h 227"/>
              <a:gd name="T8" fmla="*/ 87 w 1120"/>
              <a:gd name="T9" fmla="*/ 0 h 227"/>
            </a:gdLst>
            <a:ahLst/>
            <a:cxnLst>
              <a:cxn ang="0">
                <a:pos x="T0" y="T1"/>
              </a:cxn>
              <a:cxn ang="0">
                <a:pos x="T2" y="T3"/>
              </a:cxn>
              <a:cxn ang="0">
                <a:pos x="T4" y="T5"/>
              </a:cxn>
              <a:cxn ang="0">
                <a:pos x="T6" y="T7"/>
              </a:cxn>
              <a:cxn ang="0">
                <a:pos x="T8" y="T9"/>
              </a:cxn>
            </a:cxnLst>
            <a:rect l="0" t="0" r="r" b="b"/>
            <a:pathLst>
              <a:path w="1120" h="227">
                <a:moveTo>
                  <a:pt x="87" y="0"/>
                </a:moveTo>
                <a:lnTo>
                  <a:pt x="0" y="227"/>
                </a:lnTo>
                <a:lnTo>
                  <a:pt x="1033" y="227"/>
                </a:lnTo>
                <a:lnTo>
                  <a:pt x="1120" y="0"/>
                </a:lnTo>
                <a:lnTo>
                  <a:pt x="87" y="0"/>
                </a:lnTo>
                <a:close/>
              </a:path>
            </a:pathLst>
          </a:custGeom>
          <a:solidFill>
            <a:schemeClr val="accent6">
              <a:lumMod val="50000"/>
            </a:schemeClr>
          </a:solidFill>
          <a:ln>
            <a:noFill/>
          </a:ln>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7" name="Freeform 9">
            <a:extLst>
              <a:ext uri="{FF2B5EF4-FFF2-40B4-BE49-F238E27FC236}">
                <a16:creationId xmlns:a16="http://schemas.microsoft.com/office/drawing/2014/main" id="{7AF99B52-C9D2-4890-BCA7-0970D60CBF01}"/>
              </a:ext>
            </a:extLst>
          </p:cNvPr>
          <p:cNvSpPr>
            <a:spLocks/>
          </p:cNvSpPr>
          <p:nvPr/>
        </p:nvSpPr>
        <p:spPr bwMode="auto">
          <a:xfrm flipH="1">
            <a:off x="4270355" y="1040085"/>
            <a:ext cx="2193293" cy="4103416"/>
          </a:xfrm>
          <a:custGeom>
            <a:avLst/>
            <a:gdLst>
              <a:gd name="T0" fmla="*/ 0 w 855"/>
              <a:gd name="T1" fmla="*/ 1586 h 1586"/>
              <a:gd name="T2" fmla="*/ 244 w 855"/>
              <a:gd name="T3" fmla="*/ 1586 h 1586"/>
              <a:gd name="T4" fmla="*/ 855 w 855"/>
              <a:gd name="T5" fmla="*/ 0 h 1586"/>
              <a:gd name="T6" fmla="*/ 614 w 855"/>
              <a:gd name="T7" fmla="*/ 0 h 1586"/>
              <a:gd name="T8" fmla="*/ 0 w 855"/>
              <a:gd name="T9" fmla="*/ 1586 h 1586"/>
            </a:gdLst>
            <a:ahLst/>
            <a:cxnLst>
              <a:cxn ang="0">
                <a:pos x="T0" y="T1"/>
              </a:cxn>
              <a:cxn ang="0">
                <a:pos x="T2" y="T3"/>
              </a:cxn>
              <a:cxn ang="0">
                <a:pos x="T4" y="T5"/>
              </a:cxn>
              <a:cxn ang="0">
                <a:pos x="T6" y="T7"/>
              </a:cxn>
              <a:cxn ang="0">
                <a:pos x="T8" y="T9"/>
              </a:cxn>
            </a:cxnLst>
            <a:rect l="0" t="0" r="r" b="b"/>
            <a:pathLst>
              <a:path w="855" h="1586">
                <a:moveTo>
                  <a:pt x="0" y="1586"/>
                </a:moveTo>
                <a:lnTo>
                  <a:pt x="244" y="1586"/>
                </a:lnTo>
                <a:lnTo>
                  <a:pt x="855" y="0"/>
                </a:lnTo>
                <a:lnTo>
                  <a:pt x="614" y="0"/>
                </a:lnTo>
                <a:lnTo>
                  <a:pt x="0" y="1586"/>
                </a:lnTo>
                <a:close/>
              </a:path>
            </a:pathLst>
          </a:custGeom>
          <a:solidFill>
            <a:schemeClr val="accent6">
              <a:lumMod val="50000"/>
            </a:schemeClr>
          </a:solidFill>
          <a:ln>
            <a:noFill/>
          </a:ln>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14" name="文本框">
            <a:extLst>
              <a:ext uri="{FF2B5EF4-FFF2-40B4-BE49-F238E27FC236}">
                <a16:creationId xmlns:a16="http://schemas.microsoft.com/office/drawing/2014/main" id="{4557D829-4D86-4A71-9A71-592F8CA4C52B}"/>
              </a:ext>
            </a:extLst>
          </p:cNvPr>
          <p:cNvSpPr txBox="1"/>
          <p:nvPr/>
        </p:nvSpPr>
        <p:spPr>
          <a:xfrm>
            <a:off x="1399709" y="844430"/>
            <a:ext cx="2165669" cy="2146742"/>
          </a:xfrm>
          <a:prstGeom prst="rect">
            <a:avLst/>
          </a:prstGeom>
          <a:noFill/>
        </p:spPr>
        <p:txBody>
          <a:bodyPr wrap="square" rtlCol="0">
            <a:spAutoFit/>
          </a:bodyPr>
          <a:lstStyle/>
          <a:p>
            <a:pPr algn="ctr"/>
            <a:r>
              <a:rPr lang="en-US" altLang="zh-CN" sz="10350" b="1" dirty="0">
                <a:solidFill>
                  <a:schemeClr val="accent1"/>
                </a:solidFill>
                <a:cs typeface="+mn-ea"/>
                <a:sym typeface="+mn-lt"/>
              </a:rPr>
              <a:t>03</a:t>
            </a:r>
          </a:p>
          <a:p>
            <a:pPr algn="ctr"/>
            <a:r>
              <a:rPr lang="en-US" altLang="zh-CN" sz="3000" b="1" dirty="0">
                <a:solidFill>
                  <a:schemeClr val="tx2"/>
                </a:solidFill>
                <a:cs typeface="+mn-ea"/>
                <a:sym typeface="+mn-lt"/>
              </a:rPr>
              <a:t>Part three</a:t>
            </a:r>
            <a:endParaRPr lang="zh-CN" altLang="en-US" sz="3000" dirty="0">
              <a:solidFill>
                <a:schemeClr val="tx2"/>
              </a:solidFill>
              <a:cs typeface="+mn-ea"/>
              <a:sym typeface="+mn-lt"/>
            </a:endParaRPr>
          </a:p>
        </p:txBody>
      </p:sp>
      <p:sp>
        <p:nvSpPr>
          <p:cNvPr id="8" name="Freeform 10">
            <a:extLst>
              <a:ext uri="{FF2B5EF4-FFF2-40B4-BE49-F238E27FC236}">
                <a16:creationId xmlns:a16="http://schemas.microsoft.com/office/drawing/2014/main" id="{0B7E6FD3-1309-45BF-BE0D-1506B893F83E}"/>
              </a:ext>
            </a:extLst>
          </p:cNvPr>
          <p:cNvSpPr>
            <a:spLocks/>
          </p:cNvSpPr>
          <p:nvPr/>
        </p:nvSpPr>
        <p:spPr bwMode="auto">
          <a:xfrm flipH="1">
            <a:off x="4443628" y="-2183"/>
            <a:ext cx="2352339" cy="5143500"/>
          </a:xfrm>
          <a:custGeom>
            <a:avLst/>
            <a:gdLst>
              <a:gd name="T0" fmla="*/ 768 w 917"/>
              <a:gd name="T1" fmla="*/ 0 h 1988"/>
              <a:gd name="T2" fmla="*/ 0 w 917"/>
              <a:gd name="T3" fmla="*/ 1988 h 1988"/>
              <a:gd name="T4" fmla="*/ 149 w 917"/>
              <a:gd name="T5" fmla="*/ 1988 h 1988"/>
              <a:gd name="T6" fmla="*/ 917 w 917"/>
              <a:gd name="T7" fmla="*/ 0 h 1988"/>
              <a:gd name="T8" fmla="*/ 768 w 917"/>
              <a:gd name="T9" fmla="*/ 0 h 1988"/>
            </a:gdLst>
            <a:ahLst/>
            <a:cxnLst>
              <a:cxn ang="0">
                <a:pos x="T0" y="T1"/>
              </a:cxn>
              <a:cxn ang="0">
                <a:pos x="T2" y="T3"/>
              </a:cxn>
              <a:cxn ang="0">
                <a:pos x="T4" y="T5"/>
              </a:cxn>
              <a:cxn ang="0">
                <a:pos x="T6" y="T7"/>
              </a:cxn>
              <a:cxn ang="0">
                <a:pos x="T8" y="T9"/>
              </a:cxn>
            </a:cxnLst>
            <a:rect l="0" t="0" r="r" b="b"/>
            <a:pathLst>
              <a:path w="917" h="1988">
                <a:moveTo>
                  <a:pt x="768" y="0"/>
                </a:moveTo>
                <a:lnTo>
                  <a:pt x="0" y="1988"/>
                </a:lnTo>
                <a:lnTo>
                  <a:pt x="149" y="1988"/>
                </a:lnTo>
                <a:lnTo>
                  <a:pt x="917" y="0"/>
                </a:lnTo>
                <a:lnTo>
                  <a:pt x="768" y="0"/>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9" name="文本框">
            <a:extLst>
              <a:ext uri="{FF2B5EF4-FFF2-40B4-BE49-F238E27FC236}">
                <a16:creationId xmlns:a16="http://schemas.microsoft.com/office/drawing/2014/main" id="{20911EFB-D959-4916-8423-4FF6DE16CE06}"/>
              </a:ext>
            </a:extLst>
          </p:cNvPr>
          <p:cNvSpPr txBox="1"/>
          <p:nvPr/>
        </p:nvSpPr>
        <p:spPr>
          <a:xfrm>
            <a:off x="2095595" y="3035408"/>
            <a:ext cx="1184881" cy="600164"/>
          </a:xfrm>
          <a:prstGeom prst="rect">
            <a:avLst/>
          </a:prstGeom>
          <a:noFill/>
        </p:spPr>
        <p:txBody>
          <a:bodyPr wrap="square" rtlCol="0">
            <a:spAutoFit/>
          </a:bodyPr>
          <a:lstStyle/>
          <a:p>
            <a:pPr lvl="0"/>
            <a:r>
              <a:rPr lang="zh-TW" altLang="en-US" sz="3300" b="1" dirty="0">
                <a:solidFill>
                  <a:schemeClr val="accent5">
                    <a:lumMod val="75000"/>
                  </a:schemeClr>
                </a:solidFill>
                <a:latin typeface="標楷體" panose="03000509000000000000" pitchFamily="65" charset="-120"/>
                <a:ea typeface="標楷體" panose="03000509000000000000" pitchFamily="65" charset="-120"/>
              </a:rPr>
              <a:t>結語</a:t>
            </a:r>
          </a:p>
        </p:txBody>
      </p:sp>
    </p:spTree>
    <p:extLst>
      <p:ext uri="{BB962C8B-B14F-4D97-AF65-F5344CB8AC3E}">
        <p14:creationId xmlns:p14="http://schemas.microsoft.com/office/powerpoint/2010/main" val="2991572145"/>
      </p:ext>
    </p:extLst>
  </p:cSld>
  <p:clrMapOvr>
    <a:masterClrMapping/>
  </p:clrMapOvr>
  <mc:AlternateContent xmlns:mc="http://schemas.openxmlformats.org/markup-compatibility/2006" xmlns:p14="http://schemas.microsoft.com/office/powerpoint/2010/main">
    <mc:Choice Requires="p14">
      <p:transition spd="slow" p14:dur="1250" advClick="0" advTm="0">
        <p:cover/>
      </p:transition>
    </mc:Choice>
    <mc:Fallback xmlns="">
      <p:transition spd="slow" advClick="0" advTm="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500"/>
                            </p:stCondLst>
                            <p:childTnLst>
                              <p:par>
                                <p:cTn id="18" presetID="2" presetClass="entr" presetSubtype="1"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7" grpId="0" animBg="1"/>
      <p:bldP spid="14" grpId="0"/>
      <p:bldP spid="8"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矩形 7"/>
          <p:cNvSpPr/>
          <p:nvPr/>
        </p:nvSpPr>
        <p:spPr>
          <a:xfrm>
            <a:off x="1" y="0"/>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矩形 8"/>
          <p:cNvSpPr/>
          <p:nvPr/>
        </p:nvSpPr>
        <p:spPr>
          <a:xfrm>
            <a:off x="0" y="5048493"/>
            <a:ext cx="9070154" cy="94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矩形 9"/>
          <p:cNvSpPr/>
          <p:nvPr/>
        </p:nvSpPr>
        <p:spPr>
          <a:xfrm>
            <a:off x="9053560" y="5166"/>
            <a:ext cx="95693" cy="5143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任意多边形: 形状 22">
            <a:extLst>
              <a:ext uri="{FF2B5EF4-FFF2-40B4-BE49-F238E27FC236}">
                <a16:creationId xmlns:a16="http://schemas.microsoft.com/office/drawing/2014/main" id="{1782A73D-068A-4071-B64D-47D898580182}"/>
              </a:ext>
            </a:extLst>
          </p:cNvPr>
          <p:cNvSpPr>
            <a:spLocks/>
          </p:cNvSpPr>
          <p:nvPr/>
        </p:nvSpPr>
        <p:spPr bwMode="auto">
          <a:xfrm>
            <a:off x="218873" y="94847"/>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2" name="任意多边形: 形状 20">
            <a:extLst>
              <a:ext uri="{FF2B5EF4-FFF2-40B4-BE49-F238E27FC236}">
                <a16:creationId xmlns:a16="http://schemas.microsoft.com/office/drawing/2014/main" id="{B5FDF3F4-9DBB-497A-BDC3-FB0610976AA2}"/>
              </a:ext>
            </a:extLst>
          </p:cNvPr>
          <p:cNvSpPr>
            <a:spLocks/>
          </p:cNvSpPr>
          <p:nvPr/>
        </p:nvSpPr>
        <p:spPr bwMode="auto">
          <a:xfrm>
            <a:off x="358091" y="295439"/>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pic>
        <p:nvPicPr>
          <p:cNvPr id="15" name="圖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1834" y="2970695"/>
            <a:ext cx="1276425" cy="1796568"/>
          </a:xfrm>
          <a:prstGeom prst="rect">
            <a:avLst/>
          </a:prstGeom>
        </p:spPr>
      </p:pic>
      <p:sp>
        <p:nvSpPr>
          <p:cNvPr id="16" name="矩形 15"/>
          <p:cNvSpPr/>
          <p:nvPr/>
        </p:nvSpPr>
        <p:spPr>
          <a:xfrm>
            <a:off x="1048747" y="447942"/>
            <a:ext cx="1415772" cy="461665"/>
          </a:xfrm>
          <a:prstGeom prst="rect">
            <a:avLst/>
          </a:prstGeom>
        </p:spPr>
        <p:txBody>
          <a:bodyPr wrap="none">
            <a:spAutoFit/>
          </a:bodyPr>
          <a:lstStyle/>
          <a:p>
            <a:pPr lvl="0"/>
            <a:r>
              <a:rPr lang="zh-TW" altLang="en-US" sz="2400" b="1" dirty="0">
                <a:solidFill>
                  <a:schemeClr val="accent1">
                    <a:lumMod val="50000"/>
                  </a:schemeClr>
                </a:solidFill>
                <a:latin typeface="標楷體" panose="03000509000000000000" pitchFamily="65" charset="-120"/>
                <a:ea typeface="標楷體" panose="03000509000000000000" pitchFamily="65" charset="-120"/>
              </a:rPr>
              <a:t>參、結語</a:t>
            </a:r>
          </a:p>
        </p:txBody>
      </p:sp>
      <p:sp>
        <p:nvSpPr>
          <p:cNvPr id="2" name="投影片編號版面配置區 1">
            <a:extLst>
              <a:ext uri="{FF2B5EF4-FFF2-40B4-BE49-F238E27FC236}">
                <a16:creationId xmlns:a16="http://schemas.microsoft.com/office/drawing/2014/main" id="{7DC080F8-7077-49D8-8121-4F325C6A1F11}"/>
              </a:ext>
            </a:extLst>
          </p:cNvPr>
          <p:cNvSpPr>
            <a:spLocks noGrp="1"/>
          </p:cNvSpPr>
          <p:nvPr>
            <p:ph type="sldNum" sz="quarter" idx="12"/>
          </p:nvPr>
        </p:nvSpPr>
        <p:spPr/>
        <p:txBody>
          <a:bodyPr/>
          <a:lstStyle/>
          <a:p>
            <a:fld id="{443609E0-E1B0-48A0-A8C7-BBCC2D839C84}" type="slidenum">
              <a:rPr lang="zh-CN" altLang="en-US" smtClean="0"/>
              <a:t>29</a:t>
            </a:fld>
            <a:endParaRPr lang="zh-CN" altLang="en-US"/>
          </a:p>
        </p:txBody>
      </p:sp>
      <p:sp>
        <p:nvSpPr>
          <p:cNvPr id="13" name="矩形 12"/>
          <p:cNvSpPr/>
          <p:nvPr/>
        </p:nvSpPr>
        <p:spPr>
          <a:xfrm>
            <a:off x="1048747" y="991722"/>
            <a:ext cx="6665431" cy="3129062"/>
          </a:xfrm>
          <a:prstGeom prst="rect">
            <a:avLst/>
          </a:prstGeom>
        </p:spPr>
        <p:txBody>
          <a:bodyPr wrap="square">
            <a:spAutoFit/>
          </a:bodyPr>
          <a:lstStyle/>
          <a:p>
            <a:pPr>
              <a:lnSpc>
                <a:spcPts val="3000"/>
              </a:lnSpc>
            </a:pPr>
            <a:r>
              <a:rPr lang="zh-TW" altLang="en-US" dirty="0">
                <a:latin typeface="標楷體" panose="03000509000000000000" pitchFamily="65" charset="-120"/>
                <a:ea typeface="標楷體" panose="03000509000000000000" pitchFamily="65" charset="-120"/>
              </a:rPr>
              <a:t>本處作為縣府行政幕僚與人力資源發展管理之角色，除全力配合縣政發展及支援各機關達成施政目標外，本處將賡續促進各機關人力適才適所、培育中高階公務人力、落實員工協助關懷服務。未來仍致力推動各類培訓，持續精進及加強人力資源服務，優化本縣縣政服務品質，並深化人才培育發展，以提升縣政團隊核心能力與專業知能，進而共同創造廉正效能之有為政府，</a:t>
            </a:r>
            <a:endParaRPr lang="en-US" altLang="zh-TW" dirty="0">
              <a:latin typeface="標楷體" panose="03000509000000000000" pitchFamily="65" charset="-120"/>
              <a:ea typeface="標楷體" panose="03000509000000000000" pitchFamily="65" charset="-120"/>
            </a:endParaRPr>
          </a:p>
          <a:p>
            <a:pPr>
              <a:lnSpc>
                <a:spcPts val="3000"/>
              </a:lnSpc>
            </a:pPr>
            <a:r>
              <a:rPr lang="zh-TW" altLang="en-US" dirty="0">
                <a:latin typeface="標楷體" panose="03000509000000000000" pitchFamily="65" charset="-120"/>
                <a:ea typeface="標楷體" panose="03000509000000000000" pitchFamily="65" charset="-120"/>
              </a:rPr>
              <a:t>建構宜居、創新、永續的金門。</a:t>
            </a:r>
            <a:endParaRPr lang="en-US" altLang="zh-TW" dirty="0">
              <a:latin typeface="標楷體" panose="03000509000000000000" pitchFamily="65" charset="-120"/>
              <a:ea typeface="標楷體" panose="03000509000000000000" pitchFamily="65" charset="-120"/>
            </a:endParaRPr>
          </a:p>
          <a:p>
            <a:pPr>
              <a:lnSpc>
                <a:spcPts val="3000"/>
              </a:lnSpc>
            </a:pPr>
            <a:r>
              <a:rPr lang="zh-TW" altLang="en-US" dirty="0">
                <a:latin typeface="標楷體" panose="03000509000000000000" pitchFamily="65" charset="-120"/>
                <a:ea typeface="標楷體" panose="03000509000000000000" pitchFamily="65" charset="-120"/>
              </a:rPr>
              <a:t>尚祈各位議員 女士、先生繼續給予支持、指導及鼓勵。</a:t>
            </a:r>
          </a:p>
        </p:txBody>
      </p:sp>
    </p:spTree>
    <p:extLst>
      <p:ext uri="{BB962C8B-B14F-4D97-AF65-F5344CB8AC3E}">
        <p14:creationId xmlns:p14="http://schemas.microsoft.com/office/powerpoint/2010/main" val="90545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907465" y="0"/>
            <a:ext cx="2440172" cy="767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r="19448" b="15211"/>
          <a:stretch/>
        </p:blipFill>
        <p:spPr>
          <a:xfrm>
            <a:off x="7134" y="908638"/>
            <a:ext cx="3063018" cy="3187112"/>
          </a:xfrm>
          <a:prstGeom prst="rect">
            <a:avLst/>
          </a:prstGeom>
        </p:spPr>
      </p:pic>
      <p:sp>
        <p:nvSpPr>
          <p:cNvPr id="4" name="矩形 3"/>
          <p:cNvSpPr/>
          <p:nvPr/>
        </p:nvSpPr>
        <p:spPr>
          <a:xfrm rot="1239132">
            <a:off x="2591831" y="2029854"/>
            <a:ext cx="1073617" cy="2960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grpSp>
        <p:nvGrpSpPr>
          <p:cNvPr id="34" name="组合 33">
            <a:extLst>
              <a:ext uri="{FF2B5EF4-FFF2-40B4-BE49-F238E27FC236}">
                <a16:creationId xmlns:a16="http://schemas.microsoft.com/office/drawing/2014/main" id="{5FB00EA1-6790-43F2-A604-BA1571DCCCCF}"/>
              </a:ext>
            </a:extLst>
          </p:cNvPr>
          <p:cNvGrpSpPr/>
          <p:nvPr/>
        </p:nvGrpSpPr>
        <p:grpSpPr>
          <a:xfrm>
            <a:off x="439833" y="590550"/>
            <a:ext cx="1785658" cy="1281731"/>
            <a:chOff x="1637031" y="2589902"/>
            <a:chExt cx="2380877" cy="1708974"/>
          </a:xfrm>
        </p:grpSpPr>
        <p:sp>
          <p:nvSpPr>
            <p:cNvPr id="35" name="郑少PPT">
              <a:extLst>
                <a:ext uri="{FF2B5EF4-FFF2-40B4-BE49-F238E27FC236}">
                  <a16:creationId xmlns:a16="http://schemas.microsoft.com/office/drawing/2014/main" id="{3C9A8363-EF12-49A9-A2FE-F84528418976}"/>
                </a:ext>
              </a:extLst>
            </p:cNvPr>
            <p:cNvSpPr/>
            <p:nvPr/>
          </p:nvSpPr>
          <p:spPr>
            <a:xfrm>
              <a:off x="1637031" y="2589902"/>
              <a:ext cx="2380877" cy="1354217"/>
            </a:xfrm>
            <a:prstGeom prst="rect">
              <a:avLst/>
            </a:prstGeom>
          </p:spPr>
          <p:txBody>
            <a:bodyPr wrap="square">
              <a:spAutoFit/>
            </a:bodyPr>
            <a:lstStyle/>
            <a:p>
              <a:pPr algn="ctr"/>
              <a:r>
                <a:rPr lang="zh-TW" altLang="en-US" sz="6000" b="1" dirty="0">
                  <a:latin typeface="標楷體" panose="03000509000000000000" pitchFamily="65" charset="-120"/>
                  <a:ea typeface="標楷體" panose="03000509000000000000" pitchFamily="65" charset="-120"/>
                  <a:cs typeface="+mn-ea"/>
                  <a:sym typeface="+mn-lt"/>
                </a:rPr>
                <a:t>目錄</a:t>
              </a:r>
              <a:endParaRPr lang="en-US" altLang="zh-CN" sz="6000" b="1" dirty="0">
                <a:latin typeface="標楷體" panose="03000509000000000000" pitchFamily="65" charset="-120"/>
                <a:ea typeface="標楷體" panose="03000509000000000000" pitchFamily="65" charset="-120"/>
                <a:cs typeface="+mn-ea"/>
                <a:sym typeface="+mn-lt"/>
              </a:endParaRPr>
            </a:p>
          </p:txBody>
        </p:sp>
        <p:sp>
          <p:nvSpPr>
            <p:cNvPr id="36" name="矩形 35">
              <a:extLst>
                <a:ext uri="{FF2B5EF4-FFF2-40B4-BE49-F238E27FC236}">
                  <a16:creationId xmlns:a16="http://schemas.microsoft.com/office/drawing/2014/main" id="{A4ACA006-D17F-4EAA-85A2-90ED70365150}"/>
                </a:ext>
              </a:extLst>
            </p:cNvPr>
            <p:cNvSpPr/>
            <p:nvPr/>
          </p:nvSpPr>
          <p:spPr>
            <a:xfrm>
              <a:off x="1874346" y="3929544"/>
              <a:ext cx="1906246" cy="369332"/>
            </a:xfrm>
            <a:prstGeom prst="rect">
              <a:avLst/>
            </a:prstGeom>
          </p:spPr>
          <p:txBody>
            <a:bodyPr wrap="square">
              <a:spAutoFit/>
            </a:bodyPr>
            <a:lstStyle/>
            <a:p>
              <a:pPr algn="dist"/>
              <a:r>
                <a:rPr lang="en-US" altLang="zh-CN" sz="1200" dirty="0">
                  <a:latin typeface="Times New Roman" panose="02020603050405020304" pitchFamily="18" charset="0"/>
                  <a:cs typeface="Times New Roman" panose="02020603050405020304" pitchFamily="18" charset="0"/>
                  <a:sym typeface="+mn-lt"/>
                </a:rPr>
                <a:t>CONTENTS</a:t>
              </a:r>
              <a:endParaRPr lang="en-US" altLang="zh-CN" sz="3000" dirty="0">
                <a:latin typeface="Times New Roman" panose="02020603050405020304" pitchFamily="18" charset="0"/>
                <a:cs typeface="Times New Roman" panose="02020603050405020304" pitchFamily="18" charset="0"/>
                <a:sym typeface="+mn-lt"/>
              </a:endParaRPr>
            </a:p>
          </p:txBody>
        </p:sp>
      </p:grpSp>
      <p:sp>
        <p:nvSpPr>
          <p:cNvPr id="37" name="文本">
            <a:extLst>
              <a:ext uri="{FF2B5EF4-FFF2-40B4-BE49-F238E27FC236}">
                <a16:creationId xmlns:a16="http://schemas.microsoft.com/office/drawing/2014/main" id="{08DD8468-165F-4D55-A7FD-0DA81D813AE5}"/>
              </a:ext>
            </a:extLst>
          </p:cNvPr>
          <p:cNvSpPr txBox="1"/>
          <p:nvPr/>
        </p:nvSpPr>
        <p:spPr>
          <a:xfrm>
            <a:off x="5018172" y="1122346"/>
            <a:ext cx="3978708" cy="530915"/>
          </a:xfrm>
          <a:prstGeom prst="rect">
            <a:avLst/>
          </a:prstGeom>
          <a:noFill/>
        </p:spPr>
        <p:txBody>
          <a:bodyPr wrap="square" rtlCol="0">
            <a:spAutoFit/>
          </a:bodyPr>
          <a:lstStyle/>
          <a:p>
            <a:pPr lvl="0"/>
            <a:r>
              <a:rPr lang="zh-TW" altLang="en-US" sz="2850" b="1" dirty="0">
                <a:solidFill>
                  <a:schemeClr val="accent3">
                    <a:lumMod val="50000"/>
                  </a:schemeClr>
                </a:solidFill>
                <a:latin typeface="標楷體" panose="03000509000000000000" pitchFamily="65" charset="-120"/>
                <a:ea typeface="標楷體" panose="03000509000000000000" pitchFamily="65" charset="-120"/>
              </a:rPr>
              <a:t>重大施政工作執行成效</a:t>
            </a:r>
          </a:p>
        </p:txBody>
      </p:sp>
      <p:sp>
        <p:nvSpPr>
          <p:cNvPr id="40" name="文本">
            <a:extLst>
              <a:ext uri="{FF2B5EF4-FFF2-40B4-BE49-F238E27FC236}">
                <a16:creationId xmlns:a16="http://schemas.microsoft.com/office/drawing/2014/main" id="{308B90D7-31D1-48D9-BBA6-7AEE27B83350}"/>
              </a:ext>
            </a:extLst>
          </p:cNvPr>
          <p:cNvSpPr txBox="1"/>
          <p:nvPr/>
        </p:nvSpPr>
        <p:spPr>
          <a:xfrm>
            <a:off x="4546243" y="2298661"/>
            <a:ext cx="3454757" cy="530915"/>
          </a:xfrm>
          <a:prstGeom prst="rect">
            <a:avLst/>
          </a:prstGeom>
          <a:noFill/>
        </p:spPr>
        <p:txBody>
          <a:bodyPr wrap="square" rtlCol="0">
            <a:spAutoFit/>
          </a:bodyPr>
          <a:lstStyle/>
          <a:p>
            <a:pPr lvl="0"/>
            <a:r>
              <a:rPr lang="zh-TW" altLang="en-US" sz="2850" b="1" dirty="0">
                <a:solidFill>
                  <a:schemeClr val="accent3">
                    <a:lumMod val="50000"/>
                  </a:schemeClr>
                </a:solidFill>
                <a:latin typeface="標楷體" panose="03000509000000000000" pitchFamily="65" charset="-120"/>
                <a:ea typeface="標楷體" panose="03000509000000000000" pitchFamily="65" charset="-120"/>
              </a:rPr>
              <a:t>未來施政目標與展望</a:t>
            </a:r>
          </a:p>
        </p:txBody>
      </p:sp>
      <p:sp>
        <p:nvSpPr>
          <p:cNvPr id="19" name="任意多边形: 形状 18">
            <a:extLst>
              <a:ext uri="{FF2B5EF4-FFF2-40B4-BE49-F238E27FC236}">
                <a16:creationId xmlns:a16="http://schemas.microsoft.com/office/drawing/2014/main" id="{50E88A41-CF16-42E4-8EB3-8A36AE5E8157}"/>
              </a:ext>
            </a:extLst>
          </p:cNvPr>
          <p:cNvSpPr>
            <a:spLocks/>
          </p:cNvSpPr>
          <p:nvPr/>
        </p:nvSpPr>
        <p:spPr bwMode="auto">
          <a:xfrm>
            <a:off x="3429000" y="767465"/>
            <a:ext cx="1704975" cy="1102178"/>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dirty="0">
              <a:cs typeface="+mn-ea"/>
              <a:sym typeface="+mn-lt"/>
            </a:endParaRPr>
          </a:p>
        </p:txBody>
      </p:sp>
      <p:sp>
        <p:nvSpPr>
          <p:cNvPr id="38" name="文本">
            <a:extLst>
              <a:ext uri="{FF2B5EF4-FFF2-40B4-BE49-F238E27FC236}">
                <a16:creationId xmlns:a16="http://schemas.microsoft.com/office/drawing/2014/main" id="{46816797-4294-476F-BFD4-4360F823D207}"/>
              </a:ext>
            </a:extLst>
          </p:cNvPr>
          <p:cNvSpPr/>
          <p:nvPr/>
        </p:nvSpPr>
        <p:spPr>
          <a:xfrm>
            <a:off x="3802564" y="937679"/>
            <a:ext cx="891184" cy="784830"/>
          </a:xfrm>
          <a:prstGeom prst="rect">
            <a:avLst/>
          </a:prstGeom>
        </p:spPr>
        <p:txBody>
          <a:bodyPr wrap="square">
            <a:spAutoFit/>
          </a:bodyPr>
          <a:lstStyle/>
          <a:p>
            <a:pPr algn="ctr"/>
            <a:r>
              <a:rPr lang="en-US" altLang="zh-CN" sz="4500" b="1" i="1" dirty="0">
                <a:solidFill>
                  <a:schemeClr val="bg1"/>
                </a:solidFill>
                <a:cs typeface="+mn-ea"/>
                <a:sym typeface="+mn-lt"/>
              </a:rPr>
              <a:t>01</a:t>
            </a:r>
            <a:endParaRPr lang="en-US" sz="4500" i="1" dirty="0">
              <a:solidFill>
                <a:schemeClr val="bg1"/>
              </a:solidFill>
              <a:cs typeface="+mn-ea"/>
              <a:sym typeface="+mn-lt"/>
            </a:endParaRPr>
          </a:p>
        </p:txBody>
      </p:sp>
      <p:sp>
        <p:nvSpPr>
          <p:cNvPr id="27" name="任意多边形: 形状 26">
            <a:extLst>
              <a:ext uri="{FF2B5EF4-FFF2-40B4-BE49-F238E27FC236}">
                <a16:creationId xmlns:a16="http://schemas.microsoft.com/office/drawing/2014/main" id="{B2AC75A5-402A-4AEE-9644-F0CC37193109}"/>
              </a:ext>
            </a:extLst>
          </p:cNvPr>
          <p:cNvSpPr>
            <a:spLocks/>
          </p:cNvSpPr>
          <p:nvPr/>
        </p:nvSpPr>
        <p:spPr bwMode="auto">
          <a:xfrm>
            <a:off x="2971800" y="1966864"/>
            <a:ext cx="1704975" cy="1102178"/>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dirty="0">
              <a:cs typeface="+mn-ea"/>
              <a:sym typeface="+mn-lt"/>
            </a:endParaRPr>
          </a:p>
        </p:txBody>
      </p:sp>
      <p:sp>
        <p:nvSpPr>
          <p:cNvPr id="28" name="文本">
            <a:extLst>
              <a:ext uri="{FF2B5EF4-FFF2-40B4-BE49-F238E27FC236}">
                <a16:creationId xmlns:a16="http://schemas.microsoft.com/office/drawing/2014/main" id="{576E6803-310E-4585-8604-E84246C4FCFF}"/>
              </a:ext>
            </a:extLst>
          </p:cNvPr>
          <p:cNvSpPr/>
          <p:nvPr/>
        </p:nvSpPr>
        <p:spPr>
          <a:xfrm>
            <a:off x="3364106" y="2092120"/>
            <a:ext cx="891184" cy="784830"/>
          </a:xfrm>
          <a:prstGeom prst="rect">
            <a:avLst/>
          </a:prstGeom>
        </p:spPr>
        <p:txBody>
          <a:bodyPr wrap="square">
            <a:spAutoFit/>
          </a:bodyPr>
          <a:lstStyle/>
          <a:p>
            <a:pPr algn="ctr"/>
            <a:r>
              <a:rPr lang="en-US" altLang="zh-CN" sz="4500" b="1" i="1" dirty="0">
                <a:solidFill>
                  <a:schemeClr val="bg1"/>
                </a:solidFill>
                <a:cs typeface="+mn-ea"/>
                <a:sym typeface="+mn-lt"/>
              </a:rPr>
              <a:t>02</a:t>
            </a:r>
            <a:endParaRPr lang="en-US" sz="4500" i="1" dirty="0">
              <a:solidFill>
                <a:schemeClr val="bg1"/>
              </a:solidFill>
              <a:cs typeface="+mn-ea"/>
              <a:sym typeface="+mn-lt"/>
            </a:endParaRPr>
          </a:p>
        </p:txBody>
      </p:sp>
      <p:sp>
        <p:nvSpPr>
          <p:cNvPr id="29" name="任意多边形: 形状 28">
            <a:extLst>
              <a:ext uri="{FF2B5EF4-FFF2-40B4-BE49-F238E27FC236}">
                <a16:creationId xmlns:a16="http://schemas.microsoft.com/office/drawing/2014/main" id="{5CBFDED6-0223-40C5-833E-B7E9C605C9BE}"/>
              </a:ext>
            </a:extLst>
          </p:cNvPr>
          <p:cNvSpPr>
            <a:spLocks/>
          </p:cNvSpPr>
          <p:nvPr/>
        </p:nvSpPr>
        <p:spPr bwMode="auto">
          <a:xfrm>
            <a:off x="2438400" y="3166262"/>
            <a:ext cx="1704975" cy="1102178"/>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dirty="0">
              <a:cs typeface="+mn-ea"/>
              <a:sym typeface="+mn-lt"/>
            </a:endParaRPr>
          </a:p>
        </p:txBody>
      </p:sp>
      <p:sp>
        <p:nvSpPr>
          <p:cNvPr id="30" name="文本">
            <a:extLst>
              <a:ext uri="{FF2B5EF4-FFF2-40B4-BE49-F238E27FC236}">
                <a16:creationId xmlns:a16="http://schemas.microsoft.com/office/drawing/2014/main" id="{A9859503-BEEB-42DB-9920-5BD6CC7C7C5E}"/>
              </a:ext>
            </a:extLst>
          </p:cNvPr>
          <p:cNvSpPr/>
          <p:nvPr/>
        </p:nvSpPr>
        <p:spPr>
          <a:xfrm>
            <a:off x="2874130" y="3326039"/>
            <a:ext cx="891184" cy="784830"/>
          </a:xfrm>
          <a:prstGeom prst="rect">
            <a:avLst/>
          </a:prstGeom>
        </p:spPr>
        <p:txBody>
          <a:bodyPr wrap="square">
            <a:spAutoFit/>
          </a:bodyPr>
          <a:lstStyle/>
          <a:p>
            <a:pPr algn="ctr"/>
            <a:r>
              <a:rPr lang="en-US" altLang="zh-CN" sz="4500" b="1" i="1" dirty="0">
                <a:solidFill>
                  <a:schemeClr val="bg1"/>
                </a:solidFill>
                <a:cs typeface="+mn-ea"/>
                <a:sym typeface="+mn-lt"/>
              </a:rPr>
              <a:t>03</a:t>
            </a:r>
            <a:endParaRPr lang="en-US" sz="4500" i="1" dirty="0">
              <a:solidFill>
                <a:schemeClr val="bg1"/>
              </a:solidFill>
              <a:cs typeface="+mn-ea"/>
              <a:sym typeface="+mn-lt"/>
            </a:endParaRPr>
          </a:p>
        </p:txBody>
      </p:sp>
      <p:sp>
        <p:nvSpPr>
          <p:cNvPr id="32" name="文本">
            <a:extLst>
              <a:ext uri="{FF2B5EF4-FFF2-40B4-BE49-F238E27FC236}">
                <a16:creationId xmlns:a16="http://schemas.microsoft.com/office/drawing/2014/main" id="{8AF92D17-A0FE-447F-AF16-954C3B838090}"/>
              </a:ext>
            </a:extLst>
          </p:cNvPr>
          <p:cNvSpPr/>
          <p:nvPr/>
        </p:nvSpPr>
        <p:spPr>
          <a:xfrm>
            <a:off x="2590286" y="4093423"/>
            <a:ext cx="891184" cy="784830"/>
          </a:xfrm>
          <a:prstGeom prst="rect">
            <a:avLst/>
          </a:prstGeom>
        </p:spPr>
        <p:txBody>
          <a:bodyPr wrap="square">
            <a:spAutoFit/>
          </a:bodyPr>
          <a:lstStyle/>
          <a:p>
            <a:pPr algn="ctr"/>
            <a:r>
              <a:rPr lang="en-US" altLang="zh-CN" sz="4500" b="1" i="1" dirty="0">
                <a:solidFill>
                  <a:schemeClr val="bg1"/>
                </a:solidFill>
                <a:cs typeface="+mn-ea"/>
                <a:sym typeface="+mn-lt"/>
              </a:rPr>
              <a:t>04</a:t>
            </a:r>
            <a:endParaRPr lang="en-US" sz="4500" i="1" dirty="0">
              <a:solidFill>
                <a:schemeClr val="bg1"/>
              </a:solidFill>
              <a:cs typeface="+mn-ea"/>
              <a:sym typeface="+mn-lt"/>
            </a:endParaRPr>
          </a:p>
        </p:txBody>
      </p:sp>
      <p:sp>
        <p:nvSpPr>
          <p:cNvPr id="2" name="矩形 1">
            <a:extLst>
              <a:ext uri="{FF2B5EF4-FFF2-40B4-BE49-F238E27FC236}">
                <a16:creationId xmlns:a16="http://schemas.microsoft.com/office/drawing/2014/main" id="{512DE732-9F0D-4D2C-83AE-97CFA8740BCF}"/>
              </a:ext>
            </a:extLst>
          </p:cNvPr>
          <p:cNvSpPr/>
          <p:nvPr/>
        </p:nvSpPr>
        <p:spPr>
          <a:xfrm>
            <a:off x="0" y="0"/>
            <a:ext cx="3867494" cy="298825"/>
          </a:xfrm>
          <a:prstGeom prst="rect">
            <a:avLst/>
          </a:prstGeom>
          <a:solidFill>
            <a:schemeClr val="accent6">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06598FCE-2F6A-4037-90F4-63C9C8453403}"/>
              </a:ext>
            </a:extLst>
          </p:cNvPr>
          <p:cNvSpPr/>
          <p:nvPr/>
        </p:nvSpPr>
        <p:spPr>
          <a:xfrm>
            <a:off x="2225491" y="4844675"/>
            <a:ext cx="6918509" cy="298825"/>
          </a:xfrm>
          <a:prstGeom prst="rect">
            <a:avLst/>
          </a:prstGeom>
          <a:solidFill>
            <a:schemeClr val="accent6">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18" name="Freeform 10">
            <a:extLst>
              <a:ext uri="{FF2B5EF4-FFF2-40B4-BE49-F238E27FC236}">
                <a16:creationId xmlns:a16="http://schemas.microsoft.com/office/drawing/2014/main" id="{BEFAC93F-3FA2-43DE-88D9-F38705EB56C5}"/>
              </a:ext>
            </a:extLst>
          </p:cNvPr>
          <p:cNvSpPr>
            <a:spLocks/>
          </p:cNvSpPr>
          <p:nvPr/>
        </p:nvSpPr>
        <p:spPr bwMode="auto">
          <a:xfrm>
            <a:off x="1862980" y="0"/>
            <a:ext cx="2352339" cy="5143500"/>
          </a:xfrm>
          <a:custGeom>
            <a:avLst/>
            <a:gdLst>
              <a:gd name="T0" fmla="*/ 768 w 917"/>
              <a:gd name="T1" fmla="*/ 0 h 1988"/>
              <a:gd name="T2" fmla="*/ 0 w 917"/>
              <a:gd name="T3" fmla="*/ 1988 h 1988"/>
              <a:gd name="T4" fmla="*/ 149 w 917"/>
              <a:gd name="T5" fmla="*/ 1988 h 1988"/>
              <a:gd name="T6" fmla="*/ 917 w 917"/>
              <a:gd name="T7" fmla="*/ 0 h 1988"/>
              <a:gd name="T8" fmla="*/ 768 w 917"/>
              <a:gd name="T9" fmla="*/ 0 h 1988"/>
            </a:gdLst>
            <a:ahLst/>
            <a:cxnLst>
              <a:cxn ang="0">
                <a:pos x="T0" y="T1"/>
              </a:cxn>
              <a:cxn ang="0">
                <a:pos x="T2" y="T3"/>
              </a:cxn>
              <a:cxn ang="0">
                <a:pos x="T4" y="T5"/>
              </a:cxn>
              <a:cxn ang="0">
                <a:pos x="T6" y="T7"/>
              </a:cxn>
              <a:cxn ang="0">
                <a:pos x="T8" y="T9"/>
              </a:cxn>
            </a:cxnLst>
            <a:rect l="0" t="0" r="r" b="b"/>
            <a:pathLst>
              <a:path w="917" h="1988">
                <a:moveTo>
                  <a:pt x="768" y="0"/>
                </a:moveTo>
                <a:lnTo>
                  <a:pt x="0" y="1988"/>
                </a:lnTo>
                <a:lnTo>
                  <a:pt x="149" y="1988"/>
                </a:lnTo>
                <a:lnTo>
                  <a:pt x="917" y="0"/>
                </a:lnTo>
                <a:lnTo>
                  <a:pt x="768" y="0"/>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zh-CN" altLang="en-US" sz="1350" dirty="0">
              <a:cs typeface="+mn-ea"/>
              <a:sym typeface="+mn-lt"/>
            </a:endParaRPr>
          </a:p>
        </p:txBody>
      </p:sp>
      <p:sp>
        <p:nvSpPr>
          <p:cNvPr id="26" name="文本">
            <a:extLst>
              <a:ext uri="{FF2B5EF4-FFF2-40B4-BE49-F238E27FC236}">
                <a16:creationId xmlns:a16="http://schemas.microsoft.com/office/drawing/2014/main" id="{F73F5FDA-A772-4C6D-A048-9793AF873D6B}"/>
              </a:ext>
            </a:extLst>
          </p:cNvPr>
          <p:cNvSpPr txBox="1"/>
          <p:nvPr/>
        </p:nvSpPr>
        <p:spPr>
          <a:xfrm>
            <a:off x="4089043" y="3498060"/>
            <a:ext cx="3454757" cy="530915"/>
          </a:xfrm>
          <a:prstGeom prst="rect">
            <a:avLst/>
          </a:prstGeom>
          <a:noFill/>
        </p:spPr>
        <p:txBody>
          <a:bodyPr wrap="square" rtlCol="0">
            <a:spAutoFit/>
          </a:bodyPr>
          <a:lstStyle/>
          <a:p>
            <a:pPr lvl="0"/>
            <a:r>
              <a:rPr lang="zh-TW" altLang="en-US" sz="2850" b="1" dirty="0">
                <a:solidFill>
                  <a:schemeClr val="accent3">
                    <a:lumMod val="50000"/>
                  </a:schemeClr>
                </a:solidFill>
                <a:latin typeface="標楷體" panose="03000509000000000000" pitchFamily="65" charset="-120"/>
                <a:ea typeface="標楷體" panose="03000509000000000000" pitchFamily="65" charset="-120"/>
              </a:rPr>
              <a:t>結語</a:t>
            </a:r>
          </a:p>
        </p:txBody>
      </p:sp>
    </p:spTree>
    <p:extLst>
      <p:ext uri="{BB962C8B-B14F-4D97-AF65-F5344CB8AC3E}">
        <p14:creationId xmlns:p14="http://schemas.microsoft.com/office/powerpoint/2010/main" val="3138480940"/>
      </p:ext>
    </p:extLst>
  </p:cSld>
  <p:clrMapOvr>
    <a:masterClrMapping/>
  </p:clrMapOvr>
  <mc:AlternateContent xmlns:mc="http://schemas.openxmlformats.org/markup-compatibility/2006" xmlns:p14="http://schemas.microsoft.com/office/powerpoint/2010/main">
    <mc:Choice Requires="p14">
      <p:transition spd="slow" p14:dur="1250" advClick="0" advTm="0">
        <p:cover/>
      </p:transition>
    </mc:Choice>
    <mc:Fallback xmlns="">
      <p:transition spd="slow" advClick="0" advTm="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500" fill="hold"/>
                                        <p:tgtEl>
                                          <p:spTgt spid="37"/>
                                        </p:tgtEl>
                                        <p:attrNameLst>
                                          <p:attrName>ppt_x</p:attrName>
                                        </p:attrNameLst>
                                      </p:cBhvr>
                                      <p:tavLst>
                                        <p:tav tm="0">
                                          <p:val>
                                            <p:strVal val="1+#ppt_w/2"/>
                                          </p:val>
                                        </p:tav>
                                        <p:tav tm="100000">
                                          <p:val>
                                            <p:strVal val="#ppt_x"/>
                                          </p:val>
                                        </p:tav>
                                      </p:tavLst>
                                    </p:anim>
                                    <p:anim calcmode="lin" valueType="num">
                                      <p:cBhvr additive="base">
                                        <p:cTn id="21" dur="500" fill="hold"/>
                                        <p:tgtEl>
                                          <p:spTgt spid="37"/>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1+#ppt_w/2"/>
                                          </p:val>
                                        </p:tav>
                                        <p:tav tm="100000">
                                          <p:val>
                                            <p:strVal val="#ppt_x"/>
                                          </p:val>
                                        </p:tav>
                                      </p:tavLst>
                                    </p:anim>
                                    <p:anim calcmode="lin" valueType="num">
                                      <p:cBhvr additive="base">
                                        <p:cTn id="26" dur="500" fill="hold"/>
                                        <p:tgtEl>
                                          <p:spTgt spid="40"/>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2" presetClass="entr" presetSubtype="4"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par>
                          <p:cTn id="31" fill="hold">
                            <p:stCondLst>
                              <p:cond delay="3000"/>
                            </p:stCondLst>
                            <p:childTnLst>
                              <p:par>
                                <p:cTn id="32" presetID="2" presetClass="entr" presetSubtype="4"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ppt_x"/>
                                          </p:val>
                                        </p:tav>
                                        <p:tav tm="100000">
                                          <p:val>
                                            <p:strVal val="#ppt_x"/>
                                          </p:val>
                                        </p:tav>
                                      </p:tavLst>
                                    </p:anim>
                                    <p:anim calcmode="lin" valueType="num">
                                      <p:cBhvr additive="base">
                                        <p:cTn id="35" dur="500" fill="hold"/>
                                        <p:tgtEl>
                                          <p:spTgt spid="28"/>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2" presetClass="entr" presetSubtype="4"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childTnLst>
                          </p:cTn>
                        </p:par>
                        <p:par>
                          <p:cTn id="40" fill="hold">
                            <p:stCondLst>
                              <p:cond delay="4000"/>
                            </p:stCondLst>
                            <p:childTnLst>
                              <p:par>
                                <p:cTn id="41" presetID="2" presetClass="entr" presetSubtype="4"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childTnLst>
                          </p:cTn>
                        </p:par>
                        <p:par>
                          <p:cTn id="45" fill="hold">
                            <p:stCondLst>
                              <p:cond delay="4500"/>
                            </p:stCondLst>
                            <p:childTnLst>
                              <p:par>
                                <p:cTn id="46" presetID="22" presetClass="entr" presetSubtype="4"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childTnLst>
                          </p:cTn>
                        </p:par>
                        <p:par>
                          <p:cTn id="49" fill="hold">
                            <p:stCondLst>
                              <p:cond delay="5000"/>
                            </p:stCondLst>
                            <p:childTnLst>
                              <p:par>
                                <p:cTn id="50" presetID="2" presetClass="entr" presetSubtype="4"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additive="base">
                                        <p:cTn id="52" dur="500" fill="hold"/>
                                        <p:tgtEl>
                                          <p:spTgt spid="32"/>
                                        </p:tgtEl>
                                        <p:attrNameLst>
                                          <p:attrName>ppt_x</p:attrName>
                                        </p:attrNameLst>
                                      </p:cBhvr>
                                      <p:tavLst>
                                        <p:tav tm="0">
                                          <p:val>
                                            <p:strVal val="#ppt_x"/>
                                          </p:val>
                                        </p:tav>
                                        <p:tav tm="100000">
                                          <p:val>
                                            <p:strVal val="#ppt_x"/>
                                          </p:val>
                                        </p:tav>
                                      </p:tavLst>
                                    </p:anim>
                                    <p:anim calcmode="lin" valueType="num">
                                      <p:cBhvr additive="base">
                                        <p:cTn id="53" dur="500" fill="hold"/>
                                        <p:tgtEl>
                                          <p:spTgt spid="32"/>
                                        </p:tgtEl>
                                        <p:attrNameLst>
                                          <p:attrName>ppt_y</p:attrName>
                                        </p:attrNameLst>
                                      </p:cBhvr>
                                      <p:tavLst>
                                        <p:tav tm="0">
                                          <p:val>
                                            <p:strVal val="1+#ppt_h/2"/>
                                          </p:val>
                                        </p:tav>
                                        <p:tav tm="100000">
                                          <p:val>
                                            <p:strVal val="#ppt_y"/>
                                          </p:val>
                                        </p:tav>
                                      </p:tavLst>
                                    </p:anim>
                                  </p:childTnLst>
                                </p:cTn>
                              </p:par>
                            </p:childTnLst>
                          </p:cTn>
                        </p:par>
                        <p:par>
                          <p:cTn id="54" fill="hold">
                            <p:stCondLst>
                              <p:cond delay="5500"/>
                            </p:stCondLst>
                            <p:childTnLst>
                              <p:par>
                                <p:cTn id="55" presetID="2" presetClass="entr" presetSubtype="2"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1+#ppt_w/2"/>
                                          </p:val>
                                        </p:tav>
                                        <p:tav tm="100000">
                                          <p:val>
                                            <p:strVal val="#ppt_x"/>
                                          </p:val>
                                        </p:tav>
                                      </p:tavLst>
                                    </p:anim>
                                    <p:anim calcmode="lin" valueType="num">
                                      <p:cBhvr additive="base">
                                        <p:cTn id="5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P spid="19" grpId="0" animBg="1"/>
      <p:bldP spid="38" grpId="0"/>
      <p:bldP spid="27" grpId="0" animBg="1"/>
      <p:bldP spid="28" grpId="0"/>
      <p:bldP spid="29" grpId="0" animBg="1"/>
      <p:bldP spid="30" grpId="0"/>
      <p:bldP spid="32" grpId="0"/>
      <p:bldP spid="18" grpId="0" animBg="1"/>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32C28E9-F536-4280-8FBC-F13A388012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7587" r="10506"/>
          <a:stretch/>
        </p:blipFill>
        <p:spPr>
          <a:xfrm>
            <a:off x="9856" y="0"/>
            <a:ext cx="4774719" cy="5143500"/>
          </a:xfrm>
          <a:custGeom>
            <a:avLst/>
            <a:gdLst>
              <a:gd name="connsiteX0" fmla="*/ 0 w 6366292"/>
              <a:gd name="connsiteY0" fmla="*/ 0 h 6858000"/>
              <a:gd name="connsiteX1" fmla="*/ 6366292 w 6366292"/>
              <a:gd name="connsiteY1" fmla="*/ 0 h 6858000"/>
              <a:gd name="connsiteX2" fmla="*/ 3665492 w 6366292"/>
              <a:gd name="connsiteY2" fmla="*/ 6858000 h 6858000"/>
              <a:gd name="connsiteX3" fmla="*/ 0 w 63662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66292" h="6858000">
                <a:moveTo>
                  <a:pt x="0" y="0"/>
                </a:moveTo>
                <a:lnTo>
                  <a:pt x="6366292" y="0"/>
                </a:lnTo>
                <a:lnTo>
                  <a:pt x="3665492" y="6858000"/>
                </a:lnTo>
                <a:lnTo>
                  <a:pt x="0" y="6858000"/>
                </a:lnTo>
                <a:close/>
              </a:path>
            </a:pathLst>
          </a:custGeom>
        </p:spPr>
      </p:pic>
      <p:sp>
        <p:nvSpPr>
          <p:cNvPr id="36" name="任意多边形: 形状 35">
            <a:extLst>
              <a:ext uri="{FF2B5EF4-FFF2-40B4-BE49-F238E27FC236}">
                <a16:creationId xmlns:a16="http://schemas.microsoft.com/office/drawing/2014/main" id="{AB5F33A4-06C5-4C53-8343-6D0046D747E3}"/>
              </a:ext>
            </a:extLst>
          </p:cNvPr>
          <p:cNvSpPr>
            <a:spLocks/>
          </p:cNvSpPr>
          <p:nvPr/>
        </p:nvSpPr>
        <p:spPr bwMode="auto">
          <a:xfrm>
            <a:off x="1221496" y="4041322"/>
            <a:ext cx="1704975" cy="1102178"/>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9" name="Freeform 9">
            <a:extLst>
              <a:ext uri="{FF2B5EF4-FFF2-40B4-BE49-F238E27FC236}">
                <a16:creationId xmlns:a16="http://schemas.microsoft.com/office/drawing/2014/main" id="{E4E11E46-69B3-42BA-A766-43058FBE69AE}"/>
              </a:ext>
            </a:extLst>
          </p:cNvPr>
          <p:cNvSpPr>
            <a:spLocks/>
          </p:cNvSpPr>
          <p:nvPr/>
        </p:nvSpPr>
        <p:spPr bwMode="auto">
          <a:xfrm>
            <a:off x="3200400" y="0"/>
            <a:ext cx="2193293" cy="4103416"/>
          </a:xfrm>
          <a:custGeom>
            <a:avLst/>
            <a:gdLst>
              <a:gd name="T0" fmla="*/ 0 w 855"/>
              <a:gd name="T1" fmla="*/ 1586 h 1586"/>
              <a:gd name="T2" fmla="*/ 244 w 855"/>
              <a:gd name="T3" fmla="*/ 1586 h 1586"/>
              <a:gd name="T4" fmla="*/ 855 w 855"/>
              <a:gd name="T5" fmla="*/ 0 h 1586"/>
              <a:gd name="T6" fmla="*/ 614 w 855"/>
              <a:gd name="T7" fmla="*/ 0 h 1586"/>
              <a:gd name="T8" fmla="*/ 0 w 855"/>
              <a:gd name="T9" fmla="*/ 1586 h 1586"/>
            </a:gdLst>
            <a:ahLst/>
            <a:cxnLst>
              <a:cxn ang="0">
                <a:pos x="T0" y="T1"/>
              </a:cxn>
              <a:cxn ang="0">
                <a:pos x="T2" y="T3"/>
              </a:cxn>
              <a:cxn ang="0">
                <a:pos x="T4" y="T5"/>
              </a:cxn>
              <a:cxn ang="0">
                <a:pos x="T6" y="T7"/>
              </a:cxn>
              <a:cxn ang="0">
                <a:pos x="T8" y="T9"/>
              </a:cxn>
            </a:cxnLst>
            <a:rect l="0" t="0" r="r" b="b"/>
            <a:pathLst>
              <a:path w="855" h="1586">
                <a:moveTo>
                  <a:pt x="0" y="1586"/>
                </a:moveTo>
                <a:lnTo>
                  <a:pt x="244" y="1586"/>
                </a:lnTo>
                <a:lnTo>
                  <a:pt x="855" y="0"/>
                </a:lnTo>
                <a:lnTo>
                  <a:pt x="614" y="0"/>
                </a:lnTo>
                <a:lnTo>
                  <a:pt x="0" y="1586"/>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20" name="Freeform 10">
            <a:extLst>
              <a:ext uri="{FF2B5EF4-FFF2-40B4-BE49-F238E27FC236}">
                <a16:creationId xmlns:a16="http://schemas.microsoft.com/office/drawing/2014/main" id="{1D0127A2-5BD5-4522-A9F5-EB7E3D5002CB}"/>
              </a:ext>
            </a:extLst>
          </p:cNvPr>
          <p:cNvSpPr>
            <a:spLocks/>
          </p:cNvSpPr>
          <p:nvPr/>
        </p:nvSpPr>
        <p:spPr bwMode="auto">
          <a:xfrm>
            <a:off x="2432236" y="0"/>
            <a:ext cx="2352339" cy="5143500"/>
          </a:xfrm>
          <a:custGeom>
            <a:avLst/>
            <a:gdLst>
              <a:gd name="T0" fmla="*/ 768 w 917"/>
              <a:gd name="T1" fmla="*/ 0 h 1988"/>
              <a:gd name="T2" fmla="*/ 0 w 917"/>
              <a:gd name="T3" fmla="*/ 1988 h 1988"/>
              <a:gd name="T4" fmla="*/ 149 w 917"/>
              <a:gd name="T5" fmla="*/ 1988 h 1988"/>
              <a:gd name="T6" fmla="*/ 917 w 917"/>
              <a:gd name="T7" fmla="*/ 0 h 1988"/>
              <a:gd name="T8" fmla="*/ 768 w 917"/>
              <a:gd name="T9" fmla="*/ 0 h 1988"/>
            </a:gdLst>
            <a:ahLst/>
            <a:cxnLst>
              <a:cxn ang="0">
                <a:pos x="T0" y="T1"/>
              </a:cxn>
              <a:cxn ang="0">
                <a:pos x="T2" y="T3"/>
              </a:cxn>
              <a:cxn ang="0">
                <a:pos x="T4" y="T5"/>
              </a:cxn>
              <a:cxn ang="0">
                <a:pos x="T6" y="T7"/>
              </a:cxn>
              <a:cxn ang="0">
                <a:pos x="T8" y="T9"/>
              </a:cxn>
            </a:cxnLst>
            <a:rect l="0" t="0" r="r" b="b"/>
            <a:pathLst>
              <a:path w="917" h="1988">
                <a:moveTo>
                  <a:pt x="768" y="0"/>
                </a:moveTo>
                <a:lnTo>
                  <a:pt x="0" y="1988"/>
                </a:lnTo>
                <a:lnTo>
                  <a:pt x="149" y="1988"/>
                </a:lnTo>
                <a:lnTo>
                  <a:pt x="917" y="0"/>
                </a:lnTo>
                <a:lnTo>
                  <a:pt x="768" y="0"/>
                </a:lnTo>
                <a:close/>
              </a:path>
            </a:pathLst>
          </a:custGeom>
          <a:solidFill>
            <a:schemeClr val="accent6">
              <a:lumMod val="50000"/>
            </a:schemeClr>
          </a:solidFill>
          <a:ln>
            <a:noFill/>
          </a:ln>
        </p:spPr>
        <p:txBody>
          <a:bodyPr vert="horz" wrap="square" lIns="68580" tIns="34290" rIns="68580" bIns="34290" numCol="1" anchor="t" anchorCtr="0" compatLnSpc="1">
            <a:prstTxWarp prst="textNoShape">
              <a:avLst/>
            </a:prstTxWarp>
          </a:bodyPr>
          <a:lstStyle/>
          <a:p>
            <a:endParaRPr lang="zh-CN" altLang="en-US" sz="1350" dirty="0">
              <a:cs typeface="+mn-ea"/>
              <a:sym typeface="+mn-lt"/>
            </a:endParaRPr>
          </a:p>
        </p:txBody>
      </p:sp>
      <p:sp>
        <p:nvSpPr>
          <p:cNvPr id="22" name="Freeform 12">
            <a:extLst>
              <a:ext uri="{FF2B5EF4-FFF2-40B4-BE49-F238E27FC236}">
                <a16:creationId xmlns:a16="http://schemas.microsoft.com/office/drawing/2014/main" id="{AD917BC7-E3F0-4851-A7A6-A729A09E0A7F}"/>
              </a:ext>
            </a:extLst>
          </p:cNvPr>
          <p:cNvSpPr>
            <a:spLocks/>
          </p:cNvSpPr>
          <p:nvPr/>
        </p:nvSpPr>
        <p:spPr bwMode="auto">
          <a:xfrm>
            <a:off x="5161935" y="1"/>
            <a:ext cx="2816550" cy="587312"/>
          </a:xfrm>
          <a:custGeom>
            <a:avLst/>
            <a:gdLst>
              <a:gd name="T0" fmla="*/ 87 w 1120"/>
              <a:gd name="T1" fmla="*/ 0 h 227"/>
              <a:gd name="T2" fmla="*/ 0 w 1120"/>
              <a:gd name="T3" fmla="*/ 227 h 227"/>
              <a:gd name="T4" fmla="*/ 1033 w 1120"/>
              <a:gd name="T5" fmla="*/ 227 h 227"/>
              <a:gd name="T6" fmla="*/ 1120 w 1120"/>
              <a:gd name="T7" fmla="*/ 0 h 227"/>
              <a:gd name="T8" fmla="*/ 87 w 1120"/>
              <a:gd name="T9" fmla="*/ 0 h 227"/>
            </a:gdLst>
            <a:ahLst/>
            <a:cxnLst>
              <a:cxn ang="0">
                <a:pos x="T0" y="T1"/>
              </a:cxn>
              <a:cxn ang="0">
                <a:pos x="T2" y="T3"/>
              </a:cxn>
              <a:cxn ang="0">
                <a:pos x="T4" y="T5"/>
              </a:cxn>
              <a:cxn ang="0">
                <a:pos x="T6" y="T7"/>
              </a:cxn>
              <a:cxn ang="0">
                <a:pos x="T8" y="T9"/>
              </a:cxn>
            </a:cxnLst>
            <a:rect l="0" t="0" r="r" b="b"/>
            <a:pathLst>
              <a:path w="1120" h="227">
                <a:moveTo>
                  <a:pt x="87" y="0"/>
                </a:moveTo>
                <a:lnTo>
                  <a:pt x="0" y="227"/>
                </a:lnTo>
                <a:lnTo>
                  <a:pt x="1033" y="227"/>
                </a:lnTo>
                <a:lnTo>
                  <a:pt x="1120" y="0"/>
                </a:lnTo>
                <a:lnTo>
                  <a:pt x="87" y="0"/>
                </a:lnTo>
                <a:close/>
              </a:path>
            </a:pathLst>
          </a:custGeom>
          <a:solidFill>
            <a:schemeClr val="accent6">
              <a:lumMod val="50000"/>
            </a:schemeClr>
          </a:solidFill>
          <a:ln>
            <a:noFill/>
          </a:ln>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39" name="任意多边形: 形状 38">
            <a:extLst>
              <a:ext uri="{FF2B5EF4-FFF2-40B4-BE49-F238E27FC236}">
                <a16:creationId xmlns:a16="http://schemas.microsoft.com/office/drawing/2014/main" id="{4D5DE613-316C-4002-9D0A-D16BED8D41F8}"/>
              </a:ext>
            </a:extLst>
          </p:cNvPr>
          <p:cNvSpPr>
            <a:spLocks/>
          </p:cNvSpPr>
          <p:nvPr/>
        </p:nvSpPr>
        <p:spPr bwMode="auto">
          <a:xfrm>
            <a:off x="6716466" y="0"/>
            <a:ext cx="2427534" cy="292363"/>
          </a:xfrm>
          <a:custGeom>
            <a:avLst/>
            <a:gdLst>
              <a:gd name="connsiteX0" fmla="*/ 153915 w 3236712"/>
              <a:gd name="connsiteY0" fmla="*/ 0 h 389817"/>
              <a:gd name="connsiteX1" fmla="*/ 3236712 w 3236712"/>
              <a:gd name="connsiteY1" fmla="*/ 0 h 389817"/>
              <a:gd name="connsiteX2" fmla="*/ 3236712 w 3236712"/>
              <a:gd name="connsiteY2" fmla="*/ 389817 h 389817"/>
              <a:gd name="connsiteX3" fmla="*/ 0 w 3236712"/>
              <a:gd name="connsiteY3" fmla="*/ 389817 h 389817"/>
            </a:gdLst>
            <a:ahLst/>
            <a:cxnLst>
              <a:cxn ang="0">
                <a:pos x="connsiteX0" y="connsiteY0"/>
              </a:cxn>
              <a:cxn ang="0">
                <a:pos x="connsiteX1" y="connsiteY1"/>
              </a:cxn>
              <a:cxn ang="0">
                <a:pos x="connsiteX2" y="connsiteY2"/>
              </a:cxn>
              <a:cxn ang="0">
                <a:pos x="connsiteX3" y="connsiteY3"/>
              </a:cxn>
            </a:cxnLst>
            <a:rect l="l" t="t" r="r" b="b"/>
            <a:pathLst>
              <a:path w="3236712" h="389817">
                <a:moveTo>
                  <a:pt x="153915" y="0"/>
                </a:moveTo>
                <a:lnTo>
                  <a:pt x="3236712" y="0"/>
                </a:lnTo>
                <a:lnTo>
                  <a:pt x="3236712" y="389817"/>
                </a:lnTo>
                <a:lnTo>
                  <a:pt x="0" y="389817"/>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57" name="文本">
            <a:extLst>
              <a:ext uri="{FF2B5EF4-FFF2-40B4-BE49-F238E27FC236}">
                <a16:creationId xmlns:a16="http://schemas.microsoft.com/office/drawing/2014/main" id="{DA24C4FE-EE66-40E5-B773-B119D8ED1AF7}"/>
              </a:ext>
            </a:extLst>
          </p:cNvPr>
          <p:cNvSpPr/>
          <p:nvPr/>
        </p:nvSpPr>
        <p:spPr>
          <a:xfrm>
            <a:off x="4321437" y="3226923"/>
            <a:ext cx="4068961" cy="1419619"/>
          </a:xfrm>
          <a:prstGeom prst="rect">
            <a:avLst/>
          </a:prstGeom>
        </p:spPr>
        <p:txBody>
          <a:bodyPr wrap="square">
            <a:spAutoFit/>
          </a:bodyPr>
          <a:lstStyle/>
          <a:p>
            <a:r>
              <a:rPr lang="en-US" altLang="zh-CN" sz="8625" i="1" dirty="0">
                <a:cs typeface="+mn-ea"/>
                <a:sym typeface="+mn-lt"/>
              </a:rPr>
              <a:t>Thanks</a:t>
            </a:r>
            <a:endParaRPr lang="en-US" sz="8625" i="1" dirty="0">
              <a:cs typeface="+mn-ea"/>
              <a:sym typeface="+mn-lt"/>
            </a:endParaRPr>
          </a:p>
        </p:txBody>
      </p:sp>
      <p:sp>
        <p:nvSpPr>
          <p:cNvPr id="17" name="矩形 16"/>
          <p:cNvSpPr/>
          <p:nvPr/>
        </p:nvSpPr>
        <p:spPr>
          <a:xfrm>
            <a:off x="4655074" y="684530"/>
            <a:ext cx="4293220" cy="2348335"/>
          </a:xfrm>
          <a:prstGeom prst="rect">
            <a:avLst/>
          </a:prstGeom>
        </p:spPr>
        <p:txBody>
          <a:bodyPr wrap="square">
            <a:spAutoFit/>
          </a:bodyPr>
          <a:lstStyle/>
          <a:p>
            <a:pPr marL="458153" indent="7620" algn="just">
              <a:lnSpc>
                <a:spcPts val="4500"/>
              </a:lnSpc>
            </a:pPr>
            <a:r>
              <a:rPr lang="zh-TW" altLang="zh-TW" sz="3000" b="1" kern="100" dirty="0">
                <a:latin typeface="標楷體" panose="03000509000000000000" pitchFamily="65" charset="-120"/>
                <a:ea typeface="標楷體" panose="03000509000000000000" pitchFamily="65" charset="-120"/>
              </a:rPr>
              <a:t>恭祝</a:t>
            </a:r>
            <a:endParaRPr lang="zh-TW" altLang="zh-TW" sz="3000" kern="100" dirty="0">
              <a:latin typeface="標楷體" panose="03000509000000000000" pitchFamily="65" charset="-120"/>
              <a:ea typeface="標楷體" panose="03000509000000000000" pitchFamily="65" charset="-120"/>
            </a:endParaRPr>
          </a:p>
          <a:p>
            <a:pPr marL="458153" indent="7620" algn="just">
              <a:lnSpc>
                <a:spcPts val="4500"/>
              </a:lnSpc>
            </a:pPr>
            <a:r>
              <a:rPr lang="zh-TW" altLang="zh-TW" sz="3000" b="1" kern="100" dirty="0">
                <a:latin typeface="標楷體" panose="03000509000000000000" pitchFamily="65" charset="-120"/>
                <a:ea typeface="標楷體" panose="03000509000000000000" pitchFamily="65" charset="-120"/>
              </a:rPr>
              <a:t>大會圓滿成功</a:t>
            </a:r>
            <a:endParaRPr lang="zh-TW" altLang="zh-TW" sz="3000" kern="100" dirty="0">
              <a:latin typeface="標楷體" panose="03000509000000000000" pitchFamily="65" charset="-120"/>
              <a:ea typeface="標楷體" panose="03000509000000000000" pitchFamily="65" charset="-120"/>
            </a:endParaRPr>
          </a:p>
          <a:p>
            <a:pPr marL="458153" indent="7620" algn="just">
              <a:lnSpc>
                <a:spcPts val="4500"/>
              </a:lnSpc>
            </a:pPr>
            <a:r>
              <a:rPr lang="zh-TW" altLang="zh-TW" sz="3000" b="1" kern="100" dirty="0">
                <a:latin typeface="標楷體" panose="03000509000000000000" pitchFamily="65" charset="-120"/>
                <a:ea typeface="標楷體" panose="03000509000000000000" pitchFamily="65" charset="-120"/>
              </a:rPr>
              <a:t>各位議員女士、先生</a:t>
            </a:r>
            <a:endParaRPr lang="zh-TW" altLang="zh-TW" sz="3000" kern="100" dirty="0">
              <a:latin typeface="標楷體" panose="03000509000000000000" pitchFamily="65" charset="-120"/>
              <a:ea typeface="標楷體" panose="03000509000000000000" pitchFamily="65" charset="-120"/>
            </a:endParaRPr>
          </a:p>
          <a:p>
            <a:pPr marL="458153" indent="7620" algn="just">
              <a:lnSpc>
                <a:spcPts val="4500"/>
              </a:lnSpc>
            </a:pPr>
            <a:r>
              <a:rPr lang="zh-TW" altLang="zh-TW" sz="3000" b="1" kern="100" dirty="0">
                <a:latin typeface="標楷體" panose="03000509000000000000" pitchFamily="65" charset="-120"/>
                <a:ea typeface="標楷體" panose="03000509000000000000" pitchFamily="65" charset="-120"/>
              </a:rPr>
              <a:t>健康愉快、心想事成</a:t>
            </a:r>
            <a:endParaRPr lang="zh-TW" altLang="zh-TW" sz="3000" kern="1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79927398"/>
      </p:ext>
    </p:extLst>
  </p:cSld>
  <p:clrMapOvr>
    <a:masterClrMapping/>
  </p:clrMapOvr>
  <mc:AlternateContent xmlns:mc="http://schemas.openxmlformats.org/markup-compatibility/2006" xmlns:p14="http://schemas.microsoft.com/office/powerpoint/2010/main">
    <mc:Choice Requires="p14">
      <p:transition spd="slow" p14:dur="1250" advClick="0" advTm="0">
        <p:dissolve/>
      </p:transition>
    </mc:Choice>
    <mc:Fallback xmlns="">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par>
                          <p:cTn id="24" fill="hold">
                            <p:stCondLst>
                              <p:cond delay="2500"/>
                            </p:stCondLst>
                            <p:childTnLst>
                              <p:par>
                                <p:cTn id="25" presetID="2" presetClass="entr" presetSubtype="1" fill="hold" grpId="0" nodeType="afterEffect">
                                  <p:stCondLst>
                                    <p:cond delay="0"/>
                                  </p:stCondLst>
                                  <p:childTnLst>
                                    <p:set>
                                      <p:cBhvr>
                                        <p:cTn id="26" dur="1" fill="hold">
                                          <p:stCondLst>
                                            <p:cond delay="0"/>
                                          </p:stCondLst>
                                        </p:cTn>
                                        <p:tgtEl>
                                          <p:spTgt spid="57"/>
                                        </p:tgtEl>
                                        <p:attrNameLst>
                                          <p:attrName>style.visibility</p:attrName>
                                        </p:attrNameLst>
                                      </p:cBhvr>
                                      <p:to>
                                        <p:strVal val="visible"/>
                                      </p:to>
                                    </p:set>
                                    <p:anim calcmode="lin" valueType="num">
                                      <p:cBhvr additive="base">
                                        <p:cTn id="27" dur="500" fill="hold"/>
                                        <p:tgtEl>
                                          <p:spTgt spid="57"/>
                                        </p:tgtEl>
                                        <p:attrNameLst>
                                          <p:attrName>ppt_x</p:attrName>
                                        </p:attrNameLst>
                                      </p:cBhvr>
                                      <p:tavLst>
                                        <p:tav tm="0">
                                          <p:val>
                                            <p:strVal val="#ppt_x"/>
                                          </p:val>
                                        </p:tav>
                                        <p:tav tm="100000">
                                          <p:val>
                                            <p:strVal val="#ppt_x"/>
                                          </p:val>
                                        </p:tav>
                                      </p:tavLst>
                                    </p:anim>
                                    <p:anim calcmode="lin" valueType="num">
                                      <p:cBhvr additive="base">
                                        <p:cTn id="28" dur="500" fill="hold"/>
                                        <p:tgtEl>
                                          <p:spTgt spid="5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9" grpId="0" animBg="1"/>
      <p:bldP spid="20" grpId="0" animBg="1"/>
      <p:bldP spid="22" grpId="0" animBg="1"/>
      <p:bldP spid="39" grpId="0" animBg="1"/>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cstate="print">
            <a:extLst>
              <a:ext uri="{28A0092B-C50C-407E-A947-70E740481C1C}">
                <a14:useLocalDpi xmlns:a14="http://schemas.microsoft.com/office/drawing/2010/main" val="0"/>
              </a:ext>
            </a:extLst>
          </a:blip>
          <a:srcRect r="29865"/>
          <a:stretch/>
        </p:blipFill>
        <p:spPr>
          <a:xfrm>
            <a:off x="3724014" y="-4366"/>
            <a:ext cx="5419987" cy="5147866"/>
          </a:xfrm>
          <a:prstGeom prst="rect">
            <a:avLst/>
          </a:prstGeom>
        </p:spPr>
      </p:pic>
      <p:sp>
        <p:nvSpPr>
          <p:cNvPr id="5" name="直角三角形 4"/>
          <p:cNvSpPr/>
          <p:nvPr/>
        </p:nvSpPr>
        <p:spPr>
          <a:xfrm rot="5400000" flipH="1">
            <a:off x="4179698" y="3213362"/>
            <a:ext cx="2603150" cy="125276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 name="矩形 2"/>
          <p:cNvSpPr/>
          <p:nvPr/>
        </p:nvSpPr>
        <p:spPr>
          <a:xfrm>
            <a:off x="3280475" y="233314"/>
            <a:ext cx="1654457" cy="4910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任意多边形: 形状 10">
            <a:extLst>
              <a:ext uri="{FF2B5EF4-FFF2-40B4-BE49-F238E27FC236}">
                <a16:creationId xmlns:a16="http://schemas.microsoft.com/office/drawing/2014/main" id="{2393E56B-35FE-4AF3-8B96-379BE0C65E05}"/>
              </a:ext>
            </a:extLst>
          </p:cNvPr>
          <p:cNvSpPr>
            <a:spLocks/>
          </p:cNvSpPr>
          <p:nvPr/>
        </p:nvSpPr>
        <p:spPr bwMode="auto">
          <a:xfrm flipH="1">
            <a:off x="-450" y="0"/>
            <a:ext cx="3588786" cy="292363"/>
          </a:xfrm>
          <a:custGeom>
            <a:avLst/>
            <a:gdLst>
              <a:gd name="connsiteX0" fmla="*/ 153915 w 3236712"/>
              <a:gd name="connsiteY0" fmla="*/ 0 h 389817"/>
              <a:gd name="connsiteX1" fmla="*/ 3236712 w 3236712"/>
              <a:gd name="connsiteY1" fmla="*/ 0 h 389817"/>
              <a:gd name="connsiteX2" fmla="*/ 3236712 w 3236712"/>
              <a:gd name="connsiteY2" fmla="*/ 389817 h 389817"/>
              <a:gd name="connsiteX3" fmla="*/ 0 w 3236712"/>
              <a:gd name="connsiteY3" fmla="*/ 389817 h 389817"/>
            </a:gdLst>
            <a:ahLst/>
            <a:cxnLst>
              <a:cxn ang="0">
                <a:pos x="connsiteX0" y="connsiteY0"/>
              </a:cxn>
              <a:cxn ang="0">
                <a:pos x="connsiteX1" y="connsiteY1"/>
              </a:cxn>
              <a:cxn ang="0">
                <a:pos x="connsiteX2" y="connsiteY2"/>
              </a:cxn>
              <a:cxn ang="0">
                <a:pos x="connsiteX3" y="connsiteY3"/>
              </a:cxn>
            </a:cxnLst>
            <a:rect l="l" t="t" r="r" b="b"/>
            <a:pathLst>
              <a:path w="3236712" h="389817">
                <a:moveTo>
                  <a:pt x="153915" y="0"/>
                </a:moveTo>
                <a:lnTo>
                  <a:pt x="3236712" y="0"/>
                </a:lnTo>
                <a:lnTo>
                  <a:pt x="3236712" y="389817"/>
                </a:lnTo>
                <a:lnTo>
                  <a:pt x="0" y="389817"/>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0" name="Freeform 12">
            <a:extLst>
              <a:ext uri="{FF2B5EF4-FFF2-40B4-BE49-F238E27FC236}">
                <a16:creationId xmlns:a16="http://schemas.microsoft.com/office/drawing/2014/main" id="{7AE6E0D2-D260-43C5-BA0C-23C35DD7B035}"/>
              </a:ext>
            </a:extLst>
          </p:cNvPr>
          <p:cNvSpPr>
            <a:spLocks/>
          </p:cNvSpPr>
          <p:nvPr/>
        </p:nvSpPr>
        <p:spPr bwMode="auto">
          <a:xfrm flipH="1">
            <a:off x="3280475" y="1"/>
            <a:ext cx="2873085" cy="587312"/>
          </a:xfrm>
          <a:custGeom>
            <a:avLst/>
            <a:gdLst>
              <a:gd name="T0" fmla="*/ 87 w 1120"/>
              <a:gd name="T1" fmla="*/ 0 h 227"/>
              <a:gd name="T2" fmla="*/ 0 w 1120"/>
              <a:gd name="T3" fmla="*/ 227 h 227"/>
              <a:gd name="T4" fmla="*/ 1033 w 1120"/>
              <a:gd name="T5" fmla="*/ 227 h 227"/>
              <a:gd name="T6" fmla="*/ 1120 w 1120"/>
              <a:gd name="T7" fmla="*/ 0 h 227"/>
              <a:gd name="T8" fmla="*/ 87 w 1120"/>
              <a:gd name="T9" fmla="*/ 0 h 227"/>
            </a:gdLst>
            <a:ahLst/>
            <a:cxnLst>
              <a:cxn ang="0">
                <a:pos x="T0" y="T1"/>
              </a:cxn>
              <a:cxn ang="0">
                <a:pos x="T2" y="T3"/>
              </a:cxn>
              <a:cxn ang="0">
                <a:pos x="T4" y="T5"/>
              </a:cxn>
              <a:cxn ang="0">
                <a:pos x="T6" y="T7"/>
              </a:cxn>
              <a:cxn ang="0">
                <a:pos x="T8" y="T9"/>
              </a:cxn>
            </a:cxnLst>
            <a:rect l="0" t="0" r="r" b="b"/>
            <a:pathLst>
              <a:path w="1120" h="227">
                <a:moveTo>
                  <a:pt x="87" y="0"/>
                </a:moveTo>
                <a:lnTo>
                  <a:pt x="0" y="227"/>
                </a:lnTo>
                <a:lnTo>
                  <a:pt x="1033" y="227"/>
                </a:lnTo>
                <a:lnTo>
                  <a:pt x="1120" y="0"/>
                </a:lnTo>
                <a:lnTo>
                  <a:pt x="87" y="0"/>
                </a:lnTo>
                <a:close/>
              </a:path>
            </a:pathLst>
          </a:custGeom>
          <a:solidFill>
            <a:schemeClr val="accent6">
              <a:lumMod val="50000"/>
            </a:schemeClr>
          </a:solidFill>
          <a:ln>
            <a:noFill/>
          </a:ln>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7" name="Freeform 9">
            <a:extLst>
              <a:ext uri="{FF2B5EF4-FFF2-40B4-BE49-F238E27FC236}">
                <a16:creationId xmlns:a16="http://schemas.microsoft.com/office/drawing/2014/main" id="{7AF99B52-C9D2-4890-BCA7-0970D60CBF01}"/>
              </a:ext>
            </a:extLst>
          </p:cNvPr>
          <p:cNvSpPr>
            <a:spLocks/>
          </p:cNvSpPr>
          <p:nvPr/>
        </p:nvSpPr>
        <p:spPr bwMode="auto">
          <a:xfrm flipH="1">
            <a:off x="4270355" y="1040085"/>
            <a:ext cx="2193293" cy="4103416"/>
          </a:xfrm>
          <a:custGeom>
            <a:avLst/>
            <a:gdLst>
              <a:gd name="T0" fmla="*/ 0 w 855"/>
              <a:gd name="T1" fmla="*/ 1586 h 1586"/>
              <a:gd name="T2" fmla="*/ 244 w 855"/>
              <a:gd name="T3" fmla="*/ 1586 h 1586"/>
              <a:gd name="T4" fmla="*/ 855 w 855"/>
              <a:gd name="T5" fmla="*/ 0 h 1586"/>
              <a:gd name="T6" fmla="*/ 614 w 855"/>
              <a:gd name="T7" fmla="*/ 0 h 1586"/>
              <a:gd name="T8" fmla="*/ 0 w 855"/>
              <a:gd name="T9" fmla="*/ 1586 h 1586"/>
            </a:gdLst>
            <a:ahLst/>
            <a:cxnLst>
              <a:cxn ang="0">
                <a:pos x="T0" y="T1"/>
              </a:cxn>
              <a:cxn ang="0">
                <a:pos x="T2" y="T3"/>
              </a:cxn>
              <a:cxn ang="0">
                <a:pos x="T4" y="T5"/>
              </a:cxn>
              <a:cxn ang="0">
                <a:pos x="T6" y="T7"/>
              </a:cxn>
              <a:cxn ang="0">
                <a:pos x="T8" y="T9"/>
              </a:cxn>
            </a:cxnLst>
            <a:rect l="0" t="0" r="r" b="b"/>
            <a:pathLst>
              <a:path w="855" h="1586">
                <a:moveTo>
                  <a:pt x="0" y="1586"/>
                </a:moveTo>
                <a:lnTo>
                  <a:pt x="244" y="1586"/>
                </a:lnTo>
                <a:lnTo>
                  <a:pt x="855" y="0"/>
                </a:lnTo>
                <a:lnTo>
                  <a:pt x="614" y="0"/>
                </a:lnTo>
                <a:lnTo>
                  <a:pt x="0" y="1586"/>
                </a:lnTo>
                <a:close/>
              </a:path>
            </a:pathLst>
          </a:custGeom>
          <a:solidFill>
            <a:schemeClr val="accent6">
              <a:lumMod val="50000"/>
            </a:schemeClr>
          </a:solidFill>
          <a:ln>
            <a:noFill/>
          </a:ln>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13" name="文本框">
            <a:extLst>
              <a:ext uri="{FF2B5EF4-FFF2-40B4-BE49-F238E27FC236}">
                <a16:creationId xmlns:a16="http://schemas.microsoft.com/office/drawing/2014/main" id="{20911EFB-D959-4916-8423-4FF6DE16CE06}"/>
              </a:ext>
            </a:extLst>
          </p:cNvPr>
          <p:cNvSpPr txBox="1"/>
          <p:nvPr/>
        </p:nvSpPr>
        <p:spPr>
          <a:xfrm>
            <a:off x="421830" y="3231615"/>
            <a:ext cx="4673823" cy="600164"/>
          </a:xfrm>
          <a:prstGeom prst="rect">
            <a:avLst/>
          </a:prstGeom>
          <a:noFill/>
        </p:spPr>
        <p:txBody>
          <a:bodyPr wrap="square" rtlCol="0">
            <a:spAutoFit/>
          </a:bodyPr>
          <a:lstStyle/>
          <a:p>
            <a:pPr lvl="0"/>
            <a:r>
              <a:rPr lang="zh-TW" altLang="en-US" sz="3300" b="1" dirty="0">
                <a:solidFill>
                  <a:schemeClr val="tx2">
                    <a:lumMod val="75000"/>
                  </a:schemeClr>
                </a:solidFill>
                <a:latin typeface="標楷體" panose="03000509000000000000" pitchFamily="65" charset="-120"/>
                <a:ea typeface="標楷體" panose="03000509000000000000" pitchFamily="65" charset="-120"/>
              </a:rPr>
              <a:t>重大施政工作執行成效</a:t>
            </a:r>
          </a:p>
        </p:txBody>
      </p:sp>
      <p:sp>
        <p:nvSpPr>
          <p:cNvPr id="14" name="文本框">
            <a:extLst>
              <a:ext uri="{FF2B5EF4-FFF2-40B4-BE49-F238E27FC236}">
                <a16:creationId xmlns:a16="http://schemas.microsoft.com/office/drawing/2014/main" id="{4557D829-4D86-4A71-9A71-592F8CA4C52B}"/>
              </a:ext>
            </a:extLst>
          </p:cNvPr>
          <p:cNvSpPr txBox="1"/>
          <p:nvPr/>
        </p:nvSpPr>
        <p:spPr>
          <a:xfrm>
            <a:off x="1399709" y="844430"/>
            <a:ext cx="2165669" cy="2146742"/>
          </a:xfrm>
          <a:prstGeom prst="rect">
            <a:avLst/>
          </a:prstGeom>
          <a:noFill/>
        </p:spPr>
        <p:txBody>
          <a:bodyPr wrap="square" rtlCol="0">
            <a:spAutoFit/>
          </a:bodyPr>
          <a:lstStyle/>
          <a:p>
            <a:pPr algn="ctr"/>
            <a:r>
              <a:rPr lang="en-US" altLang="zh-CN" sz="10350" b="1" dirty="0">
                <a:solidFill>
                  <a:schemeClr val="accent1"/>
                </a:solidFill>
                <a:cs typeface="+mn-ea"/>
                <a:sym typeface="+mn-lt"/>
              </a:rPr>
              <a:t>01</a:t>
            </a:r>
          </a:p>
          <a:p>
            <a:pPr algn="ctr"/>
            <a:r>
              <a:rPr lang="en-US" altLang="zh-CN" sz="3000" b="1" dirty="0">
                <a:solidFill>
                  <a:schemeClr val="tx2"/>
                </a:solidFill>
                <a:cs typeface="+mn-ea"/>
                <a:sym typeface="+mn-lt"/>
              </a:rPr>
              <a:t>Part one</a:t>
            </a:r>
            <a:endParaRPr lang="zh-CN" altLang="en-US" sz="3000" dirty="0">
              <a:solidFill>
                <a:schemeClr val="tx2"/>
              </a:solidFill>
              <a:cs typeface="+mn-ea"/>
              <a:sym typeface="+mn-lt"/>
            </a:endParaRPr>
          </a:p>
        </p:txBody>
      </p:sp>
      <p:sp>
        <p:nvSpPr>
          <p:cNvPr id="8" name="Freeform 10">
            <a:extLst>
              <a:ext uri="{FF2B5EF4-FFF2-40B4-BE49-F238E27FC236}">
                <a16:creationId xmlns:a16="http://schemas.microsoft.com/office/drawing/2014/main" id="{0B7E6FD3-1309-45BF-BE0D-1506B893F83E}"/>
              </a:ext>
            </a:extLst>
          </p:cNvPr>
          <p:cNvSpPr>
            <a:spLocks/>
          </p:cNvSpPr>
          <p:nvPr/>
        </p:nvSpPr>
        <p:spPr bwMode="auto">
          <a:xfrm flipH="1">
            <a:off x="4443628" y="-2183"/>
            <a:ext cx="2352339" cy="5143500"/>
          </a:xfrm>
          <a:custGeom>
            <a:avLst/>
            <a:gdLst>
              <a:gd name="T0" fmla="*/ 768 w 917"/>
              <a:gd name="T1" fmla="*/ 0 h 1988"/>
              <a:gd name="T2" fmla="*/ 0 w 917"/>
              <a:gd name="T3" fmla="*/ 1988 h 1988"/>
              <a:gd name="T4" fmla="*/ 149 w 917"/>
              <a:gd name="T5" fmla="*/ 1988 h 1988"/>
              <a:gd name="T6" fmla="*/ 917 w 917"/>
              <a:gd name="T7" fmla="*/ 0 h 1988"/>
              <a:gd name="T8" fmla="*/ 768 w 917"/>
              <a:gd name="T9" fmla="*/ 0 h 1988"/>
            </a:gdLst>
            <a:ahLst/>
            <a:cxnLst>
              <a:cxn ang="0">
                <a:pos x="T0" y="T1"/>
              </a:cxn>
              <a:cxn ang="0">
                <a:pos x="T2" y="T3"/>
              </a:cxn>
              <a:cxn ang="0">
                <a:pos x="T4" y="T5"/>
              </a:cxn>
              <a:cxn ang="0">
                <a:pos x="T6" y="T7"/>
              </a:cxn>
              <a:cxn ang="0">
                <a:pos x="T8" y="T9"/>
              </a:cxn>
            </a:cxnLst>
            <a:rect l="0" t="0" r="r" b="b"/>
            <a:pathLst>
              <a:path w="917" h="1988">
                <a:moveTo>
                  <a:pt x="768" y="0"/>
                </a:moveTo>
                <a:lnTo>
                  <a:pt x="0" y="1988"/>
                </a:lnTo>
                <a:lnTo>
                  <a:pt x="149" y="1988"/>
                </a:lnTo>
                <a:lnTo>
                  <a:pt x="917" y="0"/>
                </a:lnTo>
                <a:lnTo>
                  <a:pt x="768" y="0"/>
                </a:ln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Tree>
    <p:extLst>
      <p:ext uri="{BB962C8B-B14F-4D97-AF65-F5344CB8AC3E}">
        <p14:creationId xmlns:p14="http://schemas.microsoft.com/office/powerpoint/2010/main" val="1249957461"/>
      </p:ext>
    </p:extLst>
  </p:cSld>
  <p:clrMapOvr>
    <a:masterClrMapping/>
  </p:clrMapOvr>
  <mc:AlternateContent xmlns:mc="http://schemas.openxmlformats.org/markup-compatibility/2006" xmlns:p14="http://schemas.microsoft.com/office/powerpoint/2010/main">
    <mc:Choice Requires="p14">
      <p:transition spd="slow" p14:dur="1250" advClick="0" advTm="0">
        <p:cover/>
      </p:transition>
    </mc:Choice>
    <mc:Fallback xmlns="">
      <p:transition spd="slow" advClick="0" advTm="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500"/>
                            </p:stCondLst>
                            <p:childTnLst>
                              <p:par>
                                <p:cTn id="18" presetID="2" presetClass="entr" presetSubtype="1"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7" grpId="0" animBg="1"/>
      <p:bldP spid="13" grpId="0"/>
      <p:bldP spid="14"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48747" y="447942"/>
            <a:ext cx="3877985" cy="461665"/>
          </a:xfrm>
          <a:prstGeom prst="rect">
            <a:avLst/>
          </a:prstGeom>
        </p:spPr>
        <p:txBody>
          <a:bodyPr wrap="none">
            <a:spAutoFit/>
          </a:bodyPr>
          <a:lstStyle/>
          <a:p>
            <a:r>
              <a:rPr lang="zh-TW" altLang="en-US" sz="2400" b="1" dirty="0">
                <a:solidFill>
                  <a:schemeClr val="accent3">
                    <a:lumMod val="50000"/>
                  </a:schemeClr>
                </a:solidFill>
                <a:latin typeface="標楷體" panose="03000509000000000000" pitchFamily="65" charset="-120"/>
                <a:ea typeface="標楷體" panose="03000509000000000000" pitchFamily="65" charset="-120"/>
              </a:rPr>
              <a:t>壹、重大施政工作執行成效</a:t>
            </a:r>
          </a:p>
        </p:txBody>
      </p:sp>
      <p:sp>
        <p:nvSpPr>
          <p:cNvPr id="24" name="矩形 23"/>
          <p:cNvSpPr/>
          <p:nvPr/>
        </p:nvSpPr>
        <p:spPr>
          <a:xfrm>
            <a:off x="814175" y="928821"/>
            <a:ext cx="5840060" cy="415498"/>
          </a:xfrm>
          <a:prstGeom prst="rect">
            <a:avLst/>
          </a:prstGeom>
        </p:spPr>
        <p:txBody>
          <a:bodyPr wrap="none">
            <a:spAutoFit/>
          </a:bodyPr>
          <a:lstStyle/>
          <a:p>
            <a:r>
              <a:rPr lang="zh-TW" altLang="en-US" sz="2100" b="1" kern="100" dirty="0">
                <a:ea typeface="標楷體" panose="03000509000000000000" pitchFamily="65" charset="-120"/>
                <a:cs typeface="Times New Roman" panose="02020603050405020304" pitchFamily="18" charset="0"/>
              </a:rPr>
              <a:t>一、</a:t>
            </a:r>
            <a:r>
              <a:rPr lang="zh-TW" altLang="zh-TW" sz="2100" b="1" kern="100" dirty="0">
                <a:ea typeface="標楷體" panose="03000509000000000000" pitchFamily="65" charset="-120"/>
                <a:cs typeface="Times New Roman" panose="02020603050405020304" pitchFamily="18" charset="0"/>
              </a:rPr>
              <a:t>組織規程暨編制表修正、健全組織人事運作</a:t>
            </a:r>
            <a:endParaRPr lang="zh-TW" altLang="en-US" sz="2100" dirty="0"/>
          </a:p>
        </p:txBody>
      </p:sp>
      <p:sp>
        <p:nvSpPr>
          <p:cNvPr id="25" name="矩形 24"/>
          <p:cNvSpPr/>
          <p:nvPr/>
        </p:nvSpPr>
        <p:spPr>
          <a:xfrm>
            <a:off x="948957" y="1303254"/>
            <a:ext cx="2877082" cy="1497846"/>
          </a:xfrm>
          <a:prstGeom prst="rect">
            <a:avLst/>
          </a:prstGeom>
        </p:spPr>
        <p:txBody>
          <a:bodyPr wrap="square">
            <a:spAutoFit/>
          </a:bodyPr>
          <a:lstStyle/>
          <a:p>
            <a:pPr>
              <a:lnSpc>
                <a:spcPct val="150000"/>
              </a:lnSpc>
            </a:pPr>
            <a:r>
              <a:rPr lang="zh-TW" altLang="en-US" sz="1500" dirty="0">
                <a:latin typeface="標楷體" panose="03000509000000000000" pitchFamily="65" charset="-120"/>
                <a:ea typeface="標楷體" panose="03000509000000000000" pitchFamily="65" charset="-120"/>
              </a:rPr>
              <a:t>本府編制員額總數經行政院</a:t>
            </a:r>
            <a:r>
              <a:rPr lang="en-US" altLang="zh-TW" sz="1500" dirty="0">
                <a:latin typeface="標楷體" panose="03000509000000000000" pitchFamily="65" charset="-120"/>
                <a:ea typeface="標楷體" panose="03000509000000000000" pitchFamily="65" charset="-120"/>
              </a:rPr>
              <a:t>108</a:t>
            </a:r>
            <a:r>
              <a:rPr lang="zh-TW" altLang="en-US" sz="1500" dirty="0">
                <a:latin typeface="標楷體" panose="03000509000000000000" pitchFamily="65" charset="-120"/>
                <a:ea typeface="標楷體" panose="03000509000000000000" pitchFamily="65" charset="-120"/>
              </a:rPr>
              <a:t>年</a:t>
            </a:r>
            <a:r>
              <a:rPr lang="en-US" altLang="zh-TW" sz="1500" dirty="0">
                <a:latin typeface="標楷體" panose="03000509000000000000" pitchFamily="65" charset="-120"/>
                <a:ea typeface="標楷體" panose="03000509000000000000" pitchFamily="65" charset="-120"/>
              </a:rPr>
              <a:t>12</a:t>
            </a:r>
            <a:r>
              <a:rPr lang="zh-TW" altLang="en-US" sz="1500" dirty="0">
                <a:latin typeface="標楷體" panose="03000509000000000000" pitchFamily="65" charset="-120"/>
                <a:ea typeface="標楷體" panose="03000509000000000000" pitchFamily="65" charset="-120"/>
              </a:rPr>
              <a:t>月</a:t>
            </a:r>
            <a:r>
              <a:rPr lang="en-US" altLang="zh-TW" sz="1500" dirty="0">
                <a:latin typeface="標楷體" panose="03000509000000000000" pitchFamily="65" charset="-120"/>
                <a:ea typeface="標楷體" panose="03000509000000000000" pitchFamily="65" charset="-120"/>
              </a:rPr>
              <a:t>27</a:t>
            </a:r>
            <a:r>
              <a:rPr lang="zh-TW" altLang="en-US" sz="1500" dirty="0">
                <a:latin typeface="標楷體" panose="03000509000000000000" pitchFamily="65" charset="-120"/>
                <a:ea typeface="標楷體" panose="03000509000000000000" pitchFamily="65" charset="-120"/>
              </a:rPr>
              <a:t>日院授人組字第</a:t>
            </a:r>
            <a:r>
              <a:rPr lang="en-US" altLang="zh-TW" sz="1500" dirty="0">
                <a:latin typeface="標楷體" panose="03000509000000000000" pitchFamily="65" charset="-120"/>
                <a:ea typeface="標楷體" panose="03000509000000000000" pitchFamily="65" charset="-120"/>
              </a:rPr>
              <a:t>1080051238</a:t>
            </a:r>
            <a:r>
              <a:rPr lang="zh-TW" altLang="en-US" sz="1500" dirty="0">
                <a:latin typeface="標楷體" panose="03000509000000000000" pitchFamily="65" charset="-120"/>
                <a:ea typeface="標楷體" panose="03000509000000000000" pitchFamily="65" charset="-120"/>
              </a:rPr>
              <a:t>號函核復同意自</a:t>
            </a:r>
            <a:r>
              <a:rPr lang="en-US" altLang="zh-TW" sz="1500" dirty="0">
                <a:latin typeface="標楷體" panose="03000509000000000000" pitchFamily="65" charset="-120"/>
                <a:ea typeface="標楷體" panose="03000509000000000000" pitchFamily="65" charset="-120"/>
              </a:rPr>
              <a:t>525</a:t>
            </a:r>
            <a:r>
              <a:rPr lang="zh-TW" altLang="en-US" sz="1500" dirty="0">
                <a:latin typeface="標楷體" panose="03000509000000000000" pitchFamily="65" charset="-120"/>
                <a:ea typeface="標楷體" panose="03000509000000000000" pitchFamily="65" charset="-120"/>
              </a:rPr>
              <a:t>人調高至</a:t>
            </a:r>
            <a:r>
              <a:rPr lang="en-US" altLang="zh-TW" sz="1500" dirty="0">
                <a:latin typeface="標楷體" panose="03000509000000000000" pitchFamily="65" charset="-120"/>
                <a:ea typeface="標楷體" panose="03000509000000000000" pitchFamily="65" charset="-120"/>
              </a:rPr>
              <a:t>531</a:t>
            </a:r>
            <a:r>
              <a:rPr lang="zh-TW" altLang="en-US" sz="1500" dirty="0">
                <a:latin typeface="標楷體" panose="03000509000000000000" pitchFamily="65" charset="-120"/>
                <a:ea typeface="標楷體" panose="03000509000000000000" pitchFamily="65" charset="-120"/>
              </a:rPr>
              <a:t>人，增加</a:t>
            </a:r>
            <a:r>
              <a:rPr lang="en-US" altLang="zh-TW" b="1" u="sng" dirty="0">
                <a:solidFill>
                  <a:srgbClr val="1306BA"/>
                </a:solidFill>
                <a:latin typeface="標楷體" panose="03000509000000000000" pitchFamily="65" charset="-120"/>
                <a:ea typeface="標楷體" panose="03000509000000000000" pitchFamily="65" charset="-120"/>
              </a:rPr>
              <a:t>6</a:t>
            </a:r>
            <a:r>
              <a:rPr lang="zh-TW" altLang="en-US" sz="1500" dirty="0">
                <a:latin typeface="標楷體" panose="03000509000000000000" pitchFamily="65" charset="-120"/>
                <a:ea typeface="標楷體" panose="03000509000000000000" pitchFamily="65" charset="-120"/>
              </a:rPr>
              <a:t>人。</a:t>
            </a:r>
          </a:p>
        </p:txBody>
      </p:sp>
      <p:grpSp>
        <p:nvGrpSpPr>
          <p:cNvPr id="27" name="群組 26"/>
          <p:cNvGrpSpPr/>
          <p:nvPr/>
        </p:nvGrpSpPr>
        <p:grpSpPr>
          <a:xfrm>
            <a:off x="4167013" y="1999186"/>
            <a:ext cx="3268151" cy="495410"/>
            <a:chOff x="3712991" y="1544517"/>
            <a:chExt cx="5273233" cy="660546"/>
          </a:xfrm>
        </p:grpSpPr>
        <p:cxnSp>
          <p:nvCxnSpPr>
            <p:cNvPr id="28" name="直線接點 27"/>
            <p:cNvCxnSpPr/>
            <p:nvPr/>
          </p:nvCxnSpPr>
          <p:spPr>
            <a:xfrm>
              <a:off x="3726845" y="1847948"/>
              <a:ext cx="5259379" cy="47744"/>
            </a:xfrm>
            <a:prstGeom prst="line">
              <a:avLst/>
            </a:prstGeom>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cxnSp>
          <p:nvCxnSpPr>
            <p:cNvPr id="29" name="直線接點 28"/>
            <p:cNvCxnSpPr/>
            <p:nvPr/>
          </p:nvCxnSpPr>
          <p:spPr>
            <a:xfrm>
              <a:off x="8986224" y="1881063"/>
              <a:ext cx="0" cy="324000"/>
            </a:xfrm>
            <a:prstGeom prst="line">
              <a:avLst/>
            </a:prstGeom>
          </p:spPr>
          <p:style>
            <a:lnRef idx="3">
              <a:schemeClr val="accent4"/>
            </a:lnRef>
            <a:fillRef idx="0">
              <a:schemeClr val="accent4"/>
            </a:fillRef>
            <a:effectRef idx="2">
              <a:schemeClr val="accent4"/>
            </a:effectRef>
            <a:fontRef idx="minor">
              <a:schemeClr val="tx1"/>
            </a:fontRef>
          </p:style>
        </p:cxnSp>
        <p:cxnSp>
          <p:nvCxnSpPr>
            <p:cNvPr id="30" name="直線接點 29"/>
            <p:cNvCxnSpPr/>
            <p:nvPr/>
          </p:nvCxnSpPr>
          <p:spPr>
            <a:xfrm>
              <a:off x="3712991" y="1833711"/>
              <a:ext cx="0" cy="324000"/>
            </a:xfrm>
            <a:prstGeom prst="line">
              <a:avLst/>
            </a:prstGeom>
          </p:spPr>
          <p:style>
            <a:lnRef idx="3">
              <a:schemeClr val="accent4"/>
            </a:lnRef>
            <a:fillRef idx="0">
              <a:schemeClr val="accent4"/>
            </a:fillRef>
            <a:effectRef idx="2">
              <a:schemeClr val="accent4"/>
            </a:effectRef>
            <a:fontRef idx="minor">
              <a:schemeClr val="tx1"/>
            </a:fontRef>
          </p:style>
        </p:cxnSp>
        <p:cxnSp>
          <p:nvCxnSpPr>
            <p:cNvPr id="31" name="直線接點 30"/>
            <p:cNvCxnSpPr/>
            <p:nvPr/>
          </p:nvCxnSpPr>
          <p:spPr>
            <a:xfrm>
              <a:off x="6330329" y="1544517"/>
              <a:ext cx="0" cy="324000"/>
            </a:xfrm>
            <a:prstGeom prst="line">
              <a:avLst/>
            </a:prstGeom>
          </p:spPr>
          <p:style>
            <a:lnRef idx="3">
              <a:schemeClr val="accent4"/>
            </a:lnRef>
            <a:fillRef idx="0">
              <a:schemeClr val="accent4"/>
            </a:fillRef>
            <a:effectRef idx="2">
              <a:schemeClr val="accent4"/>
            </a:effectRef>
            <a:fontRef idx="minor">
              <a:schemeClr val="tx1"/>
            </a:fontRef>
          </p:style>
        </p:cxnSp>
      </p:grpSp>
      <p:grpSp>
        <p:nvGrpSpPr>
          <p:cNvPr id="32" name="群組 31"/>
          <p:cNvGrpSpPr/>
          <p:nvPr/>
        </p:nvGrpSpPr>
        <p:grpSpPr>
          <a:xfrm>
            <a:off x="5236295" y="1500058"/>
            <a:ext cx="999000" cy="540000"/>
            <a:chOff x="5073019" y="1938391"/>
            <a:chExt cx="978862" cy="489431"/>
          </a:xfrm>
          <a:solidFill>
            <a:schemeClr val="accent6">
              <a:lumMod val="75000"/>
            </a:schemeClr>
          </a:solidFill>
          <a:effectLst>
            <a:outerShdw blurRad="76200" dir="13500000" sy="23000" kx="1200000" algn="br" rotWithShape="0">
              <a:prstClr val="black">
                <a:alpha val="20000"/>
              </a:prstClr>
            </a:outerShdw>
          </a:effectLst>
          <a:scene3d>
            <a:camera prst="orthographicFront"/>
            <a:lightRig rig="threePt" dir="t">
              <a:rot lat="0" lon="0" rev="7500000"/>
            </a:lightRig>
          </a:scene3d>
        </p:grpSpPr>
        <p:sp>
          <p:nvSpPr>
            <p:cNvPr id="33" name="矩形 32"/>
            <p:cNvSpPr/>
            <p:nvPr/>
          </p:nvSpPr>
          <p:spPr>
            <a:xfrm>
              <a:off x="5073019" y="1938391"/>
              <a:ext cx="978862" cy="489431"/>
            </a:xfrm>
            <a:prstGeom prst="rect">
              <a:avLst/>
            </a:prstGeom>
            <a:grpFill/>
            <a:sp3d>
              <a:bevelT w="152400" h="50800" prst="softRound"/>
            </a:sp3d>
          </p:spPr>
          <p:style>
            <a:lnRef idx="0">
              <a:schemeClr val="dk1"/>
            </a:lnRef>
            <a:fillRef idx="3">
              <a:schemeClr val="dk1"/>
            </a:fillRef>
            <a:effectRef idx="3">
              <a:schemeClr val="dk1"/>
            </a:effectRef>
            <a:fontRef idx="minor">
              <a:schemeClr val="lt1"/>
            </a:fontRef>
          </p:style>
        </p:sp>
        <p:sp>
          <p:nvSpPr>
            <p:cNvPr id="34" name="文字方塊 33"/>
            <p:cNvSpPr txBox="1"/>
            <p:nvPr/>
          </p:nvSpPr>
          <p:spPr>
            <a:xfrm>
              <a:off x="5073019" y="1938391"/>
              <a:ext cx="978862" cy="489431"/>
            </a:xfrm>
            <a:prstGeom prst="rect">
              <a:avLst/>
            </a:prstGeom>
            <a:grpFill/>
            <a:sp3d>
              <a:bevelT w="152400" h="50800" prst="softRound"/>
            </a:sp3d>
          </p:spPr>
          <p:style>
            <a:lnRef idx="0">
              <a:schemeClr val="accent4"/>
            </a:lnRef>
            <a:fillRef idx="3">
              <a:schemeClr val="accent4"/>
            </a:fillRef>
            <a:effectRef idx="3">
              <a:schemeClr val="accent4"/>
            </a:effectRef>
            <a:fontRef idx="minor">
              <a:schemeClr val="lt1"/>
            </a:fontRef>
          </p:style>
          <p:txBody>
            <a:bodyPr spcFirstLastPara="0" vert="horz" wrap="square" lIns="6191" tIns="6191" rIns="6191" bIns="6191" numCol="1" spcCol="1270" anchor="ctr" anchorCtr="0">
              <a:noAutofit/>
            </a:bodyPr>
            <a:lstStyle/>
            <a:p>
              <a:pPr algn="ctr" defTabSz="433388">
                <a:lnSpc>
                  <a:spcPct val="90000"/>
                </a:lnSpc>
                <a:spcBef>
                  <a:spcPct val="0"/>
                </a:spcBef>
                <a:spcAft>
                  <a:spcPct val="35000"/>
                </a:spcAft>
              </a:pPr>
              <a:r>
                <a:rPr lang="zh-TW" altLang="en-US" sz="15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建設處</a:t>
              </a:r>
              <a:endParaRPr lang="en-US" altLang="zh-TW" sz="15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grpSp>
        <p:nvGrpSpPr>
          <p:cNvPr id="35" name="群組 34"/>
          <p:cNvGrpSpPr/>
          <p:nvPr/>
        </p:nvGrpSpPr>
        <p:grpSpPr>
          <a:xfrm>
            <a:off x="2965130" y="4223563"/>
            <a:ext cx="2160000" cy="579002"/>
            <a:chOff x="5073019" y="1938391"/>
            <a:chExt cx="978862" cy="489431"/>
          </a:xfrm>
          <a:scene3d>
            <a:camera prst="orthographicFront"/>
            <a:lightRig rig="threePt" dir="t">
              <a:rot lat="0" lon="0" rev="7500000"/>
            </a:lightRig>
          </a:scene3d>
        </p:grpSpPr>
        <p:sp>
          <p:nvSpPr>
            <p:cNvPr id="36" name="矩形 35"/>
            <p:cNvSpPr/>
            <p:nvPr/>
          </p:nvSpPr>
          <p:spPr>
            <a:xfrm>
              <a:off x="5073019" y="1938391"/>
              <a:ext cx="978862" cy="489431"/>
            </a:xfrm>
            <a:prstGeom prst="rect">
              <a:avLst/>
            </a:prstGeom>
            <a:sp3d>
              <a:bevelT w="152400" h="50800" prst="softRound"/>
            </a:sp3d>
          </p:spPr>
          <p:style>
            <a:lnRef idx="0">
              <a:schemeClr val="dk1"/>
            </a:lnRef>
            <a:fillRef idx="3">
              <a:schemeClr val="dk1"/>
            </a:fillRef>
            <a:effectRef idx="3">
              <a:schemeClr val="dk1"/>
            </a:effectRef>
            <a:fontRef idx="minor">
              <a:schemeClr val="lt1"/>
            </a:fontRef>
          </p:style>
        </p:sp>
        <p:sp>
          <p:nvSpPr>
            <p:cNvPr id="37" name="文字方塊 36"/>
            <p:cNvSpPr txBox="1"/>
            <p:nvPr/>
          </p:nvSpPr>
          <p:spPr>
            <a:xfrm>
              <a:off x="5073019" y="1938391"/>
              <a:ext cx="978862" cy="489431"/>
            </a:xfrm>
            <a:prstGeom prst="rect">
              <a:avLst/>
            </a:prstGeom>
            <a:sp3d>
              <a:bevelT w="152400" h="50800" prst="softRound"/>
            </a:sp3d>
          </p:spPr>
          <p:style>
            <a:lnRef idx="0">
              <a:schemeClr val="dk1"/>
            </a:lnRef>
            <a:fillRef idx="3">
              <a:schemeClr val="dk1"/>
            </a:fillRef>
            <a:effectRef idx="3">
              <a:schemeClr val="dk1"/>
            </a:effectRef>
            <a:fontRef idx="minor">
              <a:schemeClr val="lt1"/>
            </a:fontRef>
          </p:style>
          <p:txBody>
            <a:bodyPr spcFirstLastPara="0" vert="horz" wrap="square" lIns="6191" tIns="6191" rIns="6191" bIns="6191" numCol="1" spcCol="1270" anchor="ctr" anchorCtr="0">
              <a:noAutofit/>
            </a:bodyPr>
            <a:lstStyle/>
            <a:p>
              <a:pPr marL="405000" defTabSz="433388">
                <a:lnSpc>
                  <a:spcPct val="50000"/>
                </a:lnSpc>
                <a:spcBef>
                  <a:spcPct val="0"/>
                </a:spcBef>
                <a:spcAft>
                  <a:spcPct val="35000"/>
                </a:spcAft>
              </a:pPr>
              <a:r>
                <a:rPr lang="zh-TW" altLang="en-US"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zh-TW" altLang="en-US" sz="15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產經勞動</a:t>
              </a:r>
              <a:endParaRPr lang="en-US" altLang="zh-TW" sz="15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405000" defTabSz="433388">
                <a:lnSpc>
                  <a:spcPct val="50000"/>
                </a:lnSpc>
                <a:spcBef>
                  <a:spcPct val="0"/>
                </a:spcBef>
                <a:spcAft>
                  <a:spcPct val="35000"/>
                </a:spcAft>
              </a:pPr>
              <a:r>
                <a:rPr lang="zh-TW" altLang="en-US" sz="15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帶動經濟能量</a:t>
              </a:r>
            </a:p>
          </p:txBody>
        </p:sp>
      </p:grpSp>
      <p:pic>
        <p:nvPicPr>
          <p:cNvPr id="38" name="圖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44457">
            <a:off x="2621562" y="3831552"/>
            <a:ext cx="1047668" cy="1047668"/>
          </a:xfrm>
          <a:prstGeom prst="rect">
            <a:avLst/>
          </a:prstGeom>
        </p:spPr>
      </p:pic>
      <p:grpSp>
        <p:nvGrpSpPr>
          <p:cNvPr id="39" name="群組 38"/>
          <p:cNvGrpSpPr/>
          <p:nvPr/>
        </p:nvGrpSpPr>
        <p:grpSpPr>
          <a:xfrm>
            <a:off x="2463289" y="2846873"/>
            <a:ext cx="6231746" cy="922031"/>
            <a:chOff x="2827194" y="3473097"/>
            <a:chExt cx="8308995" cy="1229374"/>
          </a:xfrm>
        </p:grpSpPr>
        <p:grpSp>
          <p:nvGrpSpPr>
            <p:cNvPr id="40" name="群組 39"/>
            <p:cNvGrpSpPr/>
            <p:nvPr/>
          </p:nvGrpSpPr>
          <p:grpSpPr>
            <a:xfrm>
              <a:off x="7782240" y="3982471"/>
              <a:ext cx="1080000" cy="720000"/>
              <a:chOff x="4560966" y="2562328"/>
              <a:chExt cx="978862" cy="489431"/>
            </a:xfrm>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p:grpSpPr>
          <p:sp>
            <p:nvSpPr>
              <p:cNvPr id="73" name="矩形 72"/>
              <p:cNvSpPr/>
              <p:nvPr/>
            </p:nvSpPr>
            <p:spPr>
              <a:xfrm>
                <a:off x="4560966" y="2562328"/>
                <a:ext cx="978862" cy="489431"/>
              </a:xfrm>
              <a:prstGeom prst="rect">
                <a:avLst/>
              </a:prstGeom>
              <a:solidFill>
                <a:srgbClr val="486252"/>
              </a:solidFill>
              <a:ln>
                <a:noFill/>
              </a:ln>
              <a:effectLst>
                <a:outerShdw blurRad="149987" dist="250190" dir="8460000" algn="ctr">
                  <a:srgbClr val="000000">
                    <a:alpha val="28000"/>
                  </a:srgbClr>
                </a:outerShdw>
              </a:effectLst>
              <a:sp3d prstMaterial="metal">
                <a:bevelT w="88900" h="88900"/>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74" name="文字方塊 73"/>
              <p:cNvSpPr txBox="1"/>
              <p:nvPr/>
            </p:nvSpPr>
            <p:spPr>
              <a:xfrm>
                <a:off x="4593435" y="2562328"/>
                <a:ext cx="946393" cy="48943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191" tIns="6191" rIns="6191" bIns="6191" numCol="1" spcCol="1270" anchor="ctr" anchorCtr="0">
                <a:noAutofit/>
              </a:bodyPr>
              <a:lstStyle/>
              <a:p>
                <a:pPr algn="ctr" defTabSz="433388">
                  <a:lnSpc>
                    <a:spcPct val="90000"/>
                  </a:lnSpc>
                  <a:spcBef>
                    <a:spcPct val="0"/>
                  </a:spcBef>
                  <a:spcAft>
                    <a:spcPct val="35000"/>
                  </a:spcAft>
                </a:pPr>
                <a:r>
                  <a:rPr lang="zh-TW" altLang="en-US" sz="135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都市計劃科</a:t>
                </a:r>
              </a:p>
            </p:txBody>
          </p:sp>
        </p:grpSp>
        <p:grpSp>
          <p:nvGrpSpPr>
            <p:cNvPr id="41" name="群組 40"/>
            <p:cNvGrpSpPr/>
            <p:nvPr/>
          </p:nvGrpSpPr>
          <p:grpSpPr>
            <a:xfrm>
              <a:off x="8906389" y="3982471"/>
              <a:ext cx="1080000" cy="720000"/>
              <a:chOff x="5691210" y="2562328"/>
              <a:chExt cx="978862" cy="489431"/>
            </a:xfrm>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p:grpSpPr>
          <p:sp>
            <p:nvSpPr>
              <p:cNvPr id="71" name="矩形 70"/>
              <p:cNvSpPr/>
              <p:nvPr/>
            </p:nvSpPr>
            <p:spPr>
              <a:xfrm>
                <a:off x="5691210" y="2562328"/>
                <a:ext cx="978862" cy="489431"/>
              </a:xfrm>
              <a:prstGeom prst="rect">
                <a:avLst/>
              </a:prstGeom>
              <a:solidFill>
                <a:srgbClr val="486252"/>
              </a:solidFill>
              <a:ln>
                <a:noFill/>
              </a:ln>
              <a:effectLst>
                <a:outerShdw blurRad="149987" dist="250190" dir="8460000" algn="ctr">
                  <a:srgbClr val="000000">
                    <a:alpha val="28000"/>
                  </a:srgbClr>
                </a:outerShdw>
              </a:effectLst>
              <a:sp3d prstMaterial="metal">
                <a:bevelT w="88900" h="88900"/>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72" name="文字方塊 71"/>
              <p:cNvSpPr txBox="1"/>
              <p:nvPr/>
            </p:nvSpPr>
            <p:spPr>
              <a:xfrm>
                <a:off x="5715381" y="2575310"/>
                <a:ext cx="948592" cy="452065"/>
              </a:xfrm>
              <a:prstGeom prst="rect">
                <a:avLst/>
              </a:prstGeom>
              <a:noFill/>
              <a:ln>
                <a:noFill/>
              </a:ln>
              <a:effectLst>
                <a:outerShdw blurRad="149987" dist="250190" dir="8460000" algn="ctr">
                  <a:srgbClr val="000000">
                    <a:alpha val="28000"/>
                  </a:srgbClr>
                </a:outerShdw>
              </a:effectLst>
              <a:sp3d prstMaterial="metal">
                <a:bevelT w="88900" h="88900"/>
              </a:sp3d>
            </p:spPr>
            <p:style>
              <a:lnRef idx="0">
                <a:scrgbClr r="0" g="0" b="0"/>
              </a:lnRef>
              <a:fillRef idx="0">
                <a:scrgbClr r="0" g="0" b="0"/>
              </a:fillRef>
              <a:effectRef idx="0">
                <a:scrgbClr r="0" g="0" b="0"/>
              </a:effectRef>
              <a:fontRef idx="minor">
                <a:schemeClr val="lt1"/>
              </a:fontRef>
            </p:style>
            <p:txBody>
              <a:bodyPr spcFirstLastPara="0" vert="horz" wrap="square" lIns="6191" tIns="6191" rIns="6191" bIns="6191" numCol="1" spcCol="1270" anchor="ctr" anchorCtr="0">
                <a:noAutofit/>
              </a:bodyPr>
              <a:lstStyle/>
              <a:p>
                <a:pPr algn="ctr" defTabSz="433388">
                  <a:lnSpc>
                    <a:spcPct val="90000"/>
                  </a:lnSpc>
                  <a:spcBef>
                    <a:spcPct val="0"/>
                  </a:spcBef>
                  <a:spcAft>
                    <a:spcPct val="35000"/>
                  </a:spcAft>
                </a:pPr>
                <a:r>
                  <a:rPr lang="zh-TW" altLang="en-US" sz="135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建築管理科</a:t>
                </a:r>
              </a:p>
            </p:txBody>
          </p:sp>
        </p:grpSp>
        <p:grpSp>
          <p:nvGrpSpPr>
            <p:cNvPr id="42" name="群組 41"/>
            <p:cNvGrpSpPr/>
            <p:nvPr/>
          </p:nvGrpSpPr>
          <p:grpSpPr>
            <a:xfrm>
              <a:off x="10023677" y="3982471"/>
              <a:ext cx="1112512" cy="720000"/>
              <a:chOff x="6833405" y="2562328"/>
              <a:chExt cx="1008329" cy="489431"/>
            </a:xfrm>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p:grpSpPr>
          <p:sp>
            <p:nvSpPr>
              <p:cNvPr id="69" name="矩形 68"/>
              <p:cNvSpPr/>
              <p:nvPr/>
            </p:nvSpPr>
            <p:spPr>
              <a:xfrm>
                <a:off x="6833405" y="2562328"/>
                <a:ext cx="978862" cy="489431"/>
              </a:xfrm>
              <a:prstGeom prst="rect">
                <a:avLst/>
              </a:prstGeom>
              <a:solidFill>
                <a:srgbClr val="486252"/>
              </a:solidFill>
              <a:ln>
                <a:noFill/>
              </a:ln>
              <a:effectLst>
                <a:outerShdw blurRad="149987" dist="250190" dir="8460000" algn="ctr">
                  <a:srgbClr val="000000">
                    <a:alpha val="28000"/>
                  </a:srgbClr>
                </a:outerShdw>
              </a:effectLst>
              <a:sp3d prstMaterial="metal">
                <a:bevelT w="88900" h="88900"/>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70" name="文字方塊 69"/>
              <p:cNvSpPr txBox="1"/>
              <p:nvPr/>
            </p:nvSpPr>
            <p:spPr>
              <a:xfrm>
                <a:off x="6833405" y="2562328"/>
                <a:ext cx="1008329" cy="478444"/>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6191" tIns="6191" rIns="6191" bIns="6191" numCol="1" spcCol="1270" anchor="ctr" anchorCtr="0">
                <a:noAutofit/>
              </a:bodyPr>
              <a:lstStyle/>
              <a:p>
                <a:pPr algn="ctr" defTabSz="433388">
                  <a:lnSpc>
                    <a:spcPct val="90000"/>
                  </a:lnSpc>
                  <a:spcBef>
                    <a:spcPct val="0"/>
                  </a:spcBef>
                  <a:spcAft>
                    <a:spcPct val="35000"/>
                  </a:spcAft>
                </a:pPr>
                <a:r>
                  <a:rPr lang="zh-TW" altLang="en-US" sz="135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城鄉</a:t>
                </a:r>
                <a:r>
                  <a:rPr lang="zh-TW" altLang="en-US" sz="1350" dirty="0">
                    <a:latin typeface="標楷體" panose="03000509000000000000" pitchFamily="65" charset="-120"/>
                    <a:ea typeface="標楷體" panose="03000509000000000000" pitchFamily="65" charset="-120"/>
                  </a:rPr>
                  <a:t>規劃科</a:t>
                </a:r>
              </a:p>
            </p:txBody>
          </p:sp>
        </p:grpSp>
        <p:grpSp>
          <p:nvGrpSpPr>
            <p:cNvPr id="43" name="群組 42"/>
            <p:cNvGrpSpPr/>
            <p:nvPr/>
          </p:nvGrpSpPr>
          <p:grpSpPr>
            <a:xfrm>
              <a:off x="3967111" y="3932117"/>
              <a:ext cx="1080000" cy="720001"/>
              <a:chOff x="2912673" y="1921842"/>
              <a:chExt cx="1001278" cy="489432"/>
            </a:xfrm>
            <a:scene3d>
              <a:camera prst="orthographicFront"/>
              <a:lightRig rig="threePt" dir="t">
                <a:rot lat="0" lon="0" rev="7500000"/>
              </a:lightRig>
            </a:scene3d>
          </p:grpSpPr>
          <p:sp>
            <p:nvSpPr>
              <p:cNvPr id="67" name="矩形 66"/>
              <p:cNvSpPr/>
              <p:nvPr/>
            </p:nvSpPr>
            <p:spPr>
              <a:xfrm>
                <a:off x="2912673" y="1921843"/>
                <a:ext cx="978862" cy="489431"/>
              </a:xfrm>
              <a:prstGeom prst="rect">
                <a:avLst/>
              </a:prstGeom>
              <a:solidFill>
                <a:srgbClr val="631125"/>
              </a:solidFill>
              <a:sp3d>
                <a:bevelT w="152400" h="50800" prst="softRound"/>
              </a:sp3d>
            </p:spPr>
            <p:style>
              <a:lnRef idx="0">
                <a:schemeClr val="accent1"/>
              </a:lnRef>
              <a:fillRef idx="3">
                <a:schemeClr val="accent1"/>
              </a:fillRef>
              <a:effectRef idx="3">
                <a:schemeClr val="accent1"/>
              </a:effectRef>
              <a:fontRef idx="minor">
                <a:schemeClr val="lt1"/>
              </a:fontRef>
            </p:style>
          </p:sp>
          <p:sp>
            <p:nvSpPr>
              <p:cNvPr id="68" name="文字方塊 67"/>
              <p:cNvSpPr txBox="1"/>
              <p:nvPr/>
            </p:nvSpPr>
            <p:spPr>
              <a:xfrm>
                <a:off x="2935089" y="1921842"/>
                <a:ext cx="978862" cy="474340"/>
              </a:xfrm>
              <a:prstGeom prst="rect">
                <a:avLst/>
              </a:prstGeom>
              <a:solidFill>
                <a:srgbClr val="631125"/>
              </a:solidFill>
              <a:sp3d>
                <a:bevelT w="152400" h="50800" prst="softRound"/>
              </a:sp3d>
            </p:spPr>
            <p:style>
              <a:lnRef idx="0">
                <a:schemeClr val="accent1"/>
              </a:lnRef>
              <a:fillRef idx="3">
                <a:schemeClr val="accent1"/>
              </a:fillRef>
              <a:effectRef idx="3">
                <a:schemeClr val="accent1"/>
              </a:effectRef>
              <a:fontRef idx="minor">
                <a:schemeClr val="lt1"/>
              </a:fontRef>
            </p:style>
            <p:txBody>
              <a:bodyPr spcFirstLastPara="0" vert="horz" wrap="square" lIns="6191" tIns="6191" rIns="6191" bIns="6191" numCol="1" spcCol="1270" anchor="ctr" anchorCtr="0">
                <a:noAutofit/>
              </a:bodyPr>
              <a:lstStyle/>
              <a:p>
                <a:pPr algn="ctr" defTabSz="433388">
                  <a:lnSpc>
                    <a:spcPct val="90000"/>
                  </a:lnSpc>
                  <a:spcBef>
                    <a:spcPct val="0"/>
                  </a:spcBef>
                  <a:spcAft>
                    <a:spcPct val="35000"/>
                  </a:spcAft>
                </a:pPr>
                <a:r>
                  <a:rPr lang="zh-TW" altLang="en-US" sz="13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農林科</a:t>
                </a:r>
              </a:p>
            </p:txBody>
          </p:sp>
        </p:grpSp>
        <p:grpSp>
          <p:nvGrpSpPr>
            <p:cNvPr id="44" name="群組 43"/>
            <p:cNvGrpSpPr/>
            <p:nvPr/>
          </p:nvGrpSpPr>
          <p:grpSpPr>
            <a:xfrm>
              <a:off x="5098827" y="3933892"/>
              <a:ext cx="1080000" cy="720000"/>
              <a:chOff x="4076970" y="1918388"/>
              <a:chExt cx="978862" cy="489431"/>
            </a:xfrm>
            <a:scene3d>
              <a:camera prst="orthographicFront"/>
              <a:lightRig rig="threePt" dir="t">
                <a:rot lat="0" lon="0" rev="7500000"/>
              </a:lightRig>
            </a:scene3d>
          </p:grpSpPr>
          <p:sp>
            <p:nvSpPr>
              <p:cNvPr id="65" name="矩形 64"/>
              <p:cNvSpPr/>
              <p:nvPr/>
            </p:nvSpPr>
            <p:spPr>
              <a:xfrm>
                <a:off x="4076970" y="1918388"/>
                <a:ext cx="978862" cy="489431"/>
              </a:xfrm>
              <a:prstGeom prst="rect">
                <a:avLst/>
              </a:prstGeom>
              <a:sp3d>
                <a:bevelT w="152400" h="50800" prst="softRound"/>
              </a:sp3d>
            </p:spPr>
            <p:style>
              <a:lnRef idx="0">
                <a:schemeClr val="accent1"/>
              </a:lnRef>
              <a:fillRef idx="3">
                <a:schemeClr val="accent1"/>
              </a:fillRef>
              <a:effectRef idx="3">
                <a:schemeClr val="accent1"/>
              </a:effectRef>
              <a:fontRef idx="minor">
                <a:schemeClr val="lt1"/>
              </a:fontRef>
            </p:style>
          </p:sp>
          <p:sp>
            <p:nvSpPr>
              <p:cNvPr id="66" name="文字方塊 65"/>
              <p:cNvSpPr txBox="1"/>
              <p:nvPr/>
            </p:nvSpPr>
            <p:spPr>
              <a:xfrm>
                <a:off x="4076970" y="1918388"/>
                <a:ext cx="978862" cy="489431"/>
              </a:xfrm>
              <a:prstGeom prst="rect">
                <a:avLst/>
              </a:prstGeom>
              <a:solidFill>
                <a:srgbClr val="631125"/>
              </a:solidFill>
              <a:sp3d>
                <a:bevelT w="152400" h="50800" prst="softRound"/>
              </a:sp3d>
            </p:spPr>
            <p:style>
              <a:lnRef idx="0">
                <a:schemeClr val="accent1"/>
              </a:lnRef>
              <a:fillRef idx="3">
                <a:schemeClr val="accent1"/>
              </a:fillRef>
              <a:effectRef idx="3">
                <a:schemeClr val="accent1"/>
              </a:effectRef>
              <a:fontRef idx="minor">
                <a:schemeClr val="lt1"/>
              </a:fontRef>
            </p:style>
            <p:txBody>
              <a:bodyPr spcFirstLastPara="0" vert="horz" wrap="square" lIns="6191" tIns="6191" rIns="6191" bIns="6191" numCol="1" spcCol="1270" anchor="ctr" anchorCtr="0">
                <a:noAutofit/>
              </a:bodyPr>
              <a:lstStyle/>
              <a:p>
                <a:pPr algn="ctr" defTabSz="433388">
                  <a:lnSpc>
                    <a:spcPct val="90000"/>
                  </a:lnSpc>
                  <a:spcBef>
                    <a:spcPct val="0"/>
                  </a:spcBef>
                  <a:spcAft>
                    <a:spcPct val="35000"/>
                  </a:spcAft>
                </a:pPr>
                <a:r>
                  <a:rPr lang="zh-TW" altLang="en-US" sz="13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漁牧科</a:t>
                </a:r>
              </a:p>
            </p:txBody>
          </p:sp>
        </p:grpSp>
        <p:grpSp>
          <p:nvGrpSpPr>
            <p:cNvPr id="45" name="群組 44"/>
            <p:cNvGrpSpPr/>
            <p:nvPr/>
          </p:nvGrpSpPr>
          <p:grpSpPr>
            <a:xfrm>
              <a:off x="6239711" y="3932120"/>
              <a:ext cx="1080000" cy="720000"/>
              <a:chOff x="5196456" y="1938391"/>
              <a:chExt cx="978862" cy="489431"/>
            </a:xfrm>
            <a:scene3d>
              <a:camera prst="orthographicFront"/>
              <a:lightRig rig="threePt" dir="t">
                <a:rot lat="0" lon="0" rev="7500000"/>
              </a:lightRig>
            </a:scene3d>
          </p:grpSpPr>
          <p:sp>
            <p:nvSpPr>
              <p:cNvPr id="63" name="矩形 62"/>
              <p:cNvSpPr/>
              <p:nvPr/>
            </p:nvSpPr>
            <p:spPr>
              <a:xfrm>
                <a:off x="5196456" y="1938391"/>
                <a:ext cx="978862" cy="489431"/>
              </a:xfrm>
              <a:prstGeom prst="rect">
                <a:avLst/>
              </a:prstGeom>
              <a:sp3d>
                <a:bevelT w="152400" h="50800" prst="softRound"/>
              </a:sp3d>
            </p:spPr>
            <p:style>
              <a:lnRef idx="0">
                <a:schemeClr val="accent1"/>
              </a:lnRef>
              <a:fillRef idx="3">
                <a:schemeClr val="accent1"/>
              </a:fillRef>
              <a:effectRef idx="3">
                <a:schemeClr val="accent1"/>
              </a:effectRef>
              <a:fontRef idx="minor">
                <a:schemeClr val="lt1"/>
              </a:fontRef>
            </p:style>
          </p:sp>
          <p:sp>
            <p:nvSpPr>
              <p:cNvPr id="64" name="文字方塊 63"/>
              <p:cNvSpPr txBox="1"/>
              <p:nvPr/>
            </p:nvSpPr>
            <p:spPr>
              <a:xfrm>
                <a:off x="5196456" y="1938391"/>
                <a:ext cx="978862" cy="474337"/>
              </a:xfrm>
              <a:prstGeom prst="rect">
                <a:avLst/>
              </a:prstGeom>
              <a:solidFill>
                <a:srgbClr val="631125"/>
              </a:solidFill>
              <a:sp3d>
                <a:bevelT w="152400" h="50800" prst="softRound"/>
              </a:sp3d>
            </p:spPr>
            <p:style>
              <a:lnRef idx="0">
                <a:schemeClr val="accent1"/>
              </a:lnRef>
              <a:fillRef idx="3">
                <a:schemeClr val="accent1"/>
              </a:fillRef>
              <a:effectRef idx="3">
                <a:schemeClr val="accent1"/>
              </a:effectRef>
              <a:fontRef idx="minor">
                <a:schemeClr val="lt1"/>
              </a:fontRef>
            </p:style>
            <p:txBody>
              <a:bodyPr spcFirstLastPara="0" vert="horz" wrap="square" lIns="6191" tIns="6191" rIns="6191" bIns="6191" numCol="1" spcCol="1270" anchor="ctr" anchorCtr="0">
                <a:noAutofit/>
              </a:bodyPr>
              <a:lstStyle/>
              <a:p>
                <a:pPr algn="ctr" defTabSz="433388">
                  <a:lnSpc>
                    <a:spcPct val="90000"/>
                  </a:lnSpc>
                  <a:spcBef>
                    <a:spcPct val="0"/>
                  </a:spcBef>
                  <a:spcAft>
                    <a:spcPct val="35000"/>
                  </a:spcAft>
                </a:pPr>
                <a:r>
                  <a:rPr lang="zh-TW" altLang="en-US" sz="13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青創及產</a:t>
                </a:r>
                <a:endParaRPr lang="en-US" altLang="zh-TW" sz="13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defTabSz="433388">
                  <a:lnSpc>
                    <a:spcPct val="90000"/>
                  </a:lnSpc>
                  <a:spcBef>
                    <a:spcPct val="0"/>
                  </a:spcBef>
                  <a:spcAft>
                    <a:spcPct val="35000"/>
                  </a:spcAft>
                </a:pPr>
                <a:r>
                  <a:rPr lang="zh-TW" altLang="en-US" sz="13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業輔導科</a:t>
                </a:r>
                <a:endParaRPr lang="en-US" altLang="zh-TW" sz="13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grpSp>
          <p:nvGrpSpPr>
            <p:cNvPr id="46" name="群組 45"/>
            <p:cNvGrpSpPr/>
            <p:nvPr/>
          </p:nvGrpSpPr>
          <p:grpSpPr>
            <a:xfrm>
              <a:off x="2827194" y="3927502"/>
              <a:ext cx="1080000" cy="720000"/>
              <a:chOff x="1818147" y="1915799"/>
              <a:chExt cx="978862" cy="489431"/>
            </a:xfrm>
            <a:solidFill>
              <a:srgbClr val="990033"/>
            </a:solidFill>
            <a:scene3d>
              <a:camera prst="orthographicFront"/>
              <a:lightRig rig="threePt" dir="t">
                <a:rot lat="0" lon="0" rev="7500000"/>
              </a:lightRig>
            </a:scene3d>
          </p:grpSpPr>
          <p:sp>
            <p:nvSpPr>
              <p:cNvPr id="61" name="矩形 60"/>
              <p:cNvSpPr/>
              <p:nvPr/>
            </p:nvSpPr>
            <p:spPr>
              <a:xfrm>
                <a:off x="1818147" y="1915799"/>
                <a:ext cx="978862" cy="489431"/>
              </a:xfrm>
              <a:prstGeom prst="rect">
                <a:avLst/>
              </a:prstGeom>
              <a:sp3d>
                <a:bevelT w="152400" h="50800" prst="softRound"/>
              </a:sp3d>
            </p:spPr>
            <p:style>
              <a:lnRef idx="0">
                <a:schemeClr val="accent6"/>
              </a:lnRef>
              <a:fillRef idx="3">
                <a:schemeClr val="accent6"/>
              </a:fillRef>
              <a:effectRef idx="3">
                <a:schemeClr val="accent6"/>
              </a:effectRef>
              <a:fontRef idx="minor">
                <a:schemeClr val="lt1"/>
              </a:fontRef>
            </p:style>
          </p:sp>
          <p:sp>
            <p:nvSpPr>
              <p:cNvPr id="62" name="文字方塊 61"/>
              <p:cNvSpPr txBox="1"/>
              <p:nvPr/>
            </p:nvSpPr>
            <p:spPr>
              <a:xfrm>
                <a:off x="1818147" y="1915799"/>
                <a:ext cx="978862" cy="489428"/>
              </a:xfrm>
              <a:prstGeom prst="rect">
                <a:avLst/>
              </a:prstGeom>
              <a:solidFill>
                <a:srgbClr val="631125"/>
              </a:solidFill>
              <a:ln/>
              <a:sp3d>
                <a:bevelT w="152400" h="50800" prst="softRound"/>
              </a:sp3d>
            </p:spPr>
            <p:style>
              <a:lnRef idx="0">
                <a:schemeClr val="accent1"/>
              </a:lnRef>
              <a:fillRef idx="3">
                <a:schemeClr val="accent1"/>
              </a:fillRef>
              <a:effectRef idx="3">
                <a:schemeClr val="accent1"/>
              </a:effectRef>
              <a:fontRef idx="minor">
                <a:schemeClr val="lt1"/>
              </a:fontRef>
            </p:style>
            <p:txBody>
              <a:bodyPr spcFirstLastPara="0" vert="horz" wrap="square" lIns="6191" tIns="6191" rIns="6191" bIns="6191" numCol="1" spcCol="1270" anchor="ctr" anchorCtr="0">
                <a:noAutofit/>
              </a:bodyPr>
              <a:lstStyle/>
              <a:p>
                <a:pPr algn="ctr" defTabSz="433388">
                  <a:lnSpc>
                    <a:spcPct val="50000"/>
                  </a:lnSpc>
                  <a:spcBef>
                    <a:spcPct val="0"/>
                  </a:spcBef>
                  <a:spcAft>
                    <a:spcPct val="35000"/>
                  </a:spcAft>
                </a:pPr>
                <a:r>
                  <a:rPr lang="zh-TW" altLang="en-US" sz="13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工商及投</a:t>
                </a:r>
                <a:endParaRPr lang="en-US" altLang="zh-TW" sz="13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defTabSz="433388">
                  <a:lnSpc>
                    <a:spcPct val="50000"/>
                  </a:lnSpc>
                  <a:spcBef>
                    <a:spcPct val="0"/>
                  </a:spcBef>
                  <a:spcAft>
                    <a:spcPct val="35000"/>
                  </a:spcAft>
                </a:pPr>
                <a:r>
                  <a:rPr lang="zh-TW" altLang="en-US" sz="13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資發展科</a:t>
                </a:r>
              </a:p>
            </p:txBody>
          </p:sp>
        </p:grpSp>
        <p:grpSp>
          <p:nvGrpSpPr>
            <p:cNvPr id="47" name="群組 46"/>
            <p:cNvGrpSpPr/>
            <p:nvPr/>
          </p:nvGrpSpPr>
          <p:grpSpPr>
            <a:xfrm>
              <a:off x="3334329" y="3473097"/>
              <a:ext cx="3456903" cy="461294"/>
              <a:chOff x="1980139" y="2872459"/>
              <a:chExt cx="4062502" cy="461294"/>
            </a:xfrm>
          </p:grpSpPr>
          <p:cxnSp>
            <p:nvCxnSpPr>
              <p:cNvPr id="55" name="直線接點 54"/>
              <p:cNvCxnSpPr/>
              <p:nvPr/>
            </p:nvCxnSpPr>
            <p:spPr>
              <a:xfrm flipV="1">
                <a:off x="1980139" y="3094026"/>
                <a:ext cx="4062502" cy="2347"/>
              </a:xfrm>
              <a:prstGeom prst="line">
                <a:avLst/>
              </a:prstGeom>
            </p:spPr>
            <p:style>
              <a:lnRef idx="3">
                <a:schemeClr val="accent5"/>
              </a:lnRef>
              <a:fillRef idx="0">
                <a:schemeClr val="accent5"/>
              </a:fillRef>
              <a:effectRef idx="2">
                <a:schemeClr val="accent5"/>
              </a:effectRef>
              <a:fontRef idx="minor">
                <a:schemeClr val="tx1"/>
              </a:fontRef>
            </p:style>
          </p:cxnSp>
          <p:cxnSp>
            <p:nvCxnSpPr>
              <p:cNvPr id="56" name="直線接點 55"/>
              <p:cNvCxnSpPr/>
              <p:nvPr/>
            </p:nvCxnSpPr>
            <p:spPr>
              <a:xfrm>
                <a:off x="1992494" y="3085867"/>
                <a:ext cx="0" cy="239092"/>
              </a:xfrm>
              <a:prstGeom prst="line">
                <a:avLst/>
              </a:prstGeom>
            </p:spPr>
            <p:style>
              <a:lnRef idx="3">
                <a:schemeClr val="accent5"/>
              </a:lnRef>
              <a:fillRef idx="0">
                <a:schemeClr val="accent5"/>
              </a:fillRef>
              <a:effectRef idx="2">
                <a:schemeClr val="accent5"/>
              </a:effectRef>
              <a:fontRef idx="minor">
                <a:schemeClr val="tx1"/>
              </a:fontRef>
            </p:style>
          </p:cxnSp>
          <p:cxnSp>
            <p:nvCxnSpPr>
              <p:cNvPr id="57" name="直線接點 56"/>
              <p:cNvCxnSpPr/>
              <p:nvPr/>
            </p:nvCxnSpPr>
            <p:spPr>
              <a:xfrm>
                <a:off x="4058776" y="2872459"/>
                <a:ext cx="0" cy="239092"/>
              </a:xfrm>
              <a:prstGeom prst="line">
                <a:avLst/>
              </a:prstGeom>
            </p:spPr>
            <p:style>
              <a:lnRef idx="3">
                <a:schemeClr val="accent5"/>
              </a:lnRef>
              <a:fillRef idx="0">
                <a:schemeClr val="accent5"/>
              </a:fillRef>
              <a:effectRef idx="2">
                <a:schemeClr val="accent5"/>
              </a:effectRef>
              <a:fontRef idx="minor">
                <a:schemeClr val="tx1"/>
              </a:fontRef>
            </p:style>
          </p:cxnSp>
          <p:cxnSp>
            <p:nvCxnSpPr>
              <p:cNvPr id="58" name="直線接點 57"/>
              <p:cNvCxnSpPr/>
              <p:nvPr/>
            </p:nvCxnSpPr>
            <p:spPr>
              <a:xfrm>
                <a:off x="3345621" y="3091755"/>
                <a:ext cx="0" cy="239092"/>
              </a:xfrm>
              <a:prstGeom prst="line">
                <a:avLst/>
              </a:prstGeom>
            </p:spPr>
            <p:style>
              <a:lnRef idx="3">
                <a:schemeClr val="accent5"/>
              </a:lnRef>
              <a:fillRef idx="0">
                <a:schemeClr val="accent5"/>
              </a:fillRef>
              <a:effectRef idx="2">
                <a:schemeClr val="accent5"/>
              </a:effectRef>
              <a:fontRef idx="minor">
                <a:schemeClr val="tx1"/>
              </a:fontRef>
            </p:style>
          </p:cxnSp>
          <p:cxnSp>
            <p:nvCxnSpPr>
              <p:cNvPr id="59" name="直線接點 58"/>
              <p:cNvCxnSpPr/>
              <p:nvPr/>
            </p:nvCxnSpPr>
            <p:spPr>
              <a:xfrm>
                <a:off x="4675658" y="3094661"/>
                <a:ext cx="0" cy="239092"/>
              </a:xfrm>
              <a:prstGeom prst="line">
                <a:avLst/>
              </a:prstGeom>
            </p:spPr>
            <p:style>
              <a:lnRef idx="3">
                <a:schemeClr val="accent5"/>
              </a:lnRef>
              <a:fillRef idx="0">
                <a:schemeClr val="accent5"/>
              </a:fillRef>
              <a:effectRef idx="2">
                <a:schemeClr val="accent5"/>
              </a:effectRef>
              <a:fontRef idx="minor">
                <a:schemeClr val="tx1"/>
              </a:fontRef>
            </p:style>
          </p:cxnSp>
          <p:cxnSp>
            <p:nvCxnSpPr>
              <p:cNvPr id="60" name="直線接點 59"/>
              <p:cNvCxnSpPr/>
              <p:nvPr/>
            </p:nvCxnSpPr>
            <p:spPr>
              <a:xfrm>
                <a:off x="6042641" y="3083843"/>
                <a:ext cx="0" cy="239092"/>
              </a:xfrm>
              <a:prstGeom prst="line">
                <a:avLst/>
              </a:prstGeom>
            </p:spPr>
            <p:style>
              <a:lnRef idx="3">
                <a:schemeClr val="accent5"/>
              </a:lnRef>
              <a:fillRef idx="0">
                <a:schemeClr val="accent5"/>
              </a:fillRef>
              <a:effectRef idx="2">
                <a:schemeClr val="accent5"/>
              </a:effectRef>
              <a:fontRef idx="minor">
                <a:schemeClr val="tx1"/>
              </a:fontRef>
            </p:style>
          </p:cxnSp>
        </p:grpSp>
        <p:grpSp>
          <p:nvGrpSpPr>
            <p:cNvPr id="48" name="群組 47"/>
            <p:cNvGrpSpPr/>
            <p:nvPr/>
          </p:nvGrpSpPr>
          <p:grpSpPr>
            <a:xfrm>
              <a:off x="8307202" y="3521410"/>
              <a:ext cx="2269690" cy="470019"/>
              <a:chOff x="7458772" y="2920772"/>
              <a:chExt cx="2269690" cy="470019"/>
            </a:xfrm>
          </p:grpSpPr>
          <p:cxnSp>
            <p:nvCxnSpPr>
              <p:cNvPr id="51" name="直線接點 50"/>
              <p:cNvCxnSpPr/>
              <p:nvPr/>
            </p:nvCxnSpPr>
            <p:spPr>
              <a:xfrm flipV="1">
                <a:off x="7458772" y="3141406"/>
                <a:ext cx="2269690" cy="9833"/>
              </a:xfrm>
              <a:prstGeom prst="line">
                <a:avLst/>
              </a:prstGeom>
            </p:spPr>
            <p:style>
              <a:lnRef idx="3">
                <a:schemeClr val="accent3"/>
              </a:lnRef>
              <a:fillRef idx="0">
                <a:schemeClr val="accent3"/>
              </a:fillRef>
              <a:effectRef idx="2">
                <a:schemeClr val="accent3"/>
              </a:effectRef>
              <a:fontRef idx="minor">
                <a:schemeClr val="tx1"/>
              </a:fontRef>
            </p:style>
          </p:cxnSp>
          <p:cxnSp>
            <p:nvCxnSpPr>
              <p:cNvPr id="52" name="直線接點 51"/>
              <p:cNvCxnSpPr/>
              <p:nvPr/>
            </p:nvCxnSpPr>
            <p:spPr>
              <a:xfrm>
                <a:off x="7470444" y="3142805"/>
                <a:ext cx="0" cy="239092"/>
              </a:xfrm>
              <a:prstGeom prst="line">
                <a:avLst/>
              </a:prstGeom>
            </p:spPr>
            <p:style>
              <a:lnRef idx="3">
                <a:schemeClr val="accent3"/>
              </a:lnRef>
              <a:fillRef idx="0">
                <a:schemeClr val="accent3"/>
              </a:fillRef>
              <a:effectRef idx="2">
                <a:schemeClr val="accent3"/>
              </a:effectRef>
              <a:fontRef idx="minor">
                <a:schemeClr val="tx1"/>
              </a:fontRef>
            </p:style>
          </p:cxnSp>
          <p:cxnSp>
            <p:nvCxnSpPr>
              <p:cNvPr id="53" name="直線接點 52"/>
              <p:cNvCxnSpPr/>
              <p:nvPr/>
            </p:nvCxnSpPr>
            <p:spPr>
              <a:xfrm flipH="1">
                <a:off x="8587901" y="2920772"/>
                <a:ext cx="2863" cy="461061"/>
              </a:xfrm>
              <a:prstGeom prst="line">
                <a:avLst/>
              </a:prstGeom>
            </p:spPr>
            <p:style>
              <a:lnRef idx="3">
                <a:schemeClr val="accent3"/>
              </a:lnRef>
              <a:fillRef idx="0">
                <a:schemeClr val="accent3"/>
              </a:fillRef>
              <a:effectRef idx="2">
                <a:schemeClr val="accent3"/>
              </a:effectRef>
              <a:fontRef idx="minor">
                <a:schemeClr val="tx1"/>
              </a:fontRef>
            </p:style>
          </p:cxnSp>
          <p:cxnSp>
            <p:nvCxnSpPr>
              <p:cNvPr id="54" name="直線接點 53"/>
              <p:cNvCxnSpPr/>
              <p:nvPr/>
            </p:nvCxnSpPr>
            <p:spPr>
              <a:xfrm flipH="1">
                <a:off x="9725923" y="3137887"/>
                <a:ext cx="1273" cy="252904"/>
              </a:xfrm>
              <a:prstGeom prst="line">
                <a:avLst/>
              </a:prstGeom>
            </p:spPr>
            <p:style>
              <a:lnRef idx="3">
                <a:schemeClr val="accent3"/>
              </a:lnRef>
              <a:fillRef idx="0">
                <a:schemeClr val="accent3"/>
              </a:fillRef>
              <a:effectRef idx="2">
                <a:schemeClr val="accent3"/>
              </a:effectRef>
              <a:fontRef idx="minor">
                <a:schemeClr val="tx1"/>
              </a:fontRef>
            </p:style>
          </p:cxnSp>
        </p:grpSp>
      </p:grpSp>
      <p:sp>
        <p:nvSpPr>
          <p:cNvPr id="75" name="文字方塊 74"/>
          <p:cNvSpPr txBox="1"/>
          <p:nvPr/>
        </p:nvSpPr>
        <p:spPr>
          <a:xfrm>
            <a:off x="3671247" y="2421737"/>
            <a:ext cx="999000" cy="405000"/>
          </a:xfrm>
          <a:prstGeom prst="rect">
            <a:avLst/>
          </a:prstGeom>
          <a:solidFill>
            <a:srgbClr val="323E50"/>
          </a:solidFill>
          <a:effectLst>
            <a:outerShdw blurRad="76200" dir="13500000" sy="23000" kx="1200000" algn="br" rotWithShape="0">
              <a:prstClr val="black">
                <a:alpha val="20000"/>
              </a:prstClr>
            </a:outerShdw>
          </a:effectLst>
          <a:scene3d>
            <a:camera prst="orthographicFront"/>
            <a:lightRig rig="threePt" dir="t"/>
          </a:scene3d>
          <a:sp3d>
            <a:bevelT w="152400" h="50800" prst="softRound"/>
          </a:sp3d>
        </p:spPr>
        <p:style>
          <a:lnRef idx="0">
            <a:schemeClr val="accent5"/>
          </a:lnRef>
          <a:fillRef idx="3">
            <a:schemeClr val="accent5"/>
          </a:fillRef>
          <a:effectRef idx="3">
            <a:schemeClr val="accent5"/>
          </a:effectRef>
          <a:fontRef idx="minor">
            <a:schemeClr val="lt1"/>
          </a:fontRef>
        </p:style>
        <p:txBody>
          <a:bodyPr spcFirstLastPara="0" vert="horz" wrap="square" lIns="6191" tIns="6191" rIns="6191" bIns="6191" numCol="1" spcCol="1270" anchor="ctr" anchorCtr="0">
            <a:noAutofit/>
          </a:bodyPr>
          <a:lstStyle/>
          <a:p>
            <a:pPr algn="ctr" defTabSz="433388">
              <a:lnSpc>
                <a:spcPct val="90000"/>
              </a:lnSpc>
              <a:spcBef>
                <a:spcPct val="0"/>
              </a:spcBef>
              <a:spcAft>
                <a:spcPct val="35000"/>
              </a:spcAft>
            </a:pPr>
            <a:r>
              <a:rPr lang="zh-TW" altLang="en-US" sz="13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產業發展處</a:t>
            </a:r>
            <a:endParaRPr lang="en-US" altLang="zh-TW" sz="13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76" name="文字方塊 75"/>
          <p:cNvSpPr txBox="1"/>
          <p:nvPr/>
        </p:nvSpPr>
        <p:spPr>
          <a:xfrm>
            <a:off x="6920642" y="2458448"/>
            <a:ext cx="999000" cy="405000"/>
          </a:xfrm>
          <a:prstGeom prst="rect">
            <a:avLst/>
          </a:prstGeom>
          <a:solidFill>
            <a:srgbClr val="695C43"/>
          </a:solidFill>
          <a:effectLst>
            <a:outerShdw blurRad="76200" dir="13500000" sy="23000" kx="1200000" algn="br" rotWithShape="0">
              <a:prstClr val="black">
                <a:alpha val="20000"/>
              </a:prstClr>
            </a:outerShdw>
          </a:effectLst>
          <a:scene3d>
            <a:camera prst="orthographicFront"/>
            <a:lightRig rig="threePt" dir="t"/>
          </a:scene3d>
          <a:sp3d>
            <a:bevelT w="152400" h="50800" prst="softRound"/>
          </a:sp3d>
        </p:spPr>
        <p:style>
          <a:lnRef idx="0">
            <a:schemeClr val="accent3"/>
          </a:lnRef>
          <a:fillRef idx="3">
            <a:schemeClr val="accent3"/>
          </a:fillRef>
          <a:effectRef idx="3">
            <a:schemeClr val="accent3"/>
          </a:effectRef>
          <a:fontRef idx="minor">
            <a:schemeClr val="lt1"/>
          </a:fontRef>
        </p:style>
        <p:txBody>
          <a:bodyPr spcFirstLastPara="0" vert="horz" wrap="square" lIns="6191" tIns="6191" rIns="6191" bIns="6191" numCol="1" spcCol="1270" anchor="ctr" anchorCtr="0">
            <a:noAutofit/>
          </a:bodyPr>
          <a:lstStyle/>
          <a:p>
            <a:pPr algn="ctr" defTabSz="433388">
              <a:lnSpc>
                <a:spcPct val="90000"/>
              </a:lnSpc>
              <a:spcBef>
                <a:spcPct val="0"/>
              </a:spcBef>
              <a:spcAft>
                <a:spcPct val="35000"/>
              </a:spcAft>
            </a:pPr>
            <a:r>
              <a:rPr lang="zh-TW" altLang="en-US" sz="13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城鄉發展處</a:t>
            </a:r>
            <a:endParaRPr lang="en-US" altLang="zh-TW" sz="13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nvGrpSpPr>
          <p:cNvPr id="77" name="群組 76"/>
          <p:cNvGrpSpPr/>
          <p:nvPr/>
        </p:nvGrpSpPr>
        <p:grpSpPr>
          <a:xfrm>
            <a:off x="6348298" y="4267932"/>
            <a:ext cx="2160000" cy="579002"/>
            <a:chOff x="5073019" y="1938391"/>
            <a:chExt cx="978862" cy="489431"/>
          </a:xfrm>
          <a:scene3d>
            <a:camera prst="orthographicFront"/>
            <a:lightRig rig="threePt" dir="t">
              <a:rot lat="0" lon="0" rev="7500000"/>
            </a:lightRig>
          </a:scene3d>
        </p:grpSpPr>
        <p:sp>
          <p:nvSpPr>
            <p:cNvPr id="78" name="矩形 77"/>
            <p:cNvSpPr/>
            <p:nvPr/>
          </p:nvSpPr>
          <p:spPr>
            <a:xfrm>
              <a:off x="5073019" y="1938391"/>
              <a:ext cx="978862" cy="489431"/>
            </a:xfrm>
            <a:prstGeom prst="rect">
              <a:avLst/>
            </a:prstGeom>
            <a:sp3d>
              <a:bevelT w="152400" h="50800" prst="softRound"/>
            </a:sp3d>
          </p:spPr>
          <p:style>
            <a:lnRef idx="0">
              <a:schemeClr val="dk1"/>
            </a:lnRef>
            <a:fillRef idx="3">
              <a:schemeClr val="dk1"/>
            </a:fillRef>
            <a:effectRef idx="3">
              <a:schemeClr val="dk1"/>
            </a:effectRef>
            <a:fontRef idx="minor">
              <a:schemeClr val="lt1"/>
            </a:fontRef>
          </p:style>
        </p:sp>
        <p:sp>
          <p:nvSpPr>
            <p:cNvPr id="79" name="文字方塊 78"/>
            <p:cNvSpPr txBox="1"/>
            <p:nvPr/>
          </p:nvSpPr>
          <p:spPr>
            <a:xfrm>
              <a:off x="5073019" y="1938391"/>
              <a:ext cx="978862" cy="489431"/>
            </a:xfrm>
            <a:prstGeom prst="rect">
              <a:avLst/>
            </a:prstGeom>
            <a:sp3d>
              <a:bevelT w="152400" h="50800" prst="softRound"/>
            </a:sp3d>
          </p:spPr>
          <p:style>
            <a:lnRef idx="0">
              <a:schemeClr val="dk1"/>
            </a:lnRef>
            <a:fillRef idx="3">
              <a:schemeClr val="dk1"/>
            </a:fillRef>
            <a:effectRef idx="3">
              <a:schemeClr val="dk1"/>
            </a:effectRef>
            <a:fontRef idx="minor">
              <a:schemeClr val="lt1"/>
            </a:fontRef>
          </p:style>
          <p:txBody>
            <a:bodyPr spcFirstLastPara="0" vert="horz" wrap="square" lIns="6191" tIns="6191" rIns="6191" bIns="6191" numCol="1" spcCol="1270" anchor="ctr" anchorCtr="0">
              <a:noAutofit/>
            </a:bodyPr>
            <a:lstStyle/>
            <a:p>
              <a:pPr marL="473869" defTabSz="433388">
                <a:lnSpc>
                  <a:spcPct val="90000"/>
                </a:lnSpc>
                <a:spcBef>
                  <a:spcPct val="0"/>
                </a:spcBef>
                <a:spcAft>
                  <a:spcPct val="35000"/>
                </a:spcAft>
              </a:pPr>
              <a:r>
                <a:rPr lang="en-US" altLang="zh-TW"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zh-TW" altLang="zh-TW" sz="15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土地安居</a:t>
              </a:r>
              <a:br>
                <a:rPr lang="en-US" altLang="zh-TW" sz="15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zh-TW" sz="15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打造宜居城市</a:t>
              </a:r>
              <a:endParaRPr lang="zh-TW" altLang="en-US" sz="15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pic>
        <p:nvPicPr>
          <p:cNvPr id="80" name="圖片 7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44457">
            <a:off x="6049460" y="3881757"/>
            <a:ext cx="1047668" cy="1047668"/>
          </a:xfrm>
          <a:prstGeom prst="rect">
            <a:avLst/>
          </a:prstGeom>
        </p:spPr>
      </p:pic>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2152" y="21965"/>
            <a:ext cx="2256067" cy="2413541"/>
          </a:xfrm>
          <a:prstGeom prst="rect">
            <a:avLst/>
          </a:prstGeom>
        </p:spPr>
      </p:pic>
      <p:sp>
        <p:nvSpPr>
          <p:cNvPr id="11" name="向下箭號 10"/>
          <p:cNvSpPr/>
          <p:nvPr/>
        </p:nvSpPr>
        <p:spPr>
          <a:xfrm>
            <a:off x="3908569" y="3837851"/>
            <a:ext cx="452336" cy="313043"/>
          </a:xfrm>
          <a:prstGeom prst="downArrow">
            <a:avLst/>
          </a:prstGeom>
          <a:solidFill>
            <a:srgbClr val="6D440D"/>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sz="1350"/>
          </a:p>
        </p:txBody>
      </p:sp>
      <p:sp>
        <p:nvSpPr>
          <p:cNvPr id="82" name="向下箭號 81"/>
          <p:cNvSpPr/>
          <p:nvPr/>
        </p:nvSpPr>
        <p:spPr>
          <a:xfrm>
            <a:off x="7205984" y="3877355"/>
            <a:ext cx="452336" cy="313043"/>
          </a:xfrm>
          <a:prstGeom prst="downArrow">
            <a:avLst/>
          </a:prstGeom>
          <a:solidFill>
            <a:srgbClr val="6D440D"/>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sz="1350"/>
          </a:p>
        </p:txBody>
      </p:sp>
      <p:sp>
        <p:nvSpPr>
          <p:cNvPr id="83" name="矩形 82"/>
          <p:cNvSpPr/>
          <p:nvPr/>
        </p:nvSpPr>
        <p:spPr>
          <a:xfrm>
            <a:off x="0" y="0"/>
            <a:ext cx="9144000" cy="94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4" name="矩形 83"/>
          <p:cNvSpPr/>
          <p:nvPr/>
        </p:nvSpPr>
        <p:spPr>
          <a:xfrm>
            <a:off x="1" y="0"/>
            <a:ext cx="95693" cy="5143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5" name="矩形 84"/>
          <p:cNvSpPr/>
          <p:nvPr/>
        </p:nvSpPr>
        <p:spPr>
          <a:xfrm>
            <a:off x="0" y="5048493"/>
            <a:ext cx="9070154" cy="94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6" name="矩形 85"/>
          <p:cNvSpPr/>
          <p:nvPr/>
        </p:nvSpPr>
        <p:spPr>
          <a:xfrm>
            <a:off x="9053560" y="5166"/>
            <a:ext cx="95693" cy="5143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 name="矩形 1"/>
          <p:cNvSpPr/>
          <p:nvPr/>
        </p:nvSpPr>
        <p:spPr>
          <a:xfrm>
            <a:off x="328808" y="3197316"/>
            <a:ext cx="2084619" cy="1246495"/>
          </a:xfrm>
          <a:prstGeom prst="rect">
            <a:avLst/>
          </a:prstGeom>
        </p:spPr>
        <p:txBody>
          <a:bodyPr wrap="square">
            <a:spAutoFit/>
          </a:bodyPr>
          <a:lstStyle/>
          <a:p>
            <a:r>
              <a:rPr lang="zh-TW" altLang="zh-TW" sz="15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1500" dirty="0">
                <a:latin typeface="標楷體" panose="03000509000000000000" pitchFamily="65" charset="-120"/>
                <a:ea typeface="標楷體" panose="03000509000000000000" pitchFamily="65" charset="-120"/>
                <a:cs typeface="DFKaiShu-SB-Estd-BF"/>
              </a:rPr>
              <a:t>金門縣政府組織自治條例」第</a:t>
            </a:r>
            <a:r>
              <a:rPr lang="en-US" altLang="zh-TW" sz="1500" dirty="0">
                <a:latin typeface="標楷體" panose="03000509000000000000" pitchFamily="65" charset="-120"/>
                <a:ea typeface="標楷體" panose="03000509000000000000" pitchFamily="65" charset="-120"/>
                <a:cs typeface="DFKaiShu-SB-Estd-BF"/>
              </a:rPr>
              <a:t>7</a:t>
            </a:r>
            <a:r>
              <a:rPr lang="zh-TW" altLang="zh-TW" sz="1500" dirty="0">
                <a:latin typeface="標楷體" panose="03000509000000000000" pitchFamily="65" charset="-120"/>
                <a:ea typeface="標楷體" panose="03000509000000000000" pitchFamily="65" charset="-120"/>
                <a:cs typeface="DFKaiShu-SB-Estd-BF"/>
              </a:rPr>
              <a:t>條、第</a:t>
            </a:r>
            <a:r>
              <a:rPr lang="en-US" altLang="zh-TW" sz="1500" dirty="0">
                <a:latin typeface="標楷體" panose="03000509000000000000" pitchFamily="65" charset="-120"/>
                <a:ea typeface="標楷體" panose="03000509000000000000" pitchFamily="65" charset="-120"/>
                <a:cs typeface="DFKaiShu-SB-Estd-BF"/>
              </a:rPr>
              <a:t>8</a:t>
            </a:r>
            <a:r>
              <a:rPr lang="zh-TW" altLang="zh-TW" sz="1500" dirty="0">
                <a:latin typeface="標楷體" panose="03000509000000000000" pitchFamily="65" charset="-120"/>
                <a:ea typeface="標楷體" panose="03000509000000000000" pitchFamily="65" charset="-120"/>
                <a:cs typeface="DFKaiShu-SB-Estd-BF"/>
              </a:rPr>
              <a:t>條及第</a:t>
            </a:r>
            <a:r>
              <a:rPr lang="en-US" altLang="zh-TW" sz="1500" dirty="0">
                <a:latin typeface="標楷體" panose="03000509000000000000" pitchFamily="65" charset="-120"/>
                <a:ea typeface="標楷體" panose="03000509000000000000" pitchFamily="65" charset="-120"/>
                <a:cs typeface="DFKaiShu-SB-Estd-BF"/>
              </a:rPr>
              <a:t>21</a:t>
            </a:r>
            <a:r>
              <a:rPr lang="zh-TW" altLang="zh-TW" sz="1500" dirty="0">
                <a:latin typeface="標楷體" panose="03000509000000000000" pitchFamily="65" charset="-120"/>
                <a:ea typeface="標楷體" panose="03000509000000000000" pitchFamily="65" charset="-120"/>
                <a:cs typeface="DFKaiShu-SB-Estd-BF"/>
              </a:rPr>
              <a:t>條暨編制表修正草案，業於</a:t>
            </a:r>
            <a:r>
              <a:rPr lang="en-US" altLang="zh-TW" sz="1500" dirty="0">
                <a:latin typeface="標楷體" panose="03000509000000000000" pitchFamily="65" charset="-120"/>
                <a:ea typeface="標楷體" panose="03000509000000000000" pitchFamily="65" charset="-120"/>
                <a:cs typeface="DFKaiShu-SB-Estd-BF"/>
              </a:rPr>
              <a:t>109</a:t>
            </a:r>
            <a:r>
              <a:rPr lang="zh-TW" altLang="zh-TW" sz="1500" dirty="0">
                <a:latin typeface="標楷體" panose="03000509000000000000" pitchFamily="65" charset="-120"/>
                <a:ea typeface="標楷體" panose="03000509000000000000" pitchFamily="65" charset="-120"/>
                <a:cs typeface="DFKaiShu-SB-Estd-BF"/>
              </a:rPr>
              <a:t>年</a:t>
            </a:r>
            <a:r>
              <a:rPr lang="en-US" altLang="zh-TW" sz="1500" dirty="0">
                <a:latin typeface="標楷體" panose="03000509000000000000" pitchFamily="65" charset="-120"/>
                <a:ea typeface="標楷體" panose="03000509000000000000" pitchFamily="65" charset="-120"/>
                <a:cs typeface="DFKaiShu-SB-Estd-BF"/>
              </a:rPr>
              <a:t>7</a:t>
            </a:r>
            <a:r>
              <a:rPr lang="zh-TW" altLang="zh-TW" sz="1500" dirty="0">
                <a:latin typeface="標楷體" panose="03000509000000000000" pitchFamily="65" charset="-120"/>
                <a:ea typeface="標楷體" panose="03000509000000000000" pitchFamily="65" charset="-120"/>
                <a:cs typeface="DFKaiShu-SB-Estd-BF"/>
              </a:rPr>
              <a:t>月</a:t>
            </a:r>
            <a:r>
              <a:rPr lang="en-US" altLang="zh-TW" sz="1500" dirty="0">
                <a:latin typeface="標楷體" panose="03000509000000000000" pitchFamily="65" charset="-120"/>
                <a:ea typeface="標楷體" panose="03000509000000000000" pitchFamily="65" charset="-120"/>
                <a:cs typeface="DFKaiShu-SB-Estd-BF"/>
              </a:rPr>
              <a:t>10</a:t>
            </a:r>
            <a:r>
              <a:rPr lang="zh-TW" altLang="zh-TW" sz="1500" dirty="0">
                <a:latin typeface="標楷體" panose="03000509000000000000" pitchFamily="65" charset="-120"/>
                <a:ea typeface="標楷體" panose="03000509000000000000" pitchFamily="65" charset="-120"/>
                <a:cs typeface="DFKaiShu-SB-Estd-BF"/>
              </a:rPr>
              <a:t>日函送貴會審查。</a:t>
            </a:r>
            <a:endParaRPr lang="zh-TW" altLang="en-US" sz="15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BE53697A-BA2D-415A-88F0-25DA7224AE2D}"/>
              </a:ext>
            </a:extLst>
          </p:cNvPr>
          <p:cNvSpPr>
            <a:spLocks noGrp="1"/>
          </p:cNvSpPr>
          <p:nvPr>
            <p:ph type="sldNum" sz="quarter" idx="12"/>
          </p:nvPr>
        </p:nvSpPr>
        <p:spPr/>
        <p:txBody>
          <a:bodyPr/>
          <a:lstStyle/>
          <a:p>
            <a:fld id="{443609E0-E1B0-48A0-A8C7-BBCC2D839C84}" type="slidenum">
              <a:rPr lang="zh-CN" altLang="en-US" smtClean="0"/>
              <a:t>5</a:t>
            </a:fld>
            <a:endParaRPr lang="zh-CN" altLang="en-US"/>
          </a:p>
        </p:txBody>
      </p:sp>
      <p:sp>
        <p:nvSpPr>
          <p:cNvPr id="81" name="任意多边形: 形状 20">
            <a:extLst>
              <a:ext uri="{FF2B5EF4-FFF2-40B4-BE49-F238E27FC236}">
                <a16:creationId xmlns:a16="http://schemas.microsoft.com/office/drawing/2014/main" id="{4C686B12-96A7-4B14-9496-B60B0CF2952C}"/>
              </a:ext>
            </a:extLst>
          </p:cNvPr>
          <p:cNvSpPr>
            <a:spLocks/>
          </p:cNvSpPr>
          <p:nvPr/>
        </p:nvSpPr>
        <p:spPr bwMode="auto">
          <a:xfrm>
            <a:off x="370002" y="287291"/>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87" name="任意多边形: 形状 22">
            <a:extLst>
              <a:ext uri="{FF2B5EF4-FFF2-40B4-BE49-F238E27FC236}">
                <a16:creationId xmlns:a16="http://schemas.microsoft.com/office/drawing/2014/main" id="{63573A26-11FE-49EF-8249-3415740ECFC5}"/>
              </a:ext>
            </a:extLst>
          </p:cNvPr>
          <p:cNvSpPr>
            <a:spLocks/>
          </p:cNvSpPr>
          <p:nvPr/>
        </p:nvSpPr>
        <p:spPr bwMode="auto">
          <a:xfrm>
            <a:off x="230784" y="86699"/>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0">
        <p:cover/>
      </p:transition>
    </mc:Choice>
    <mc:Fallback xmlns="">
      <p:transition spd="slow" advClick="0" advTm="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500"/>
                                        <p:tgtEl>
                                          <p:spTgt spid="8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wipe(down)">
                                      <p:cBhvr>
                                        <p:cTn id="1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5705284" y="99666"/>
            <a:ext cx="3364868" cy="2434124"/>
          </a:xfrm>
          <a:prstGeom prst="rect">
            <a:avLst/>
          </a:prstGeom>
        </p:spPr>
      </p:pic>
      <p:sp>
        <p:nvSpPr>
          <p:cNvPr id="4" name="矩形 3"/>
          <p:cNvSpPr/>
          <p:nvPr/>
        </p:nvSpPr>
        <p:spPr>
          <a:xfrm>
            <a:off x="914040" y="696623"/>
            <a:ext cx="4762842" cy="415498"/>
          </a:xfrm>
          <a:prstGeom prst="rect">
            <a:avLst/>
          </a:prstGeom>
        </p:spPr>
        <p:txBody>
          <a:bodyPr wrap="none">
            <a:spAutoFit/>
          </a:bodyPr>
          <a:lstStyle/>
          <a:p>
            <a:r>
              <a:rPr lang="zh-TW" altLang="en-US" sz="2100" b="1" kern="100" dirty="0">
                <a:ea typeface="標楷體" panose="03000509000000000000" pitchFamily="65" charset="-120"/>
                <a:cs typeface="Times New Roman" panose="02020603050405020304" pitchFamily="18" charset="0"/>
              </a:rPr>
              <a:t>二、任免改派送審、促進人事新陳代謝</a:t>
            </a:r>
          </a:p>
        </p:txBody>
      </p:sp>
      <p:graphicFrame>
        <p:nvGraphicFramePr>
          <p:cNvPr id="9" name="表格 8"/>
          <p:cNvGraphicFramePr>
            <a:graphicFrameLocks noGrp="1"/>
          </p:cNvGraphicFramePr>
          <p:nvPr>
            <p:extLst>
              <p:ext uri="{D42A27DB-BD31-4B8C-83A1-F6EECF244321}">
                <p14:modId xmlns:p14="http://schemas.microsoft.com/office/powerpoint/2010/main" val="550933492"/>
              </p:ext>
            </p:extLst>
          </p:nvPr>
        </p:nvGraphicFramePr>
        <p:xfrm>
          <a:off x="381000" y="1587685"/>
          <a:ext cx="4268294" cy="2448712"/>
        </p:xfrm>
        <a:graphic>
          <a:graphicData uri="http://schemas.openxmlformats.org/drawingml/2006/table">
            <a:tbl>
              <a:tblPr firstRow="1" bandRow="1">
                <a:tableStyleId>{7DF18680-E054-41AD-8BC1-D1AEF772440D}</a:tableStyleId>
              </a:tblPr>
              <a:tblGrid>
                <a:gridCol w="2682566">
                  <a:extLst>
                    <a:ext uri="{9D8B030D-6E8A-4147-A177-3AD203B41FA5}">
                      <a16:colId xmlns:a16="http://schemas.microsoft.com/office/drawing/2014/main" val="512645000"/>
                    </a:ext>
                  </a:extLst>
                </a:gridCol>
                <a:gridCol w="1585728">
                  <a:extLst>
                    <a:ext uri="{9D8B030D-6E8A-4147-A177-3AD203B41FA5}">
                      <a16:colId xmlns:a16="http://schemas.microsoft.com/office/drawing/2014/main" val="306705423"/>
                    </a:ext>
                  </a:extLst>
                </a:gridCol>
              </a:tblGrid>
              <a:tr h="306089">
                <a:tc>
                  <a:txBody>
                    <a:bodyPr/>
                    <a:lstStyle/>
                    <a:p>
                      <a:pPr algn="ctr">
                        <a:spcAft>
                          <a:spcPts val="0"/>
                        </a:spcAft>
                      </a:pPr>
                      <a:r>
                        <a:rPr lang="zh-TW" sz="1400" b="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發派類別</a:t>
                      </a:r>
                    </a:p>
                  </a:txBody>
                  <a:tcPr marL="51435" marR="51435" marT="0" marB="0" anchor="ctr"/>
                </a:tc>
                <a:tc>
                  <a:txBody>
                    <a:bodyPr/>
                    <a:lstStyle/>
                    <a:p>
                      <a:pPr algn="ctr">
                        <a:spcAft>
                          <a:spcPts val="0"/>
                        </a:spcAft>
                      </a:pPr>
                      <a:r>
                        <a:rPr lang="zh-TW" sz="1400" b="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人數</a:t>
                      </a:r>
                    </a:p>
                  </a:txBody>
                  <a:tcPr marL="51435" marR="51435" marT="0" marB="0" anchor="ctr"/>
                </a:tc>
                <a:extLst>
                  <a:ext uri="{0D108BD9-81ED-4DB2-BD59-A6C34878D82A}">
                    <a16:rowId xmlns:a16="http://schemas.microsoft.com/office/drawing/2014/main" val="3690647806"/>
                  </a:ext>
                </a:extLst>
              </a:tr>
              <a:tr h="306089">
                <a:tc>
                  <a:txBody>
                    <a:bodyPr/>
                    <a:lstStyle/>
                    <a:p>
                      <a:pPr algn="ctr">
                        <a:spcAft>
                          <a:spcPts val="0"/>
                        </a:spcAft>
                      </a:pPr>
                      <a:r>
                        <a:rPr lang="zh-TW" sz="1400" kern="100" dirty="0">
                          <a:effectLst/>
                          <a:latin typeface="標楷體" panose="03000509000000000000" pitchFamily="65" charset="-120"/>
                          <a:ea typeface="標楷體" panose="03000509000000000000" pitchFamily="65" charset="-120"/>
                        </a:rPr>
                        <a:t>調任</a:t>
                      </a:r>
                      <a:r>
                        <a:rPr lang="en-US" sz="1400" kern="100" dirty="0">
                          <a:effectLst/>
                          <a:latin typeface="標楷體" panose="03000509000000000000" pitchFamily="65" charset="-120"/>
                          <a:ea typeface="標楷體" panose="03000509000000000000" pitchFamily="65" charset="-120"/>
                        </a:rPr>
                        <a:t>/</a:t>
                      </a:r>
                      <a:r>
                        <a:rPr lang="zh-TW" sz="1400" kern="100" dirty="0">
                          <a:effectLst/>
                          <a:latin typeface="標楷體" panose="03000509000000000000" pitchFamily="65" charset="-120"/>
                          <a:ea typeface="標楷體" panose="03000509000000000000" pitchFamily="65" charset="-120"/>
                        </a:rPr>
                        <a:t>原職改派</a:t>
                      </a:r>
                    </a:p>
                  </a:txBody>
                  <a:tcPr marL="51435" marR="51435" marT="0" marB="0" anchor="ctr"/>
                </a:tc>
                <a:tc>
                  <a:txBody>
                    <a:bodyPr/>
                    <a:lstStyle/>
                    <a:p>
                      <a:pPr algn="ctr">
                        <a:spcAft>
                          <a:spcPts val="0"/>
                        </a:spcAft>
                      </a:pPr>
                      <a:r>
                        <a:rPr lang="en-US" altLang="zh-TW" sz="1400" kern="100" dirty="0">
                          <a:effectLst/>
                          <a:latin typeface="Times New Roman" panose="02020603050405020304" pitchFamily="18" charset="0"/>
                          <a:ea typeface="新細明體" panose="02020500000000000000" pitchFamily="18" charset="-120"/>
                        </a:rPr>
                        <a:t>63</a:t>
                      </a:r>
                      <a:endParaRPr lang="zh-TW" sz="1400" kern="100" dirty="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2735277646"/>
                  </a:ext>
                </a:extLst>
              </a:tr>
              <a:tr h="306089">
                <a:tc>
                  <a:txBody>
                    <a:bodyPr/>
                    <a:lstStyle/>
                    <a:p>
                      <a:pPr algn="ctr">
                        <a:spcAft>
                          <a:spcPts val="0"/>
                        </a:spcAft>
                      </a:pPr>
                      <a:r>
                        <a:rPr lang="zh-HK" sz="1400" kern="100" dirty="0">
                          <a:effectLst/>
                          <a:latin typeface="標楷體" panose="03000509000000000000" pitchFamily="65" charset="-120"/>
                          <a:ea typeface="標楷體" panose="03000509000000000000" pitchFamily="65" charset="-120"/>
                        </a:rPr>
                        <a:t>育嬰留職停薪</a:t>
                      </a:r>
                      <a:endParaRPr lang="zh-TW" sz="1400" kern="100" dirty="0">
                        <a:effectLst/>
                        <a:latin typeface="標楷體" panose="03000509000000000000" pitchFamily="65" charset="-120"/>
                        <a:ea typeface="標楷體" panose="03000509000000000000" pitchFamily="65" charset="-120"/>
                      </a:endParaRPr>
                    </a:p>
                  </a:txBody>
                  <a:tcPr marL="51435" marR="51435" marT="0" marB="0" anchor="ctr"/>
                </a:tc>
                <a:tc>
                  <a:txBody>
                    <a:bodyPr/>
                    <a:lstStyle/>
                    <a:p>
                      <a:pPr algn="ctr">
                        <a:spcAft>
                          <a:spcPts val="0"/>
                        </a:spcAft>
                      </a:pPr>
                      <a:r>
                        <a:rPr lang="en-US" altLang="zh-TW" sz="1400" kern="100" dirty="0">
                          <a:effectLst/>
                          <a:latin typeface="Times New Roman" panose="02020603050405020304" pitchFamily="18" charset="0"/>
                          <a:ea typeface="新細明體" panose="02020500000000000000" pitchFamily="18" charset="-120"/>
                        </a:rPr>
                        <a:t>4</a:t>
                      </a:r>
                      <a:endParaRPr lang="zh-TW" sz="1400" kern="100" dirty="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1552031509"/>
                  </a:ext>
                </a:extLst>
              </a:tr>
              <a:tr h="306089">
                <a:tc>
                  <a:txBody>
                    <a:bodyPr/>
                    <a:lstStyle/>
                    <a:p>
                      <a:pPr algn="ctr">
                        <a:spcAft>
                          <a:spcPts val="0"/>
                        </a:spcAft>
                      </a:pPr>
                      <a:r>
                        <a:rPr lang="zh-TW" altLang="en-US" sz="1400" kern="100" dirty="0">
                          <a:effectLst/>
                          <a:latin typeface="標楷體" panose="03000509000000000000" pitchFamily="65" charset="-120"/>
                          <a:ea typeface="標楷體" panose="03000509000000000000" pitchFamily="65" charset="-120"/>
                        </a:rPr>
                        <a:t>延長留職停薪</a:t>
                      </a:r>
                      <a:endParaRPr lang="zh-TW" sz="1400" kern="100" dirty="0">
                        <a:effectLst/>
                        <a:latin typeface="標楷體" panose="03000509000000000000" pitchFamily="65" charset="-120"/>
                        <a:ea typeface="標楷體" panose="03000509000000000000" pitchFamily="65" charset="-120"/>
                      </a:endParaRPr>
                    </a:p>
                  </a:txBody>
                  <a:tcPr marL="51435" marR="51435" marT="0" marB="0" anchor="ctr"/>
                </a:tc>
                <a:tc>
                  <a:txBody>
                    <a:bodyPr/>
                    <a:lstStyle/>
                    <a:p>
                      <a:pPr algn="ctr">
                        <a:spcAft>
                          <a:spcPts val="0"/>
                        </a:spcAft>
                      </a:pPr>
                      <a:r>
                        <a:rPr lang="en-US" altLang="zh-TW" sz="1400" kern="100" dirty="0">
                          <a:effectLst/>
                          <a:latin typeface="Times New Roman" panose="02020603050405020304" pitchFamily="18" charset="0"/>
                          <a:ea typeface="新細明體" panose="02020500000000000000" pitchFamily="18" charset="-120"/>
                        </a:rPr>
                        <a:t>1</a:t>
                      </a:r>
                      <a:endParaRPr lang="zh-TW" sz="1400" kern="100" dirty="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1790615648"/>
                  </a:ext>
                </a:extLst>
              </a:tr>
              <a:tr h="306089">
                <a:tc>
                  <a:txBody>
                    <a:bodyPr/>
                    <a:lstStyle/>
                    <a:p>
                      <a:pPr algn="ctr">
                        <a:spcAft>
                          <a:spcPts val="0"/>
                        </a:spcAft>
                      </a:pPr>
                      <a:r>
                        <a:rPr lang="zh-TW" altLang="en-US" sz="1400" kern="100" dirty="0">
                          <a:effectLst/>
                          <a:latin typeface="標楷體" panose="03000509000000000000" pitchFamily="65" charset="-120"/>
                          <a:ea typeface="標楷體" panose="03000509000000000000" pitchFamily="65" charset="-120"/>
                        </a:rPr>
                        <a:t>實務訓練期滿成績及格分發任用</a:t>
                      </a:r>
                      <a:endParaRPr lang="zh-TW" sz="1400" kern="100" dirty="0">
                        <a:effectLst/>
                        <a:latin typeface="標楷體" panose="03000509000000000000" pitchFamily="65" charset="-120"/>
                        <a:ea typeface="標楷體" panose="03000509000000000000" pitchFamily="65" charset="-120"/>
                      </a:endParaRPr>
                    </a:p>
                  </a:txBody>
                  <a:tcPr marL="51435" marR="51435" marT="0" marB="0" anchor="ctr"/>
                </a:tc>
                <a:tc>
                  <a:txBody>
                    <a:bodyPr/>
                    <a:lstStyle/>
                    <a:p>
                      <a:pPr algn="ctr">
                        <a:spcAft>
                          <a:spcPts val="0"/>
                        </a:spcAft>
                      </a:pPr>
                      <a:r>
                        <a:rPr lang="en-US" altLang="zh-TW" sz="1400" kern="100" dirty="0">
                          <a:effectLst/>
                          <a:latin typeface="Times New Roman" panose="02020603050405020304" pitchFamily="18" charset="0"/>
                          <a:ea typeface="新細明體" panose="02020500000000000000" pitchFamily="18" charset="-120"/>
                        </a:rPr>
                        <a:t>7</a:t>
                      </a:r>
                      <a:endParaRPr lang="zh-TW" sz="1400" kern="100" dirty="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1619844159"/>
                  </a:ext>
                </a:extLst>
              </a:tr>
              <a:tr h="306089">
                <a:tc>
                  <a:txBody>
                    <a:bodyPr/>
                    <a:lstStyle/>
                    <a:p>
                      <a:pPr algn="ctr">
                        <a:spcAft>
                          <a:spcPts val="0"/>
                        </a:spcAft>
                      </a:pPr>
                      <a:r>
                        <a:rPr lang="zh-TW" altLang="en-US" sz="1400" kern="100" dirty="0">
                          <a:effectLst/>
                          <a:latin typeface="標楷體" panose="03000509000000000000" pitchFamily="65" charset="-120"/>
                          <a:ea typeface="標楷體" panose="03000509000000000000" pitchFamily="65" charset="-120"/>
                        </a:rPr>
                        <a:t>回職復薪</a:t>
                      </a:r>
                      <a:endParaRPr lang="zh-TW" sz="1400" kern="100" dirty="0">
                        <a:effectLst/>
                        <a:latin typeface="標楷體" panose="03000509000000000000" pitchFamily="65" charset="-120"/>
                        <a:ea typeface="標楷體" panose="03000509000000000000" pitchFamily="65" charset="-120"/>
                      </a:endParaRPr>
                    </a:p>
                  </a:txBody>
                  <a:tcPr marL="51435" marR="51435" marT="0" marB="0" anchor="ctr"/>
                </a:tc>
                <a:tc>
                  <a:txBody>
                    <a:bodyPr/>
                    <a:lstStyle/>
                    <a:p>
                      <a:pPr algn="ctr">
                        <a:spcAft>
                          <a:spcPts val="0"/>
                        </a:spcAft>
                      </a:pPr>
                      <a:r>
                        <a:rPr lang="en-US" altLang="zh-TW" sz="1400" kern="100" dirty="0">
                          <a:effectLst/>
                          <a:latin typeface="Times New Roman" panose="02020603050405020304" pitchFamily="18" charset="0"/>
                          <a:ea typeface="新細明體" panose="02020500000000000000" pitchFamily="18" charset="-120"/>
                        </a:rPr>
                        <a:t>5</a:t>
                      </a:r>
                      <a:endParaRPr lang="zh-TW" sz="1400" kern="100" dirty="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1008627174"/>
                  </a:ext>
                </a:extLst>
              </a:tr>
              <a:tr h="306089">
                <a:tc>
                  <a:txBody>
                    <a:bodyPr/>
                    <a:lstStyle/>
                    <a:p>
                      <a:pPr algn="ctr">
                        <a:spcAft>
                          <a:spcPts val="0"/>
                        </a:spcAft>
                      </a:pPr>
                      <a:r>
                        <a:rPr lang="zh-TW" sz="1400" kern="100" dirty="0">
                          <a:effectLst/>
                          <a:latin typeface="標楷體" panose="03000509000000000000" pitchFamily="65" charset="-120"/>
                          <a:ea typeface="標楷體" panose="03000509000000000000" pitchFamily="65" charset="-120"/>
                        </a:rPr>
                        <a:t>辭職</a:t>
                      </a:r>
                    </a:p>
                  </a:txBody>
                  <a:tcPr marL="51435" marR="51435" marT="0" marB="0" anchor="ctr"/>
                </a:tc>
                <a:tc>
                  <a:txBody>
                    <a:bodyPr/>
                    <a:lstStyle/>
                    <a:p>
                      <a:pPr algn="ctr">
                        <a:spcAft>
                          <a:spcPts val="0"/>
                        </a:spcAft>
                      </a:pPr>
                      <a:r>
                        <a:rPr lang="en-US" altLang="zh-TW" sz="1400" kern="100" dirty="0">
                          <a:effectLst/>
                          <a:latin typeface="Times New Roman" panose="02020603050405020304" pitchFamily="18" charset="0"/>
                          <a:ea typeface="新細明體" panose="02020500000000000000" pitchFamily="18" charset="-120"/>
                        </a:rPr>
                        <a:t>1</a:t>
                      </a:r>
                      <a:endParaRPr lang="zh-TW" sz="1400" kern="100" dirty="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2216651023"/>
                  </a:ext>
                </a:extLst>
              </a:tr>
              <a:tr h="306089">
                <a:tc>
                  <a:txBody>
                    <a:bodyPr/>
                    <a:lstStyle/>
                    <a:p>
                      <a:pPr algn="ctr">
                        <a:spcAft>
                          <a:spcPts val="0"/>
                        </a:spcAft>
                      </a:pPr>
                      <a:r>
                        <a:rPr lang="zh-TW" sz="1400" b="1" kern="100" dirty="0">
                          <a:effectLst/>
                          <a:latin typeface="標楷體" panose="03000509000000000000" pitchFamily="65" charset="-120"/>
                          <a:ea typeface="標楷體" panose="03000509000000000000" pitchFamily="65" charset="-120"/>
                        </a:rPr>
                        <a:t>小計</a:t>
                      </a:r>
                    </a:p>
                  </a:txBody>
                  <a:tcPr marL="51435" marR="51435" marT="0" marB="0" anchor="ctr"/>
                </a:tc>
                <a:tc>
                  <a:txBody>
                    <a:bodyPr/>
                    <a:lstStyle/>
                    <a:p>
                      <a:pPr algn="ctr">
                        <a:spcAft>
                          <a:spcPts val="0"/>
                        </a:spcAft>
                      </a:pPr>
                      <a:r>
                        <a:rPr lang="en-US" altLang="zh-TW" sz="1400" b="1" kern="100" dirty="0">
                          <a:effectLst/>
                          <a:latin typeface="標楷體" panose="03000509000000000000" pitchFamily="65" charset="-120"/>
                          <a:ea typeface="標楷體" panose="03000509000000000000" pitchFamily="65" charset="-120"/>
                        </a:rPr>
                        <a:t>81</a:t>
                      </a:r>
                      <a:endParaRPr lang="zh-TW" sz="1400" b="1" kern="100" dirty="0">
                        <a:effectLst/>
                        <a:latin typeface="標楷體" panose="03000509000000000000" pitchFamily="65" charset="-120"/>
                        <a:ea typeface="標楷體" panose="03000509000000000000" pitchFamily="65" charset="-120"/>
                      </a:endParaRPr>
                    </a:p>
                  </a:txBody>
                  <a:tcPr marL="51435" marR="51435" marT="0" marB="0" anchor="ctr"/>
                </a:tc>
                <a:extLst>
                  <a:ext uri="{0D108BD9-81ED-4DB2-BD59-A6C34878D82A}">
                    <a16:rowId xmlns:a16="http://schemas.microsoft.com/office/drawing/2014/main" val="4162977906"/>
                  </a:ext>
                </a:extLst>
              </a:tr>
            </a:tbl>
          </a:graphicData>
        </a:graphic>
      </p:graphicFrame>
      <p:sp>
        <p:nvSpPr>
          <p:cNvPr id="10" name="矩形 9"/>
          <p:cNvSpPr/>
          <p:nvPr/>
        </p:nvSpPr>
        <p:spPr>
          <a:xfrm>
            <a:off x="0" y="0"/>
            <a:ext cx="9144000" cy="94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矩形 10"/>
          <p:cNvSpPr/>
          <p:nvPr/>
        </p:nvSpPr>
        <p:spPr>
          <a:xfrm>
            <a:off x="1" y="0"/>
            <a:ext cx="95693" cy="5143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2" name="矩形 11"/>
          <p:cNvSpPr/>
          <p:nvPr/>
        </p:nvSpPr>
        <p:spPr>
          <a:xfrm>
            <a:off x="0" y="5048493"/>
            <a:ext cx="9070154" cy="94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3" name="矩形 12"/>
          <p:cNvSpPr/>
          <p:nvPr/>
        </p:nvSpPr>
        <p:spPr>
          <a:xfrm>
            <a:off x="9053560" y="5166"/>
            <a:ext cx="95693" cy="5143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4" name="任意多边形: 形状 20">
            <a:extLst>
              <a:ext uri="{FF2B5EF4-FFF2-40B4-BE49-F238E27FC236}">
                <a16:creationId xmlns:a16="http://schemas.microsoft.com/office/drawing/2014/main" id="{B5FDF3F4-9DBB-497A-BDC3-FB0610976AA2}"/>
              </a:ext>
            </a:extLst>
          </p:cNvPr>
          <p:cNvSpPr>
            <a:spLocks/>
          </p:cNvSpPr>
          <p:nvPr/>
        </p:nvSpPr>
        <p:spPr bwMode="auto">
          <a:xfrm>
            <a:off x="358091" y="295439"/>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5" name="任意多边形: 形状 22">
            <a:extLst>
              <a:ext uri="{FF2B5EF4-FFF2-40B4-BE49-F238E27FC236}">
                <a16:creationId xmlns:a16="http://schemas.microsoft.com/office/drawing/2014/main" id="{1782A73D-068A-4071-B64D-47D898580182}"/>
              </a:ext>
            </a:extLst>
          </p:cNvPr>
          <p:cNvSpPr>
            <a:spLocks/>
          </p:cNvSpPr>
          <p:nvPr/>
        </p:nvSpPr>
        <p:spPr bwMode="auto">
          <a:xfrm>
            <a:off x="218873" y="94847"/>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graphicFrame>
        <p:nvGraphicFramePr>
          <p:cNvPr id="16" name="表格 15"/>
          <p:cNvGraphicFramePr>
            <a:graphicFrameLocks noGrp="1"/>
          </p:cNvGraphicFramePr>
          <p:nvPr>
            <p:extLst>
              <p:ext uri="{D42A27DB-BD31-4B8C-83A1-F6EECF244321}">
                <p14:modId xmlns:p14="http://schemas.microsoft.com/office/powerpoint/2010/main" val="2598094038"/>
              </p:ext>
            </p:extLst>
          </p:nvPr>
        </p:nvGraphicFramePr>
        <p:xfrm>
          <a:off x="5029200" y="2986421"/>
          <a:ext cx="3665669" cy="1328212"/>
        </p:xfrm>
        <a:graphic>
          <a:graphicData uri="http://schemas.openxmlformats.org/drawingml/2006/table">
            <a:tbl>
              <a:tblPr firstRow="1" bandRow="1">
                <a:tableStyleId>{93296810-A885-4BE3-A3E7-6D5BEEA58F35}</a:tableStyleId>
              </a:tblPr>
              <a:tblGrid>
                <a:gridCol w="2319183">
                  <a:extLst>
                    <a:ext uri="{9D8B030D-6E8A-4147-A177-3AD203B41FA5}">
                      <a16:colId xmlns:a16="http://schemas.microsoft.com/office/drawing/2014/main" val="1910698731"/>
                    </a:ext>
                  </a:extLst>
                </a:gridCol>
                <a:gridCol w="1346486">
                  <a:extLst>
                    <a:ext uri="{9D8B030D-6E8A-4147-A177-3AD203B41FA5}">
                      <a16:colId xmlns:a16="http://schemas.microsoft.com/office/drawing/2014/main" val="1226607935"/>
                    </a:ext>
                  </a:extLst>
                </a:gridCol>
              </a:tblGrid>
              <a:tr h="332053">
                <a:tc>
                  <a:txBody>
                    <a:bodyPr/>
                    <a:lstStyle/>
                    <a:p>
                      <a:pPr algn="ctr">
                        <a:spcAft>
                          <a:spcPts val="0"/>
                        </a:spcAft>
                      </a:pPr>
                      <a:r>
                        <a:rPr lang="zh-TW" sz="1400" kern="1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送審類別</a:t>
                      </a:r>
                      <a:endParaRPr lang="zh-TW" sz="1400" b="0" kern="1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txBody>
                  <a:tcPr marL="51435" marR="51435" marT="0" marB="0" anchor="ctr">
                    <a:solidFill>
                      <a:schemeClr val="tx2">
                        <a:lumMod val="50000"/>
                        <a:lumOff val="50000"/>
                      </a:schemeClr>
                    </a:solidFill>
                  </a:tcPr>
                </a:tc>
                <a:tc>
                  <a:txBody>
                    <a:bodyPr/>
                    <a:lstStyle/>
                    <a:p>
                      <a:pPr algn="ctr">
                        <a:spcAft>
                          <a:spcPts val="0"/>
                        </a:spcAft>
                      </a:pPr>
                      <a:r>
                        <a:rPr lang="zh-TW" sz="1400" kern="1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人數</a:t>
                      </a:r>
                      <a:endParaRPr lang="zh-TW" sz="1400" b="0" kern="1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txBody>
                  <a:tcPr marL="51435" marR="51435" marT="0" marB="0" anchor="ctr">
                    <a:solidFill>
                      <a:schemeClr val="tx2">
                        <a:lumMod val="50000"/>
                        <a:lumOff val="50000"/>
                      </a:schemeClr>
                    </a:solidFill>
                  </a:tcPr>
                </a:tc>
                <a:extLst>
                  <a:ext uri="{0D108BD9-81ED-4DB2-BD59-A6C34878D82A}">
                    <a16:rowId xmlns:a16="http://schemas.microsoft.com/office/drawing/2014/main" val="4098252764"/>
                  </a:ext>
                </a:extLst>
              </a:tr>
              <a:tr h="332053">
                <a:tc>
                  <a:txBody>
                    <a:bodyPr/>
                    <a:lstStyle/>
                    <a:p>
                      <a:pPr algn="ctr">
                        <a:spcAft>
                          <a:spcPts val="0"/>
                        </a:spcAft>
                      </a:pPr>
                      <a:r>
                        <a:rPr lang="zh-TW" sz="1400" kern="100" dirty="0">
                          <a:effectLst/>
                          <a:latin typeface="標楷體" panose="03000509000000000000" pitchFamily="65" charset="-120"/>
                          <a:ea typeface="標楷體" panose="03000509000000000000" pitchFamily="65" charset="-120"/>
                        </a:rPr>
                        <a:t>簡易送審動態案</a:t>
                      </a:r>
                      <a:endParaRPr lang="zh-TW" sz="1400" b="0" kern="100" dirty="0">
                        <a:effectLst/>
                        <a:latin typeface="標楷體" panose="03000509000000000000" pitchFamily="65" charset="-120"/>
                        <a:ea typeface="標楷體" panose="03000509000000000000" pitchFamily="65" charset="-120"/>
                      </a:endParaRPr>
                    </a:p>
                  </a:txBody>
                  <a:tcPr marL="51435" marR="51435" marT="0" marB="0" anchor="ctr">
                    <a:solidFill>
                      <a:schemeClr val="bg2">
                        <a:lumMod val="75000"/>
                      </a:schemeClr>
                    </a:solidFill>
                  </a:tcPr>
                </a:tc>
                <a:tc>
                  <a:txBody>
                    <a:bodyPr/>
                    <a:lstStyle/>
                    <a:p>
                      <a:pPr algn="ctr">
                        <a:spcAft>
                          <a:spcPts val="0"/>
                        </a:spcAft>
                      </a:pPr>
                      <a:r>
                        <a:rPr lang="en-US" sz="1200" kern="100" dirty="0">
                          <a:effectLst/>
                          <a:latin typeface="標楷體" panose="03000509000000000000" pitchFamily="65" charset="-120"/>
                          <a:ea typeface="標楷體" panose="03000509000000000000" pitchFamily="65" charset="-120"/>
                        </a:rPr>
                        <a:t>58</a:t>
                      </a:r>
                      <a:endParaRPr lang="zh-TW" sz="1200" b="0" kern="100" dirty="0">
                        <a:effectLst/>
                        <a:latin typeface="標楷體" panose="03000509000000000000" pitchFamily="65" charset="-120"/>
                        <a:ea typeface="標楷體" panose="03000509000000000000" pitchFamily="65" charset="-120"/>
                      </a:endParaRPr>
                    </a:p>
                  </a:txBody>
                  <a:tcPr marL="51435" marR="51435" marT="0" marB="0" anchor="ctr">
                    <a:solidFill>
                      <a:schemeClr val="bg2">
                        <a:lumMod val="75000"/>
                      </a:schemeClr>
                    </a:solidFill>
                  </a:tcPr>
                </a:tc>
                <a:extLst>
                  <a:ext uri="{0D108BD9-81ED-4DB2-BD59-A6C34878D82A}">
                    <a16:rowId xmlns:a16="http://schemas.microsoft.com/office/drawing/2014/main" val="1996330633"/>
                  </a:ext>
                </a:extLst>
              </a:tr>
              <a:tr h="332053">
                <a:tc>
                  <a:txBody>
                    <a:bodyPr/>
                    <a:lstStyle/>
                    <a:p>
                      <a:pPr algn="ctr">
                        <a:spcAft>
                          <a:spcPts val="0"/>
                        </a:spcAft>
                      </a:pPr>
                      <a:r>
                        <a:rPr lang="zh-TW" sz="1400" kern="100" dirty="0">
                          <a:effectLst/>
                          <a:latin typeface="標楷體" panose="03000509000000000000" pitchFamily="65" charset="-120"/>
                          <a:ea typeface="標楷體" panose="03000509000000000000" pitchFamily="65" charset="-120"/>
                        </a:rPr>
                        <a:t>擬任人員送審案</a:t>
                      </a:r>
                      <a:endParaRPr lang="zh-TW" sz="1400" b="0" kern="100" dirty="0">
                        <a:effectLst/>
                        <a:latin typeface="標楷體" panose="03000509000000000000" pitchFamily="65" charset="-120"/>
                        <a:ea typeface="標楷體" panose="03000509000000000000" pitchFamily="65" charset="-120"/>
                      </a:endParaRPr>
                    </a:p>
                  </a:txBody>
                  <a:tcPr marL="51435" marR="51435" marT="0" marB="0" anchor="ctr">
                    <a:solidFill>
                      <a:schemeClr val="bg2">
                        <a:lumMod val="95000"/>
                      </a:schemeClr>
                    </a:solidFill>
                  </a:tcPr>
                </a:tc>
                <a:tc>
                  <a:txBody>
                    <a:bodyPr/>
                    <a:lstStyle/>
                    <a:p>
                      <a:pPr algn="ctr">
                        <a:spcAft>
                          <a:spcPts val="0"/>
                        </a:spcAft>
                      </a:pPr>
                      <a:r>
                        <a:rPr lang="en-US" altLang="zh-TW" sz="1200" b="0" kern="100" dirty="0">
                          <a:effectLst/>
                          <a:latin typeface="標楷體" panose="03000509000000000000" pitchFamily="65" charset="-120"/>
                          <a:ea typeface="標楷體" panose="03000509000000000000" pitchFamily="65" charset="-120"/>
                        </a:rPr>
                        <a:t>4</a:t>
                      </a:r>
                      <a:endParaRPr lang="zh-TW" sz="1200" b="0" kern="100" dirty="0">
                        <a:effectLst/>
                        <a:latin typeface="標楷體" panose="03000509000000000000" pitchFamily="65" charset="-120"/>
                        <a:ea typeface="標楷體" panose="03000509000000000000" pitchFamily="65" charset="-120"/>
                      </a:endParaRPr>
                    </a:p>
                  </a:txBody>
                  <a:tcPr marL="51435" marR="51435" marT="0" marB="0" anchor="ctr">
                    <a:solidFill>
                      <a:schemeClr val="bg2">
                        <a:lumMod val="95000"/>
                      </a:schemeClr>
                    </a:solidFill>
                  </a:tcPr>
                </a:tc>
                <a:extLst>
                  <a:ext uri="{0D108BD9-81ED-4DB2-BD59-A6C34878D82A}">
                    <a16:rowId xmlns:a16="http://schemas.microsoft.com/office/drawing/2014/main" val="3313518165"/>
                  </a:ext>
                </a:extLst>
              </a:tr>
              <a:tr h="332053">
                <a:tc>
                  <a:txBody>
                    <a:bodyPr/>
                    <a:lstStyle/>
                    <a:p>
                      <a:pPr algn="ctr">
                        <a:spcAft>
                          <a:spcPts val="0"/>
                        </a:spcAft>
                      </a:pPr>
                      <a:r>
                        <a:rPr lang="zh-TW" sz="1400" b="1" kern="100" dirty="0">
                          <a:effectLst/>
                          <a:latin typeface="標楷體" panose="03000509000000000000" pitchFamily="65" charset="-120"/>
                          <a:ea typeface="標楷體" panose="03000509000000000000" pitchFamily="65" charset="-120"/>
                        </a:rPr>
                        <a:t>小計</a:t>
                      </a:r>
                    </a:p>
                  </a:txBody>
                  <a:tcPr marL="51435" marR="51435" marT="0" marB="0" anchor="ctr">
                    <a:solidFill>
                      <a:schemeClr val="bg2">
                        <a:lumMod val="85000"/>
                      </a:schemeClr>
                    </a:solidFill>
                  </a:tcPr>
                </a:tc>
                <a:tc>
                  <a:txBody>
                    <a:bodyPr/>
                    <a:lstStyle/>
                    <a:p>
                      <a:pPr algn="ctr">
                        <a:spcAft>
                          <a:spcPts val="0"/>
                        </a:spcAft>
                      </a:pPr>
                      <a:r>
                        <a:rPr lang="en-US" altLang="zh-TW" sz="1400" b="1" kern="100" dirty="0">
                          <a:effectLst/>
                          <a:latin typeface="標楷體" panose="03000509000000000000" pitchFamily="65" charset="-120"/>
                          <a:ea typeface="標楷體" panose="03000509000000000000" pitchFamily="65" charset="-120"/>
                        </a:rPr>
                        <a:t>62</a:t>
                      </a:r>
                      <a:endParaRPr lang="zh-TW" sz="1400" b="1" kern="100" dirty="0">
                        <a:effectLst/>
                        <a:latin typeface="標楷體" panose="03000509000000000000" pitchFamily="65" charset="-120"/>
                        <a:ea typeface="標楷體" panose="03000509000000000000" pitchFamily="65" charset="-120"/>
                      </a:endParaRPr>
                    </a:p>
                  </a:txBody>
                  <a:tcPr marL="51435" marR="51435" marT="0" marB="0" anchor="ctr">
                    <a:solidFill>
                      <a:schemeClr val="bg2">
                        <a:lumMod val="85000"/>
                      </a:schemeClr>
                    </a:solidFill>
                  </a:tcPr>
                </a:tc>
                <a:extLst>
                  <a:ext uri="{0D108BD9-81ED-4DB2-BD59-A6C34878D82A}">
                    <a16:rowId xmlns:a16="http://schemas.microsoft.com/office/drawing/2014/main" val="3371028770"/>
                  </a:ext>
                </a:extLst>
              </a:tr>
            </a:tbl>
          </a:graphicData>
        </a:graphic>
      </p:graphicFrame>
      <p:sp>
        <p:nvSpPr>
          <p:cNvPr id="19" name="矩形 18"/>
          <p:cNvSpPr/>
          <p:nvPr/>
        </p:nvSpPr>
        <p:spPr>
          <a:xfrm>
            <a:off x="1094158" y="1189384"/>
            <a:ext cx="2877711" cy="323165"/>
          </a:xfrm>
          <a:prstGeom prst="rect">
            <a:avLst/>
          </a:prstGeom>
        </p:spPr>
        <p:txBody>
          <a:bodyPr wrap="none">
            <a:spAutoFit/>
          </a:bodyPr>
          <a:lstStyle/>
          <a:p>
            <a:r>
              <a:rPr lang="en-US" altLang="zh-TW" sz="1500" b="1" dirty="0">
                <a:solidFill>
                  <a:srgbClr val="122424"/>
                </a:solidFill>
                <a:latin typeface="標楷體" panose="03000509000000000000" pitchFamily="65" charset="-120"/>
                <a:ea typeface="標楷體" panose="03000509000000000000" pitchFamily="65" charset="-120"/>
              </a:rPr>
              <a:t>111</a:t>
            </a:r>
            <a:r>
              <a:rPr lang="zh-TW" altLang="en-US" sz="1500" b="1" dirty="0">
                <a:solidFill>
                  <a:srgbClr val="122424"/>
                </a:solidFill>
                <a:latin typeface="標楷體" panose="03000509000000000000" pitchFamily="65" charset="-120"/>
                <a:ea typeface="標楷體" panose="03000509000000000000" pitchFamily="65" charset="-120"/>
              </a:rPr>
              <a:t>年</a:t>
            </a:r>
            <a:r>
              <a:rPr lang="en-US" altLang="zh-TW" sz="1500" b="1" dirty="0">
                <a:solidFill>
                  <a:srgbClr val="122424"/>
                </a:solidFill>
                <a:latin typeface="標楷體" panose="03000509000000000000" pitchFamily="65" charset="-120"/>
                <a:ea typeface="標楷體" panose="03000509000000000000" pitchFamily="65" charset="-120"/>
              </a:rPr>
              <a:t>4</a:t>
            </a:r>
            <a:r>
              <a:rPr lang="zh-TW" altLang="en-US" sz="1500" b="1" dirty="0">
                <a:solidFill>
                  <a:srgbClr val="122424"/>
                </a:solidFill>
                <a:latin typeface="標楷體" panose="03000509000000000000" pitchFamily="65" charset="-120"/>
                <a:ea typeface="標楷體" panose="03000509000000000000" pitchFamily="65" charset="-120"/>
              </a:rPr>
              <a:t>月至</a:t>
            </a:r>
            <a:r>
              <a:rPr lang="en-US" altLang="zh-TW" sz="1500" b="1" dirty="0">
                <a:solidFill>
                  <a:srgbClr val="122424"/>
                </a:solidFill>
                <a:latin typeface="標楷體" panose="03000509000000000000" pitchFamily="65" charset="-120"/>
                <a:ea typeface="標楷體" panose="03000509000000000000" pitchFamily="65" charset="-120"/>
              </a:rPr>
              <a:t>9</a:t>
            </a:r>
            <a:r>
              <a:rPr lang="zh-TW" altLang="en-US" sz="1500" b="1" dirty="0">
                <a:solidFill>
                  <a:srgbClr val="122424"/>
                </a:solidFill>
                <a:latin typeface="標楷體" panose="03000509000000000000" pitchFamily="65" charset="-120"/>
                <a:ea typeface="標楷體" panose="03000509000000000000" pitchFamily="65" charset="-120"/>
              </a:rPr>
              <a:t>月發派人數統計表</a:t>
            </a:r>
          </a:p>
        </p:txBody>
      </p:sp>
      <p:sp>
        <p:nvSpPr>
          <p:cNvPr id="20" name="矩形 19"/>
          <p:cNvSpPr/>
          <p:nvPr/>
        </p:nvSpPr>
        <p:spPr>
          <a:xfrm>
            <a:off x="5412571" y="2629052"/>
            <a:ext cx="2877711" cy="323165"/>
          </a:xfrm>
          <a:prstGeom prst="rect">
            <a:avLst/>
          </a:prstGeom>
        </p:spPr>
        <p:txBody>
          <a:bodyPr wrap="none">
            <a:spAutoFit/>
          </a:bodyPr>
          <a:lstStyle/>
          <a:p>
            <a:r>
              <a:rPr lang="en-US" altLang="zh-TW" sz="1500" b="1" dirty="0">
                <a:solidFill>
                  <a:srgbClr val="122424"/>
                </a:solidFill>
                <a:latin typeface="標楷體" panose="03000509000000000000" pitchFamily="65" charset="-120"/>
                <a:ea typeface="標楷體" panose="03000509000000000000" pitchFamily="65" charset="-120"/>
              </a:rPr>
              <a:t>111</a:t>
            </a:r>
            <a:r>
              <a:rPr lang="zh-TW" altLang="en-US" sz="1500" b="1" dirty="0">
                <a:solidFill>
                  <a:srgbClr val="122424"/>
                </a:solidFill>
                <a:latin typeface="標楷體" panose="03000509000000000000" pitchFamily="65" charset="-120"/>
                <a:ea typeface="標楷體" panose="03000509000000000000" pitchFamily="65" charset="-120"/>
              </a:rPr>
              <a:t>年</a:t>
            </a:r>
            <a:r>
              <a:rPr lang="en-US" altLang="zh-TW" sz="1500" b="1" dirty="0">
                <a:solidFill>
                  <a:srgbClr val="122424"/>
                </a:solidFill>
                <a:latin typeface="標楷體" panose="03000509000000000000" pitchFamily="65" charset="-120"/>
                <a:ea typeface="標楷體" panose="03000509000000000000" pitchFamily="65" charset="-120"/>
              </a:rPr>
              <a:t>4</a:t>
            </a:r>
            <a:r>
              <a:rPr lang="zh-TW" altLang="en-US" sz="1500" b="1" dirty="0">
                <a:solidFill>
                  <a:srgbClr val="122424"/>
                </a:solidFill>
                <a:latin typeface="標楷體" panose="03000509000000000000" pitchFamily="65" charset="-120"/>
                <a:ea typeface="標楷體" panose="03000509000000000000" pitchFamily="65" charset="-120"/>
              </a:rPr>
              <a:t>月至</a:t>
            </a:r>
            <a:r>
              <a:rPr lang="en-US" altLang="zh-TW" sz="1500" b="1" dirty="0">
                <a:solidFill>
                  <a:srgbClr val="122424"/>
                </a:solidFill>
                <a:latin typeface="標楷體" panose="03000509000000000000" pitchFamily="65" charset="-120"/>
                <a:ea typeface="標楷體" panose="03000509000000000000" pitchFamily="65" charset="-120"/>
              </a:rPr>
              <a:t>9</a:t>
            </a:r>
            <a:r>
              <a:rPr lang="zh-TW" altLang="en-US" sz="1500" b="1" dirty="0">
                <a:solidFill>
                  <a:srgbClr val="122424"/>
                </a:solidFill>
                <a:latin typeface="標楷體" panose="03000509000000000000" pitchFamily="65" charset="-120"/>
                <a:ea typeface="標楷體" panose="03000509000000000000" pitchFamily="65" charset="-120"/>
              </a:rPr>
              <a:t>月送審人數統計表</a:t>
            </a:r>
          </a:p>
        </p:txBody>
      </p:sp>
      <p:sp>
        <p:nvSpPr>
          <p:cNvPr id="2" name="投影片編號版面配置區 1">
            <a:extLst>
              <a:ext uri="{FF2B5EF4-FFF2-40B4-BE49-F238E27FC236}">
                <a16:creationId xmlns:a16="http://schemas.microsoft.com/office/drawing/2014/main" id="{B6693D96-1C16-4D64-9925-9176964A6DBF}"/>
              </a:ext>
            </a:extLst>
          </p:cNvPr>
          <p:cNvSpPr>
            <a:spLocks noGrp="1"/>
          </p:cNvSpPr>
          <p:nvPr>
            <p:ph type="sldNum" sz="quarter" idx="12"/>
          </p:nvPr>
        </p:nvSpPr>
        <p:spPr/>
        <p:txBody>
          <a:bodyPr/>
          <a:lstStyle/>
          <a:p>
            <a:fld id="{443609E0-E1B0-48A0-A8C7-BBCC2D839C84}" type="slidenum">
              <a:rPr lang="zh-CN" altLang="en-US" smtClean="0"/>
              <a:t>6</a:t>
            </a:fld>
            <a:endParaRPr lang="zh-CN" altLang="en-US"/>
          </a:p>
        </p:txBody>
      </p:sp>
    </p:spTree>
    <p:extLst>
      <p:ext uri="{BB962C8B-B14F-4D97-AF65-F5344CB8AC3E}">
        <p14:creationId xmlns:p14="http://schemas.microsoft.com/office/powerpoint/2010/main" val="329988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94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p>
        </p:txBody>
      </p:sp>
      <p:sp>
        <p:nvSpPr>
          <p:cNvPr id="6" name="矩形 5"/>
          <p:cNvSpPr/>
          <p:nvPr/>
        </p:nvSpPr>
        <p:spPr>
          <a:xfrm>
            <a:off x="1" y="0"/>
            <a:ext cx="95693" cy="5143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7" name="矩形 6"/>
          <p:cNvSpPr/>
          <p:nvPr/>
        </p:nvSpPr>
        <p:spPr>
          <a:xfrm>
            <a:off x="0" y="5048493"/>
            <a:ext cx="9070154" cy="94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矩形 7"/>
          <p:cNvSpPr/>
          <p:nvPr/>
        </p:nvSpPr>
        <p:spPr>
          <a:xfrm>
            <a:off x="9053560" y="5166"/>
            <a:ext cx="95693" cy="5143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任意多边形: 形状 22">
            <a:extLst>
              <a:ext uri="{FF2B5EF4-FFF2-40B4-BE49-F238E27FC236}">
                <a16:creationId xmlns:a16="http://schemas.microsoft.com/office/drawing/2014/main" id="{1782A73D-068A-4071-B64D-47D898580182}"/>
              </a:ext>
            </a:extLst>
          </p:cNvPr>
          <p:cNvSpPr>
            <a:spLocks/>
          </p:cNvSpPr>
          <p:nvPr/>
        </p:nvSpPr>
        <p:spPr bwMode="auto">
          <a:xfrm>
            <a:off x="218873" y="94847"/>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0" name="任意多边形: 形状 20">
            <a:extLst>
              <a:ext uri="{FF2B5EF4-FFF2-40B4-BE49-F238E27FC236}">
                <a16:creationId xmlns:a16="http://schemas.microsoft.com/office/drawing/2014/main" id="{B5FDF3F4-9DBB-497A-BDC3-FB0610976AA2}"/>
              </a:ext>
            </a:extLst>
          </p:cNvPr>
          <p:cNvSpPr>
            <a:spLocks/>
          </p:cNvSpPr>
          <p:nvPr/>
        </p:nvSpPr>
        <p:spPr bwMode="auto">
          <a:xfrm>
            <a:off x="358091" y="295439"/>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1" name="矩形 10"/>
          <p:cNvSpPr/>
          <p:nvPr/>
        </p:nvSpPr>
        <p:spPr>
          <a:xfrm>
            <a:off x="1117908" y="322960"/>
            <a:ext cx="4224233" cy="415498"/>
          </a:xfrm>
          <a:prstGeom prst="rect">
            <a:avLst/>
          </a:prstGeom>
        </p:spPr>
        <p:txBody>
          <a:bodyPr wrap="none">
            <a:spAutoFit/>
          </a:bodyPr>
          <a:lstStyle/>
          <a:p>
            <a:r>
              <a:rPr lang="zh-TW" altLang="en-US" sz="2100" b="1" kern="100" dirty="0">
                <a:ea typeface="標楷體" panose="03000509000000000000" pitchFamily="65" charset="-120"/>
                <a:cs typeface="Times New Roman" panose="02020603050405020304" pitchFamily="18" charset="0"/>
              </a:rPr>
              <a:t>三、依法考試用人、貫徹考用合一</a:t>
            </a:r>
          </a:p>
        </p:txBody>
      </p:sp>
      <p:sp>
        <p:nvSpPr>
          <p:cNvPr id="13" name="矩形 12"/>
          <p:cNvSpPr/>
          <p:nvPr/>
        </p:nvSpPr>
        <p:spPr>
          <a:xfrm>
            <a:off x="758917" y="819150"/>
            <a:ext cx="5260883" cy="784830"/>
          </a:xfrm>
          <a:prstGeom prst="rect">
            <a:avLst/>
          </a:prstGeom>
        </p:spPr>
        <p:txBody>
          <a:bodyPr wrap="square">
            <a:spAutoFit/>
          </a:bodyPr>
          <a:lstStyle/>
          <a:p>
            <a:pPr marL="0" lvl="3" algn="just">
              <a:lnSpc>
                <a:spcPts val="1800"/>
              </a:lnSpc>
            </a:pPr>
            <a:r>
              <a:rPr lang="zh-TW" altLang="zh-TW" sz="1500" kern="100" dirty="0">
                <a:latin typeface="標楷體" panose="03000509000000000000" pitchFamily="65" charset="-120"/>
                <a:ea typeface="標楷體" panose="03000509000000000000" pitchFamily="65" charset="-120"/>
              </a:rPr>
              <a:t>辦理公務人員初等考試、特種考試地方政府公務人員考試及公務人員高等考試三級考試暨普通考試等任用計畫，提昇地區公務人力素質。</a:t>
            </a:r>
            <a:endParaRPr lang="en-US" altLang="zh-TW" sz="1500" kern="100" dirty="0">
              <a:latin typeface="標楷體" panose="03000509000000000000" pitchFamily="65" charset="-120"/>
              <a:ea typeface="標楷體" panose="03000509000000000000" pitchFamily="65" charset="-120"/>
            </a:endParaRPr>
          </a:p>
        </p:txBody>
      </p:sp>
      <p:sp>
        <p:nvSpPr>
          <p:cNvPr id="23" name="矩形 22"/>
          <p:cNvSpPr/>
          <p:nvPr/>
        </p:nvSpPr>
        <p:spPr>
          <a:xfrm>
            <a:off x="5943600" y="3750914"/>
            <a:ext cx="2683235" cy="600164"/>
          </a:xfrm>
          <a:prstGeom prst="rect">
            <a:avLst/>
          </a:prstGeom>
        </p:spPr>
        <p:txBody>
          <a:bodyPr wrap="square">
            <a:spAutoFit/>
          </a:bodyPr>
          <a:lstStyle/>
          <a:p>
            <a:r>
              <a:rPr lang="en-US" altLang="zh-TW" sz="1300" kern="100" dirty="0">
                <a:solidFill>
                  <a:srgbClr val="122424"/>
                </a:solidFill>
                <a:latin typeface="標楷體" panose="03000509000000000000" pitchFamily="65" charset="-120"/>
                <a:ea typeface="標楷體" panose="03000509000000000000" pitchFamily="65" charset="-120"/>
                <a:cs typeface="Times New Roman" panose="02020603050405020304" pitchFamily="18" charset="0"/>
              </a:rPr>
              <a:t>111</a:t>
            </a:r>
            <a:r>
              <a:rPr lang="zh-TW" altLang="en-US" sz="1300" kern="100" dirty="0">
                <a:solidFill>
                  <a:srgbClr val="122424"/>
                </a:solidFill>
                <a:latin typeface="標楷體" panose="03000509000000000000" pitchFamily="65" charset="-120"/>
                <a:ea typeface="標楷體" panose="03000509000000000000" pitchFamily="65" charset="-120"/>
                <a:cs typeface="Times New Roman" panose="02020603050405020304" pitchFamily="18" charset="0"/>
              </a:rPr>
              <a:t>年公務人員高等考試三級考試暨普通考試提列缺總計</a:t>
            </a:r>
            <a:r>
              <a:rPr lang="en-US" altLang="zh-TW" sz="2000" b="1" u="sng" kern="1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1300" kern="100" dirty="0">
                <a:solidFill>
                  <a:srgbClr val="122424"/>
                </a:solidFill>
                <a:latin typeface="標楷體" panose="03000509000000000000" pitchFamily="65" charset="-120"/>
                <a:ea typeface="標楷體" panose="03000509000000000000" pitchFamily="65" charset="-120"/>
                <a:cs typeface="Times New Roman" panose="02020603050405020304" pitchFamily="18" charset="0"/>
              </a:rPr>
              <a:t>員額</a:t>
            </a:r>
            <a:endParaRPr lang="zh-TW" altLang="en-US" sz="1300" dirty="0">
              <a:solidFill>
                <a:srgbClr val="122424"/>
              </a:solidFill>
              <a:latin typeface="標楷體" panose="03000509000000000000" pitchFamily="65" charset="-120"/>
              <a:ea typeface="標楷體" panose="03000509000000000000" pitchFamily="65" charset="-120"/>
            </a:endParaRPr>
          </a:p>
        </p:txBody>
      </p:sp>
      <p:pic>
        <p:nvPicPr>
          <p:cNvPr id="25" name="Picture 2" descr="美國大學入學條件—SAT考試準備指南"/>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7515" y="251416"/>
            <a:ext cx="2339285" cy="15600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2" name="矩形 21"/>
          <p:cNvSpPr/>
          <p:nvPr/>
        </p:nvSpPr>
        <p:spPr>
          <a:xfrm>
            <a:off x="1535813" y="1887928"/>
            <a:ext cx="4883093" cy="323165"/>
          </a:xfrm>
          <a:prstGeom prst="rect">
            <a:avLst/>
          </a:prstGeom>
        </p:spPr>
        <p:txBody>
          <a:bodyPr wrap="square">
            <a:spAutoFit/>
          </a:bodyPr>
          <a:lstStyle/>
          <a:p>
            <a:r>
              <a:rPr lang="en-US" altLang="zh-TW" sz="1500" b="1" kern="100" dirty="0">
                <a:solidFill>
                  <a:srgbClr val="122424"/>
                </a:solidFill>
                <a:latin typeface="標楷體" panose="03000509000000000000" pitchFamily="65" charset="-120"/>
                <a:ea typeface="標楷體" panose="03000509000000000000" pitchFamily="65" charset="-120"/>
                <a:cs typeface="Times New Roman" panose="02020603050405020304" pitchFamily="18" charset="0"/>
              </a:rPr>
              <a:t>111</a:t>
            </a:r>
            <a:r>
              <a:rPr lang="zh-TW" altLang="en-US" sz="1500" b="1" kern="100" dirty="0">
                <a:solidFill>
                  <a:srgbClr val="122424"/>
                </a:solidFill>
                <a:latin typeface="標楷體" panose="03000509000000000000" pitchFamily="65" charset="-120"/>
                <a:ea typeface="標楷體" panose="03000509000000000000" pitchFamily="65" charset="-120"/>
                <a:cs typeface="Times New Roman" panose="02020603050405020304" pitchFamily="18" charset="0"/>
              </a:rPr>
              <a:t>公務人員高等考試三級考試暨普通考試提列缺額表</a:t>
            </a:r>
            <a:endParaRPr lang="zh-TW" altLang="en-US" sz="1500" b="1" dirty="0">
              <a:solidFill>
                <a:srgbClr val="122424"/>
              </a:solidFill>
              <a:latin typeface="標楷體" panose="03000509000000000000" pitchFamily="65" charset="-120"/>
              <a:ea typeface="標楷體" panose="03000509000000000000" pitchFamily="65" charset="-120"/>
            </a:endParaRPr>
          </a:p>
        </p:txBody>
      </p:sp>
      <p:pic>
        <p:nvPicPr>
          <p:cNvPr id="17" name="圖片 16">
            <a:extLst>
              <a:ext uri="{FF2B5EF4-FFF2-40B4-BE49-F238E27FC236}">
                <a16:creationId xmlns:a16="http://schemas.microsoft.com/office/drawing/2014/main" id="{90BB80C6-ADE9-4997-AFE6-5E0F821D45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7453" y="3579097"/>
            <a:ext cx="829000" cy="1139519"/>
          </a:xfrm>
          <a:prstGeom prst="rect">
            <a:avLst/>
          </a:prstGeom>
        </p:spPr>
      </p:pic>
      <p:sp>
        <p:nvSpPr>
          <p:cNvPr id="2" name="投影片編號版面配置區 1">
            <a:extLst>
              <a:ext uri="{FF2B5EF4-FFF2-40B4-BE49-F238E27FC236}">
                <a16:creationId xmlns:a16="http://schemas.microsoft.com/office/drawing/2014/main" id="{488D0B9F-32F2-4490-8420-1919F9B86327}"/>
              </a:ext>
            </a:extLst>
          </p:cNvPr>
          <p:cNvSpPr>
            <a:spLocks noGrp="1"/>
          </p:cNvSpPr>
          <p:nvPr>
            <p:ph type="sldNum" sz="quarter" idx="12"/>
          </p:nvPr>
        </p:nvSpPr>
        <p:spPr/>
        <p:txBody>
          <a:bodyPr/>
          <a:lstStyle/>
          <a:p>
            <a:fld id="{443609E0-E1B0-48A0-A8C7-BBCC2D839C84}" type="slidenum">
              <a:rPr lang="zh-CN" altLang="en-US" smtClean="0"/>
              <a:t>7</a:t>
            </a:fld>
            <a:endParaRPr lang="zh-CN" altLang="en-US"/>
          </a:p>
        </p:txBody>
      </p:sp>
      <p:graphicFrame>
        <p:nvGraphicFramePr>
          <p:cNvPr id="3" name="表格 2">
            <a:extLst>
              <a:ext uri="{FF2B5EF4-FFF2-40B4-BE49-F238E27FC236}">
                <a16:creationId xmlns:a16="http://schemas.microsoft.com/office/drawing/2014/main" id="{DCC253C9-34C5-4282-9609-DC9A1300F7A9}"/>
              </a:ext>
            </a:extLst>
          </p:cNvPr>
          <p:cNvGraphicFramePr>
            <a:graphicFrameLocks noGrp="1"/>
          </p:cNvGraphicFramePr>
          <p:nvPr>
            <p:extLst>
              <p:ext uri="{D42A27DB-BD31-4B8C-83A1-F6EECF244321}">
                <p14:modId xmlns:p14="http://schemas.microsoft.com/office/powerpoint/2010/main" val="3477040784"/>
              </p:ext>
            </p:extLst>
          </p:nvPr>
        </p:nvGraphicFramePr>
        <p:xfrm>
          <a:off x="469044" y="2338685"/>
          <a:ext cx="3941684" cy="2225040"/>
        </p:xfrm>
        <a:graphic>
          <a:graphicData uri="http://schemas.openxmlformats.org/drawingml/2006/table">
            <a:tbl>
              <a:tblPr firstRow="1" bandRow="1">
                <a:tableStyleId>{5C22544A-7EE6-4342-B048-85BDC9FD1C3A}</a:tableStyleId>
              </a:tblPr>
              <a:tblGrid>
                <a:gridCol w="1710191">
                  <a:extLst>
                    <a:ext uri="{9D8B030D-6E8A-4147-A177-3AD203B41FA5}">
                      <a16:colId xmlns:a16="http://schemas.microsoft.com/office/drawing/2014/main" val="3292910218"/>
                    </a:ext>
                  </a:extLst>
                </a:gridCol>
                <a:gridCol w="1143000">
                  <a:extLst>
                    <a:ext uri="{9D8B030D-6E8A-4147-A177-3AD203B41FA5}">
                      <a16:colId xmlns:a16="http://schemas.microsoft.com/office/drawing/2014/main" val="285892528"/>
                    </a:ext>
                  </a:extLst>
                </a:gridCol>
                <a:gridCol w="1088493">
                  <a:extLst>
                    <a:ext uri="{9D8B030D-6E8A-4147-A177-3AD203B41FA5}">
                      <a16:colId xmlns:a16="http://schemas.microsoft.com/office/drawing/2014/main" val="2612195695"/>
                    </a:ext>
                  </a:extLst>
                </a:gridCol>
              </a:tblGrid>
              <a:tr h="370840">
                <a:tc>
                  <a:txBody>
                    <a:bodyPr/>
                    <a:lstStyle/>
                    <a:p>
                      <a:pPr algn="ctr">
                        <a:spcAft>
                          <a:spcPts val="0"/>
                        </a:spcAft>
                      </a:pPr>
                      <a:r>
                        <a:rPr lang="zh-TW" sz="1500" kern="100" dirty="0">
                          <a:effectLst/>
                          <a:latin typeface="標楷體" panose="03000509000000000000" pitchFamily="65" charset="-120"/>
                          <a:ea typeface="標楷體" panose="03000509000000000000" pitchFamily="65" charset="-120"/>
                        </a:rPr>
                        <a:t>提報考試等別</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zh-TW" sz="1500" kern="100" dirty="0">
                          <a:effectLst/>
                          <a:latin typeface="標楷體" panose="03000509000000000000" pitchFamily="65" charset="-120"/>
                          <a:ea typeface="標楷體" panose="03000509000000000000" pitchFamily="65" charset="-120"/>
                        </a:rPr>
                        <a:t>類科</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zh-TW" sz="1500" kern="100" dirty="0">
                          <a:effectLst/>
                          <a:latin typeface="標楷體" panose="03000509000000000000" pitchFamily="65" charset="-120"/>
                          <a:ea typeface="標楷體" panose="03000509000000000000" pitchFamily="65" charset="-120"/>
                        </a:rPr>
                        <a:t>職缺數</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473929973"/>
                  </a:ext>
                </a:extLst>
              </a:tr>
              <a:tr h="370840">
                <a:tc rowSpan="4">
                  <a:txBody>
                    <a:bodyPr/>
                    <a:lstStyle/>
                    <a:p>
                      <a:pPr algn="ctr"/>
                      <a:r>
                        <a:rPr lang="zh-TW" altLang="zh-TW" sz="1500" kern="1200" dirty="0">
                          <a:solidFill>
                            <a:schemeClr val="dk1"/>
                          </a:solidFill>
                          <a:effectLst/>
                          <a:latin typeface="標楷體" panose="03000509000000000000" pitchFamily="65" charset="-120"/>
                          <a:ea typeface="標楷體" panose="03000509000000000000" pitchFamily="65" charset="-120"/>
                          <a:cs typeface="+mn-cs"/>
                        </a:rPr>
                        <a:t>高等考試三級考試</a:t>
                      </a:r>
                      <a:endParaRPr lang="zh-TW" altLang="en-US" sz="1500" dirty="0">
                        <a:latin typeface="標楷體" panose="03000509000000000000" pitchFamily="65" charset="-120"/>
                        <a:ea typeface="標楷體" panose="03000509000000000000" pitchFamily="65" charset="-120"/>
                      </a:endParaRPr>
                    </a:p>
                  </a:txBody>
                  <a:tcPr anchor="ctr"/>
                </a:tc>
                <a:tc>
                  <a:txBody>
                    <a:bodyPr/>
                    <a:lstStyle/>
                    <a:p>
                      <a:pPr algn="ctr">
                        <a:spcAft>
                          <a:spcPts val="0"/>
                        </a:spcAft>
                      </a:pPr>
                      <a:r>
                        <a:rPr lang="zh-TW" sz="1500" kern="100" dirty="0">
                          <a:effectLst/>
                          <a:latin typeface="標楷體" panose="03000509000000000000" pitchFamily="65" charset="-120"/>
                          <a:ea typeface="標楷體" panose="03000509000000000000" pitchFamily="65" charset="-120"/>
                          <a:cs typeface="新細明體" panose="02020500000000000000" pitchFamily="18" charset="-120"/>
                        </a:rPr>
                        <a:t>財稅行政</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1500" kern="100">
                          <a:effectLst/>
                          <a:latin typeface="標楷體" panose="03000509000000000000" pitchFamily="65" charset="-120"/>
                          <a:ea typeface="標楷體" panose="03000509000000000000" pitchFamily="65" charset="-120"/>
                        </a:rPr>
                        <a:t>1</a:t>
                      </a:r>
                      <a:endParaRPr lang="zh-TW" sz="1200" kern="10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690516051"/>
                  </a:ext>
                </a:extLst>
              </a:tr>
              <a:tr h="370840">
                <a:tc vMerge="1">
                  <a:txBody>
                    <a:bodyPr/>
                    <a:lstStyle/>
                    <a:p>
                      <a:endParaRPr lang="zh-TW" altLang="en-US" sz="1500" dirty="0">
                        <a:latin typeface="標楷體" panose="03000509000000000000" pitchFamily="65" charset="-120"/>
                        <a:ea typeface="標楷體" panose="03000509000000000000" pitchFamily="65" charset="-120"/>
                      </a:endParaRPr>
                    </a:p>
                  </a:txBody>
                  <a:tcPr/>
                </a:tc>
                <a:tc>
                  <a:txBody>
                    <a:bodyPr/>
                    <a:lstStyle/>
                    <a:p>
                      <a:pPr algn="ctr">
                        <a:spcAft>
                          <a:spcPts val="0"/>
                        </a:spcAft>
                      </a:pPr>
                      <a:r>
                        <a:rPr lang="zh-TW" sz="1500" kern="100" dirty="0">
                          <a:effectLst/>
                          <a:latin typeface="標楷體" panose="03000509000000000000" pitchFamily="65" charset="-120"/>
                          <a:ea typeface="標楷體" panose="03000509000000000000" pitchFamily="65" charset="-120"/>
                          <a:cs typeface="新細明體" panose="02020500000000000000" pitchFamily="18" charset="-120"/>
                        </a:rPr>
                        <a:t>資訊處理</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1500" kern="100">
                          <a:effectLst/>
                          <a:latin typeface="標楷體" panose="03000509000000000000" pitchFamily="65" charset="-120"/>
                          <a:ea typeface="標楷體" panose="03000509000000000000" pitchFamily="65" charset="-120"/>
                        </a:rPr>
                        <a:t>1</a:t>
                      </a:r>
                      <a:endParaRPr lang="zh-TW" sz="1200" kern="10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896443982"/>
                  </a:ext>
                </a:extLst>
              </a:tr>
              <a:tr h="370840">
                <a:tc vMerge="1">
                  <a:txBody>
                    <a:bodyPr/>
                    <a:lstStyle/>
                    <a:p>
                      <a:endParaRPr lang="zh-TW" altLang="en-US" dirty="0">
                        <a:latin typeface="標楷體" panose="03000509000000000000" pitchFamily="65" charset="-120"/>
                        <a:ea typeface="標楷體" panose="03000509000000000000" pitchFamily="65" charset="-120"/>
                      </a:endParaRPr>
                    </a:p>
                  </a:txBody>
                  <a:tcPr/>
                </a:tc>
                <a:tc>
                  <a:txBody>
                    <a:bodyPr/>
                    <a:lstStyle/>
                    <a:p>
                      <a:pPr algn="ctr">
                        <a:spcAft>
                          <a:spcPts val="0"/>
                        </a:spcAft>
                      </a:pPr>
                      <a:r>
                        <a:rPr lang="zh-TW" sz="1500" kern="100" dirty="0">
                          <a:effectLst/>
                          <a:latin typeface="標楷體" panose="03000509000000000000" pitchFamily="65" charset="-120"/>
                          <a:ea typeface="標楷體" panose="03000509000000000000" pitchFamily="65" charset="-120"/>
                          <a:cs typeface="新細明體" panose="02020500000000000000" pitchFamily="18" charset="-120"/>
                        </a:rPr>
                        <a:t>水產技術</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1500" kern="100">
                          <a:effectLst/>
                          <a:latin typeface="標楷體" panose="03000509000000000000" pitchFamily="65" charset="-120"/>
                          <a:ea typeface="標楷體" panose="03000509000000000000" pitchFamily="65" charset="-120"/>
                        </a:rPr>
                        <a:t>1</a:t>
                      </a:r>
                      <a:endParaRPr lang="zh-TW" sz="1200" kern="10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486768798"/>
                  </a:ext>
                </a:extLst>
              </a:tr>
              <a:tr h="370840">
                <a:tc vMerge="1">
                  <a:txBody>
                    <a:bodyPr/>
                    <a:lstStyle/>
                    <a:p>
                      <a:endParaRPr lang="zh-TW" altLang="en-US" dirty="0">
                        <a:latin typeface="標楷體" panose="03000509000000000000" pitchFamily="65" charset="-120"/>
                        <a:ea typeface="標楷體" panose="03000509000000000000" pitchFamily="65" charset="-120"/>
                      </a:endParaRPr>
                    </a:p>
                  </a:txBody>
                  <a:tcPr/>
                </a:tc>
                <a:tc>
                  <a:txBody>
                    <a:bodyPr/>
                    <a:lstStyle/>
                    <a:p>
                      <a:pPr algn="ctr">
                        <a:spcAft>
                          <a:spcPts val="0"/>
                        </a:spcAft>
                      </a:pPr>
                      <a:r>
                        <a:rPr lang="zh-TW" sz="1500" kern="100" dirty="0">
                          <a:effectLst/>
                          <a:latin typeface="標楷體" panose="03000509000000000000" pitchFamily="65" charset="-120"/>
                          <a:ea typeface="標楷體" panose="03000509000000000000" pitchFamily="65" charset="-120"/>
                        </a:rPr>
                        <a:t>社會行政</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algn="ctr">
                        <a:spcAft>
                          <a:spcPts val="0"/>
                        </a:spcAft>
                      </a:pPr>
                      <a:r>
                        <a:rPr lang="en-US" sz="1500" kern="100" dirty="0">
                          <a:effectLst/>
                          <a:latin typeface="標楷體" panose="03000509000000000000" pitchFamily="65" charset="-120"/>
                          <a:ea typeface="標楷體" panose="03000509000000000000" pitchFamily="65" charset="-120"/>
                        </a:rPr>
                        <a:t>1</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2071917646"/>
                  </a:ext>
                </a:extLst>
              </a:tr>
              <a:tr h="370840">
                <a:tc>
                  <a:txBody>
                    <a:bodyPr/>
                    <a:lstStyle/>
                    <a:p>
                      <a:pPr algn="ctr"/>
                      <a:r>
                        <a:rPr lang="zh-TW" altLang="en-US" sz="1600" b="1" dirty="0">
                          <a:latin typeface="標楷體" panose="03000509000000000000" pitchFamily="65" charset="-120"/>
                          <a:ea typeface="標楷體" panose="03000509000000000000" pitchFamily="65" charset="-120"/>
                        </a:rPr>
                        <a:t>小計</a:t>
                      </a:r>
                    </a:p>
                  </a:txBody>
                  <a:tcPr anchor="ctr"/>
                </a:tc>
                <a:tc gridSpan="2">
                  <a:txBody>
                    <a:bodyPr/>
                    <a:lstStyle/>
                    <a:p>
                      <a:pPr algn="ctr"/>
                      <a:r>
                        <a:rPr lang="en-US" altLang="zh-TW" sz="1600" b="1" dirty="0">
                          <a:latin typeface="標楷體" panose="03000509000000000000" pitchFamily="65" charset="-120"/>
                          <a:ea typeface="標楷體" panose="03000509000000000000" pitchFamily="65" charset="-120"/>
                        </a:rPr>
                        <a:t>4</a:t>
                      </a:r>
                      <a:endParaRPr lang="zh-TW" altLang="en-US" sz="1600" b="1" dirty="0">
                        <a:latin typeface="標楷體" panose="03000509000000000000" pitchFamily="65" charset="-120"/>
                        <a:ea typeface="標楷體" panose="03000509000000000000" pitchFamily="65" charset="-120"/>
                      </a:endParaRPr>
                    </a:p>
                  </a:txBody>
                  <a:tcPr anchor="ctr"/>
                </a:tc>
                <a:tc hMerge="1">
                  <a:txBody>
                    <a:bodyPr/>
                    <a:lstStyle/>
                    <a:p>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3547311969"/>
                  </a:ext>
                </a:extLst>
              </a:tr>
            </a:tbl>
          </a:graphicData>
        </a:graphic>
      </p:graphicFrame>
      <p:graphicFrame>
        <p:nvGraphicFramePr>
          <p:cNvPr id="4" name="表格 3">
            <a:extLst>
              <a:ext uri="{FF2B5EF4-FFF2-40B4-BE49-F238E27FC236}">
                <a16:creationId xmlns:a16="http://schemas.microsoft.com/office/drawing/2014/main" id="{AE33322F-472F-4C88-B380-0CB16233564B}"/>
              </a:ext>
            </a:extLst>
          </p:cNvPr>
          <p:cNvGraphicFramePr>
            <a:graphicFrameLocks noGrp="1"/>
          </p:cNvGraphicFramePr>
          <p:nvPr>
            <p:extLst>
              <p:ext uri="{D42A27DB-BD31-4B8C-83A1-F6EECF244321}">
                <p14:modId xmlns:p14="http://schemas.microsoft.com/office/powerpoint/2010/main" val="2692530100"/>
              </p:ext>
            </p:extLst>
          </p:nvPr>
        </p:nvGraphicFramePr>
        <p:xfrm>
          <a:off x="4782616" y="2453708"/>
          <a:ext cx="3551644" cy="1112520"/>
        </p:xfrm>
        <a:graphic>
          <a:graphicData uri="http://schemas.openxmlformats.org/drawingml/2006/table">
            <a:tbl>
              <a:tblPr firstRow="1" bandRow="1">
                <a:tableStyleId>{073A0DAA-6AF3-43AB-8588-CEC1D06C72B9}</a:tableStyleId>
              </a:tblPr>
              <a:tblGrid>
                <a:gridCol w="1387774">
                  <a:extLst>
                    <a:ext uri="{9D8B030D-6E8A-4147-A177-3AD203B41FA5}">
                      <a16:colId xmlns:a16="http://schemas.microsoft.com/office/drawing/2014/main" val="4208371226"/>
                    </a:ext>
                  </a:extLst>
                </a:gridCol>
                <a:gridCol w="991968">
                  <a:extLst>
                    <a:ext uri="{9D8B030D-6E8A-4147-A177-3AD203B41FA5}">
                      <a16:colId xmlns:a16="http://schemas.microsoft.com/office/drawing/2014/main" val="3045804716"/>
                    </a:ext>
                  </a:extLst>
                </a:gridCol>
                <a:gridCol w="1171902">
                  <a:extLst>
                    <a:ext uri="{9D8B030D-6E8A-4147-A177-3AD203B41FA5}">
                      <a16:colId xmlns:a16="http://schemas.microsoft.com/office/drawing/2014/main" val="4278369798"/>
                    </a:ext>
                  </a:extLst>
                </a:gridCol>
              </a:tblGrid>
              <a:tr h="370840">
                <a:tc>
                  <a:txBody>
                    <a:bodyPr/>
                    <a:lstStyle/>
                    <a:p>
                      <a:pPr algn="ctr">
                        <a:spcAft>
                          <a:spcPts val="0"/>
                        </a:spcAft>
                      </a:pPr>
                      <a:r>
                        <a:rPr lang="zh-TW" sz="1500" kern="100" dirty="0">
                          <a:effectLst/>
                          <a:latin typeface="標楷體" panose="03000509000000000000" pitchFamily="65" charset="-120"/>
                          <a:ea typeface="標楷體" panose="03000509000000000000" pitchFamily="65" charset="-120"/>
                        </a:rPr>
                        <a:t>提報考試等別</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solidFill>
                      <a:schemeClr val="tx1">
                        <a:lumMod val="50000"/>
                        <a:lumOff val="50000"/>
                      </a:schemeClr>
                    </a:solidFill>
                  </a:tcPr>
                </a:tc>
                <a:tc>
                  <a:txBody>
                    <a:bodyPr/>
                    <a:lstStyle/>
                    <a:p>
                      <a:pPr algn="ctr">
                        <a:spcAft>
                          <a:spcPts val="0"/>
                        </a:spcAft>
                      </a:pPr>
                      <a:r>
                        <a:rPr lang="zh-TW" sz="1500" kern="100" dirty="0">
                          <a:effectLst/>
                          <a:latin typeface="標楷體" panose="03000509000000000000" pitchFamily="65" charset="-120"/>
                          <a:ea typeface="標楷體" panose="03000509000000000000" pitchFamily="65" charset="-120"/>
                        </a:rPr>
                        <a:t>類科</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solidFill>
                      <a:schemeClr val="tx1">
                        <a:lumMod val="50000"/>
                        <a:lumOff val="50000"/>
                      </a:schemeClr>
                    </a:solidFill>
                  </a:tcPr>
                </a:tc>
                <a:tc>
                  <a:txBody>
                    <a:bodyPr/>
                    <a:lstStyle/>
                    <a:p>
                      <a:pPr algn="ctr">
                        <a:spcAft>
                          <a:spcPts val="0"/>
                        </a:spcAft>
                      </a:pPr>
                      <a:r>
                        <a:rPr lang="zh-TW" sz="1500" kern="100" dirty="0">
                          <a:effectLst/>
                          <a:latin typeface="標楷體" panose="03000509000000000000" pitchFamily="65" charset="-120"/>
                          <a:ea typeface="標楷體" panose="03000509000000000000" pitchFamily="65" charset="-120"/>
                        </a:rPr>
                        <a:t>職缺數</a:t>
                      </a:r>
                      <a:endParaRPr lang="zh-TW" sz="1200" kern="100" dirty="0">
                        <a:effectLst/>
                        <a:latin typeface="標楷體" panose="03000509000000000000" pitchFamily="65" charset="-120"/>
                        <a:ea typeface="標楷體" panose="03000509000000000000" pitchFamily="65" charset="-120"/>
                      </a:endParaRPr>
                    </a:p>
                  </a:txBody>
                  <a:tcPr marL="68580" marR="68580" marT="0" marB="0" anchor="ctr">
                    <a:solidFill>
                      <a:schemeClr val="tx1">
                        <a:lumMod val="50000"/>
                        <a:lumOff val="50000"/>
                      </a:schemeClr>
                    </a:solidFill>
                  </a:tcPr>
                </a:tc>
                <a:extLst>
                  <a:ext uri="{0D108BD9-81ED-4DB2-BD59-A6C34878D82A}">
                    <a16:rowId xmlns:a16="http://schemas.microsoft.com/office/drawing/2014/main" val="347707961"/>
                  </a:ext>
                </a:extLst>
              </a:tr>
              <a:tr h="370840">
                <a:tc>
                  <a:txBody>
                    <a:bodyPr/>
                    <a:lstStyle/>
                    <a:p>
                      <a:r>
                        <a:rPr lang="zh-TW" altLang="zh-TW" sz="1500" kern="1200" dirty="0">
                          <a:solidFill>
                            <a:schemeClr val="dk1"/>
                          </a:solidFill>
                          <a:effectLst/>
                          <a:latin typeface="標楷體" panose="03000509000000000000" pitchFamily="65" charset="-120"/>
                          <a:ea typeface="標楷體" panose="03000509000000000000" pitchFamily="65" charset="-120"/>
                          <a:cs typeface="+mn-cs"/>
                        </a:rPr>
                        <a:t>普通考試</a:t>
                      </a:r>
                      <a:endParaRPr lang="zh-TW" altLang="en-US" sz="1500" dirty="0">
                        <a:latin typeface="標楷體" panose="03000509000000000000" pitchFamily="65" charset="-120"/>
                        <a:ea typeface="標楷體" panose="03000509000000000000" pitchFamily="65" charset="-120"/>
                      </a:endParaRPr>
                    </a:p>
                  </a:txBody>
                  <a:tcPr/>
                </a:tc>
                <a:tc>
                  <a:txBody>
                    <a:bodyPr/>
                    <a:lstStyle/>
                    <a:p>
                      <a:pPr algn="ctr">
                        <a:spcAft>
                          <a:spcPts val="0"/>
                        </a:spcAft>
                      </a:pPr>
                      <a:r>
                        <a:rPr lang="zh-TW" sz="1500" kern="100" dirty="0">
                          <a:effectLst/>
                          <a:latin typeface="Times New Roman" panose="02020603050405020304" pitchFamily="18" charset="0"/>
                          <a:ea typeface="標楷體" panose="03000509000000000000" pitchFamily="65" charset="-120"/>
                          <a:cs typeface="新細明體" panose="02020500000000000000" pitchFamily="18" charset="-120"/>
                        </a:rPr>
                        <a:t>土木工程</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500" kern="100" dirty="0">
                          <a:effectLst/>
                          <a:latin typeface="Times New Roman" panose="02020603050405020304" pitchFamily="18" charset="0"/>
                          <a:ea typeface="標楷體" panose="03000509000000000000" pitchFamily="65" charset="-120"/>
                        </a:rPr>
                        <a:t>2</a:t>
                      </a:r>
                      <a:endParaRPr lang="zh-TW" sz="1200" kern="100" dirty="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3408728782"/>
                  </a:ext>
                </a:extLst>
              </a:tr>
              <a:tr h="370840">
                <a:tc>
                  <a:txBody>
                    <a:bodyPr/>
                    <a:lstStyle/>
                    <a:p>
                      <a:pPr algn="ctr"/>
                      <a:r>
                        <a:rPr lang="zh-TW" altLang="en-US" sz="1600" b="1" dirty="0">
                          <a:latin typeface="標楷體" panose="03000509000000000000" pitchFamily="65" charset="-120"/>
                          <a:ea typeface="標楷體" panose="03000509000000000000" pitchFamily="65" charset="-120"/>
                        </a:rPr>
                        <a:t>小計</a:t>
                      </a:r>
                    </a:p>
                  </a:txBody>
                  <a:tcPr anchor="ctr"/>
                </a:tc>
                <a:tc gridSpan="2">
                  <a:txBody>
                    <a:bodyPr/>
                    <a:lstStyle/>
                    <a:p>
                      <a:pPr algn="ctr"/>
                      <a:r>
                        <a:rPr lang="en-US" altLang="zh-TW" sz="1600" b="1" dirty="0">
                          <a:latin typeface="標楷體" panose="03000509000000000000" pitchFamily="65" charset="-120"/>
                          <a:ea typeface="標楷體" panose="03000509000000000000" pitchFamily="65" charset="-120"/>
                        </a:rPr>
                        <a:t>4</a:t>
                      </a:r>
                      <a:endParaRPr lang="zh-TW" altLang="en-US" sz="1600" b="1" dirty="0">
                        <a:latin typeface="標楷體" panose="03000509000000000000" pitchFamily="65" charset="-120"/>
                        <a:ea typeface="標楷體" panose="03000509000000000000" pitchFamily="65" charset="-120"/>
                      </a:endParaRPr>
                    </a:p>
                  </a:txBody>
                  <a:tcPr anchor="ctr"/>
                </a:tc>
                <a:tc hMerge="1">
                  <a:txBody>
                    <a:bodyPr/>
                    <a:lstStyle/>
                    <a:p>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2021492766"/>
                  </a:ext>
                </a:extLst>
              </a:tr>
            </a:tbl>
          </a:graphicData>
        </a:graphic>
      </p:graphicFrame>
      <p:sp>
        <p:nvSpPr>
          <p:cNvPr id="19" name="語音泡泡: 矩形 18">
            <a:extLst>
              <a:ext uri="{FF2B5EF4-FFF2-40B4-BE49-F238E27FC236}">
                <a16:creationId xmlns:a16="http://schemas.microsoft.com/office/drawing/2014/main" id="{55F9E2D9-94D0-42D9-9EF6-6649A9C189BD}"/>
              </a:ext>
            </a:extLst>
          </p:cNvPr>
          <p:cNvSpPr/>
          <p:nvPr/>
        </p:nvSpPr>
        <p:spPr>
          <a:xfrm>
            <a:off x="5638800" y="4467121"/>
            <a:ext cx="2876550" cy="252849"/>
          </a:xfrm>
          <a:prstGeom prst="wedgeRectCallout">
            <a:avLst>
              <a:gd name="adj1" fmla="val -44144"/>
              <a:gd name="adj2" fmla="val -86863"/>
            </a:avLst>
          </a:prstGeom>
          <a:solidFill>
            <a:srgbClr val="FBFCC8"/>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0B35C8E7-226C-4596-8195-CCDF3CD75BA6}"/>
              </a:ext>
            </a:extLst>
          </p:cNvPr>
          <p:cNvSpPr/>
          <p:nvPr/>
        </p:nvSpPr>
        <p:spPr>
          <a:xfrm>
            <a:off x="5636342" y="4442971"/>
            <a:ext cx="3126658" cy="276999"/>
          </a:xfrm>
          <a:prstGeom prst="rect">
            <a:avLst/>
          </a:prstGeom>
        </p:spPr>
        <p:txBody>
          <a:bodyPr vert="horz" wrap="square">
            <a:spAutoFit/>
          </a:bodyPr>
          <a:lstStyle/>
          <a:p>
            <a:r>
              <a:rPr lang="zh-TW" altLang="en-US" sz="1200" b="1" kern="100" dirty="0">
                <a:solidFill>
                  <a:srgbClr val="001C54"/>
                </a:solidFill>
                <a:latin typeface="標楷體" panose="03000509000000000000" pitchFamily="65" charset="-120"/>
                <a:ea typeface="標楷體" panose="03000509000000000000" pitchFamily="65" charset="-120"/>
                <a:cs typeface="Times New Roman" panose="02020603050405020304" pitchFamily="18" charset="0"/>
              </a:rPr>
              <a:t>以上分發結果約於一一二年十月公告喲！</a:t>
            </a:r>
            <a:endParaRPr lang="zh-TW" altLang="en-US" sz="1200" b="1" dirty="0">
              <a:solidFill>
                <a:srgbClr val="001C54"/>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4327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語音泡泡: 矩形 11">
            <a:extLst>
              <a:ext uri="{FF2B5EF4-FFF2-40B4-BE49-F238E27FC236}">
                <a16:creationId xmlns:a16="http://schemas.microsoft.com/office/drawing/2014/main" id="{A00280ED-D7E5-4A13-9280-D9FBCBD85221}"/>
              </a:ext>
            </a:extLst>
          </p:cNvPr>
          <p:cNvSpPr/>
          <p:nvPr/>
        </p:nvSpPr>
        <p:spPr>
          <a:xfrm>
            <a:off x="8574298" y="933346"/>
            <a:ext cx="264902" cy="3379221"/>
          </a:xfrm>
          <a:prstGeom prst="wedgeRectCallout">
            <a:avLst>
              <a:gd name="adj1" fmla="val -91862"/>
              <a:gd name="adj2" fmla="val 38544"/>
            </a:avLst>
          </a:prstGeom>
          <a:solidFill>
            <a:srgbClr val="FBFCC8"/>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0" y="0"/>
            <a:ext cx="9144000" cy="94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solidFill>
                <a:schemeClr val="accent3">
                  <a:lumMod val="50000"/>
                </a:schemeClr>
              </a:solidFill>
            </a:endParaRPr>
          </a:p>
        </p:txBody>
      </p:sp>
      <p:sp>
        <p:nvSpPr>
          <p:cNvPr id="6" name="矩形 5"/>
          <p:cNvSpPr/>
          <p:nvPr/>
        </p:nvSpPr>
        <p:spPr>
          <a:xfrm>
            <a:off x="1" y="0"/>
            <a:ext cx="95693" cy="5143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7" name="矩形 6"/>
          <p:cNvSpPr/>
          <p:nvPr/>
        </p:nvSpPr>
        <p:spPr>
          <a:xfrm>
            <a:off x="0" y="5048493"/>
            <a:ext cx="9070154" cy="94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矩形 7"/>
          <p:cNvSpPr/>
          <p:nvPr/>
        </p:nvSpPr>
        <p:spPr>
          <a:xfrm>
            <a:off x="9053560" y="5166"/>
            <a:ext cx="95693" cy="5143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任意多边形: 形状 22">
            <a:extLst>
              <a:ext uri="{FF2B5EF4-FFF2-40B4-BE49-F238E27FC236}">
                <a16:creationId xmlns:a16="http://schemas.microsoft.com/office/drawing/2014/main" id="{1782A73D-068A-4071-B64D-47D898580182}"/>
              </a:ext>
            </a:extLst>
          </p:cNvPr>
          <p:cNvSpPr>
            <a:spLocks/>
          </p:cNvSpPr>
          <p:nvPr/>
        </p:nvSpPr>
        <p:spPr bwMode="auto">
          <a:xfrm>
            <a:off x="218873" y="94847"/>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0" name="任意多边形: 形状 20">
            <a:extLst>
              <a:ext uri="{FF2B5EF4-FFF2-40B4-BE49-F238E27FC236}">
                <a16:creationId xmlns:a16="http://schemas.microsoft.com/office/drawing/2014/main" id="{B5FDF3F4-9DBB-497A-BDC3-FB0610976AA2}"/>
              </a:ext>
            </a:extLst>
          </p:cNvPr>
          <p:cNvSpPr>
            <a:spLocks/>
          </p:cNvSpPr>
          <p:nvPr/>
        </p:nvSpPr>
        <p:spPr bwMode="auto">
          <a:xfrm>
            <a:off x="358091" y="295439"/>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4" name="矩形 13"/>
          <p:cNvSpPr/>
          <p:nvPr/>
        </p:nvSpPr>
        <p:spPr>
          <a:xfrm>
            <a:off x="2308640" y="209550"/>
            <a:ext cx="4452874" cy="323165"/>
          </a:xfrm>
          <a:prstGeom prst="rect">
            <a:avLst/>
          </a:prstGeom>
        </p:spPr>
        <p:txBody>
          <a:bodyPr wrap="square">
            <a:spAutoFit/>
          </a:bodyPr>
          <a:lstStyle/>
          <a:p>
            <a:r>
              <a:rPr lang="en-US" altLang="zh-TW" sz="1500" b="1" kern="100" dirty="0">
                <a:solidFill>
                  <a:srgbClr val="122424"/>
                </a:solidFill>
                <a:latin typeface="標楷體" panose="03000509000000000000" pitchFamily="65" charset="-120"/>
                <a:ea typeface="標楷體" panose="03000509000000000000" pitchFamily="65" charset="-120"/>
                <a:cs typeface="Times New Roman" panose="02020603050405020304" pitchFamily="18" charset="0"/>
              </a:rPr>
              <a:t>111</a:t>
            </a:r>
            <a:r>
              <a:rPr lang="zh-TW" altLang="en-US" sz="1500" b="1" kern="100" dirty="0">
                <a:solidFill>
                  <a:srgbClr val="122424"/>
                </a:solidFill>
                <a:latin typeface="標楷體" panose="03000509000000000000" pitchFamily="65" charset="-120"/>
                <a:ea typeface="標楷體" panose="03000509000000000000" pitchFamily="65" charset="-120"/>
                <a:cs typeface="Times New Roman" panose="02020603050405020304" pitchFamily="18" charset="0"/>
              </a:rPr>
              <a:t>特種考試地方政府公務人員考試提列缺額表</a:t>
            </a:r>
            <a:endParaRPr lang="zh-TW" altLang="en-US" sz="1500" b="1" dirty="0">
              <a:solidFill>
                <a:srgbClr val="122424"/>
              </a:solidFill>
              <a:latin typeface="標楷體" panose="03000509000000000000" pitchFamily="65" charset="-120"/>
              <a:ea typeface="標楷體" panose="03000509000000000000" pitchFamily="65" charset="-120"/>
            </a:endParaRPr>
          </a:p>
        </p:txBody>
      </p:sp>
      <p:graphicFrame>
        <p:nvGraphicFramePr>
          <p:cNvPr id="16" name="表格 15"/>
          <p:cNvGraphicFramePr>
            <a:graphicFrameLocks noGrp="1"/>
          </p:cNvGraphicFramePr>
          <p:nvPr>
            <p:extLst>
              <p:ext uri="{D42A27DB-BD31-4B8C-83A1-F6EECF244321}">
                <p14:modId xmlns:p14="http://schemas.microsoft.com/office/powerpoint/2010/main" val="2616935225"/>
              </p:ext>
            </p:extLst>
          </p:nvPr>
        </p:nvGraphicFramePr>
        <p:xfrm>
          <a:off x="4606219" y="666750"/>
          <a:ext cx="3362547" cy="3114201"/>
        </p:xfrm>
        <a:graphic>
          <a:graphicData uri="http://schemas.openxmlformats.org/drawingml/2006/table">
            <a:tbl>
              <a:tblPr firstRow="1" bandRow="1">
                <a:tableStyleId>{073A0DAA-6AF3-43AB-8588-CEC1D06C72B9}</a:tableStyleId>
              </a:tblPr>
              <a:tblGrid>
                <a:gridCol w="1307822">
                  <a:extLst>
                    <a:ext uri="{9D8B030D-6E8A-4147-A177-3AD203B41FA5}">
                      <a16:colId xmlns:a16="http://schemas.microsoft.com/office/drawing/2014/main" val="2008746377"/>
                    </a:ext>
                  </a:extLst>
                </a:gridCol>
                <a:gridCol w="1397213">
                  <a:extLst>
                    <a:ext uri="{9D8B030D-6E8A-4147-A177-3AD203B41FA5}">
                      <a16:colId xmlns:a16="http://schemas.microsoft.com/office/drawing/2014/main" val="397423378"/>
                    </a:ext>
                  </a:extLst>
                </a:gridCol>
                <a:gridCol w="657512">
                  <a:extLst>
                    <a:ext uri="{9D8B030D-6E8A-4147-A177-3AD203B41FA5}">
                      <a16:colId xmlns:a16="http://schemas.microsoft.com/office/drawing/2014/main" val="903536631"/>
                    </a:ext>
                  </a:extLst>
                </a:gridCol>
              </a:tblGrid>
              <a:tr h="318795">
                <a:tc>
                  <a:txBody>
                    <a:bodyPr/>
                    <a:lstStyle/>
                    <a:p>
                      <a:pPr algn="ctr">
                        <a:spcAft>
                          <a:spcPts val="0"/>
                        </a:spcAft>
                      </a:pPr>
                      <a:r>
                        <a:rPr lang="zh-TW" sz="130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提報考試等別</a:t>
                      </a:r>
                    </a:p>
                  </a:txBody>
                  <a:tcPr marL="51435" marR="51435" marT="0" marB="0" anchor="ctr">
                    <a:solidFill>
                      <a:schemeClr val="tx2">
                        <a:lumMod val="50000"/>
                        <a:lumOff val="50000"/>
                      </a:schemeClr>
                    </a:solidFill>
                  </a:tcPr>
                </a:tc>
                <a:tc>
                  <a:txBody>
                    <a:bodyPr/>
                    <a:lstStyle/>
                    <a:p>
                      <a:pPr algn="ctr">
                        <a:spcAft>
                          <a:spcPts val="0"/>
                        </a:spcAft>
                      </a:pPr>
                      <a:r>
                        <a:rPr lang="zh-TW" sz="130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類科</a:t>
                      </a:r>
                    </a:p>
                  </a:txBody>
                  <a:tcPr marL="51435" marR="51435" marT="0" marB="0" anchor="ctr">
                    <a:solidFill>
                      <a:schemeClr val="tx2">
                        <a:lumMod val="50000"/>
                        <a:lumOff val="50000"/>
                      </a:schemeClr>
                    </a:solidFill>
                  </a:tcPr>
                </a:tc>
                <a:tc>
                  <a:txBody>
                    <a:bodyPr/>
                    <a:lstStyle/>
                    <a:p>
                      <a:pPr algn="ctr">
                        <a:spcAft>
                          <a:spcPts val="0"/>
                        </a:spcAft>
                      </a:pPr>
                      <a:r>
                        <a:rPr lang="zh-TW" sz="130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職缺數</a:t>
                      </a:r>
                    </a:p>
                  </a:txBody>
                  <a:tcPr marL="51435" marR="51435" marT="0" marB="0" anchor="ctr">
                    <a:solidFill>
                      <a:schemeClr val="tx2">
                        <a:lumMod val="50000"/>
                        <a:lumOff val="50000"/>
                      </a:schemeClr>
                    </a:solidFill>
                  </a:tcPr>
                </a:tc>
                <a:extLst>
                  <a:ext uri="{0D108BD9-81ED-4DB2-BD59-A6C34878D82A}">
                    <a16:rowId xmlns:a16="http://schemas.microsoft.com/office/drawing/2014/main" val="3705782990"/>
                  </a:ext>
                </a:extLst>
              </a:tr>
              <a:tr h="250700">
                <a:tc rowSpan="10">
                  <a:txBody>
                    <a:bodyPr/>
                    <a:lstStyle/>
                    <a:p>
                      <a:pPr algn="ctr"/>
                      <a:r>
                        <a:rPr lang="zh-TW" altLang="en-US" sz="1300" dirty="0">
                          <a:latin typeface="標楷體" panose="03000509000000000000" pitchFamily="65" charset="-120"/>
                          <a:ea typeface="標楷體" panose="03000509000000000000" pitchFamily="65" charset="-120"/>
                        </a:rPr>
                        <a:t>四等考試</a:t>
                      </a:r>
                    </a:p>
                  </a:txBody>
                  <a:tcPr marL="68580" marR="68580" marT="34290" marB="34290" anchor="ctr"/>
                </a:tc>
                <a:tc>
                  <a:txBody>
                    <a:bodyPr/>
                    <a:lstStyle/>
                    <a:p>
                      <a:pPr algn="ctr">
                        <a:spcAft>
                          <a:spcPts val="0"/>
                        </a:spcAft>
                      </a:pPr>
                      <a:r>
                        <a:rPr lang="zh-TW" sz="1300" kern="100" dirty="0">
                          <a:effectLst/>
                          <a:latin typeface="標楷體" panose="03000509000000000000" pitchFamily="65" charset="-120"/>
                          <a:ea typeface="標楷體" panose="03000509000000000000" pitchFamily="65" charset="-120"/>
                        </a:rPr>
                        <a:t>景觀</a:t>
                      </a:r>
                    </a:p>
                  </a:txBody>
                  <a:tcPr marL="68580" marR="68580" marT="0" marB="0" anchor="ctr"/>
                </a:tc>
                <a:tc>
                  <a:txBody>
                    <a:bodyPr/>
                    <a:lstStyle/>
                    <a:p>
                      <a:pPr algn="ctr">
                        <a:spcAft>
                          <a:spcPts val="0"/>
                        </a:spcAft>
                      </a:pPr>
                      <a:r>
                        <a:rPr lang="en-US" sz="1300" kern="100">
                          <a:effectLst/>
                          <a:latin typeface="標楷體" panose="03000509000000000000" pitchFamily="65" charset="-120"/>
                          <a:ea typeface="標楷體" panose="03000509000000000000" pitchFamily="65" charset="-120"/>
                        </a:rPr>
                        <a:t>1</a:t>
                      </a:r>
                      <a:endParaRPr lang="zh-TW" sz="1300" kern="10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166133177"/>
                  </a:ext>
                </a:extLst>
              </a:tr>
              <a:tr h="250700">
                <a:tc vMerge="1">
                  <a:txBody>
                    <a:bodyPr/>
                    <a:lstStyle/>
                    <a:p>
                      <a:pPr algn="ctr"/>
                      <a:endParaRPr lang="zh-TW" altLang="en-US" sz="1800" dirty="0">
                        <a:latin typeface="標楷體" panose="03000509000000000000" pitchFamily="65" charset="-120"/>
                        <a:ea typeface="標楷體" panose="03000509000000000000" pitchFamily="65" charset="-120"/>
                      </a:endParaRPr>
                    </a:p>
                  </a:txBody>
                  <a:tcPr anchor="ctr"/>
                </a:tc>
                <a:tc>
                  <a:txBody>
                    <a:bodyPr/>
                    <a:lstStyle/>
                    <a:p>
                      <a:pPr algn="ctr">
                        <a:spcAft>
                          <a:spcPts val="0"/>
                        </a:spcAft>
                      </a:pPr>
                      <a:r>
                        <a:rPr lang="zh-TW" sz="1300" kern="100" dirty="0">
                          <a:effectLst/>
                          <a:latin typeface="標楷體" panose="03000509000000000000" pitchFamily="65" charset="-120"/>
                          <a:ea typeface="標楷體" panose="03000509000000000000" pitchFamily="65" charset="-120"/>
                        </a:rPr>
                        <a:t>交通行政</a:t>
                      </a:r>
                    </a:p>
                  </a:txBody>
                  <a:tcPr marL="68580" marR="68580" marT="0" marB="0" anchor="ctr"/>
                </a:tc>
                <a:tc>
                  <a:txBody>
                    <a:bodyPr/>
                    <a:lstStyle/>
                    <a:p>
                      <a:pPr algn="ctr">
                        <a:spcAft>
                          <a:spcPts val="0"/>
                        </a:spcAft>
                      </a:pPr>
                      <a:r>
                        <a:rPr lang="en-US" sz="1300" kern="100">
                          <a:effectLst/>
                          <a:latin typeface="標楷體" panose="03000509000000000000" pitchFamily="65" charset="-120"/>
                          <a:ea typeface="標楷體" panose="03000509000000000000" pitchFamily="65" charset="-120"/>
                        </a:rPr>
                        <a:t>3</a:t>
                      </a:r>
                      <a:endParaRPr lang="zh-TW" sz="1300" kern="10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2023760240"/>
                  </a:ext>
                </a:extLst>
              </a:tr>
              <a:tr h="250700">
                <a:tc vMerge="1">
                  <a:txBody>
                    <a:bodyPr/>
                    <a:lstStyle/>
                    <a:p>
                      <a:pPr algn="ctr"/>
                      <a:endParaRPr lang="zh-TW" altLang="en-US" sz="1800" dirty="0">
                        <a:latin typeface="標楷體" panose="03000509000000000000" pitchFamily="65" charset="-120"/>
                        <a:ea typeface="標楷體" panose="03000509000000000000" pitchFamily="65" charset="-120"/>
                      </a:endParaRPr>
                    </a:p>
                  </a:txBody>
                  <a:tcPr anchor="ctr"/>
                </a:tc>
                <a:tc>
                  <a:txBody>
                    <a:bodyPr/>
                    <a:lstStyle/>
                    <a:p>
                      <a:pPr algn="ctr">
                        <a:spcAft>
                          <a:spcPts val="0"/>
                        </a:spcAft>
                      </a:pPr>
                      <a:r>
                        <a:rPr lang="zh-TW" sz="1300" kern="100" dirty="0">
                          <a:effectLst/>
                          <a:latin typeface="標楷體" panose="03000509000000000000" pitchFamily="65" charset="-120"/>
                          <a:ea typeface="標楷體" panose="03000509000000000000" pitchFamily="65" charset="-120"/>
                        </a:rPr>
                        <a:t>地政</a:t>
                      </a:r>
                    </a:p>
                  </a:txBody>
                  <a:tcPr marL="68580" marR="68580" marT="0" marB="0" anchor="ctr"/>
                </a:tc>
                <a:tc>
                  <a:txBody>
                    <a:bodyPr/>
                    <a:lstStyle/>
                    <a:p>
                      <a:pPr algn="ctr">
                        <a:spcAft>
                          <a:spcPts val="0"/>
                        </a:spcAft>
                      </a:pPr>
                      <a:r>
                        <a:rPr lang="en-US" sz="1300" kern="100">
                          <a:effectLst/>
                          <a:latin typeface="標楷體" panose="03000509000000000000" pitchFamily="65" charset="-120"/>
                          <a:ea typeface="標楷體" panose="03000509000000000000" pitchFamily="65" charset="-120"/>
                        </a:rPr>
                        <a:t>1</a:t>
                      </a:r>
                      <a:endParaRPr lang="zh-TW" sz="1300" kern="10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904858986"/>
                  </a:ext>
                </a:extLst>
              </a:tr>
              <a:tr h="250700">
                <a:tc vMerge="1">
                  <a:txBody>
                    <a:bodyPr/>
                    <a:lstStyle/>
                    <a:p>
                      <a:endParaRPr lang="zh-TW" altLang="en-US"/>
                    </a:p>
                  </a:txBody>
                  <a:tcPr/>
                </a:tc>
                <a:tc>
                  <a:txBody>
                    <a:bodyPr/>
                    <a:lstStyle/>
                    <a:p>
                      <a:pPr algn="ctr">
                        <a:spcAft>
                          <a:spcPts val="0"/>
                        </a:spcAft>
                      </a:pPr>
                      <a:r>
                        <a:rPr lang="zh-TW" sz="1300" kern="100" dirty="0">
                          <a:effectLst/>
                          <a:latin typeface="標楷體" panose="03000509000000000000" pitchFamily="65" charset="-120"/>
                          <a:ea typeface="標楷體" panose="03000509000000000000" pitchFamily="65" charset="-120"/>
                        </a:rPr>
                        <a:t>一般行政</a:t>
                      </a:r>
                    </a:p>
                  </a:txBody>
                  <a:tcPr marL="68580" marR="68580" marT="0" marB="0" anchor="ctr"/>
                </a:tc>
                <a:tc>
                  <a:txBody>
                    <a:bodyPr/>
                    <a:lstStyle/>
                    <a:p>
                      <a:pPr algn="ctr">
                        <a:spcAft>
                          <a:spcPts val="0"/>
                        </a:spcAft>
                      </a:pPr>
                      <a:r>
                        <a:rPr lang="en-US" sz="1300" kern="100">
                          <a:effectLst/>
                          <a:latin typeface="標楷體" panose="03000509000000000000" pitchFamily="65" charset="-120"/>
                          <a:ea typeface="標楷體" panose="03000509000000000000" pitchFamily="65" charset="-120"/>
                        </a:rPr>
                        <a:t>4</a:t>
                      </a:r>
                      <a:endParaRPr lang="zh-TW" sz="1300" kern="10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3306059796"/>
                  </a:ext>
                </a:extLst>
              </a:tr>
              <a:tr h="250700">
                <a:tc vMerge="1">
                  <a:txBody>
                    <a:bodyPr/>
                    <a:lstStyle/>
                    <a:p>
                      <a:endParaRPr lang="zh-TW" altLang="en-US"/>
                    </a:p>
                  </a:txBody>
                  <a:tcPr/>
                </a:tc>
                <a:tc>
                  <a:txBody>
                    <a:bodyPr/>
                    <a:lstStyle/>
                    <a:p>
                      <a:pPr algn="ctr">
                        <a:spcAft>
                          <a:spcPts val="0"/>
                        </a:spcAft>
                      </a:pPr>
                      <a:r>
                        <a:rPr lang="zh-TW" sz="1300" kern="100" dirty="0">
                          <a:effectLst/>
                          <a:latin typeface="標楷體" panose="03000509000000000000" pitchFamily="65" charset="-120"/>
                          <a:ea typeface="標楷體" panose="03000509000000000000" pitchFamily="65" charset="-120"/>
                        </a:rPr>
                        <a:t>測量製圖</a:t>
                      </a:r>
                    </a:p>
                  </a:txBody>
                  <a:tcPr marL="68580" marR="68580" marT="0" marB="0" anchor="ctr"/>
                </a:tc>
                <a:tc>
                  <a:txBody>
                    <a:bodyPr/>
                    <a:lstStyle/>
                    <a:p>
                      <a:pPr algn="ctr">
                        <a:spcAft>
                          <a:spcPts val="0"/>
                        </a:spcAft>
                      </a:pPr>
                      <a:r>
                        <a:rPr lang="en-US" sz="1300" kern="100" dirty="0">
                          <a:effectLst/>
                          <a:latin typeface="標楷體" panose="03000509000000000000" pitchFamily="65" charset="-120"/>
                          <a:ea typeface="標楷體" panose="03000509000000000000" pitchFamily="65" charset="-120"/>
                        </a:rPr>
                        <a:t>2</a:t>
                      </a:r>
                      <a:endParaRPr lang="zh-TW" sz="13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632694288"/>
                  </a:ext>
                </a:extLst>
              </a:tr>
              <a:tr h="250700">
                <a:tc vMerge="1">
                  <a:txBody>
                    <a:bodyPr/>
                    <a:lstStyle/>
                    <a:p>
                      <a:pPr algn="ctr"/>
                      <a:endParaRPr lang="zh-TW" altLang="en-US" sz="1800" dirty="0">
                        <a:latin typeface="標楷體" panose="03000509000000000000" pitchFamily="65" charset="-120"/>
                        <a:ea typeface="標楷體" panose="03000509000000000000" pitchFamily="65" charset="-120"/>
                      </a:endParaRPr>
                    </a:p>
                  </a:txBody>
                  <a:tcPr anchor="ctr"/>
                </a:tc>
                <a:tc>
                  <a:txBody>
                    <a:bodyPr/>
                    <a:lstStyle/>
                    <a:p>
                      <a:pPr algn="ctr">
                        <a:spcAft>
                          <a:spcPts val="0"/>
                        </a:spcAft>
                      </a:pPr>
                      <a:r>
                        <a:rPr lang="zh-TW" sz="1300" kern="100">
                          <a:effectLst/>
                          <a:latin typeface="標楷體" panose="03000509000000000000" pitchFamily="65" charset="-120"/>
                          <a:ea typeface="標楷體" panose="03000509000000000000" pitchFamily="65" charset="-120"/>
                        </a:rPr>
                        <a:t>新聞</a:t>
                      </a:r>
                    </a:p>
                  </a:txBody>
                  <a:tcPr marL="68580" marR="68580" marT="0" marB="0" anchor="ctr"/>
                </a:tc>
                <a:tc>
                  <a:txBody>
                    <a:bodyPr/>
                    <a:lstStyle/>
                    <a:p>
                      <a:pPr algn="ctr">
                        <a:spcAft>
                          <a:spcPts val="0"/>
                        </a:spcAft>
                      </a:pPr>
                      <a:r>
                        <a:rPr lang="en-US" sz="1300" kern="100">
                          <a:effectLst/>
                          <a:latin typeface="標楷體" panose="03000509000000000000" pitchFamily="65" charset="-120"/>
                          <a:ea typeface="標楷體" panose="03000509000000000000" pitchFamily="65" charset="-120"/>
                        </a:rPr>
                        <a:t>1</a:t>
                      </a:r>
                      <a:endParaRPr lang="zh-TW" sz="1300" kern="10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2527724740"/>
                  </a:ext>
                </a:extLst>
              </a:tr>
              <a:tr h="250700">
                <a:tc vMerge="1">
                  <a:txBody>
                    <a:bodyPr/>
                    <a:lstStyle/>
                    <a:p>
                      <a:pPr algn="ctr"/>
                      <a:endParaRPr lang="zh-TW" altLang="en-US" sz="1800" dirty="0">
                        <a:latin typeface="標楷體" panose="03000509000000000000" pitchFamily="65" charset="-120"/>
                        <a:ea typeface="標楷體" panose="03000509000000000000" pitchFamily="65" charset="-120"/>
                      </a:endParaRPr>
                    </a:p>
                  </a:txBody>
                  <a:tcPr anchor="ctr"/>
                </a:tc>
                <a:tc>
                  <a:txBody>
                    <a:bodyPr/>
                    <a:lstStyle/>
                    <a:p>
                      <a:pPr algn="ctr">
                        <a:spcAft>
                          <a:spcPts val="0"/>
                        </a:spcAft>
                      </a:pPr>
                      <a:r>
                        <a:rPr lang="zh-TW" sz="1300" kern="100" dirty="0">
                          <a:effectLst/>
                          <a:latin typeface="標楷體" panose="03000509000000000000" pitchFamily="65" charset="-120"/>
                          <a:ea typeface="標楷體" panose="03000509000000000000" pitchFamily="65" charset="-120"/>
                        </a:rPr>
                        <a:t>農業技術</a:t>
                      </a:r>
                    </a:p>
                  </a:txBody>
                  <a:tcPr marL="68580" marR="68580" marT="0" marB="0" anchor="ctr"/>
                </a:tc>
                <a:tc>
                  <a:txBody>
                    <a:bodyPr/>
                    <a:lstStyle/>
                    <a:p>
                      <a:pPr algn="ctr">
                        <a:spcAft>
                          <a:spcPts val="0"/>
                        </a:spcAft>
                      </a:pPr>
                      <a:r>
                        <a:rPr lang="en-US" sz="1300" kern="100">
                          <a:effectLst/>
                          <a:latin typeface="標楷體" panose="03000509000000000000" pitchFamily="65" charset="-120"/>
                          <a:ea typeface="標楷體" panose="03000509000000000000" pitchFamily="65" charset="-120"/>
                        </a:rPr>
                        <a:t>1</a:t>
                      </a:r>
                      <a:endParaRPr lang="zh-TW" sz="1300" kern="10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2587739938"/>
                  </a:ext>
                </a:extLst>
              </a:tr>
              <a:tr h="250700">
                <a:tc vMerge="1">
                  <a:txBody>
                    <a:bodyPr/>
                    <a:lstStyle/>
                    <a:p>
                      <a:pPr algn="ctr"/>
                      <a:endParaRPr lang="zh-TW" altLang="en-US" sz="1800" dirty="0">
                        <a:latin typeface="標楷體" panose="03000509000000000000" pitchFamily="65" charset="-120"/>
                        <a:ea typeface="標楷體" panose="03000509000000000000" pitchFamily="65" charset="-120"/>
                      </a:endParaRPr>
                    </a:p>
                  </a:txBody>
                  <a:tcPr anchor="ctr"/>
                </a:tc>
                <a:tc>
                  <a:txBody>
                    <a:bodyPr/>
                    <a:lstStyle/>
                    <a:p>
                      <a:pPr algn="ctr">
                        <a:spcAft>
                          <a:spcPts val="0"/>
                        </a:spcAft>
                      </a:pPr>
                      <a:r>
                        <a:rPr lang="zh-TW" sz="1300" kern="100">
                          <a:effectLst/>
                          <a:latin typeface="標楷體" panose="03000509000000000000" pitchFamily="65" charset="-120"/>
                          <a:ea typeface="標楷體" panose="03000509000000000000" pitchFamily="65" charset="-120"/>
                        </a:rPr>
                        <a:t>交通技術</a:t>
                      </a:r>
                    </a:p>
                  </a:txBody>
                  <a:tcPr marL="68580" marR="68580" marT="0" marB="0" anchor="ctr"/>
                </a:tc>
                <a:tc>
                  <a:txBody>
                    <a:bodyPr/>
                    <a:lstStyle/>
                    <a:p>
                      <a:pPr algn="ctr">
                        <a:spcAft>
                          <a:spcPts val="0"/>
                        </a:spcAft>
                      </a:pPr>
                      <a:r>
                        <a:rPr lang="en-US" sz="1300" kern="100">
                          <a:effectLst/>
                          <a:latin typeface="標楷體" panose="03000509000000000000" pitchFamily="65" charset="-120"/>
                          <a:ea typeface="標楷體" panose="03000509000000000000" pitchFamily="65" charset="-120"/>
                        </a:rPr>
                        <a:t>1</a:t>
                      </a:r>
                      <a:endParaRPr lang="zh-TW" sz="1300" kern="10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3956101098"/>
                  </a:ext>
                </a:extLst>
              </a:tr>
              <a:tr h="250700">
                <a:tc vMerge="1">
                  <a:txBody>
                    <a:bodyPr/>
                    <a:lstStyle/>
                    <a:p>
                      <a:pPr algn="ctr"/>
                      <a:endParaRPr lang="zh-TW" altLang="en-US" sz="1800" dirty="0">
                        <a:latin typeface="標楷體" panose="03000509000000000000" pitchFamily="65" charset="-120"/>
                        <a:ea typeface="標楷體" panose="03000509000000000000" pitchFamily="65" charset="-120"/>
                      </a:endParaRPr>
                    </a:p>
                  </a:txBody>
                  <a:tcPr anchor="ctr"/>
                </a:tc>
                <a:tc>
                  <a:txBody>
                    <a:bodyPr/>
                    <a:lstStyle/>
                    <a:p>
                      <a:pPr algn="ctr">
                        <a:spcAft>
                          <a:spcPts val="0"/>
                        </a:spcAft>
                      </a:pPr>
                      <a:r>
                        <a:rPr lang="zh-TW" sz="1300" kern="100">
                          <a:effectLst/>
                          <a:latin typeface="標楷體" panose="03000509000000000000" pitchFamily="65" charset="-120"/>
                          <a:ea typeface="標楷體" panose="03000509000000000000" pitchFamily="65" charset="-120"/>
                        </a:rPr>
                        <a:t>建築工程</a:t>
                      </a:r>
                    </a:p>
                  </a:txBody>
                  <a:tcPr marL="68580" marR="68580" marT="0" marB="0" anchor="ctr"/>
                </a:tc>
                <a:tc>
                  <a:txBody>
                    <a:bodyPr/>
                    <a:lstStyle/>
                    <a:p>
                      <a:pPr algn="ctr">
                        <a:spcAft>
                          <a:spcPts val="0"/>
                        </a:spcAft>
                      </a:pPr>
                      <a:r>
                        <a:rPr lang="en-US" sz="1300" kern="100">
                          <a:effectLst/>
                          <a:latin typeface="標楷體" panose="03000509000000000000" pitchFamily="65" charset="-120"/>
                          <a:ea typeface="標楷體" panose="03000509000000000000" pitchFamily="65" charset="-120"/>
                        </a:rPr>
                        <a:t>1</a:t>
                      </a:r>
                      <a:endParaRPr lang="zh-TW" sz="1300" kern="10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794405532"/>
                  </a:ext>
                </a:extLst>
              </a:tr>
              <a:tr h="250700">
                <a:tc vMerge="1">
                  <a:txBody>
                    <a:bodyPr/>
                    <a:lstStyle/>
                    <a:p>
                      <a:pPr algn="ctr"/>
                      <a:endParaRPr lang="zh-TW" altLang="en-US" sz="1800" dirty="0">
                        <a:latin typeface="標楷體" panose="03000509000000000000" pitchFamily="65" charset="-120"/>
                        <a:ea typeface="標楷體" panose="03000509000000000000" pitchFamily="65" charset="-120"/>
                      </a:endParaRPr>
                    </a:p>
                  </a:txBody>
                  <a:tcPr anchor="ctr"/>
                </a:tc>
                <a:tc>
                  <a:txBody>
                    <a:bodyPr/>
                    <a:lstStyle/>
                    <a:p>
                      <a:pPr algn="ctr">
                        <a:spcAft>
                          <a:spcPts val="0"/>
                        </a:spcAft>
                      </a:pPr>
                      <a:r>
                        <a:rPr lang="zh-TW" sz="1300" kern="100">
                          <a:effectLst/>
                          <a:latin typeface="標楷體" panose="03000509000000000000" pitchFamily="65" charset="-120"/>
                          <a:ea typeface="標楷體" panose="03000509000000000000" pitchFamily="65" charset="-120"/>
                        </a:rPr>
                        <a:t>一般民政</a:t>
                      </a:r>
                    </a:p>
                  </a:txBody>
                  <a:tcPr marL="68580" marR="68580" marT="0" marB="0" anchor="ctr"/>
                </a:tc>
                <a:tc>
                  <a:txBody>
                    <a:bodyPr/>
                    <a:lstStyle/>
                    <a:p>
                      <a:pPr algn="ctr">
                        <a:spcAft>
                          <a:spcPts val="0"/>
                        </a:spcAft>
                      </a:pPr>
                      <a:r>
                        <a:rPr lang="en-US" sz="1300" kern="100" dirty="0">
                          <a:effectLst/>
                          <a:latin typeface="標楷體" panose="03000509000000000000" pitchFamily="65" charset="-120"/>
                          <a:ea typeface="標楷體" panose="03000509000000000000" pitchFamily="65" charset="-120"/>
                        </a:rPr>
                        <a:t>1</a:t>
                      </a:r>
                      <a:endParaRPr lang="zh-TW" sz="13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690915992"/>
                  </a:ext>
                </a:extLst>
              </a:tr>
              <a:tr h="288406">
                <a:tc>
                  <a:txBody>
                    <a:bodyPr/>
                    <a:lstStyle/>
                    <a:p>
                      <a:pPr algn="ctr"/>
                      <a:r>
                        <a:rPr lang="zh-TW" altLang="en-US" sz="1300" b="1" dirty="0">
                          <a:latin typeface="標楷體" panose="03000509000000000000" pitchFamily="65" charset="-120"/>
                          <a:ea typeface="標楷體" panose="03000509000000000000" pitchFamily="65" charset="-120"/>
                        </a:rPr>
                        <a:t>小計</a:t>
                      </a:r>
                    </a:p>
                  </a:txBody>
                  <a:tcPr marL="68580" marR="68580" marT="34290" marB="34290"/>
                </a:tc>
                <a:tc gridSpan="2">
                  <a:txBody>
                    <a:bodyPr/>
                    <a:lstStyle/>
                    <a:p>
                      <a:pPr algn="ctr"/>
                      <a:r>
                        <a:rPr lang="en-US" altLang="zh-TW" sz="1300" b="1" dirty="0">
                          <a:latin typeface="標楷體" panose="03000509000000000000" pitchFamily="65" charset="-120"/>
                          <a:ea typeface="標楷體" panose="03000509000000000000" pitchFamily="65" charset="-120"/>
                        </a:rPr>
                        <a:t>16</a:t>
                      </a:r>
                      <a:endParaRPr lang="zh-TW" altLang="en-US" sz="1300" b="1" dirty="0">
                        <a:latin typeface="標楷體" panose="03000509000000000000" pitchFamily="65" charset="-120"/>
                        <a:ea typeface="標楷體" panose="03000509000000000000" pitchFamily="65" charset="-120"/>
                      </a:endParaRPr>
                    </a:p>
                  </a:txBody>
                  <a:tcPr marL="68580" marR="68580" marT="34290" marB="34290"/>
                </a:tc>
                <a:tc hMerge="1">
                  <a:txBody>
                    <a:bodyPr/>
                    <a:lstStyle/>
                    <a:p>
                      <a:endParaRPr lang="zh-TW" altLang="en-US" dirty="0"/>
                    </a:p>
                  </a:txBody>
                  <a:tcPr/>
                </a:tc>
                <a:extLst>
                  <a:ext uri="{0D108BD9-81ED-4DB2-BD59-A6C34878D82A}">
                    <a16:rowId xmlns:a16="http://schemas.microsoft.com/office/drawing/2014/main" val="2162898918"/>
                  </a:ext>
                </a:extLst>
              </a:tr>
            </a:tbl>
          </a:graphicData>
        </a:graphic>
      </p:graphicFrame>
      <p:graphicFrame>
        <p:nvGraphicFramePr>
          <p:cNvPr id="17" name="表格 16"/>
          <p:cNvGraphicFramePr>
            <a:graphicFrameLocks noGrp="1"/>
          </p:cNvGraphicFramePr>
          <p:nvPr>
            <p:extLst>
              <p:ext uri="{D42A27DB-BD31-4B8C-83A1-F6EECF244321}">
                <p14:modId xmlns:p14="http://schemas.microsoft.com/office/powerpoint/2010/main" val="1911902074"/>
              </p:ext>
            </p:extLst>
          </p:nvPr>
        </p:nvGraphicFramePr>
        <p:xfrm>
          <a:off x="4606218" y="3814526"/>
          <a:ext cx="3362545" cy="763037"/>
        </p:xfrm>
        <a:graphic>
          <a:graphicData uri="http://schemas.openxmlformats.org/drawingml/2006/table">
            <a:tbl>
              <a:tblPr firstRow="1" bandRow="1">
                <a:tableStyleId>{5C22544A-7EE6-4342-B048-85BDC9FD1C3A}</a:tableStyleId>
              </a:tblPr>
              <a:tblGrid>
                <a:gridCol w="1337382">
                  <a:extLst>
                    <a:ext uri="{9D8B030D-6E8A-4147-A177-3AD203B41FA5}">
                      <a16:colId xmlns:a16="http://schemas.microsoft.com/office/drawing/2014/main" val="2008746377"/>
                    </a:ext>
                  </a:extLst>
                </a:gridCol>
                <a:gridCol w="1295400">
                  <a:extLst>
                    <a:ext uri="{9D8B030D-6E8A-4147-A177-3AD203B41FA5}">
                      <a16:colId xmlns:a16="http://schemas.microsoft.com/office/drawing/2014/main" val="397423378"/>
                    </a:ext>
                  </a:extLst>
                </a:gridCol>
                <a:gridCol w="729763">
                  <a:extLst>
                    <a:ext uri="{9D8B030D-6E8A-4147-A177-3AD203B41FA5}">
                      <a16:colId xmlns:a16="http://schemas.microsoft.com/office/drawing/2014/main" val="903536631"/>
                    </a:ext>
                  </a:extLst>
                </a:gridCol>
              </a:tblGrid>
              <a:tr h="229637">
                <a:tc>
                  <a:txBody>
                    <a:bodyPr/>
                    <a:lstStyle/>
                    <a:p>
                      <a:pPr algn="ctr">
                        <a:spcAft>
                          <a:spcPts val="0"/>
                        </a:spcAft>
                      </a:pPr>
                      <a:r>
                        <a:rPr lang="zh-TW" sz="130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提報考試等別</a:t>
                      </a:r>
                    </a:p>
                  </a:txBody>
                  <a:tcPr marL="51435" marR="51435" marT="0" marB="0" anchor="ctr">
                    <a:solidFill>
                      <a:srgbClr val="315A6F"/>
                    </a:solidFill>
                  </a:tcPr>
                </a:tc>
                <a:tc>
                  <a:txBody>
                    <a:bodyPr/>
                    <a:lstStyle/>
                    <a:p>
                      <a:pPr algn="ctr">
                        <a:spcAft>
                          <a:spcPts val="0"/>
                        </a:spcAft>
                      </a:pPr>
                      <a:r>
                        <a:rPr lang="zh-TW" sz="130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類科</a:t>
                      </a:r>
                    </a:p>
                  </a:txBody>
                  <a:tcPr marL="51435" marR="51435" marT="0" marB="0" anchor="ctr">
                    <a:solidFill>
                      <a:srgbClr val="315A6F"/>
                    </a:solidFill>
                  </a:tcPr>
                </a:tc>
                <a:tc>
                  <a:txBody>
                    <a:bodyPr/>
                    <a:lstStyle/>
                    <a:p>
                      <a:pPr algn="ctr">
                        <a:spcAft>
                          <a:spcPts val="0"/>
                        </a:spcAft>
                      </a:pPr>
                      <a:r>
                        <a:rPr lang="zh-TW" sz="130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職缺數</a:t>
                      </a:r>
                    </a:p>
                  </a:txBody>
                  <a:tcPr marL="51435" marR="51435" marT="0" marB="0" anchor="ctr">
                    <a:solidFill>
                      <a:srgbClr val="315A6F"/>
                    </a:solidFill>
                  </a:tcPr>
                </a:tc>
                <a:extLst>
                  <a:ext uri="{0D108BD9-81ED-4DB2-BD59-A6C34878D82A}">
                    <a16:rowId xmlns:a16="http://schemas.microsoft.com/office/drawing/2014/main" val="3705782990"/>
                  </a:ext>
                </a:extLst>
              </a:tr>
              <a:tr h="222475">
                <a:tc>
                  <a:txBody>
                    <a:bodyPr/>
                    <a:lstStyle/>
                    <a:p>
                      <a:pPr algn="ctr"/>
                      <a:r>
                        <a:rPr lang="zh-TW" altLang="en-US" sz="1300" dirty="0">
                          <a:latin typeface="標楷體" panose="03000509000000000000" pitchFamily="65" charset="-120"/>
                          <a:ea typeface="標楷體" panose="03000509000000000000" pitchFamily="65" charset="-120"/>
                        </a:rPr>
                        <a:t> 五等考試</a:t>
                      </a:r>
                    </a:p>
                  </a:txBody>
                  <a:tcPr marL="68580" marR="68580" marT="34290" marB="34290" anchor="ctr">
                    <a:solidFill>
                      <a:srgbClr val="8DB8CD"/>
                    </a:solidFill>
                  </a:tcPr>
                </a:tc>
                <a:tc>
                  <a:txBody>
                    <a:bodyPr/>
                    <a:lstStyle/>
                    <a:p>
                      <a:pPr algn="ctr">
                        <a:spcAft>
                          <a:spcPts val="0"/>
                        </a:spcAft>
                      </a:pPr>
                      <a:r>
                        <a:rPr lang="zh-TW" sz="1300" kern="100" dirty="0">
                          <a:effectLst/>
                          <a:latin typeface="標楷體" panose="03000509000000000000" pitchFamily="65" charset="-120"/>
                          <a:ea typeface="標楷體" panose="03000509000000000000" pitchFamily="65" charset="-120"/>
                        </a:rPr>
                        <a:t>勞工行政</a:t>
                      </a:r>
                    </a:p>
                  </a:txBody>
                  <a:tcPr marL="68580" marR="68580" marT="0" marB="0" anchor="ctr">
                    <a:solidFill>
                      <a:srgbClr val="8DB8CD"/>
                    </a:solidFill>
                  </a:tcPr>
                </a:tc>
                <a:tc>
                  <a:txBody>
                    <a:bodyPr/>
                    <a:lstStyle/>
                    <a:p>
                      <a:pPr algn="ctr">
                        <a:spcAft>
                          <a:spcPts val="0"/>
                        </a:spcAft>
                      </a:pPr>
                      <a:r>
                        <a:rPr lang="en-US" sz="1300" kern="100" dirty="0">
                          <a:effectLst/>
                          <a:latin typeface="標楷體" panose="03000509000000000000" pitchFamily="65" charset="-120"/>
                          <a:ea typeface="標楷體" panose="03000509000000000000" pitchFamily="65" charset="-120"/>
                        </a:rPr>
                        <a:t>1</a:t>
                      </a:r>
                      <a:endParaRPr lang="zh-TW" sz="1300" kern="100" dirty="0">
                        <a:effectLst/>
                        <a:latin typeface="標楷體" panose="03000509000000000000" pitchFamily="65" charset="-120"/>
                        <a:ea typeface="標楷體" panose="03000509000000000000" pitchFamily="65" charset="-120"/>
                      </a:endParaRPr>
                    </a:p>
                  </a:txBody>
                  <a:tcPr marL="68580" marR="68580" marT="0" marB="0" anchor="ctr">
                    <a:solidFill>
                      <a:srgbClr val="8DB8CD"/>
                    </a:solidFill>
                  </a:tcPr>
                </a:tc>
                <a:extLst>
                  <a:ext uri="{0D108BD9-81ED-4DB2-BD59-A6C34878D82A}">
                    <a16:rowId xmlns:a16="http://schemas.microsoft.com/office/drawing/2014/main" val="1166133177"/>
                  </a:ext>
                </a:extLst>
              </a:tr>
              <a:tr h="195895">
                <a:tc>
                  <a:txBody>
                    <a:bodyPr/>
                    <a:lstStyle/>
                    <a:p>
                      <a:pPr algn="ctr"/>
                      <a:r>
                        <a:rPr lang="zh-TW" altLang="en-US" sz="1300" b="1" dirty="0">
                          <a:latin typeface="標楷體" panose="03000509000000000000" pitchFamily="65" charset="-120"/>
                          <a:ea typeface="標楷體" panose="03000509000000000000" pitchFamily="65" charset="-120"/>
                        </a:rPr>
                        <a:t>小計</a:t>
                      </a:r>
                    </a:p>
                  </a:txBody>
                  <a:tcPr marL="68580" marR="68580" marT="34290" marB="34290">
                    <a:solidFill>
                      <a:srgbClr val="8DB8CD"/>
                    </a:solidFill>
                  </a:tcPr>
                </a:tc>
                <a:tc gridSpan="2">
                  <a:txBody>
                    <a:bodyPr/>
                    <a:lstStyle/>
                    <a:p>
                      <a:pPr algn="ctr"/>
                      <a:r>
                        <a:rPr lang="en-US" altLang="zh-TW" sz="1300" b="1" dirty="0">
                          <a:latin typeface="標楷體" panose="03000509000000000000" pitchFamily="65" charset="-120"/>
                          <a:ea typeface="標楷體" panose="03000509000000000000" pitchFamily="65" charset="-120"/>
                        </a:rPr>
                        <a:t>1</a:t>
                      </a:r>
                      <a:endParaRPr lang="zh-TW" altLang="en-US" sz="1300" b="1" dirty="0">
                        <a:latin typeface="標楷體" panose="03000509000000000000" pitchFamily="65" charset="-120"/>
                        <a:ea typeface="標楷體" panose="03000509000000000000" pitchFamily="65" charset="-120"/>
                      </a:endParaRPr>
                    </a:p>
                  </a:txBody>
                  <a:tcPr marL="68580" marR="68580" marT="34290" marB="34290">
                    <a:solidFill>
                      <a:srgbClr val="DFEBF1"/>
                    </a:solidFill>
                  </a:tcPr>
                </a:tc>
                <a:tc hMerge="1">
                  <a:txBody>
                    <a:bodyPr/>
                    <a:lstStyle/>
                    <a:p>
                      <a:endParaRPr lang="zh-TW" altLang="en-US" dirty="0"/>
                    </a:p>
                  </a:txBody>
                  <a:tcPr/>
                </a:tc>
                <a:extLst>
                  <a:ext uri="{0D108BD9-81ED-4DB2-BD59-A6C34878D82A}">
                    <a16:rowId xmlns:a16="http://schemas.microsoft.com/office/drawing/2014/main" val="2162898918"/>
                  </a:ext>
                </a:extLst>
              </a:tr>
            </a:tbl>
          </a:graphicData>
        </a:graphic>
      </p:graphicFrame>
      <p:sp>
        <p:nvSpPr>
          <p:cNvPr id="18" name="矩形 17"/>
          <p:cNvSpPr/>
          <p:nvPr/>
        </p:nvSpPr>
        <p:spPr>
          <a:xfrm>
            <a:off x="2271377" y="4633602"/>
            <a:ext cx="5322741" cy="323165"/>
          </a:xfrm>
          <a:prstGeom prst="rect">
            <a:avLst/>
          </a:prstGeom>
        </p:spPr>
        <p:txBody>
          <a:bodyPr wrap="square">
            <a:spAutoFit/>
          </a:bodyPr>
          <a:lstStyle/>
          <a:p>
            <a:r>
              <a:rPr lang="en-US" altLang="zh-TW" sz="1300" kern="100" dirty="0">
                <a:latin typeface="標楷體" panose="03000509000000000000" pitchFamily="65" charset="-120"/>
                <a:ea typeface="標楷體" panose="03000509000000000000" pitchFamily="65" charset="-120"/>
                <a:cs typeface="Times New Roman" panose="02020603050405020304" pitchFamily="18" charset="0"/>
              </a:rPr>
              <a:t>111</a:t>
            </a:r>
            <a:r>
              <a:rPr lang="zh-TW" altLang="en-US" sz="1300" kern="100" dirty="0">
                <a:latin typeface="標楷體" panose="03000509000000000000" pitchFamily="65" charset="-120"/>
                <a:ea typeface="標楷體" panose="03000509000000000000" pitchFamily="65" charset="-120"/>
                <a:cs typeface="Times New Roman" panose="02020603050405020304" pitchFamily="18" charset="0"/>
              </a:rPr>
              <a:t>年特種考試地方政府公務人員考試提列缺總計</a:t>
            </a:r>
            <a:r>
              <a:rPr lang="en-US" altLang="zh-TW" sz="1500" b="1" u="sng" kern="1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43</a:t>
            </a:r>
            <a:r>
              <a:rPr lang="zh-TW" altLang="en-US" sz="1300" kern="100" dirty="0">
                <a:latin typeface="標楷體" panose="03000509000000000000" pitchFamily="65" charset="-120"/>
                <a:ea typeface="標楷體" panose="03000509000000000000" pitchFamily="65" charset="-120"/>
                <a:cs typeface="Times New Roman" panose="02020603050405020304" pitchFamily="18" charset="0"/>
              </a:rPr>
              <a:t>員額</a:t>
            </a:r>
            <a:endParaRPr lang="zh-TW" altLang="en-US" sz="1300" dirty="0">
              <a:latin typeface="標楷體" panose="03000509000000000000" pitchFamily="65" charset="-120"/>
              <a:ea typeface="標楷體" panose="03000509000000000000" pitchFamily="65" charset="-120"/>
            </a:endParaRPr>
          </a:p>
        </p:txBody>
      </p:sp>
      <p:sp>
        <p:nvSpPr>
          <p:cNvPr id="2" name="投影片編號版面配置區 1">
            <a:extLst>
              <a:ext uri="{FF2B5EF4-FFF2-40B4-BE49-F238E27FC236}">
                <a16:creationId xmlns:a16="http://schemas.microsoft.com/office/drawing/2014/main" id="{6BB86B69-9EE0-4DE7-9BB4-F95E7E553C3C}"/>
              </a:ext>
            </a:extLst>
          </p:cNvPr>
          <p:cNvSpPr>
            <a:spLocks noGrp="1"/>
          </p:cNvSpPr>
          <p:nvPr>
            <p:ph type="sldNum" sz="quarter" idx="12"/>
          </p:nvPr>
        </p:nvSpPr>
        <p:spPr/>
        <p:txBody>
          <a:bodyPr/>
          <a:lstStyle/>
          <a:p>
            <a:fld id="{443609E0-E1B0-48A0-A8C7-BBCC2D839C84}" type="slidenum">
              <a:rPr lang="zh-CN" altLang="en-US" smtClean="0"/>
              <a:t>8</a:t>
            </a:fld>
            <a:endParaRPr lang="zh-CN" altLang="en-US"/>
          </a:p>
        </p:txBody>
      </p:sp>
      <p:sp>
        <p:nvSpPr>
          <p:cNvPr id="19" name="矩形 18">
            <a:extLst>
              <a:ext uri="{FF2B5EF4-FFF2-40B4-BE49-F238E27FC236}">
                <a16:creationId xmlns:a16="http://schemas.microsoft.com/office/drawing/2014/main" id="{71774817-767F-42F4-B53C-D2FFF8A9C7AB}"/>
              </a:ext>
            </a:extLst>
          </p:cNvPr>
          <p:cNvSpPr/>
          <p:nvPr/>
        </p:nvSpPr>
        <p:spPr>
          <a:xfrm>
            <a:off x="8536088" y="910996"/>
            <a:ext cx="264902" cy="3416320"/>
          </a:xfrm>
          <a:prstGeom prst="rect">
            <a:avLst/>
          </a:prstGeom>
        </p:spPr>
        <p:txBody>
          <a:bodyPr vert="horz" wrap="square">
            <a:spAutoFit/>
          </a:bodyPr>
          <a:lstStyle/>
          <a:p>
            <a:r>
              <a:rPr lang="zh-TW" altLang="en-US" sz="1200" b="1" kern="100" dirty="0">
                <a:solidFill>
                  <a:srgbClr val="001C54"/>
                </a:solidFill>
                <a:latin typeface="標楷體" panose="03000509000000000000" pitchFamily="65" charset="-120"/>
                <a:ea typeface="標楷體" panose="03000509000000000000" pitchFamily="65" charset="-120"/>
                <a:cs typeface="Times New Roman" panose="02020603050405020304" pitchFamily="18" charset="0"/>
              </a:rPr>
              <a:t>以上分發結果約於一一二年四月公告喲！</a:t>
            </a:r>
            <a:endParaRPr lang="zh-TW" altLang="en-US" sz="1200" b="1" dirty="0">
              <a:solidFill>
                <a:srgbClr val="001C54"/>
              </a:solidFill>
              <a:latin typeface="標楷體" panose="03000509000000000000" pitchFamily="65" charset="-120"/>
              <a:ea typeface="標楷體" panose="03000509000000000000" pitchFamily="65" charset="-120"/>
            </a:endParaRPr>
          </a:p>
        </p:txBody>
      </p:sp>
      <p:graphicFrame>
        <p:nvGraphicFramePr>
          <p:cNvPr id="21" name="表格 20">
            <a:extLst>
              <a:ext uri="{FF2B5EF4-FFF2-40B4-BE49-F238E27FC236}">
                <a16:creationId xmlns:a16="http://schemas.microsoft.com/office/drawing/2014/main" id="{852898E3-87AC-4463-AA81-9C545D232378}"/>
              </a:ext>
            </a:extLst>
          </p:cNvPr>
          <p:cNvGraphicFramePr>
            <a:graphicFrameLocks noGrp="1"/>
          </p:cNvGraphicFramePr>
          <p:nvPr>
            <p:extLst>
              <p:ext uri="{D42A27DB-BD31-4B8C-83A1-F6EECF244321}">
                <p14:modId xmlns:p14="http://schemas.microsoft.com/office/powerpoint/2010/main" val="4285901695"/>
              </p:ext>
            </p:extLst>
          </p:nvPr>
        </p:nvGraphicFramePr>
        <p:xfrm>
          <a:off x="853960" y="666750"/>
          <a:ext cx="3362546" cy="3918706"/>
        </p:xfrm>
        <a:graphic>
          <a:graphicData uri="http://schemas.openxmlformats.org/drawingml/2006/table">
            <a:tbl>
              <a:tblPr firstRow="1" bandRow="1">
                <a:tableStyleId>{5C22544A-7EE6-4342-B048-85BDC9FD1C3A}</a:tableStyleId>
              </a:tblPr>
              <a:tblGrid>
                <a:gridCol w="1139759">
                  <a:extLst>
                    <a:ext uri="{9D8B030D-6E8A-4147-A177-3AD203B41FA5}">
                      <a16:colId xmlns:a16="http://schemas.microsoft.com/office/drawing/2014/main" val="2008746377"/>
                    </a:ext>
                  </a:extLst>
                </a:gridCol>
                <a:gridCol w="1373570">
                  <a:extLst>
                    <a:ext uri="{9D8B030D-6E8A-4147-A177-3AD203B41FA5}">
                      <a16:colId xmlns:a16="http://schemas.microsoft.com/office/drawing/2014/main" val="397423378"/>
                    </a:ext>
                  </a:extLst>
                </a:gridCol>
                <a:gridCol w="849217">
                  <a:extLst>
                    <a:ext uri="{9D8B030D-6E8A-4147-A177-3AD203B41FA5}">
                      <a16:colId xmlns:a16="http://schemas.microsoft.com/office/drawing/2014/main" val="903536631"/>
                    </a:ext>
                  </a:extLst>
                </a:gridCol>
              </a:tblGrid>
              <a:tr h="314881">
                <a:tc>
                  <a:txBody>
                    <a:bodyPr/>
                    <a:lstStyle/>
                    <a:p>
                      <a:pPr algn="ctr">
                        <a:spcAft>
                          <a:spcPts val="0"/>
                        </a:spcAft>
                      </a:pPr>
                      <a:r>
                        <a:rPr lang="zh-TW" sz="130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提報考試等別</a:t>
                      </a:r>
                    </a:p>
                  </a:txBody>
                  <a:tcPr marL="51435" marR="51435" marT="0" marB="0" anchor="ctr">
                    <a:solidFill>
                      <a:schemeClr val="accent1">
                        <a:lumMod val="75000"/>
                      </a:schemeClr>
                    </a:solidFill>
                  </a:tcPr>
                </a:tc>
                <a:tc>
                  <a:txBody>
                    <a:bodyPr/>
                    <a:lstStyle/>
                    <a:p>
                      <a:pPr algn="ctr">
                        <a:spcAft>
                          <a:spcPts val="0"/>
                        </a:spcAft>
                      </a:pPr>
                      <a:r>
                        <a:rPr lang="zh-TW" sz="130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類科</a:t>
                      </a:r>
                    </a:p>
                  </a:txBody>
                  <a:tcPr marL="51435" marR="51435" marT="0" marB="0" anchor="ctr">
                    <a:solidFill>
                      <a:schemeClr val="accent1">
                        <a:lumMod val="75000"/>
                      </a:schemeClr>
                    </a:solidFill>
                  </a:tcPr>
                </a:tc>
                <a:tc>
                  <a:txBody>
                    <a:bodyPr/>
                    <a:lstStyle/>
                    <a:p>
                      <a:pPr algn="ctr">
                        <a:spcAft>
                          <a:spcPts val="0"/>
                        </a:spcAft>
                      </a:pPr>
                      <a:r>
                        <a:rPr lang="zh-TW" sz="1300"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職缺數</a:t>
                      </a:r>
                    </a:p>
                  </a:txBody>
                  <a:tcPr marL="51435" marR="51435" marT="0" marB="0" anchor="ctr">
                    <a:solidFill>
                      <a:schemeClr val="accent1">
                        <a:lumMod val="75000"/>
                      </a:schemeClr>
                    </a:solidFill>
                  </a:tcPr>
                </a:tc>
                <a:extLst>
                  <a:ext uri="{0D108BD9-81ED-4DB2-BD59-A6C34878D82A}">
                    <a16:rowId xmlns:a16="http://schemas.microsoft.com/office/drawing/2014/main" val="3705782990"/>
                  </a:ext>
                </a:extLst>
              </a:tr>
              <a:tr h="222475">
                <a:tc rowSpan="15">
                  <a:txBody>
                    <a:bodyPr/>
                    <a:lstStyle/>
                    <a:p>
                      <a:pPr algn="ctr"/>
                      <a:r>
                        <a:rPr lang="zh-TW" altLang="en-US" sz="1300" dirty="0">
                          <a:latin typeface="標楷體" panose="03000509000000000000" pitchFamily="65" charset="-120"/>
                          <a:ea typeface="標楷體" panose="03000509000000000000" pitchFamily="65" charset="-120"/>
                        </a:rPr>
                        <a:t> 五等考試</a:t>
                      </a:r>
                    </a:p>
                  </a:txBody>
                  <a:tcPr marL="68580" marR="68580" marT="34290" marB="34290" anchor="ctr"/>
                </a:tc>
                <a:tc>
                  <a:txBody>
                    <a:bodyPr/>
                    <a:lstStyle/>
                    <a:p>
                      <a:pPr algn="ctr">
                        <a:spcAft>
                          <a:spcPts val="0"/>
                        </a:spcAft>
                      </a:pPr>
                      <a:r>
                        <a:rPr lang="zh-TW" sz="1300" kern="0" dirty="0">
                          <a:effectLst/>
                          <a:latin typeface="Times New Roman" panose="02020603050405020304" pitchFamily="18" charset="0"/>
                          <a:ea typeface="標楷體" panose="03000509000000000000" pitchFamily="65" charset="-120"/>
                        </a:rPr>
                        <a:t>財稅行政</a:t>
                      </a:r>
                      <a:endParaRPr lang="zh-TW" sz="13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300" kern="100">
                          <a:effectLst/>
                          <a:latin typeface="Times New Roman" panose="02020603050405020304" pitchFamily="18" charset="0"/>
                          <a:ea typeface="標楷體" panose="03000509000000000000" pitchFamily="65" charset="-120"/>
                        </a:rPr>
                        <a:t>1</a:t>
                      </a:r>
                      <a:endParaRPr lang="zh-TW" sz="1300" kern="10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1166133177"/>
                  </a:ext>
                </a:extLst>
              </a:tr>
              <a:tr h="222475">
                <a:tc vMerge="1">
                  <a:txBody>
                    <a:bodyPr/>
                    <a:lstStyle/>
                    <a:p>
                      <a:endParaRPr lang="zh-TW" altLang="en-US"/>
                    </a:p>
                  </a:txBody>
                  <a:tcPr/>
                </a:tc>
                <a:tc>
                  <a:txBody>
                    <a:bodyPr/>
                    <a:lstStyle/>
                    <a:p>
                      <a:pPr algn="ctr">
                        <a:spcAft>
                          <a:spcPts val="0"/>
                        </a:spcAft>
                      </a:pPr>
                      <a:r>
                        <a:rPr lang="zh-TW" sz="1300" kern="100" dirty="0">
                          <a:effectLst/>
                          <a:latin typeface="Times New Roman" panose="02020603050405020304" pitchFamily="18" charset="0"/>
                          <a:ea typeface="標楷體" panose="03000509000000000000" pitchFamily="65" charset="-120"/>
                        </a:rPr>
                        <a:t>資訊處理</a:t>
                      </a:r>
                      <a:endParaRPr lang="zh-TW" sz="13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300" kern="100">
                          <a:effectLst/>
                          <a:latin typeface="Times New Roman" panose="02020603050405020304" pitchFamily="18" charset="0"/>
                          <a:ea typeface="標楷體" panose="03000509000000000000" pitchFamily="65" charset="-120"/>
                        </a:rPr>
                        <a:t>2</a:t>
                      </a:r>
                      <a:endParaRPr lang="zh-TW" sz="1300" kern="10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157441421"/>
                  </a:ext>
                </a:extLst>
              </a:tr>
              <a:tr h="222475">
                <a:tc vMerge="1">
                  <a:txBody>
                    <a:bodyPr/>
                    <a:lstStyle/>
                    <a:p>
                      <a:endParaRPr lang="zh-TW" altLang="en-US"/>
                    </a:p>
                  </a:txBody>
                  <a:tcPr/>
                </a:tc>
                <a:tc>
                  <a:txBody>
                    <a:bodyPr/>
                    <a:lstStyle/>
                    <a:p>
                      <a:pPr algn="ctr">
                        <a:spcAft>
                          <a:spcPts val="0"/>
                        </a:spcAft>
                      </a:pPr>
                      <a:r>
                        <a:rPr lang="zh-TW" sz="1300" kern="100" dirty="0">
                          <a:effectLst/>
                          <a:latin typeface="Times New Roman" panose="02020603050405020304" pitchFamily="18" charset="0"/>
                          <a:ea typeface="標楷體" panose="03000509000000000000" pitchFamily="65" charset="-120"/>
                        </a:rPr>
                        <a:t>交通技術</a:t>
                      </a:r>
                      <a:endParaRPr lang="zh-TW" sz="13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300" kern="100" dirty="0">
                          <a:effectLst/>
                          <a:latin typeface="Times New Roman" panose="02020603050405020304" pitchFamily="18" charset="0"/>
                          <a:ea typeface="標楷體" panose="03000509000000000000" pitchFamily="65" charset="-120"/>
                        </a:rPr>
                        <a:t>1</a:t>
                      </a:r>
                      <a:endParaRPr lang="zh-TW" sz="1300" kern="100" dirty="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2293037125"/>
                  </a:ext>
                </a:extLst>
              </a:tr>
              <a:tr h="222475">
                <a:tc vMerge="1">
                  <a:txBody>
                    <a:bodyPr/>
                    <a:lstStyle/>
                    <a:p>
                      <a:endParaRPr lang="zh-TW" altLang="en-US"/>
                    </a:p>
                  </a:txBody>
                  <a:tcPr/>
                </a:tc>
                <a:tc>
                  <a:txBody>
                    <a:bodyPr/>
                    <a:lstStyle/>
                    <a:p>
                      <a:pPr algn="ctr">
                        <a:spcAft>
                          <a:spcPts val="0"/>
                        </a:spcAft>
                      </a:pPr>
                      <a:r>
                        <a:rPr lang="zh-TW" sz="1300" kern="100" dirty="0">
                          <a:effectLst/>
                          <a:latin typeface="Times New Roman" panose="02020603050405020304" pitchFamily="18" charset="0"/>
                          <a:ea typeface="標楷體" panose="03000509000000000000" pitchFamily="65" charset="-120"/>
                        </a:rPr>
                        <a:t>經建行政</a:t>
                      </a:r>
                      <a:endParaRPr lang="zh-TW" sz="13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300" kern="100">
                          <a:effectLst/>
                          <a:latin typeface="Times New Roman" panose="02020603050405020304" pitchFamily="18" charset="0"/>
                          <a:ea typeface="標楷體" panose="03000509000000000000" pitchFamily="65" charset="-120"/>
                        </a:rPr>
                        <a:t>2</a:t>
                      </a:r>
                      <a:endParaRPr lang="zh-TW" sz="1300" kern="10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841637563"/>
                  </a:ext>
                </a:extLst>
              </a:tr>
              <a:tr h="222475">
                <a:tc vMerge="1">
                  <a:txBody>
                    <a:bodyPr/>
                    <a:lstStyle/>
                    <a:p>
                      <a:endParaRPr lang="zh-TW" altLang="en-US"/>
                    </a:p>
                  </a:txBody>
                  <a:tcPr/>
                </a:tc>
                <a:tc>
                  <a:txBody>
                    <a:bodyPr/>
                    <a:lstStyle/>
                    <a:p>
                      <a:pPr algn="ctr">
                        <a:spcAft>
                          <a:spcPts val="0"/>
                        </a:spcAft>
                      </a:pPr>
                      <a:r>
                        <a:rPr lang="zh-TW" sz="1300" kern="100" dirty="0">
                          <a:effectLst/>
                          <a:latin typeface="Times New Roman" panose="02020603050405020304" pitchFamily="18" charset="0"/>
                          <a:ea typeface="標楷體" panose="03000509000000000000" pitchFamily="65" charset="-120"/>
                        </a:rPr>
                        <a:t>衛生行政</a:t>
                      </a:r>
                      <a:endParaRPr lang="zh-TW" sz="13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300" kern="100">
                          <a:effectLst/>
                          <a:latin typeface="Times New Roman" panose="02020603050405020304" pitchFamily="18" charset="0"/>
                          <a:ea typeface="標楷體" panose="03000509000000000000" pitchFamily="65" charset="-120"/>
                        </a:rPr>
                        <a:t>2</a:t>
                      </a:r>
                      <a:endParaRPr lang="zh-TW" sz="1300" kern="10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3614686210"/>
                  </a:ext>
                </a:extLst>
              </a:tr>
              <a:tr h="222475">
                <a:tc vMerge="1">
                  <a:txBody>
                    <a:bodyPr/>
                    <a:lstStyle/>
                    <a:p>
                      <a:endParaRPr lang="zh-TW" altLang="en-US"/>
                    </a:p>
                  </a:txBody>
                  <a:tcPr/>
                </a:tc>
                <a:tc>
                  <a:txBody>
                    <a:bodyPr/>
                    <a:lstStyle/>
                    <a:p>
                      <a:pPr algn="ctr">
                        <a:spcAft>
                          <a:spcPts val="0"/>
                        </a:spcAft>
                      </a:pPr>
                      <a:r>
                        <a:rPr lang="zh-TW" sz="1300" kern="100" dirty="0">
                          <a:effectLst/>
                          <a:latin typeface="Times New Roman" panose="02020603050405020304" pitchFamily="18" charset="0"/>
                          <a:ea typeface="標楷體" panose="03000509000000000000" pitchFamily="65" charset="-120"/>
                        </a:rPr>
                        <a:t>地政</a:t>
                      </a:r>
                      <a:endParaRPr lang="zh-TW" sz="13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300" kern="100" dirty="0">
                          <a:effectLst/>
                          <a:latin typeface="Times New Roman" panose="02020603050405020304" pitchFamily="18" charset="0"/>
                          <a:ea typeface="標楷體" panose="03000509000000000000" pitchFamily="65" charset="-120"/>
                        </a:rPr>
                        <a:t>3</a:t>
                      </a:r>
                      <a:endParaRPr lang="zh-TW" sz="1300" kern="100" dirty="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3573704602"/>
                  </a:ext>
                </a:extLst>
              </a:tr>
              <a:tr h="222475">
                <a:tc vMerge="1">
                  <a:txBody>
                    <a:bodyPr/>
                    <a:lstStyle/>
                    <a:p>
                      <a:endParaRPr lang="zh-TW" altLang="en-US"/>
                    </a:p>
                  </a:txBody>
                  <a:tcPr/>
                </a:tc>
                <a:tc>
                  <a:txBody>
                    <a:bodyPr/>
                    <a:lstStyle/>
                    <a:p>
                      <a:pPr algn="ctr">
                        <a:spcAft>
                          <a:spcPts val="0"/>
                        </a:spcAft>
                      </a:pPr>
                      <a:r>
                        <a:rPr lang="zh-TW" sz="1300" kern="100" dirty="0">
                          <a:effectLst/>
                          <a:latin typeface="Times New Roman" panose="02020603050405020304" pitchFamily="18" charset="0"/>
                          <a:ea typeface="標楷體" panose="03000509000000000000" pitchFamily="65" charset="-120"/>
                        </a:rPr>
                        <a:t>土木工程</a:t>
                      </a:r>
                      <a:endParaRPr lang="zh-TW" sz="13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300" kern="100">
                          <a:effectLst/>
                          <a:latin typeface="Times New Roman" panose="02020603050405020304" pitchFamily="18" charset="0"/>
                          <a:ea typeface="標楷體" panose="03000509000000000000" pitchFamily="65" charset="-120"/>
                        </a:rPr>
                        <a:t>4</a:t>
                      </a:r>
                      <a:endParaRPr lang="zh-TW" sz="1300" kern="10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867444071"/>
                  </a:ext>
                </a:extLst>
              </a:tr>
              <a:tr h="222475">
                <a:tc vMerge="1">
                  <a:txBody>
                    <a:bodyPr/>
                    <a:lstStyle/>
                    <a:p>
                      <a:endParaRPr lang="zh-TW" altLang="en-US"/>
                    </a:p>
                  </a:txBody>
                  <a:tcPr/>
                </a:tc>
                <a:tc>
                  <a:txBody>
                    <a:bodyPr/>
                    <a:lstStyle/>
                    <a:p>
                      <a:pPr algn="ctr">
                        <a:spcAft>
                          <a:spcPts val="0"/>
                        </a:spcAft>
                      </a:pPr>
                      <a:r>
                        <a:rPr lang="zh-TW" sz="1300" kern="100" dirty="0">
                          <a:effectLst/>
                          <a:latin typeface="Times New Roman" panose="02020603050405020304" pitchFamily="18" charset="0"/>
                          <a:ea typeface="標楷體" panose="03000509000000000000" pitchFamily="65" charset="-120"/>
                        </a:rPr>
                        <a:t>測量製圖</a:t>
                      </a:r>
                      <a:endParaRPr lang="zh-TW" sz="13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300" kern="100" dirty="0">
                          <a:effectLst/>
                          <a:latin typeface="Times New Roman" panose="02020603050405020304" pitchFamily="18" charset="0"/>
                          <a:ea typeface="標楷體" panose="03000509000000000000" pitchFamily="65" charset="-120"/>
                        </a:rPr>
                        <a:t>2</a:t>
                      </a:r>
                      <a:endParaRPr lang="zh-TW" sz="1300" kern="100" dirty="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3897187833"/>
                  </a:ext>
                </a:extLst>
              </a:tr>
              <a:tr h="222475">
                <a:tc vMerge="1">
                  <a:txBody>
                    <a:bodyPr/>
                    <a:lstStyle/>
                    <a:p>
                      <a:endParaRPr lang="zh-TW" altLang="en-US"/>
                    </a:p>
                  </a:txBody>
                  <a:tcPr/>
                </a:tc>
                <a:tc>
                  <a:txBody>
                    <a:bodyPr/>
                    <a:lstStyle/>
                    <a:p>
                      <a:pPr algn="ctr">
                        <a:spcAft>
                          <a:spcPts val="0"/>
                        </a:spcAft>
                      </a:pPr>
                      <a:r>
                        <a:rPr lang="zh-TW" sz="1300" kern="100" dirty="0">
                          <a:effectLst/>
                          <a:latin typeface="Times New Roman" panose="02020603050405020304" pitchFamily="18" charset="0"/>
                          <a:ea typeface="標楷體" panose="03000509000000000000" pitchFamily="65" charset="-120"/>
                        </a:rPr>
                        <a:t>工業工程</a:t>
                      </a:r>
                      <a:endParaRPr lang="zh-TW" sz="13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algn="ctr">
                        <a:spcAft>
                          <a:spcPts val="0"/>
                        </a:spcAft>
                      </a:pPr>
                      <a:r>
                        <a:rPr lang="en-US" sz="1300" kern="100" dirty="0">
                          <a:effectLst/>
                          <a:latin typeface="Times New Roman" panose="02020603050405020304" pitchFamily="18" charset="0"/>
                          <a:ea typeface="標楷體" panose="03000509000000000000" pitchFamily="65" charset="-120"/>
                        </a:rPr>
                        <a:t>1</a:t>
                      </a:r>
                      <a:endParaRPr lang="zh-TW" sz="1300" kern="100" dirty="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1796300039"/>
                  </a:ext>
                </a:extLst>
              </a:tr>
              <a:tr h="222475">
                <a:tc vMerge="1">
                  <a:txBody>
                    <a:bodyPr/>
                    <a:lstStyle/>
                    <a:p>
                      <a:endParaRPr lang="zh-TW" altLang="en-US"/>
                    </a:p>
                  </a:txBody>
                  <a:tcPr/>
                </a:tc>
                <a:tc>
                  <a:txBody>
                    <a:bodyPr/>
                    <a:lstStyle/>
                    <a:p>
                      <a:pPr algn="ctr">
                        <a:spcAft>
                          <a:spcPts val="0"/>
                        </a:spcAft>
                      </a:pPr>
                      <a:r>
                        <a:rPr lang="zh-TW" sz="1300" kern="100" dirty="0">
                          <a:effectLst/>
                          <a:latin typeface="標楷體" panose="03000509000000000000" pitchFamily="65" charset="-120"/>
                          <a:ea typeface="標楷體" panose="03000509000000000000" pitchFamily="65" charset="-120"/>
                        </a:rPr>
                        <a:t>一般行政</a:t>
                      </a:r>
                    </a:p>
                  </a:txBody>
                  <a:tcPr marL="68580" marR="68580" marT="0" marB="0" anchor="ctr"/>
                </a:tc>
                <a:tc>
                  <a:txBody>
                    <a:bodyPr/>
                    <a:lstStyle/>
                    <a:p>
                      <a:pPr algn="ctr">
                        <a:spcAft>
                          <a:spcPts val="0"/>
                        </a:spcAft>
                      </a:pPr>
                      <a:r>
                        <a:rPr lang="en-US" sz="1300" kern="100" dirty="0">
                          <a:effectLst/>
                          <a:latin typeface="標楷體" panose="03000509000000000000" pitchFamily="65" charset="-120"/>
                          <a:ea typeface="標楷體" panose="03000509000000000000" pitchFamily="65" charset="-120"/>
                        </a:rPr>
                        <a:t>2</a:t>
                      </a:r>
                      <a:endParaRPr lang="zh-TW" sz="13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3634168858"/>
                  </a:ext>
                </a:extLst>
              </a:tr>
              <a:tr h="222475">
                <a:tc vMerge="1">
                  <a:txBody>
                    <a:bodyPr/>
                    <a:lstStyle/>
                    <a:p>
                      <a:endParaRPr lang="zh-TW" altLang="en-US"/>
                    </a:p>
                  </a:txBody>
                  <a:tcPr/>
                </a:tc>
                <a:tc>
                  <a:txBody>
                    <a:bodyPr/>
                    <a:lstStyle/>
                    <a:p>
                      <a:pPr algn="ctr">
                        <a:spcAft>
                          <a:spcPts val="0"/>
                        </a:spcAft>
                      </a:pPr>
                      <a:r>
                        <a:rPr lang="zh-TW" sz="1300" kern="100" dirty="0">
                          <a:effectLst/>
                          <a:latin typeface="標楷體" panose="03000509000000000000" pitchFamily="65" charset="-120"/>
                          <a:ea typeface="標楷體" panose="03000509000000000000" pitchFamily="65" charset="-120"/>
                        </a:rPr>
                        <a:t>建築工程</a:t>
                      </a:r>
                    </a:p>
                  </a:txBody>
                  <a:tcPr marL="68580" marR="68580" marT="0" marB="0" anchor="ctr"/>
                </a:tc>
                <a:tc>
                  <a:txBody>
                    <a:bodyPr/>
                    <a:lstStyle/>
                    <a:p>
                      <a:pPr algn="ctr">
                        <a:spcAft>
                          <a:spcPts val="0"/>
                        </a:spcAft>
                      </a:pPr>
                      <a:r>
                        <a:rPr lang="en-US" sz="1300" kern="100" dirty="0">
                          <a:effectLst/>
                          <a:latin typeface="標楷體" panose="03000509000000000000" pitchFamily="65" charset="-120"/>
                          <a:ea typeface="標楷體" panose="03000509000000000000" pitchFamily="65" charset="-120"/>
                        </a:rPr>
                        <a:t>1</a:t>
                      </a:r>
                      <a:endParaRPr lang="zh-TW" sz="13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444828791"/>
                  </a:ext>
                </a:extLst>
              </a:tr>
              <a:tr h="222475">
                <a:tc vMerge="1">
                  <a:txBody>
                    <a:bodyPr/>
                    <a:lstStyle/>
                    <a:p>
                      <a:endParaRPr lang="zh-TW" altLang="en-US"/>
                    </a:p>
                  </a:txBody>
                  <a:tcPr/>
                </a:tc>
                <a:tc>
                  <a:txBody>
                    <a:bodyPr/>
                    <a:lstStyle/>
                    <a:p>
                      <a:pPr algn="ctr">
                        <a:spcAft>
                          <a:spcPts val="0"/>
                        </a:spcAft>
                      </a:pPr>
                      <a:r>
                        <a:rPr lang="zh-TW" sz="1300" kern="100" dirty="0">
                          <a:effectLst/>
                          <a:latin typeface="標楷體" panose="03000509000000000000" pitchFamily="65" charset="-120"/>
                          <a:ea typeface="標楷體" panose="03000509000000000000" pitchFamily="65" charset="-120"/>
                        </a:rPr>
                        <a:t>電子工程</a:t>
                      </a:r>
                    </a:p>
                  </a:txBody>
                  <a:tcPr marL="68580" marR="68580" marT="0" marB="0" anchor="ctr"/>
                </a:tc>
                <a:tc>
                  <a:txBody>
                    <a:bodyPr/>
                    <a:lstStyle/>
                    <a:p>
                      <a:pPr algn="ctr">
                        <a:spcAft>
                          <a:spcPts val="0"/>
                        </a:spcAft>
                      </a:pPr>
                      <a:r>
                        <a:rPr lang="en-US" sz="1300" kern="100" dirty="0">
                          <a:effectLst/>
                          <a:latin typeface="標楷體" panose="03000509000000000000" pitchFamily="65" charset="-120"/>
                          <a:ea typeface="標楷體" panose="03000509000000000000" pitchFamily="65" charset="-120"/>
                        </a:rPr>
                        <a:t>1</a:t>
                      </a:r>
                      <a:endParaRPr lang="zh-TW" sz="13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3927949662"/>
                  </a:ext>
                </a:extLst>
              </a:tr>
              <a:tr h="222475">
                <a:tc vMerge="1">
                  <a:txBody>
                    <a:bodyPr/>
                    <a:lstStyle/>
                    <a:p>
                      <a:endParaRPr lang="zh-TW" altLang="en-US"/>
                    </a:p>
                  </a:txBody>
                  <a:tcPr/>
                </a:tc>
                <a:tc>
                  <a:txBody>
                    <a:bodyPr/>
                    <a:lstStyle/>
                    <a:p>
                      <a:pPr algn="ctr">
                        <a:spcAft>
                          <a:spcPts val="0"/>
                        </a:spcAft>
                      </a:pPr>
                      <a:r>
                        <a:rPr lang="zh-TW" sz="1300" kern="100" dirty="0">
                          <a:effectLst/>
                          <a:latin typeface="標楷體" panose="03000509000000000000" pitchFamily="65" charset="-120"/>
                          <a:ea typeface="標楷體" panose="03000509000000000000" pitchFamily="65" charset="-120"/>
                        </a:rPr>
                        <a:t>公職獸醫師</a:t>
                      </a:r>
                    </a:p>
                  </a:txBody>
                  <a:tcPr marL="68580" marR="68580" marT="0" marB="0" anchor="ctr"/>
                </a:tc>
                <a:tc>
                  <a:txBody>
                    <a:bodyPr/>
                    <a:lstStyle/>
                    <a:p>
                      <a:pPr algn="ctr">
                        <a:spcAft>
                          <a:spcPts val="0"/>
                        </a:spcAft>
                      </a:pPr>
                      <a:r>
                        <a:rPr lang="en-US" sz="1300" kern="100" dirty="0">
                          <a:effectLst/>
                          <a:latin typeface="標楷體" panose="03000509000000000000" pitchFamily="65" charset="-120"/>
                          <a:ea typeface="標楷體" panose="03000509000000000000" pitchFamily="65" charset="-120"/>
                        </a:rPr>
                        <a:t>2</a:t>
                      </a:r>
                      <a:endParaRPr lang="zh-TW" sz="13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734322063"/>
                  </a:ext>
                </a:extLst>
              </a:tr>
              <a:tr h="222475">
                <a:tc vMerge="1">
                  <a:txBody>
                    <a:bodyPr/>
                    <a:lstStyle/>
                    <a:p>
                      <a:endParaRPr lang="zh-TW" altLang="en-US"/>
                    </a:p>
                  </a:txBody>
                  <a:tcPr/>
                </a:tc>
                <a:tc>
                  <a:txBody>
                    <a:bodyPr/>
                    <a:lstStyle/>
                    <a:p>
                      <a:pPr algn="ctr">
                        <a:spcAft>
                          <a:spcPts val="0"/>
                        </a:spcAft>
                      </a:pPr>
                      <a:r>
                        <a:rPr lang="zh-TW" sz="1300" kern="100" dirty="0">
                          <a:effectLst/>
                          <a:latin typeface="標楷體" panose="03000509000000000000" pitchFamily="65" charset="-120"/>
                          <a:ea typeface="標楷體" panose="03000509000000000000" pitchFamily="65" charset="-120"/>
                        </a:rPr>
                        <a:t>都市計畫</a:t>
                      </a:r>
                    </a:p>
                  </a:txBody>
                  <a:tcPr marL="68580" marR="68580" marT="0" marB="0" anchor="ctr"/>
                </a:tc>
                <a:tc>
                  <a:txBody>
                    <a:bodyPr/>
                    <a:lstStyle/>
                    <a:p>
                      <a:pPr algn="ctr">
                        <a:spcAft>
                          <a:spcPts val="0"/>
                        </a:spcAft>
                      </a:pPr>
                      <a:r>
                        <a:rPr lang="en-US" sz="1300" kern="100" dirty="0">
                          <a:effectLst/>
                          <a:latin typeface="標楷體" panose="03000509000000000000" pitchFamily="65" charset="-120"/>
                          <a:ea typeface="標楷體" panose="03000509000000000000" pitchFamily="65" charset="-120"/>
                        </a:rPr>
                        <a:t>1</a:t>
                      </a:r>
                      <a:endParaRPr lang="zh-TW" sz="13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193261307"/>
                  </a:ext>
                </a:extLst>
              </a:tr>
              <a:tr h="222475">
                <a:tc vMerge="1">
                  <a:txBody>
                    <a:bodyPr/>
                    <a:lstStyle/>
                    <a:p>
                      <a:endParaRPr lang="zh-TW" altLang="en-US"/>
                    </a:p>
                  </a:txBody>
                  <a:tcPr/>
                </a:tc>
                <a:tc>
                  <a:txBody>
                    <a:bodyPr/>
                    <a:lstStyle/>
                    <a:p>
                      <a:pPr algn="ctr">
                        <a:spcAft>
                          <a:spcPts val="0"/>
                        </a:spcAft>
                      </a:pPr>
                      <a:r>
                        <a:rPr lang="zh-TW" sz="1300" kern="100" dirty="0">
                          <a:effectLst/>
                          <a:latin typeface="標楷體" panose="03000509000000000000" pitchFamily="65" charset="-120"/>
                          <a:ea typeface="標楷體" panose="03000509000000000000" pitchFamily="65" charset="-120"/>
                        </a:rPr>
                        <a:t>社會行政</a:t>
                      </a:r>
                    </a:p>
                  </a:txBody>
                  <a:tcPr marL="68580" marR="68580" marT="0" marB="0" anchor="ctr"/>
                </a:tc>
                <a:tc>
                  <a:txBody>
                    <a:bodyPr/>
                    <a:lstStyle/>
                    <a:p>
                      <a:pPr algn="ctr">
                        <a:spcAft>
                          <a:spcPts val="0"/>
                        </a:spcAft>
                      </a:pPr>
                      <a:r>
                        <a:rPr lang="en-US" sz="1300" kern="100" dirty="0">
                          <a:effectLst/>
                          <a:latin typeface="標楷體" panose="03000509000000000000" pitchFamily="65" charset="-120"/>
                          <a:ea typeface="標楷體" panose="03000509000000000000" pitchFamily="65" charset="-120"/>
                        </a:rPr>
                        <a:t>1</a:t>
                      </a:r>
                      <a:endParaRPr lang="zh-TW" sz="13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2173939148"/>
                  </a:ext>
                </a:extLst>
              </a:tr>
              <a:tr h="169294">
                <a:tc>
                  <a:txBody>
                    <a:bodyPr/>
                    <a:lstStyle/>
                    <a:p>
                      <a:pPr algn="ctr"/>
                      <a:r>
                        <a:rPr lang="zh-TW" altLang="en-US" sz="1300" b="1" dirty="0">
                          <a:latin typeface="標楷體" panose="03000509000000000000" pitchFamily="65" charset="-120"/>
                          <a:ea typeface="標楷體" panose="03000509000000000000" pitchFamily="65" charset="-120"/>
                        </a:rPr>
                        <a:t>小計</a:t>
                      </a:r>
                    </a:p>
                  </a:txBody>
                  <a:tcPr marL="68580" marR="68580" marT="34290" marB="34290"/>
                </a:tc>
                <a:tc gridSpan="2">
                  <a:txBody>
                    <a:bodyPr/>
                    <a:lstStyle/>
                    <a:p>
                      <a:pPr algn="ctr"/>
                      <a:r>
                        <a:rPr lang="en-US" altLang="zh-TW" sz="1300" b="1" dirty="0">
                          <a:latin typeface="標楷體" panose="03000509000000000000" pitchFamily="65" charset="-120"/>
                          <a:ea typeface="標楷體" panose="03000509000000000000" pitchFamily="65" charset="-120"/>
                        </a:rPr>
                        <a:t>26</a:t>
                      </a:r>
                      <a:endParaRPr lang="zh-TW" altLang="en-US" sz="1300" b="1" dirty="0">
                        <a:latin typeface="標楷體" panose="03000509000000000000" pitchFamily="65" charset="-120"/>
                        <a:ea typeface="標楷體" panose="03000509000000000000" pitchFamily="65" charset="-120"/>
                      </a:endParaRPr>
                    </a:p>
                  </a:txBody>
                  <a:tcPr marL="68580" marR="68580" marT="34290" marB="34290"/>
                </a:tc>
                <a:tc hMerge="1">
                  <a:txBody>
                    <a:bodyPr/>
                    <a:lstStyle/>
                    <a:p>
                      <a:endParaRPr lang="zh-TW" altLang="en-US" sz="1300" dirty="0">
                        <a:latin typeface="標楷體" panose="03000509000000000000" pitchFamily="65" charset="-120"/>
                        <a:ea typeface="標楷體" panose="03000509000000000000" pitchFamily="65" charset="-120"/>
                      </a:endParaRPr>
                    </a:p>
                  </a:txBody>
                  <a:tcPr marL="68580" marR="68580" marT="34290" marB="34290"/>
                </a:tc>
                <a:extLst>
                  <a:ext uri="{0D108BD9-81ED-4DB2-BD59-A6C34878D82A}">
                    <a16:rowId xmlns:a16="http://schemas.microsoft.com/office/drawing/2014/main" val="2162898918"/>
                  </a:ext>
                </a:extLst>
              </a:tr>
            </a:tbl>
          </a:graphicData>
        </a:graphic>
      </p:graphicFrame>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950" y="3694780"/>
            <a:ext cx="774650" cy="1064811"/>
          </a:xfrm>
          <a:prstGeom prst="rect">
            <a:avLst/>
          </a:prstGeom>
        </p:spPr>
      </p:pic>
    </p:spTree>
    <p:extLst>
      <p:ext uri="{BB962C8B-B14F-4D97-AF65-F5344CB8AC3E}">
        <p14:creationId xmlns:p14="http://schemas.microsoft.com/office/powerpoint/2010/main" val="99013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p:cNvPicPr>
            <a:picLocks noChangeAspect="1"/>
          </p:cNvPicPr>
          <p:nvPr/>
        </p:nvPicPr>
        <p:blipFill rotWithShape="1">
          <a:blip r:embed="rId2" cstate="print">
            <a:extLst>
              <a:ext uri="{28A0092B-C50C-407E-A947-70E740481C1C}">
                <a14:useLocalDpi xmlns:a14="http://schemas.microsoft.com/office/drawing/2010/main" val="0"/>
              </a:ext>
            </a:extLst>
          </a:blip>
          <a:srcRect r="9525"/>
          <a:stretch/>
        </p:blipFill>
        <p:spPr>
          <a:xfrm>
            <a:off x="6213060" y="455934"/>
            <a:ext cx="2840499" cy="2316328"/>
          </a:xfrm>
          <a:prstGeom prst="rect">
            <a:avLst/>
          </a:prstGeom>
        </p:spPr>
      </p:pic>
      <p:sp>
        <p:nvSpPr>
          <p:cNvPr id="7" name="矩形 6"/>
          <p:cNvSpPr/>
          <p:nvPr/>
        </p:nvSpPr>
        <p:spPr>
          <a:xfrm>
            <a:off x="0" y="0"/>
            <a:ext cx="9144000" cy="94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矩形 7"/>
          <p:cNvSpPr/>
          <p:nvPr/>
        </p:nvSpPr>
        <p:spPr>
          <a:xfrm>
            <a:off x="1" y="0"/>
            <a:ext cx="95693" cy="5143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矩形 8"/>
          <p:cNvSpPr/>
          <p:nvPr/>
        </p:nvSpPr>
        <p:spPr>
          <a:xfrm>
            <a:off x="0" y="5048493"/>
            <a:ext cx="9070154" cy="94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矩形 9"/>
          <p:cNvSpPr/>
          <p:nvPr/>
        </p:nvSpPr>
        <p:spPr>
          <a:xfrm>
            <a:off x="9053560" y="5166"/>
            <a:ext cx="95693" cy="5143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任意多边形: 形状 22">
            <a:extLst>
              <a:ext uri="{FF2B5EF4-FFF2-40B4-BE49-F238E27FC236}">
                <a16:creationId xmlns:a16="http://schemas.microsoft.com/office/drawing/2014/main" id="{1782A73D-068A-4071-B64D-47D898580182}"/>
              </a:ext>
            </a:extLst>
          </p:cNvPr>
          <p:cNvSpPr>
            <a:spLocks/>
          </p:cNvSpPr>
          <p:nvPr/>
        </p:nvSpPr>
        <p:spPr bwMode="auto">
          <a:xfrm>
            <a:off x="218873" y="94847"/>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2" name="任意多边形: 形状 20">
            <a:extLst>
              <a:ext uri="{FF2B5EF4-FFF2-40B4-BE49-F238E27FC236}">
                <a16:creationId xmlns:a16="http://schemas.microsoft.com/office/drawing/2014/main" id="{B5FDF3F4-9DBB-497A-BDC3-FB0610976AA2}"/>
              </a:ext>
            </a:extLst>
          </p:cNvPr>
          <p:cNvSpPr>
            <a:spLocks/>
          </p:cNvSpPr>
          <p:nvPr/>
        </p:nvSpPr>
        <p:spPr bwMode="auto">
          <a:xfrm>
            <a:off x="358091" y="295439"/>
            <a:ext cx="620598" cy="401185"/>
          </a:xfrm>
          <a:custGeom>
            <a:avLst/>
            <a:gdLst>
              <a:gd name="connsiteX0" fmla="*/ 562890 w 2183017"/>
              <a:gd name="connsiteY0" fmla="*/ 0 h 1469571"/>
              <a:gd name="connsiteX1" fmla="*/ 2183017 w 2183017"/>
              <a:gd name="connsiteY1" fmla="*/ 0 h 1469571"/>
              <a:gd name="connsiteX2" fmla="*/ 1615241 w 2183017"/>
              <a:gd name="connsiteY2" fmla="*/ 1469571 h 1469571"/>
              <a:gd name="connsiteX3" fmla="*/ 0 w 2183017"/>
              <a:gd name="connsiteY3" fmla="*/ 1469571 h 1469571"/>
            </a:gdLst>
            <a:ahLst/>
            <a:cxnLst>
              <a:cxn ang="0">
                <a:pos x="connsiteX0" y="connsiteY0"/>
              </a:cxn>
              <a:cxn ang="0">
                <a:pos x="connsiteX1" y="connsiteY1"/>
              </a:cxn>
              <a:cxn ang="0">
                <a:pos x="connsiteX2" y="connsiteY2"/>
              </a:cxn>
              <a:cxn ang="0">
                <a:pos x="connsiteX3" y="connsiteY3"/>
              </a:cxn>
            </a:cxnLst>
            <a:rect l="l" t="t" r="r" b="b"/>
            <a:pathLst>
              <a:path w="2183017" h="1469571">
                <a:moveTo>
                  <a:pt x="562890" y="0"/>
                </a:moveTo>
                <a:lnTo>
                  <a:pt x="2183017" y="0"/>
                </a:lnTo>
                <a:lnTo>
                  <a:pt x="1615241" y="1469571"/>
                </a:lnTo>
                <a:lnTo>
                  <a:pt x="0" y="1469571"/>
                </a:lnTo>
                <a:close/>
              </a:path>
            </a:pathLst>
          </a:custGeom>
          <a:solidFill>
            <a:schemeClr val="accent3"/>
          </a:solidFill>
          <a:ln>
            <a:noFill/>
          </a:ln>
        </p:spPr>
        <p:txBody>
          <a:bodyPr vert="horz" wrap="square" lIns="68580" tIns="34290" rIns="68580" bIns="34290" numCol="1" anchor="t" anchorCtr="0" compatLnSpc="1">
            <a:prstTxWarp prst="textNoShape">
              <a:avLst/>
            </a:prstTxWarp>
            <a:noAutofit/>
          </a:bodyPr>
          <a:lstStyle/>
          <a:p>
            <a:endParaRPr lang="zh-CN" altLang="en-US" sz="1350">
              <a:cs typeface="+mn-ea"/>
              <a:sym typeface="+mn-lt"/>
            </a:endParaRPr>
          </a:p>
        </p:txBody>
      </p:sp>
      <p:sp>
        <p:nvSpPr>
          <p:cNvPr id="13" name="矩形 12"/>
          <p:cNvSpPr/>
          <p:nvPr/>
        </p:nvSpPr>
        <p:spPr>
          <a:xfrm>
            <a:off x="1001584" y="470456"/>
            <a:ext cx="4224233" cy="415498"/>
          </a:xfrm>
          <a:prstGeom prst="rect">
            <a:avLst/>
          </a:prstGeom>
        </p:spPr>
        <p:txBody>
          <a:bodyPr wrap="none">
            <a:spAutoFit/>
          </a:bodyPr>
          <a:lstStyle/>
          <a:p>
            <a:r>
              <a:rPr lang="zh-TW" altLang="en-US" sz="2100" b="1" kern="100" dirty="0">
                <a:ea typeface="標楷體" panose="03000509000000000000" pitchFamily="65" charset="-120"/>
                <a:cs typeface="Times New Roman" panose="02020603050405020304" pitchFamily="18" charset="0"/>
              </a:rPr>
              <a:t>四、</a:t>
            </a:r>
            <a:r>
              <a:rPr lang="zh-TW" altLang="zh-TW" sz="2100" b="1" dirty="0">
                <a:latin typeface="標楷體" panose="03000509000000000000" pitchFamily="65" charset="-120"/>
                <a:ea typeface="標楷體" panose="03000509000000000000" pitchFamily="65" charset="-120"/>
              </a:rPr>
              <a:t>落實考核獎懲、加強紀律維護</a:t>
            </a:r>
            <a:endParaRPr lang="zh-TW" altLang="en-US" sz="2100" dirty="0">
              <a:latin typeface="標楷體" panose="03000509000000000000" pitchFamily="65" charset="-120"/>
              <a:ea typeface="標楷體" panose="03000509000000000000" pitchFamily="65" charset="-120"/>
            </a:endParaRPr>
          </a:p>
        </p:txBody>
      </p:sp>
      <p:sp>
        <p:nvSpPr>
          <p:cNvPr id="14" name="矩形 13"/>
          <p:cNvSpPr/>
          <p:nvPr/>
        </p:nvSpPr>
        <p:spPr>
          <a:xfrm>
            <a:off x="1801461" y="4458385"/>
            <a:ext cx="3456339" cy="323165"/>
          </a:xfrm>
          <a:prstGeom prst="rect">
            <a:avLst/>
          </a:prstGeom>
        </p:spPr>
        <p:txBody>
          <a:bodyPr wrap="square">
            <a:spAutoFit/>
          </a:bodyPr>
          <a:lstStyle/>
          <a:p>
            <a:r>
              <a:rPr lang="en-US" altLang="zh-TW" sz="1500" dirty="0">
                <a:solidFill>
                  <a:srgbClr val="122424"/>
                </a:solidFill>
                <a:latin typeface="標楷體" panose="03000509000000000000" pitchFamily="65" charset="-120"/>
                <a:ea typeface="標楷體" panose="03000509000000000000" pitchFamily="65" charset="-120"/>
              </a:rPr>
              <a:t>111</a:t>
            </a:r>
            <a:r>
              <a:rPr lang="zh-TW" altLang="en-US" sz="1500" dirty="0">
                <a:solidFill>
                  <a:srgbClr val="122424"/>
                </a:solidFill>
                <a:latin typeface="標楷體" panose="03000509000000000000" pitchFamily="65" charset="-120"/>
                <a:ea typeface="標楷體" panose="03000509000000000000" pitchFamily="65" charset="-120"/>
              </a:rPr>
              <a:t>年</a:t>
            </a:r>
            <a:r>
              <a:rPr lang="en-US" altLang="zh-TW" sz="1500" dirty="0">
                <a:solidFill>
                  <a:srgbClr val="122424"/>
                </a:solidFill>
                <a:latin typeface="標楷體" panose="03000509000000000000" pitchFamily="65" charset="-120"/>
                <a:ea typeface="標楷體" panose="03000509000000000000" pitchFamily="65" charset="-120"/>
              </a:rPr>
              <a:t>4</a:t>
            </a:r>
            <a:r>
              <a:rPr lang="zh-TW" altLang="en-US" sz="1500" dirty="0">
                <a:solidFill>
                  <a:srgbClr val="122424"/>
                </a:solidFill>
                <a:latin typeface="標楷體" panose="03000509000000000000" pitchFamily="65" charset="-120"/>
                <a:ea typeface="標楷體" panose="03000509000000000000" pitchFamily="65" charset="-120"/>
              </a:rPr>
              <a:t>月至</a:t>
            </a:r>
            <a:r>
              <a:rPr lang="en-US" altLang="zh-TW" sz="1500" dirty="0">
                <a:solidFill>
                  <a:srgbClr val="122424"/>
                </a:solidFill>
                <a:latin typeface="標楷體" panose="03000509000000000000" pitchFamily="65" charset="-120"/>
                <a:ea typeface="標楷體" panose="03000509000000000000" pitchFamily="65" charset="-120"/>
              </a:rPr>
              <a:t>9</a:t>
            </a:r>
            <a:r>
              <a:rPr lang="zh-TW" altLang="en-US" sz="1500" dirty="0">
                <a:solidFill>
                  <a:srgbClr val="122424"/>
                </a:solidFill>
                <a:latin typeface="標楷體" panose="03000509000000000000" pitchFamily="65" charset="-120"/>
                <a:ea typeface="標楷體" panose="03000509000000000000" pitchFamily="65" charset="-120"/>
              </a:rPr>
              <a:t>月本府獎懲統計圖</a:t>
            </a:r>
          </a:p>
        </p:txBody>
      </p:sp>
      <p:sp>
        <p:nvSpPr>
          <p:cNvPr id="15" name="矩形 14"/>
          <p:cNvSpPr/>
          <p:nvPr/>
        </p:nvSpPr>
        <p:spPr>
          <a:xfrm flipH="1">
            <a:off x="6624079" y="3323587"/>
            <a:ext cx="1725142" cy="553998"/>
          </a:xfrm>
          <a:prstGeom prst="rect">
            <a:avLst/>
          </a:prstGeom>
        </p:spPr>
        <p:txBody>
          <a:bodyPr wrap="square">
            <a:spAutoFit/>
          </a:bodyPr>
          <a:lstStyle/>
          <a:p>
            <a:r>
              <a:rPr lang="zh-TW" altLang="zh-TW" sz="1500" kern="100" dirty="0">
                <a:latin typeface="標楷體" panose="03000509000000000000" pitchFamily="65" charset="-120"/>
                <a:ea typeface="標楷體" panose="03000509000000000000" pitchFamily="65" charset="-120"/>
                <a:cs typeface="Times New Roman" panose="02020603050405020304" pitchFamily="18" charset="0"/>
              </a:rPr>
              <a:t>本府核定案件共</a:t>
            </a:r>
            <a:r>
              <a:rPr lang="en-US" altLang="zh-TW" sz="1500" b="1" kern="1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543</a:t>
            </a:r>
            <a:r>
              <a:rPr lang="zh-TW" altLang="en-US" sz="1500" b="1" kern="100" dirty="0">
                <a:latin typeface="標楷體" panose="03000509000000000000" pitchFamily="65" charset="-120"/>
                <a:ea typeface="標楷體" panose="03000509000000000000" pitchFamily="65" charset="-120"/>
                <a:cs typeface="Times New Roman" panose="02020603050405020304" pitchFamily="18" charset="0"/>
              </a:rPr>
              <a:t>件</a:t>
            </a:r>
            <a:r>
              <a:rPr lang="en-US" altLang="zh-TW" sz="1500" b="1" kern="100" dirty="0">
                <a:latin typeface="標楷體" panose="03000509000000000000" pitchFamily="65" charset="-120"/>
                <a:ea typeface="標楷體" panose="03000509000000000000" pitchFamily="65" charset="-120"/>
                <a:cs typeface="Times New Roman" panose="02020603050405020304" pitchFamily="18" charset="0"/>
              </a:rPr>
              <a:t>/</a:t>
            </a:r>
            <a:r>
              <a:rPr lang="en-US" altLang="zh-TW" sz="1500" b="1" kern="1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774</a:t>
            </a:r>
            <a:r>
              <a:rPr lang="zh-TW" altLang="en-US" sz="1500" b="1" kern="100" dirty="0">
                <a:latin typeface="標楷體" panose="03000509000000000000" pitchFamily="65" charset="-120"/>
                <a:ea typeface="標楷體" panose="03000509000000000000" pitchFamily="65" charset="-120"/>
                <a:cs typeface="Times New Roman" panose="02020603050405020304" pitchFamily="18" charset="0"/>
              </a:rPr>
              <a:t>次數</a:t>
            </a:r>
            <a:endParaRPr lang="zh-TW" altLang="en-US" sz="1500" dirty="0">
              <a:latin typeface="標楷體" panose="03000509000000000000" pitchFamily="65" charset="-120"/>
              <a:ea typeface="標楷體" panose="03000509000000000000" pitchFamily="65" charset="-120"/>
            </a:endParaRPr>
          </a:p>
        </p:txBody>
      </p:sp>
      <p:sp>
        <p:nvSpPr>
          <p:cNvPr id="3" name="投影片編號版面配置區 2">
            <a:extLst>
              <a:ext uri="{FF2B5EF4-FFF2-40B4-BE49-F238E27FC236}">
                <a16:creationId xmlns:a16="http://schemas.microsoft.com/office/drawing/2014/main" id="{9344C258-C269-41B8-8619-C2C851F73E3C}"/>
              </a:ext>
            </a:extLst>
          </p:cNvPr>
          <p:cNvSpPr>
            <a:spLocks noGrp="1"/>
          </p:cNvSpPr>
          <p:nvPr>
            <p:ph type="sldNum" sz="quarter" idx="12"/>
          </p:nvPr>
        </p:nvSpPr>
        <p:spPr/>
        <p:txBody>
          <a:bodyPr/>
          <a:lstStyle/>
          <a:p>
            <a:fld id="{443609E0-E1B0-48A0-A8C7-BBCC2D839C84}" type="slidenum">
              <a:rPr lang="zh-CN" altLang="en-US" smtClean="0"/>
              <a:t>9</a:t>
            </a:fld>
            <a:endParaRPr lang="zh-CN" altLang="en-US"/>
          </a:p>
        </p:txBody>
      </p:sp>
      <p:pic>
        <p:nvPicPr>
          <p:cNvPr id="1026" name="圖片 1">
            <a:extLst>
              <a:ext uri="{FF2B5EF4-FFF2-40B4-BE49-F238E27FC236}">
                <a16:creationId xmlns:a16="http://schemas.microsoft.com/office/drawing/2014/main" id="{4F23A133-4750-4EE8-83D9-E6EFF8131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60" y="1123950"/>
            <a:ext cx="5721840" cy="322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242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82ADB108-2F67-4B4E-A97E-19ABB6FAC58E"/>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PASSING_SCORE" val="100.000000"/>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ISPRING_OUTPUT_FOLDER" val="F:\VIP专区4月份上传文件\181"/>
</p:tagLst>
</file>

<file path=ppt/theme/theme1.xml><?xml version="1.0" encoding="utf-8"?>
<a:theme xmlns:a="http://schemas.openxmlformats.org/drawingml/2006/main" name="Office 主题">
  <a:themeElements>
    <a:clrScheme name="自定义 42">
      <a:dk1>
        <a:sysClr val="windowText" lastClr="000000"/>
      </a:dk1>
      <a:lt1>
        <a:sysClr val="window" lastClr="FFFFFF"/>
      </a:lt1>
      <a:dk2>
        <a:srgbClr val="000000"/>
      </a:dk2>
      <a:lt2>
        <a:srgbClr val="FFFFFF"/>
      </a:lt2>
      <a:accent1>
        <a:srgbClr val="488C8A"/>
      </a:accent1>
      <a:accent2>
        <a:srgbClr val="9FD0D1"/>
      </a:accent2>
      <a:accent3>
        <a:srgbClr val="488C8A"/>
      </a:accent3>
      <a:accent4>
        <a:srgbClr val="9FD0D1"/>
      </a:accent4>
      <a:accent5>
        <a:srgbClr val="488C8A"/>
      </a:accent5>
      <a:accent6>
        <a:srgbClr val="9FD0D1"/>
      </a:accent6>
      <a:hlink>
        <a:srgbClr val="488C8A"/>
      </a:hlink>
      <a:folHlink>
        <a:srgbClr val="9FD0D1"/>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2656</Words>
  <Application>Microsoft Office PowerPoint</Application>
  <PresentationFormat>如螢幕大小 (16:9)</PresentationFormat>
  <Paragraphs>477</Paragraphs>
  <Slides>30</Slides>
  <Notes>7</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30</vt:i4>
      </vt:variant>
    </vt:vector>
  </HeadingPairs>
  <TitlesOfParts>
    <vt:vector size="43" baseType="lpstr">
      <vt:lpstr>DFKaiShu-SB-Estd-BF</vt:lpstr>
      <vt:lpstr>宋体</vt:lpstr>
      <vt:lpstr>字魂35号-经典雅黑</vt:lpstr>
      <vt:lpstr>思源黑体 CN Medium</vt:lpstr>
      <vt:lpstr>新細明體</vt:lpstr>
      <vt:lpstr>標楷體</vt:lpstr>
      <vt:lpstr>Arial</vt:lpstr>
      <vt:lpstr>Calibri</vt:lpstr>
      <vt:lpstr>Impact</vt:lpstr>
      <vt:lpstr>Segoe UI Light</vt:lpstr>
      <vt:lpstr>Times</vt:lpstr>
      <vt:lpstr>Times New Roman</vt:lpstr>
      <vt:lpstr>Office 主题</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1</cp:revision>
  <dcterms:created xsi:type="dcterms:W3CDTF">2019-03-07T21:59:55Z</dcterms:created>
  <dcterms:modified xsi:type="dcterms:W3CDTF">2022-10-07T02:33:31Z</dcterms:modified>
</cp:coreProperties>
</file>